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03" r:id="rId3"/>
    <p:sldId id="304" r:id="rId4"/>
    <p:sldId id="305" r:id="rId5"/>
    <p:sldId id="306" r:id="rId6"/>
    <p:sldId id="307" r:id="rId7"/>
    <p:sldId id="310" r:id="rId8"/>
    <p:sldId id="308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7" r:id="rId34"/>
    <p:sldId id="338" r:id="rId35"/>
    <p:sldId id="339" r:id="rId36"/>
    <p:sldId id="340" r:id="rId37"/>
    <p:sldId id="341" r:id="rId38"/>
    <p:sldId id="342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299" r:id="rId5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67EF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91" autoAdjust="0"/>
    <p:restoredTop sz="94620" autoAdjust="0"/>
  </p:normalViewPr>
  <p:slideViewPr>
    <p:cSldViewPr>
      <p:cViewPr varScale="1">
        <p:scale>
          <a:sx n="92" d="100"/>
          <a:sy n="92" d="100"/>
        </p:scale>
        <p:origin x="1638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3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70</a:t>
            </a:r>
            <a:r>
              <a:rPr lang="en-US" baseline="30000" dirty="0" smtClean="0"/>
              <a:t>th</a:t>
            </a:r>
            <a:r>
              <a:rPr lang="en-US" dirty="0" smtClean="0"/>
              <a:t> Timber Committee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October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Geneva, Switzerland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768F-C471-4493-AADC-36862818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FE176-7828-4E25-A303-EFB7A6EB15F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FC0D7-00BE-487F-A0DC-9FF156A82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0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20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2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2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2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2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2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7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2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2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5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20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49" r:id="rId3"/>
    <p:sldLayoutId id="2147483652" r:id="rId4"/>
    <p:sldLayoutId id="214748365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stats.timber@unece.org?subject=Timber%20Committee%20forecasts%202012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00"/>
                </a:solidFill>
              </a:rPr>
              <a:t>Graphs Showing Forecasts made for </a:t>
            </a:r>
            <a:r>
              <a:rPr lang="en-US" dirty="0" smtClean="0">
                <a:solidFill>
                  <a:srgbClr val="006600"/>
                </a:solidFill>
              </a:rPr>
              <a:t>72nd Committee on Forests and the Forest Industry,</a:t>
            </a:r>
            <a:r>
              <a:rPr lang="en-US" dirty="0">
                <a:solidFill>
                  <a:srgbClr val="006600"/>
                </a:solidFill>
              </a:rPr>
              <a:t/>
            </a:r>
            <a:br>
              <a:rPr lang="en-US" dirty="0">
                <a:solidFill>
                  <a:srgbClr val="006600"/>
                </a:solidFill>
              </a:rPr>
            </a:br>
            <a:r>
              <a:rPr lang="en-US" dirty="0">
                <a:solidFill>
                  <a:srgbClr val="006600"/>
                </a:solidFill>
              </a:rPr>
              <a:t>UNECE/FAO Forestry and Timber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lnSpc>
                <a:spcPct val="80000"/>
              </a:lnSpc>
            </a:pPr>
            <a:endParaRPr lang="es-AR" sz="2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endParaRPr lang="es-AR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es-AR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Kazan</a:t>
            </a:r>
            <a:r>
              <a:rPr lang="es-AR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AR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Russian</a:t>
            </a:r>
            <a:r>
              <a:rPr lang="es-AR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Federation</a:t>
            </a:r>
            <a:r>
              <a:rPr lang="es-A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AR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18-21 November 2014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Industrial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Roundwood</a:t>
            </a:r>
            <a:r>
              <a:rPr lang="fr-CH" sz="4000" dirty="0" smtClean="0">
                <a:solidFill>
                  <a:srgbClr val="006600"/>
                </a:solidFill>
              </a:rPr>
              <a:t>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936" y="1354421"/>
            <a:ext cx="7143440" cy="43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Industrial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Roundwood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96" y="1398563"/>
            <a:ext cx="7306372" cy="44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Europe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96" y="1310283"/>
            <a:ext cx="7450388" cy="456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Europe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014" y="1308546"/>
            <a:ext cx="7212370" cy="442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96" y="1486843"/>
            <a:ext cx="7162356" cy="43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608" y="1352722"/>
            <a:ext cx="6912768" cy="42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466" y="1177861"/>
            <a:ext cx="7548942" cy="46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Softwood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66" y="1617778"/>
            <a:ext cx="6943062" cy="425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Hardwood</a:t>
            </a:r>
            <a:r>
              <a:rPr lang="fr-CH" sz="4000" dirty="0" smtClean="0">
                <a:solidFill>
                  <a:srgbClr val="006600"/>
                </a:solidFill>
              </a:rPr>
              <a:t> – Europe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878" y="1484785"/>
            <a:ext cx="669582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Hardwood</a:t>
            </a:r>
            <a:r>
              <a:rPr lang="fr-CH" sz="4000" dirty="0" smtClean="0">
                <a:solidFill>
                  <a:srgbClr val="006600"/>
                </a:solidFill>
              </a:rPr>
              <a:t> – Europe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06" y="1412776"/>
            <a:ext cx="6896079" cy="42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 fontScale="90000"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Consumption</a:t>
            </a:r>
            <a:r>
              <a:rPr lang="fr-CH" sz="4000" dirty="0" smtClean="0">
                <a:solidFill>
                  <a:srgbClr val="006600"/>
                </a:solidFill>
              </a:rPr>
              <a:t> of Forest </a:t>
            </a:r>
            <a:r>
              <a:rPr lang="fr-CH" sz="4000" dirty="0" err="1" smtClean="0">
                <a:solidFill>
                  <a:srgbClr val="006600"/>
                </a:solidFill>
              </a:rPr>
              <a:t>Products</a:t>
            </a:r>
            <a:r>
              <a:rPr lang="fr-CH" sz="4000" dirty="0" smtClean="0">
                <a:solidFill>
                  <a:srgbClr val="006600"/>
                </a:solidFill>
              </a:rPr>
              <a:t> in UNECE </a:t>
            </a:r>
            <a:r>
              <a:rPr lang="fr-CH" sz="4000" dirty="0" err="1" smtClean="0">
                <a:solidFill>
                  <a:srgbClr val="006600"/>
                </a:solidFill>
              </a:rPr>
              <a:t>Region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858" y="1441156"/>
            <a:ext cx="7466020" cy="45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Hardwood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466" y="1556793"/>
            <a:ext cx="693077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Sawn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Hardwood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764" y="1412776"/>
            <a:ext cx="6807722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Wood-</a:t>
            </a:r>
            <a:r>
              <a:rPr lang="fr-CH" sz="4000" dirty="0" err="1" smtClean="0">
                <a:solidFill>
                  <a:srgbClr val="006600"/>
                </a:solidFill>
              </a:rPr>
              <a:t>based</a:t>
            </a:r>
            <a:r>
              <a:rPr lang="fr-CH" sz="4000" dirty="0" smtClean="0">
                <a:solidFill>
                  <a:srgbClr val="006600"/>
                </a:solidFill>
              </a:rPr>
              <a:t> Panels -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448" y="1484785"/>
            <a:ext cx="6784260" cy="41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Wood-</a:t>
            </a:r>
            <a:r>
              <a:rPr lang="fr-CH" sz="4000" dirty="0" err="1" smtClean="0">
                <a:solidFill>
                  <a:srgbClr val="006600"/>
                </a:solidFill>
              </a:rPr>
              <a:t>based</a:t>
            </a:r>
            <a:r>
              <a:rPr lang="fr-CH" sz="4000" dirty="0" smtClean="0">
                <a:solidFill>
                  <a:srgbClr val="006600"/>
                </a:solidFill>
              </a:rPr>
              <a:t> Panels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878" y="1412777"/>
            <a:ext cx="68133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Wood-</a:t>
            </a:r>
            <a:r>
              <a:rPr lang="fr-CH" sz="4000" dirty="0" err="1" smtClean="0">
                <a:solidFill>
                  <a:srgbClr val="006600"/>
                </a:solidFill>
              </a:rPr>
              <a:t>based</a:t>
            </a:r>
            <a:r>
              <a:rPr lang="fr-CH" sz="4000" dirty="0" smtClean="0">
                <a:solidFill>
                  <a:srgbClr val="006600"/>
                </a:solidFill>
              </a:rPr>
              <a:t> Panels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448" y="1340769"/>
            <a:ext cx="7019201" cy="43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Particle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(</a:t>
            </a:r>
            <a:r>
              <a:rPr lang="fr-CH" sz="4000" dirty="0" err="1" smtClean="0">
                <a:solidFill>
                  <a:srgbClr val="006600"/>
                </a:solidFill>
              </a:rPr>
              <a:t>including</a:t>
            </a:r>
            <a:r>
              <a:rPr lang="fr-CH" sz="4000" dirty="0" smtClean="0">
                <a:solidFill>
                  <a:srgbClr val="006600"/>
                </a:solidFill>
              </a:rPr>
              <a:t> OSB) –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013" y="1484784"/>
            <a:ext cx="691452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OSB –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013" y="1412776"/>
            <a:ext cx="702976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Fibreboard</a:t>
            </a:r>
            <a:r>
              <a:rPr lang="fr-CH" sz="4000" dirty="0" smtClean="0">
                <a:solidFill>
                  <a:srgbClr val="006600"/>
                </a:solidFill>
              </a:rPr>
              <a:t> –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770" y="1340768"/>
            <a:ext cx="726024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MDF –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987" y="1340768"/>
            <a:ext cx="6886031" cy="43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Plywood</a:t>
            </a:r>
            <a:r>
              <a:rPr lang="fr-CH" sz="4000" dirty="0" smtClean="0">
                <a:solidFill>
                  <a:srgbClr val="006600"/>
                </a:solidFill>
              </a:rPr>
              <a:t> –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987" y="1484784"/>
            <a:ext cx="6655547" cy="41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1206334"/>
          </a:xfrm>
        </p:spPr>
        <p:txBody>
          <a:bodyPr anchor="t">
            <a:normAutofit fontScale="90000"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Roundwood</a:t>
            </a:r>
            <a:r>
              <a:rPr lang="fr-CH" sz="4000" dirty="0" smtClean="0">
                <a:solidFill>
                  <a:srgbClr val="006600"/>
                </a:solidFill>
              </a:rPr>
              <a:t> (</a:t>
            </a:r>
            <a:r>
              <a:rPr lang="fr-CH" sz="4000" dirty="0" err="1" smtClean="0">
                <a:solidFill>
                  <a:srgbClr val="006600"/>
                </a:solidFill>
              </a:rPr>
              <a:t>industrial</a:t>
            </a:r>
            <a:r>
              <a:rPr lang="fr-CH" sz="4000" dirty="0" smtClean="0">
                <a:solidFill>
                  <a:srgbClr val="006600"/>
                </a:solidFill>
              </a:rPr>
              <a:t> and fuel) </a:t>
            </a:r>
            <a:r>
              <a:rPr lang="fr-CH" sz="4000" dirty="0" err="1" smtClean="0">
                <a:solidFill>
                  <a:srgbClr val="006600"/>
                </a:solidFill>
              </a:rPr>
              <a:t>Removals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br>
              <a:rPr lang="fr-CH" sz="4000" dirty="0" smtClean="0">
                <a:solidFill>
                  <a:srgbClr val="006600"/>
                </a:solidFill>
              </a:rPr>
            </a:br>
            <a:r>
              <a:rPr lang="fr-CH" sz="4000" dirty="0" smtClean="0">
                <a:solidFill>
                  <a:srgbClr val="006600"/>
                </a:solidFill>
              </a:rPr>
              <a:t>in UNECE </a:t>
            </a:r>
            <a:r>
              <a:rPr lang="fr-CH" sz="4000" dirty="0" err="1" smtClean="0">
                <a:solidFill>
                  <a:srgbClr val="006600"/>
                </a:solidFill>
              </a:rPr>
              <a:t>Region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656" y="1412776"/>
            <a:ext cx="6538179" cy="50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Plywood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739" y="1628800"/>
            <a:ext cx="63383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Structural Panel Production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849" y="1628801"/>
            <a:ext cx="670133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OSB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678" y="1556793"/>
            <a:ext cx="6535337" cy="40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Particle</a:t>
            </a:r>
            <a:r>
              <a:rPr lang="fr-CH" sz="4000" dirty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(</a:t>
            </a:r>
            <a:r>
              <a:rPr lang="fr-CH" sz="4000" dirty="0" err="1" smtClean="0">
                <a:solidFill>
                  <a:srgbClr val="006600"/>
                </a:solidFill>
              </a:rPr>
              <a:t>excluding</a:t>
            </a:r>
            <a:r>
              <a:rPr lang="fr-CH" sz="4000" dirty="0" smtClean="0">
                <a:solidFill>
                  <a:srgbClr val="006600"/>
                </a:solidFill>
              </a:rPr>
              <a:t> OSB)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255" y="1484784"/>
            <a:ext cx="67992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Fibreboard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739" y="1484784"/>
            <a:ext cx="656879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MDF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987" y="1412776"/>
            <a:ext cx="6770789" cy="42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Plywood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981" y="1484784"/>
            <a:ext cx="645355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Particle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738" y="1539270"/>
            <a:ext cx="6481597" cy="40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MDF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255" y="1484784"/>
            <a:ext cx="67992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Europe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819" y="1412777"/>
            <a:ext cx="657835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Log and </a:t>
            </a:r>
            <a:r>
              <a:rPr lang="fr-CH" sz="4000" dirty="0" err="1" smtClean="0">
                <a:solidFill>
                  <a:srgbClr val="006600"/>
                </a:solidFill>
              </a:rPr>
              <a:t>Pulpwood</a:t>
            </a:r>
            <a:r>
              <a:rPr lang="fr-CH" sz="4000" dirty="0" smtClean="0">
                <a:solidFill>
                  <a:srgbClr val="006600"/>
                </a:solidFill>
              </a:rPr>
              <a:t> Exports in UNECE </a:t>
            </a:r>
            <a:r>
              <a:rPr lang="fr-CH" sz="4000" dirty="0" err="1" smtClean="0">
                <a:solidFill>
                  <a:srgbClr val="006600"/>
                </a:solidFill>
              </a:rPr>
              <a:t>Region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02" y="1412776"/>
            <a:ext cx="7374895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Europe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66" y="1484784"/>
            <a:ext cx="7159846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878" y="1484785"/>
            <a:ext cx="669582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764" y="1661956"/>
            <a:ext cx="6401556" cy="39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95" y="1484785"/>
            <a:ext cx="716571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smtClean="0">
                <a:solidFill>
                  <a:srgbClr val="006600"/>
                </a:solidFill>
              </a:rPr>
              <a:t>Wood Pulp </a:t>
            </a:r>
            <a:r>
              <a:rPr lang="fr-CH" sz="4000" dirty="0" smtClean="0">
                <a:solidFill>
                  <a:srgbClr val="006600"/>
                </a:solidFill>
              </a:rPr>
              <a:t>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764" y="1617778"/>
            <a:ext cx="6473564" cy="39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rgbClr val="006600"/>
                </a:solidFill>
              </a:rPr>
              <a:t>Paper</a:t>
            </a:r>
            <a:r>
              <a:rPr lang="fr-CH" sz="4000" dirty="0" smtClean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Europe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96" y="1556793"/>
            <a:ext cx="704824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rgbClr val="006600"/>
                </a:solidFill>
              </a:rPr>
              <a:t>Paper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Europe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04" y="1628800"/>
            <a:ext cx="6543958" cy="401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rgbClr val="006600"/>
                </a:solidFill>
              </a:rPr>
              <a:t>Paper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448" y="1412777"/>
            <a:ext cx="6901730" cy="42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rgbClr val="006600"/>
                </a:solidFill>
              </a:rPr>
              <a:t>Paper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640" y="1484784"/>
            <a:ext cx="7042472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006600"/>
                </a:solidFill>
              </a:rPr>
              <a:t> </a:t>
            </a:r>
            <a:r>
              <a:rPr lang="fr-CH" sz="4000" dirty="0" err="1">
                <a:solidFill>
                  <a:srgbClr val="006600"/>
                </a:solidFill>
              </a:rPr>
              <a:t>Paper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(1)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878" y="1340769"/>
            <a:ext cx="693077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Log and </a:t>
            </a:r>
            <a:r>
              <a:rPr lang="fr-CH" sz="4000" dirty="0" err="1" smtClean="0">
                <a:solidFill>
                  <a:srgbClr val="006600"/>
                </a:solidFill>
              </a:rPr>
              <a:t>Pulpwood</a:t>
            </a:r>
            <a:r>
              <a:rPr lang="fr-CH" sz="4000" dirty="0" smtClean="0">
                <a:solidFill>
                  <a:srgbClr val="006600"/>
                </a:solidFill>
              </a:rPr>
              <a:t> Imports in UNECE </a:t>
            </a:r>
            <a:r>
              <a:rPr lang="fr-CH" sz="4000" dirty="0" err="1" smtClean="0">
                <a:solidFill>
                  <a:srgbClr val="006600"/>
                </a:solidFill>
              </a:rPr>
              <a:t>Region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576" y="1423812"/>
            <a:ext cx="7128792" cy="43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rgbClr val="006600"/>
                </a:solidFill>
              </a:rPr>
              <a:t>Paper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Board</a:t>
            </a:r>
            <a:r>
              <a:rPr lang="fr-CH" sz="4000" dirty="0" smtClean="0">
                <a:solidFill>
                  <a:srgbClr val="006600"/>
                </a:solidFill>
              </a:rPr>
              <a:t> – </a:t>
            </a:r>
            <a:r>
              <a:rPr lang="fr-CH" sz="4000" dirty="0" err="1" smtClean="0">
                <a:solidFill>
                  <a:srgbClr val="006600"/>
                </a:solidFill>
              </a:rPr>
              <a:t>Russian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Federation</a:t>
            </a:r>
            <a:r>
              <a:rPr lang="fr-CH" sz="4000" dirty="0" smtClean="0">
                <a:solidFill>
                  <a:srgbClr val="006600"/>
                </a:solidFill>
              </a:rPr>
              <a:t> (2)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639" y="1396896"/>
            <a:ext cx="7185730" cy="44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2802" y="332656"/>
            <a:ext cx="6753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4"/>
          <p:cNvSpPr txBox="1">
            <a:spLocks noGrp="1" noChangeArrowheads="1"/>
          </p:cNvSpPr>
          <p:nvPr>
            <p:ph sz="quarter" idx="10"/>
          </p:nvPr>
        </p:nvSpPr>
        <p:spPr>
          <a:xfrm>
            <a:off x="1856656" y="2060848"/>
            <a:ext cx="5687861" cy="331162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additional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please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</a:t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Alex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McCusker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20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+41 (22) 917-2880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stats.timber@unece.org</a:t>
            </a:r>
            <a:endParaRPr lang="en-GB" sz="2600" dirty="0" smtClean="0">
              <a:solidFill>
                <a:srgbClr val="00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solidFill>
                <a:srgbClr val="0066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Chips, </a:t>
            </a:r>
            <a:r>
              <a:rPr lang="fr-CH" sz="4000" dirty="0" err="1" smtClean="0">
                <a:solidFill>
                  <a:srgbClr val="006600"/>
                </a:solidFill>
              </a:rPr>
              <a:t>particles</a:t>
            </a:r>
            <a:r>
              <a:rPr lang="fr-CH" sz="4000" dirty="0" smtClean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residues</a:t>
            </a:r>
            <a:r>
              <a:rPr lang="fr-CH" sz="4000" dirty="0" smtClean="0">
                <a:solidFill>
                  <a:srgbClr val="006600"/>
                </a:solidFill>
              </a:rPr>
              <a:t> in Europe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255" y="1484784"/>
            <a:ext cx="67992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Chips, </a:t>
            </a:r>
            <a:r>
              <a:rPr lang="fr-CH" sz="4000" dirty="0" err="1" smtClean="0">
                <a:solidFill>
                  <a:srgbClr val="006600"/>
                </a:solidFill>
              </a:rPr>
              <a:t>particles</a:t>
            </a:r>
            <a:r>
              <a:rPr lang="fr-CH" sz="4000" dirty="0" smtClean="0">
                <a:solidFill>
                  <a:srgbClr val="006600"/>
                </a:solidFill>
              </a:rPr>
              <a:t> and </a:t>
            </a:r>
            <a:r>
              <a:rPr lang="fr-CH" sz="4000" dirty="0" err="1" smtClean="0">
                <a:solidFill>
                  <a:srgbClr val="006600"/>
                </a:solidFill>
              </a:rPr>
              <a:t>residues</a:t>
            </a:r>
            <a:r>
              <a:rPr lang="fr-CH" sz="4000" dirty="0" smtClean="0">
                <a:solidFill>
                  <a:srgbClr val="006600"/>
                </a:solidFill>
              </a:rPr>
              <a:t> in CIS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987" y="1269308"/>
            <a:ext cx="7000397" cy="43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rgbClr val="006600"/>
                </a:solidFill>
              </a:rPr>
              <a:t>Chips, </a:t>
            </a:r>
            <a:r>
              <a:rPr lang="fr-CH" sz="4000" dirty="0" err="1">
                <a:solidFill>
                  <a:srgbClr val="006600"/>
                </a:solidFill>
              </a:rPr>
              <a:t>particles</a:t>
            </a:r>
            <a:r>
              <a:rPr lang="fr-CH" sz="4000" dirty="0">
                <a:solidFill>
                  <a:srgbClr val="006600"/>
                </a:solidFill>
              </a:rPr>
              <a:t> and </a:t>
            </a:r>
            <a:r>
              <a:rPr lang="fr-CH" sz="4000" dirty="0" err="1">
                <a:solidFill>
                  <a:srgbClr val="006600"/>
                </a:solidFill>
              </a:rPr>
              <a:t>residues</a:t>
            </a:r>
            <a:r>
              <a:rPr lang="fr-CH" sz="4000" dirty="0">
                <a:solidFill>
                  <a:srgbClr val="006600"/>
                </a:solidFill>
              </a:rPr>
              <a:t> in </a:t>
            </a:r>
            <a:r>
              <a:rPr lang="fr-CH" sz="4000" dirty="0" err="1" smtClean="0">
                <a:solidFill>
                  <a:srgbClr val="006600"/>
                </a:solidFill>
              </a:rPr>
              <a:t>North</a:t>
            </a:r>
            <a:r>
              <a:rPr lang="fr-CH" sz="4000" dirty="0" smtClean="0">
                <a:solidFill>
                  <a:srgbClr val="006600"/>
                </a:solidFill>
              </a:rPr>
              <a:t> </a:t>
            </a:r>
            <a:r>
              <a:rPr lang="fr-CH" sz="4000" dirty="0" err="1" smtClean="0">
                <a:solidFill>
                  <a:srgbClr val="006600"/>
                </a:solidFill>
              </a:rPr>
              <a:t>America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512" y="1379249"/>
            <a:ext cx="7307864" cy="44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56" y="5589240"/>
            <a:ext cx="7921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215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552" y="278450"/>
            <a:ext cx="9906000" cy="792088"/>
          </a:xfrm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rgbClr val="006600"/>
                </a:solidFill>
              </a:rPr>
              <a:t>Wood Fuel </a:t>
            </a:r>
            <a:r>
              <a:rPr lang="fr-CH" sz="4000" dirty="0" err="1" smtClean="0">
                <a:solidFill>
                  <a:srgbClr val="006600"/>
                </a:solidFill>
              </a:rPr>
              <a:t>Removals</a:t>
            </a:r>
            <a:r>
              <a:rPr lang="fr-CH" sz="4000" dirty="0" smtClean="0">
                <a:solidFill>
                  <a:srgbClr val="006600"/>
                </a:solidFill>
              </a:rPr>
              <a:t> in UNECE </a:t>
            </a:r>
            <a:r>
              <a:rPr lang="fr-CH" sz="4000" dirty="0" err="1" smtClean="0">
                <a:solidFill>
                  <a:srgbClr val="006600"/>
                </a:solidFill>
              </a:rPr>
              <a:t>Region</a:t>
            </a:r>
            <a:endParaRPr lang="en-GB" sz="4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53336"/>
            <a:ext cx="990600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UNECE Committee on Forests and the Forest Industry, November 2014, Kazan</a:t>
            </a:r>
            <a:endParaRPr lang="en-GB" sz="1600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02" y="1336630"/>
            <a:ext cx="7500682" cy="45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D8D8D8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627</TotalTime>
  <Words>1029</Words>
  <Application>Microsoft Office PowerPoint</Application>
  <PresentationFormat>A4 Paper (210x297 mm)</PresentationFormat>
  <Paragraphs>157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Verdana</vt:lpstr>
      <vt:lpstr>Office Theme</vt:lpstr>
      <vt:lpstr>Graphs Showing Forecasts made for 72nd Committee on Forests and the Forest Industry, UNECE/FAO Forestry and Timber Section</vt:lpstr>
      <vt:lpstr>Consumption of Forest Products in UNECE Region</vt:lpstr>
      <vt:lpstr>Roundwood (industrial and fuel) Removals  in UNECE Region</vt:lpstr>
      <vt:lpstr>Log and Pulpwood Exports in UNECE Region</vt:lpstr>
      <vt:lpstr>Log and Pulpwood Imports in UNECE Region</vt:lpstr>
      <vt:lpstr>Chips, particles and residues in Europe</vt:lpstr>
      <vt:lpstr>Chips, particles and residues in CIS</vt:lpstr>
      <vt:lpstr>Chips, particles and residues in North America</vt:lpstr>
      <vt:lpstr>Wood Fuel Removals in UNECE Region</vt:lpstr>
      <vt:lpstr>Industrial Roundwood Europe</vt:lpstr>
      <vt:lpstr>Industrial Roundwood North America</vt:lpstr>
      <vt:lpstr>Sawn Softwood – Europe (1)</vt:lpstr>
      <vt:lpstr>Sawn Softwood – Europe (2)</vt:lpstr>
      <vt:lpstr>Sawn Softwood – North America (1)</vt:lpstr>
      <vt:lpstr>Sawn Softwood – North America (2)</vt:lpstr>
      <vt:lpstr>Sawn Softwood – Russian Federation (1)</vt:lpstr>
      <vt:lpstr>Sawn Softwood – Russian Federation (2)</vt:lpstr>
      <vt:lpstr>Sawn Hardwood – Europe (1)</vt:lpstr>
      <vt:lpstr>Sawn Hardwood – Europe (2)</vt:lpstr>
      <vt:lpstr>Sawn Hardwood – North America (1)</vt:lpstr>
      <vt:lpstr>Sawn Hardwood – North America (2)</vt:lpstr>
      <vt:lpstr>Wood-based Panels - Europe</vt:lpstr>
      <vt:lpstr>Wood-based Panels – North America</vt:lpstr>
      <vt:lpstr>Wood-based Panels – Russian Federation</vt:lpstr>
      <vt:lpstr>Particle Board (including OSB) – Europe</vt:lpstr>
      <vt:lpstr>OSB – Europe</vt:lpstr>
      <vt:lpstr>Fibreboard – Europe</vt:lpstr>
      <vt:lpstr>MDF – Europe</vt:lpstr>
      <vt:lpstr>Plywood – Europe</vt:lpstr>
      <vt:lpstr>Plywood – North America</vt:lpstr>
      <vt:lpstr>Structural Panel Production – North America</vt:lpstr>
      <vt:lpstr>OSB – North America</vt:lpstr>
      <vt:lpstr>Particle Board (excluding OSB) – North America</vt:lpstr>
      <vt:lpstr>Fibreboard – North America</vt:lpstr>
      <vt:lpstr>MDF – North America</vt:lpstr>
      <vt:lpstr>Plywood – Russian Federation</vt:lpstr>
      <vt:lpstr>Particle Board – Russian Federation</vt:lpstr>
      <vt:lpstr>MDF – Russian Federation</vt:lpstr>
      <vt:lpstr>Wood Pulp – Europe (1)</vt:lpstr>
      <vt:lpstr>Wood Pulp – Europe (2)</vt:lpstr>
      <vt:lpstr>Wood Pulp – North America (1)</vt:lpstr>
      <vt:lpstr>Wood Pulp – North America (2)</vt:lpstr>
      <vt:lpstr>Wood Pulp – Russian Federation (1)</vt:lpstr>
      <vt:lpstr>Wood Pulp – Russian Federation (2)</vt:lpstr>
      <vt:lpstr>Paper and Board – Europe (1)</vt:lpstr>
      <vt:lpstr>Paper and Board – Europe (2)</vt:lpstr>
      <vt:lpstr>Paper and Board – North America (1)</vt:lpstr>
      <vt:lpstr>Paper and Board – North America (2)</vt:lpstr>
      <vt:lpstr> Paper and Board – Russian Federation (1)</vt:lpstr>
      <vt:lpstr>Paper and Board – Russian Federation (2)</vt:lpstr>
      <vt:lpstr>Contact</vt:lpstr>
    </vt:vector>
  </TitlesOfParts>
  <Company>ECE-ISU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Clopt</dc:creator>
  <cp:lastModifiedBy>Paul McCusker</cp:lastModifiedBy>
  <cp:revision>79</cp:revision>
  <dcterms:created xsi:type="dcterms:W3CDTF">2012-05-22T12:09:49Z</dcterms:created>
  <dcterms:modified xsi:type="dcterms:W3CDTF">2014-11-16T17:08:35Z</dcterms:modified>
</cp:coreProperties>
</file>