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90" r:id="rId2"/>
    <p:sldMasterId id="2147483702" r:id="rId3"/>
    <p:sldMasterId id="2147483674" r:id="rId4"/>
    <p:sldMasterId id="2147483714" r:id="rId5"/>
    <p:sldMasterId id="2147483726" r:id="rId6"/>
    <p:sldMasterId id="2147483738" r:id="rId7"/>
    <p:sldMasterId id="2147483660" r:id="rId8"/>
    <p:sldMasterId id="2147483661" r:id="rId9"/>
  </p:sldMasterIdLst>
  <p:notesMasterIdLst>
    <p:notesMasterId r:id="rId26"/>
  </p:notesMasterIdLst>
  <p:sldIdLst>
    <p:sldId id="256" r:id="rId10"/>
    <p:sldId id="277" r:id="rId11"/>
    <p:sldId id="278" r:id="rId12"/>
    <p:sldId id="280" r:id="rId13"/>
    <p:sldId id="279" r:id="rId14"/>
    <p:sldId id="281" r:id="rId15"/>
    <p:sldId id="282" r:id="rId16"/>
    <p:sldId id="283" r:id="rId17"/>
    <p:sldId id="285" r:id="rId18"/>
    <p:sldId id="286" r:id="rId19"/>
    <p:sldId id="287" r:id="rId20"/>
    <p:sldId id="288" r:id="rId21"/>
    <p:sldId id="289" r:id="rId22"/>
    <p:sldId id="290" r:id="rId23"/>
    <p:sldId id="291"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D83"/>
    <a:srgbClr val="FFFFFF"/>
    <a:srgbClr val="EC4841"/>
    <a:srgbClr val="766B67"/>
    <a:srgbClr val="887D79"/>
    <a:srgbClr val="FF4535"/>
    <a:srgbClr val="80808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12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43F83-4CA1-4CE5-8C82-8E08B16DB6E5}" type="datetimeFigureOut">
              <a:rPr lang="en-GB" smtClean="0"/>
              <a:t>12/06/2014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5BB8C-D8F5-42E9-B7B6-EA2FB7A1609D}" type="slidenum">
              <a:rPr lang="en-GB" smtClean="0"/>
              <a:t>‹#›</a:t>
            </a:fld>
            <a:endParaRPr lang="en-GB"/>
          </a:p>
        </p:txBody>
      </p:sp>
    </p:spTree>
    <p:extLst>
      <p:ext uri="{BB962C8B-B14F-4D97-AF65-F5344CB8AC3E}">
        <p14:creationId xmlns:p14="http://schemas.microsoft.com/office/powerpoint/2010/main" val="240244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83F5BB-449C-4FF8-B4D7-F1B2BD7D213B}"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87282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324227-6CF2-48F1-91D6-D31B63FF9687}"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1200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DA040-6352-4AF5-8436-3EAFA64EC107}"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5191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FA8CD6-6684-41F2-8A85-8C9FB6CBCA49}"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2674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3D1A12-1FEB-4530-8A00-A57F90BB1E67}"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240324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0FBD-634C-46E5-A38A-F0E3E7C9B49C}"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20243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CE2E1D-2BED-4E58-8ECF-2A76AEBC8C1E}"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012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6B4190-3571-43CE-BDEF-D914828B73CD}" type="datetime1">
              <a:rPr lang="en-GB" smtClean="0"/>
              <a:t>12/06/2014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3243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AE189F-6DB4-4C20-AE28-A3984D87B031}" type="datetime1">
              <a:rPr lang="en-GB" smtClean="0"/>
              <a:t>12/06/2014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86492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51C93-AC22-47CA-98F7-4B45C4FB488F}" type="datetime1">
              <a:rPr lang="en-GB" smtClean="0"/>
              <a:t>12/06/2014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52742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68B34-7FDC-470B-BF05-EEDF824D4201}"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6902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36B603-EC59-441B-A907-E704EBA9EFC9}"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82052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362B0-81F3-4362-9705-3185E70CA223}"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00888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F2066E-43FD-49A9-B65E-5CAE7C9B3A6E}"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60605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062C6E-4D6C-4DB7-930D-7D6AAC0090EE}"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37790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74F5B4-2A55-42A0-9761-68598814CC82}"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5623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16783-723A-40EF-A1B8-888FB3B23DE8}"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09957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DE0F4-CD41-4828-9F45-C09FF7CA67C4}"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17682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D8871A-0155-431E-A4A9-D56FA6941384}"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845288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C69EA7-456A-422C-B51D-23A8FD746AF3}" type="datetime1">
              <a:rPr lang="en-GB" smtClean="0"/>
              <a:t>12/06/2014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644826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6237A6-5653-42BC-9C87-06F48B63ED13}" type="datetime1">
              <a:rPr lang="en-GB" smtClean="0"/>
              <a:t>12/06/2014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22826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4A1F3-AB07-4A38-ABB6-75B06FABAFE5}" type="datetime1">
              <a:rPr lang="en-GB" smtClean="0"/>
              <a:t>12/06/2014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964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D9F0E-9401-43C8-86BB-752F1E76A4D2}"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50282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01B76-C8AE-42DD-BF61-E7947C40444A}"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80604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34171-EA21-4DF1-9C26-002FFA9F1FC0}"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16738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8AAE6-DFA4-4035-96EA-2B78180F4469}"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409834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8DE087-4AB1-4303-A454-5F84B3FC5838}"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188006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5769C-8B09-4AE6-8CC9-C606D1F45D02}"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10809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F898C2-3D23-4560-B6AE-111A710830B1}"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355284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98B21-05E5-46DA-BD44-AC11EC12001B}"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3849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D0AE5D-76C7-4CFC-8CAC-6F733D8CC0A9}"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781719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7BAF3A-5C91-40AE-A40A-46D8ECCBE9E2}" type="datetime1">
              <a:rPr lang="en-GB" smtClean="0"/>
              <a:t>12/06/2014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352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27684-3EF4-4FDB-A136-AB6603670F78}" type="datetime1">
              <a:rPr lang="en-GB" smtClean="0"/>
              <a:t>12/06/2014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863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58762D-6599-4754-898D-4B4794DDDB4F}"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10358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3075-4161-43AB-8666-4C9B921131BD}" type="datetime1">
              <a:rPr lang="en-GB" smtClean="0"/>
              <a:t>12/06/2014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94406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4C6B3-F78B-4B9D-9702-22885E6EF146}"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8078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BF7A-54ED-4F58-B919-10C9B45F01BE}"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446566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0B3338-91B0-4C11-A3D9-719237ABFA85}"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94081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F00148-CD13-4451-BDDF-2A4BA3BB1F00}"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42065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378163-2F6B-44CE-8701-C03AC9E1A1CD}"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49370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25151C-3812-4954-8646-8997412E9EEC}"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934523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4FBC2-662B-451F-8DB3-943C4C735648}"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829140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147EEB-89DE-45E4-8671-3C32322C35DA}"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048577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D71108-813F-4F6D-9DD2-D70FCC8843FD}" type="datetime1">
              <a:rPr lang="en-GB" smtClean="0"/>
              <a:t>12/06/2014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1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4959F6-F9C6-4E75-ADC0-6B72441C7A6C}" type="datetime1">
              <a:rPr lang="en-GB" smtClean="0"/>
              <a:t>12/06/2014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209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B388F5-710F-4883-BC1A-C784677D6311}" type="datetime1">
              <a:rPr lang="en-GB" smtClean="0"/>
              <a:t>12/06/2014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90636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FFD8E-0381-4162-B018-876CB75C6C84}" type="datetime1">
              <a:rPr lang="en-GB" smtClean="0"/>
              <a:t>12/06/2014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29188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066A3-A4D8-440A-9A50-E5BDCAD17CF6}"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23488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005CD-43B0-4652-A116-57E8BD42233E}"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83419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FBE5BC-80A5-4D61-9231-3BD2A9B5F743}"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870020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7D5A0-B075-4663-8B52-EC147C119A0E}"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36770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69586D-B5D7-44F1-8574-DADADEA57651}"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50584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2EE7A9-B5DD-4A21-BBEA-63248E24743C}"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017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AF1FB-EDC0-4576-8287-9D7EC0C16489}"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15295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EE7283-A744-4C48-AD1F-7E422046B354}"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9579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EE1AAB-6AC0-4865-9E47-08F07ED52B60}" type="datetime1">
              <a:rPr lang="en-GB" smtClean="0"/>
              <a:t>12/06/2014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097582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18B545-5DBB-40C1-AD63-4412172F5271}" type="datetime1">
              <a:rPr lang="en-GB" smtClean="0"/>
              <a:t>12/06/2014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005500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5AE9F7-511A-47BD-B3E6-4B33A6BB38E2}" type="datetime1">
              <a:rPr lang="en-GB" smtClean="0"/>
              <a:t>12/06/2014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680290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AC396-6044-470C-98D2-4CDC3FA9FF96}" type="datetime1">
              <a:rPr lang="en-GB" smtClean="0"/>
              <a:t>12/06/2014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850124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4E31D-245B-41A0-B4D1-0DE9478C5D6F}"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04698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95864-10EE-4061-BD33-0F07AD4A0689}"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00312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EBD1-07FA-4899-BD26-B9722252E54F}"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14699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FC60B-DCCF-4785-96B3-52D5C5F8A71B}"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56554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3E9EC5-3FD0-4B5E-8700-37DEB4EF47FB}"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10932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519FA-7471-4B77-9C9F-4460D808E523}"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22683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B6160-BAE6-406B-9FD0-FE606042F62F}"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8502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CC9DB-B467-4A37-BDBB-09235EF6E370}" type="datetime1">
              <a:rPr lang="en-GB" smtClean="0"/>
              <a:t>12/06/2014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9603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CA3D9B-FDEE-4EDF-9509-69A9DD78286D}"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04513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99C703-37EA-4E16-A8D4-B1A01C4C0F28}" type="datetime1">
              <a:rPr lang="en-GB" smtClean="0"/>
              <a:t>12/06/2014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47601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0F1DC1-2698-44FE-86A6-56CE45160883}" type="datetime1">
              <a:rPr lang="en-GB" smtClean="0"/>
              <a:t>12/06/2014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8597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0BDCE-C4FE-43A8-BC4C-7BACD605E771}" type="datetime1">
              <a:rPr lang="en-GB" smtClean="0"/>
              <a:t>12/06/2014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8499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47AF-C034-4030-864D-1DC0FD630C74}"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228095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D302C-C7A2-4009-A915-E64558617931}"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234796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A881C8-3B6C-436F-8F6D-7E5DC14396C0}"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875368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58F1CB-29F2-4C52-B35D-512E3B85DB6D}" type="datetime1">
              <a:rPr lang="en-GB" smtClean="0"/>
              <a:t>12/06/2014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0410001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1" y="685800"/>
            <a:ext cx="9144000" cy="6172200"/>
          </a:xfrm>
          <a:prstGeom prst="rect">
            <a:avLst/>
          </a:prstGeom>
          <a:solidFill>
            <a:srgbClr val="EC4841"/>
          </a:solidFill>
          <a:ln>
            <a:noFill/>
          </a:ln>
          <a:effectLst/>
          <a:extLst/>
        </p:spPr>
        <p:txBody>
          <a:bodyPr wrap="none" anchor="ctr"/>
          <a:lstStyle/>
          <a:p>
            <a:endParaRPr lang="en-GB"/>
          </a:p>
        </p:txBody>
      </p:sp>
      <p:sp>
        <p:nvSpPr>
          <p:cNvPr id="2" name="Title 1"/>
          <p:cNvSpPr>
            <a:spLocks noGrp="1"/>
          </p:cNvSpPr>
          <p:nvPr>
            <p:ph type="title" hasCustomPrompt="1"/>
          </p:nvPr>
        </p:nvSpPr>
        <p:spPr>
          <a:xfrm>
            <a:off x="685801" y="3279848"/>
            <a:ext cx="7772400" cy="1362075"/>
          </a:xfrm>
        </p:spPr>
        <p:txBody>
          <a:bodyPr anchor="t"/>
          <a:lstStyle>
            <a:lvl1pPr algn="ctr">
              <a:defRPr sz="4000" b="1" cap="none">
                <a:solidFill>
                  <a:schemeClr val="bg1"/>
                </a:solidFill>
                <a:latin typeface="Cambria" pitchFamily="18" charset="0"/>
                <a:cs typeface="HELvetic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3738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CD2F9-52BE-430E-89F0-F6EBD7DBE5D5}"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52480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C298B-2BA9-4E4B-B8A5-640D3EED8787}" type="datetime1">
              <a:rPr lang="en-GB" smtClean="0"/>
              <a:t>12/06/2014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9352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93F564F-C846-4A37-BE3B-1789D91244B6}" type="datetime1">
              <a:rPr lang="en-GB" smtClean="0"/>
              <a:t>12/06/2014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7787139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2" descr="sfondi slides-10.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B86E5CF5-1C9A-4061-9C6D-8B2C629C5628}" type="datetime1">
              <a:rPr lang="en-GB" smtClean="0"/>
              <a:t>12/06/2014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1551611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sfondi slides-2.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ED9B3388-59B6-4F7E-BFBA-773A7E8E55B0}" type="datetime1">
              <a:rPr lang="en-GB" smtClean="0"/>
              <a:t>12/06/2014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9042165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spcBef>
          <a:spcPct val="0"/>
        </a:spcBef>
        <a:buNone/>
        <a:defRPr sz="1400" b="1" kern="1200">
          <a:solidFill>
            <a:schemeClr val="bg1"/>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3.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50B579E5-85E6-4BFE-AD6C-AA4C5BE8C2FB}" type="datetime1">
              <a:rPr lang="en-GB" smtClean="0"/>
              <a:t>12/06/2014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406173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4" descr="sfondi slides-11.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C493692-561B-4809-B80C-FC9F35036CAB}" type="datetime1">
              <a:rPr lang="en-GB" smtClean="0"/>
              <a:t>12/06/2014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378970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2" descr="sfondi slides-4.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1ACF6CC1-641F-4601-9EDC-5A92613FF6F3}" type="datetime1">
              <a:rPr lang="en-GB" smtClean="0"/>
              <a:t>12/06/2014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054498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9.tif                                            007765C3 enzo casa                      7C2683C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402EF80A-F5A1-4099-8840-9A2354E0DCD6}" type="datetime1">
              <a:rPr lang="en-GB" smtClean="0"/>
              <a:t>12/06/2014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080065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689" r:id="rId12"/>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AEA5E-D63D-440B-9C5D-3AD5D0A2C86A}" type="datetime1">
              <a:rPr lang="en-GB" smtClean="0"/>
              <a:t>12/06/2014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B606A-EF12-48AB-B4C4-F7CE8EF271BA}" type="slidenum">
              <a:rPr lang="en-GB" smtClean="0"/>
              <a:t>‹#›</a:t>
            </a:fld>
            <a:endParaRPr lang="en-GB"/>
          </a:p>
        </p:txBody>
      </p:sp>
    </p:spTree>
    <p:extLst>
      <p:ext uri="{BB962C8B-B14F-4D97-AF65-F5344CB8AC3E}">
        <p14:creationId xmlns:p14="http://schemas.microsoft.com/office/powerpoint/2010/main" val="2234402130"/>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258" y="608730"/>
            <a:ext cx="7773485" cy="114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258" y="1981042"/>
            <a:ext cx="7773485" cy="411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257" y="6249270"/>
            <a:ext cx="1905388"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ABDEC93-0E8B-4536-A992-12E689906D5F}" type="datetime1">
              <a:rPr lang="en-GB" smtClean="0"/>
              <a:t>12/06/2014</a:t>
            </a:fld>
            <a:endParaRPr lang="es-ES_tradnl"/>
          </a:p>
        </p:txBody>
      </p:sp>
      <p:sp>
        <p:nvSpPr>
          <p:cNvPr id="1029" name="Rectangle 5"/>
          <p:cNvSpPr>
            <a:spLocks noGrp="1" noChangeArrowheads="1"/>
          </p:cNvSpPr>
          <p:nvPr>
            <p:ph type="ftr" sz="quarter" idx="3"/>
          </p:nvPr>
        </p:nvSpPr>
        <p:spPr bwMode="auto">
          <a:xfrm>
            <a:off x="3123968" y="6249270"/>
            <a:ext cx="2896065"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ES_tradnl" smtClean="0"/>
              <a:t>Confidencial. Reservats tots els drets.</a:t>
            </a:r>
            <a:endParaRPr lang="es-ES_tradnl"/>
          </a:p>
        </p:txBody>
      </p:sp>
      <p:sp>
        <p:nvSpPr>
          <p:cNvPr id="1030" name="Rectangle 6"/>
          <p:cNvSpPr>
            <a:spLocks noGrp="1" noChangeArrowheads="1"/>
          </p:cNvSpPr>
          <p:nvPr>
            <p:ph type="sldNum" sz="quarter" idx="4"/>
          </p:nvPr>
        </p:nvSpPr>
        <p:spPr bwMode="auto">
          <a:xfrm>
            <a:off x="6553356" y="6249270"/>
            <a:ext cx="1905387"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FA54FEB-92E4-4978-8045-368F529BCB61}" type="slidenum">
              <a:rPr lang="es-ES_tradnl"/>
              <a:pPr/>
              <a:t>‹#›</a:t>
            </a:fld>
            <a:endParaRPr lang="es-ES_tradnl"/>
          </a:p>
        </p:txBody>
      </p:sp>
      <p:pic>
        <p:nvPicPr>
          <p:cNvPr id="7" name="Picture 2" descr="foto_07.jpg                                                    007676AB enzo casa                      7C2683C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10278"/>
      </p:ext>
    </p:extLst>
  </p:cSld>
  <p:clrMap bg1="lt1" tx1="dk1" bg2="lt2" tx2="dk2" accent1="accent1" accent2="accent2" accent3="accent3" accent4="accent4" accent5="accent5" accent6="accent6" hlink="hlink" folHlink="folHlink"/>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heiner@syntesa.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Red kiwi fruit sl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GB" sz="1800" dirty="0">
                <a:solidFill>
                  <a:srgbClr val="FFFFFF"/>
                </a:solidFill>
              </a:rPr>
              <a:t>Fresh fruit and vegetable exports from Greece: </a:t>
            </a:r>
            <a:r>
              <a:rPr lang="en-GB" sz="1800" dirty="0" smtClean="0">
                <a:solidFill>
                  <a:srgbClr val="FFFFFF"/>
                </a:solidFill>
              </a:rPr>
              <a:t>solutions</a:t>
            </a:r>
            <a:endParaRPr lang="en-GB" sz="1800" dirty="0">
              <a:solidFill>
                <a:srgbClr val="FFFFFF"/>
              </a:solidFill>
            </a:endParaRPr>
          </a:p>
        </p:txBody>
      </p:sp>
      <p:sp>
        <p:nvSpPr>
          <p:cNvPr id="3" name="Subtitle 2"/>
          <p:cNvSpPr>
            <a:spLocks noGrp="1"/>
          </p:cNvSpPr>
          <p:nvPr>
            <p:ph type="subTitle" idx="1"/>
          </p:nvPr>
        </p:nvSpPr>
        <p:spPr>
          <a:xfrm>
            <a:off x="3519376" y="3620386"/>
            <a:ext cx="5205524" cy="1752600"/>
          </a:xfrm>
        </p:spPr>
        <p:txBody>
          <a:bodyPr>
            <a:normAutofit/>
          </a:bodyPr>
          <a:lstStyle/>
          <a:p>
            <a:r>
              <a:rPr lang="en-GB" sz="4000" b="1" dirty="0" smtClean="0">
                <a:solidFill>
                  <a:srgbClr val="FFFFFF"/>
                </a:solidFill>
              </a:rPr>
              <a:t>Summary of identified challenges</a:t>
            </a:r>
            <a:endParaRPr lang="en-GB" sz="4000" b="1" dirty="0">
              <a:solidFill>
                <a:srgbClr val="FFFFFF"/>
              </a:solidFill>
            </a:endParaRPr>
          </a:p>
        </p:txBody>
      </p:sp>
    </p:spTree>
    <p:extLst>
      <p:ext uri="{BB962C8B-B14F-4D97-AF65-F5344CB8AC3E}">
        <p14:creationId xmlns:p14="http://schemas.microsoft.com/office/powerpoint/2010/main" val="137436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items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solidFill>
                  <a:srgbClr val="FF8D83"/>
                </a:solidFill>
              </a:rPr>
              <a:t>EXPORT COSTS AND AVAILABILITY</a:t>
            </a:r>
          </a:p>
          <a:p>
            <a:r>
              <a:rPr lang="en-GB" dirty="0"/>
              <a:t>No conclusion was reached on the cost of export. The data presented in the kiwi BPA was challenged by both the exporters and the logistic providers. Also the need for cold treatment equipment was challenged, given that refrigerated containers are available. It was suggested to reconsider these costs. </a:t>
            </a:r>
          </a:p>
          <a:p>
            <a:r>
              <a:rPr lang="en-GB" dirty="0"/>
              <a:t>Export costs can vary dramatically with the size of the commitment the exporter can make and the season. A truck to Poland out of season can cost about 3,000€, whereas in season it can cost 4,500€. </a:t>
            </a:r>
          </a:p>
          <a:p>
            <a:r>
              <a:rPr lang="en-GB" dirty="0"/>
              <a:t>It was suggested to consider building distribution centres and logistic platforms where smaller exporters could join forces and auction larger amounts of transport off. Such platforms could also consider other modes of transport, such as cargo planes if enough exporters join forces.</a:t>
            </a:r>
          </a:p>
          <a:p>
            <a:r>
              <a:rPr lang="en-GB" dirty="0"/>
              <a:t>A general issue with logistics is the large trade imbalance which has the natural consequences that trucks spend more time outside of Greece (waiting for a suitable load back) than inside Greece</a:t>
            </a:r>
            <a:r>
              <a:rPr lang="en-GB" dirty="0" smtClean="0"/>
              <a:t>.</a:t>
            </a:r>
            <a:endParaRPr lang="en-GB" i="1" dirty="0" smtClean="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10</a:t>
            </a:fld>
            <a:endParaRPr lang="en-GB"/>
          </a:p>
        </p:txBody>
      </p:sp>
    </p:spTree>
    <p:extLst>
      <p:ext uri="{BB962C8B-B14F-4D97-AF65-F5344CB8AC3E}">
        <p14:creationId xmlns:p14="http://schemas.microsoft.com/office/powerpoint/2010/main" val="1088448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items</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FF8D83"/>
                </a:solidFill>
              </a:rPr>
              <a:t>SCHEDULING OF INSPECTIONS</a:t>
            </a:r>
          </a:p>
          <a:p>
            <a:r>
              <a:rPr lang="en-GB" dirty="0" smtClean="0"/>
              <a:t>A critical </a:t>
            </a:r>
            <a:r>
              <a:rPr lang="en-GB" dirty="0"/>
              <a:t>process in the export timeline is the visit of inspectors. </a:t>
            </a:r>
            <a:endParaRPr lang="en-GB" dirty="0" smtClean="0"/>
          </a:p>
          <a:p>
            <a:r>
              <a:rPr lang="en-GB" dirty="0" smtClean="0"/>
              <a:t>Since </a:t>
            </a:r>
            <a:r>
              <a:rPr lang="en-GB" dirty="0"/>
              <a:t>many 3</a:t>
            </a:r>
            <a:r>
              <a:rPr lang="en-GB" baseline="30000" dirty="0"/>
              <a:t>rd</a:t>
            </a:r>
            <a:r>
              <a:rPr lang="en-GB" dirty="0"/>
              <a:t> countries request a phyto-sanitary certificate that in turn requires a physical inspection, an efficient scheduling is important.</a:t>
            </a:r>
          </a:p>
          <a:p>
            <a:r>
              <a:rPr lang="en-GB" dirty="0" smtClean="0"/>
              <a:t>Exporters </a:t>
            </a:r>
            <a:r>
              <a:rPr lang="en-GB" dirty="0"/>
              <a:t>agreed that they could pre-schedule visits 3-7 days in advance in most of the cases. </a:t>
            </a:r>
            <a:endParaRPr lang="en-GB" dirty="0" smtClean="0"/>
          </a:p>
          <a:p>
            <a:r>
              <a:rPr lang="en-GB" dirty="0" smtClean="0"/>
              <a:t>Scheduling </a:t>
            </a:r>
            <a:r>
              <a:rPr lang="en-GB" dirty="0"/>
              <a:t>could be </a:t>
            </a:r>
            <a:r>
              <a:rPr lang="en-GB" dirty="0" smtClean="0"/>
              <a:t>also done </a:t>
            </a:r>
            <a:r>
              <a:rPr lang="en-GB" dirty="0"/>
              <a:t>on fixed time slots where an inspector visits an exporter every day at a fixed time and inspects all those cargoes ready for inspection or simply by filing an inspection request 3-7 days in advance and having expert dispatchers that organise schedules efficiently.</a:t>
            </a:r>
            <a:endParaRPr lang="en-GB" b="1" dirty="0">
              <a:solidFill>
                <a:srgbClr val="FF8D83"/>
              </a:solidFill>
            </a:endParaRPr>
          </a:p>
          <a:p>
            <a:pPr marL="0" indent="0">
              <a:buNone/>
            </a:pPr>
            <a:endParaRPr lang="en-GB" b="1" dirty="0" smtClean="0">
              <a:solidFill>
                <a:srgbClr val="FF8D83"/>
              </a:solidFill>
            </a:endParaRPr>
          </a:p>
          <a:p>
            <a:pPr marL="0" indent="0">
              <a:buNone/>
            </a:pPr>
            <a:r>
              <a:rPr lang="en-GB" b="1" dirty="0" smtClean="0">
                <a:solidFill>
                  <a:srgbClr val="FF8D83"/>
                </a:solidFill>
              </a:rPr>
              <a:t>Additional question or comments</a:t>
            </a:r>
            <a:endParaRPr lang="en-GB" i="1" dirty="0" smtClean="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11</a:t>
            </a:fld>
            <a:endParaRPr lang="en-GB"/>
          </a:p>
        </p:txBody>
      </p:sp>
    </p:spTree>
    <p:extLst>
      <p:ext uri="{BB962C8B-B14F-4D97-AF65-F5344CB8AC3E}">
        <p14:creationId xmlns:p14="http://schemas.microsoft.com/office/powerpoint/2010/main" val="112770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items</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FF8D83"/>
                </a:solidFill>
              </a:rPr>
              <a:t>MARKETING AND MARKET DIFFERENTIATION OPPORTUNITIES</a:t>
            </a:r>
          </a:p>
          <a:p>
            <a:r>
              <a:rPr lang="en-GB" dirty="0"/>
              <a:t>The need for market intelligence, research and export promotion was highlighted. </a:t>
            </a:r>
            <a:endParaRPr lang="en-GB" dirty="0" smtClean="0"/>
          </a:p>
          <a:p>
            <a:r>
              <a:rPr lang="en-GB" dirty="0" smtClean="0"/>
              <a:t>Since </a:t>
            </a:r>
            <a:r>
              <a:rPr lang="en-GB" dirty="0"/>
              <a:t>Greece has many smaller food businesses, market intelligence is not generally available in particular when it comes to market needs and preferences, e.g. on social responsibility, carbon footprint, organic food. </a:t>
            </a:r>
            <a:endParaRPr lang="en-GB" dirty="0" smtClean="0"/>
          </a:p>
          <a:p>
            <a:r>
              <a:rPr lang="en-GB" dirty="0" smtClean="0"/>
              <a:t>There </a:t>
            </a:r>
            <a:r>
              <a:rPr lang="en-GB" dirty="0"/>
              <a:t>is very little practical research that smaller producers and exporters can benefit from and there is no common export promotion that provides a marketing platform for Greek products in the exterior </a:t>
            </a:r>
            <a:r>
              <a:rPr lang="en-GB" dirty="0" smtClean="0"/>
              <a:t>world.</a:t>
            </a:r>
            <a:endParaRPr lang="en-GB" b="1" dirty="0">
              <a:solidFill>
                <a:srgbClr val="FF8D83"/>
              </a:solidFill>
            </a:endParaRPr>
          </a:p>
          <a:p>
            <a:pPr marL="0" indent="0">
              <a:buNone/>
            </a:pPr>
            <a:endParaRPr lang="en-GB" b="1" dirty="0" smtClean="0">
              <a:solidFill>
                <a:srgbClr val="FF8D83"/>
              </a:solidFill>
            </a:endParaRPr>
          </a:p>
          <a:p>
            <a:pPr marL="0" indent="0">
              <a:buNone/>
            </a:pPr>
            <a:r>
              <a:rPr lang="en-GB" b="1" dirty="0" smtClean="0">
                <a:solidFill>
                  <a:srgbClr val="FF8D83"/>
                </a:solidFill>
              </a:rPr>
              <a:t>Additional question or comments</a:t>
            </a:r>
            <a:endParaRPr lang="en-GB" i="1" dirty="0" smtClean="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12</a:t>
            </a:fld>
            <a:endParaRPr lang="en-GB"/>
          </a:p>
        </p:txBody>
      </p:sp>
    </p:spTree>
    <p:extLst>
      <p:ext uri="{BB962C8B-B14F-4D97-AF65-F5344CB8AC3E}">
        <p14:creationId xmlns:p14="http://schemas.microsoft.com/office/powerpoint/2010/main" val="1844009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export issues identified by Greek experts</a:t>
            </a:r>
            <a:endParaRPr lang="en-GB" dirty="0"/>
          </a:p>
        </p:txBody>
      </p:sp>
      <p:sp>
        <p:nvSpPr>
          <p:cNvPr id="3" name="Content Placeholder 2"/>
          <p:cNvSpPr>
            <a:spLocks noGrp="1"/>
          </p:cNvSpPr>
          <p:nvPr>
            <p:ph idx="1"/>
          </p:nvPr>
        </p:nvSpPr>
        <p:spPr/>
        <p:txBody>
          <a:bodyPr>
            <a:normAutofit/>
          </a:bodyPr>
          <a:lstStyle/>
          <a:p>
            <a:r>
              <a:rPr lang="en-GB" b="1" dirty="0">
                <a:solidFill>
                  <a:srgbClr val="FF8D83"/>
                </a:solidFill>
              </a:rPr>
              <a:t>FINANCIAL</a:t>
            </a:r>
          </a:p>
          <a:p>
            <a:pPr lvl="1"/>
            <a:r>
              <a:rPr lang="en-GB" dirty="0"/>
              <a:t>Availability of credit letters</a:t>
            </a:r>
          </a:p>
          <a:p>
            <a:pPr lvl="1"/>
            <a:r>
              <a:rPr lang="en-GB" dirty="0"/>
              <a:t>Return of VAT</a:t>
            </a:r>
          </a:p>
          <a:p>
            <a:r>
              <a:rPr lang="en-GB" b="1" dirty="0">
                <a:solidFill>
                  <a:srgbClr val="FF8D83"/>
                </a:solidFill>
              </a:rPr>
              <a:t>SECTOR INTERNAL </a:t>
            </a:r>
          </a:p>
          <a:p>
            <a:pPr lvl="1"/>
            <a:r>
              <a:rPr lang="en-GB" dirty="0"/>
              <a:t>No investment in equipment and as a result:</a:t>
            </a:r>
          </a:p>
          <a:p>
            <a:pPr lvl="2"/>
            <a:r>
              <a:rPr lang="en-GB" dirty="0"/>
              <a:t>Inability to satisfy large orders</a:t>
            </a:r>
          </a:p>
          <a:p>
            <a:pPr lvl="2"/>
            <a:r>
              <a:rPr lang="en-GB" dirty="0"/>
              <a:t>Lack of reliability in order delivery</a:t>
            </a:r>
          </a:p>
          <a:p>
            <a:pPr lvl="1"/>
            <a:r>
              <a:rPr lang="en-GB" dirty="0"/>
              <a:t>No economy of scale due to small players</a:t>
            </a:r>
          </a:p>
          <a:p>
            <a:r>
              <a:rPr lang="en-GB" b="1" dirty="0">
                <a:solidFill>
                  <a:srgbClr val="FF8D83"/>
                </a:solidFill>
              </a:rPr>
              <a:t>EXTERNAL </a:t>
            </a:r>
          </a:p>
          <a:p>
            <a:pPr lvl="1"/>
            <a:r>
              <a:rPr lang="en-GB" dirty="0"/>
              <a:t>Access to transport</a:t>
            </a:r>
          </a:p>
          <a:p>
            <a:pPr lvl="1"/>
            <a:r>
              <a:rPr lang="en-GB" dirty="0"/>
              <a:t>Cost of transport</a:t>
            </a:r>
          </a:p>
          <a:p>
            <a:r>
              <a:rPr lang="en-GB" b="1" dirty="0">
                <a:solidFill>
                  <a:srgbClr val="FF8D83"/>
                </a:solidFill>
              </a:rPr>
              <a:t>KNOWLEDGE AND SUPPORT</a:t>
            </a:r>
          </a:p>
          <a:p>
            <a:pPr lvl="1"/>
            <a:r>
              <a:rPr lang="en-GB" dirty="0" smtClean="0"/>
              <a:t>Lack </a:t>
            </a:r>
            <a:r>
              <a:rPr lang="en-GB" dirty="0"/>
              <a:t>of understanding of choices in certification and measure to be taken</a:t>
            </a:r>
          </a:p>
          <a:p>
            <a:pPr lvl="1"/>
            <a:r>
              <a:rPr lang="en-GB" dirty="0"/>
              <a:t>No extension services to guide </a:t>
            </a:r>
            <a:r>
              <a:rPr lang="en-GB" dirty="0" smtClean="0"/>
              <a:t>producers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13</a:t>
            </a:fld>
            <a:endParaRPr lang="en-GB"/>
          </a:p>
        </p:txBody>
      </p:sp>
    </p:spTree>
    <p:extLst>
      <p:ext uri="{BB962C8B-B14F-4D97-AF65-F5344CB8AC3E}">
        <p14:creationId xmlns:p14="http://schemas.microsoft.com/office/powerpoint/2010/main" val="2736158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for policy</a:t>
            </a:r>
            <a:endParaRPr lang="en-GB" dirty="0"/>
          </a:p>
        </p:txBody>
      </p:sp>
      <p:sp>
        <p:nvSpPr>
          <p:cNvPr id="3" name="Content Placeholder 2"/>
          <p:cNvSpPr>
            <a:spLocks noGrp="1"/>
          </p:cNvSpPr>
          <p:nvPr>
            <p:ph idx="1"/>
          </p:nvPr>
        </p:nvSpPr>
        <p:spPr/>
        <p:txBody>
          <a:bodyPr/>
          <a:lstStyle/>
          <a:p>
            <a:r>
              <a:rPr lang="en-GB" dirty="0"/>
              <a:t>It was agreed that a targeted policy is needed for economy of scale, marketing and in general turning the characteristics of the sector into an advantage. </a:t>
            </a:r>
            <a:endParaRPr lang="en-GB" dirty="0" smtClean="0"/>
          </a:p>
          <a:p>
            <a:pPr>
              <a:spcBef>
                <a:spcPts val="2000"/>
              </a:spcBef>
            </a:pPr>
            <a:r>
              <a:rPr lang="en-GB" dirty="0" smtClean="0"/>
              <a:t>UN </a:t>
            </a:r>
            <a:r>
              <a:rPr lang="en-GB" dirty="0"/>
              <a:t>ECE has developed a holistic strategy called the Smarter Food Single Window that can serve as a basis for discussion.</a:t>
            </a:r>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14</a:t>
            </a:fld>
            <a:endParaRPr lang="en-GB"/>
          </a:p>
        </p:txBody>
      </p:sp>
    </p:spTree>
    <p:extLst>
      <p:ext uri="{BB962C8B-B14F-4D97-AF65-F5344CB8AC3E}">
        <p14:creationId xmlns:p14="http://schemas.microsoft.com/office/powerpoint/2010/main" val="360448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 of benchmark items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 Operational Steering Committee decided to look into the following items for international benchmarking:</a:t>
            </a:r>
          </a:p>
          <a:p>
            <a:pPr marL="0" indent="0">
              <a:buNone/>
            </a:pPr>
            <a:endParaRPr lang="en-GB" dirty="0" smtClean="0"/>
          </a:p>
          <a:p>
            <a:pPr>
              <a:spcBef>
                <a:spcPts val="2000"/>
              </a:spcBef>
            </a:pPr>
            <a:r>
              <a:rPr lang="en-GB" dirty="0" smtClean="0"/>
              <a:t>EXPORT </a:t>
            </a:r>
            <a:r>
              <a:rPr lang="en-GB" dirty="0"/>
              <a:t>PROMOTION BOARDS</a:t>
            </a:r>
          </a:p>
          <a:p>
            <a:pPr>
              <a:spcBef>
                <a:spcPts val="2000"/>
              </a:spcBef>
            </a:pPr>
            <a:r>
              <a:rPr lang="en-GB" dirty="0" smtClean="0"/>
              <a:t>COOPERATIVES </a:t>
            </a:r>
            <a:r>
              <a:rPr lang="en-GB" dirty="0"/>
              <a:t>as models to get economies of scale</a:t>
            </a:r>
          </a:p>
          <a:p>
            <a:pPr>
              <a:spcBef>
                <a:spcPts val="2000"/>
              </a:spcBef>
            </a:pPr>
            <a:r>
              <a:rPr lang="en-GB" dirty="0" smtClean="0"/>
              <a:t>EXTENSION </a:t>
            </a:r>
            <a:r>
              <a:rPr lang="en-GB" dirty="0"/>
              <a:t>SERVICES</a:t>
            </a:r>
          </a:p>
          <a:p>
            <a:pPr>
              <a:spcBef>
                <a:spcPts val="2000"/>
              </a:spcBef>
            </a:pPr>
            <a:r>
              <a:rPr lang="en-GB" smtClean="0"/>
              <a:t>ELECTRONIC SUPPLY </a:t>
            </a:r>
            <a:r>
              <a:rPr lang="en-GB" dirty="0"/>
              <a:t>CHAIN</a:t>
            </a:r>
          </a:p>
          <a:p>
            <a:pPr>
              <a:spcBef>
                <a:spcPts val="2000"/>
              </a:spcBef>
            </a:pPr>
            <a:r>
              <a:rPr lang="en-GB" dirty="0" smtClean="0"/>
              <a:t>TRANSPORT</a:t>
            </a:r>
            <a:endParaRPr lang="en-GB" dirty="0"/>
          </a:p>
          <a:p>
            <a:pPr>
              <a:spcBef>
                <a:spcPts val="2000"/>
              </a:spcBef>
            </a:pPr>
            <a:r>
              <a:rPr lang="en-GB" dirty="0" smtClean="0"/>
              <a:t>AUTOMATION </a:t>
            </a:r>
            <a:r>
              <a:rPr lang="en-GB" dirty="0"/>
              <a:t>AND SCHEDULING OF </a:t>
            </a:r>
            <a:r>
              <a:rPr lang="en-GB" dirty="0" smtClean="0"/>
              <a:t>INSPECTIONS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15</a:t>
            </a:fld>
            <a:endParaRPr lang="en-GB"/>
          </a:p>
        </p:txBody>
      </p:sp>
    </p:spTree>
    <p:extLst>
      <p:ext uri="{BB962C8B-B14F-4D97-AF65-F5344CB8AC3E}">
        <p14:creationId xmlns:p14="http://schemas.microsoft.com/office/powerpoint/2010/main" val="3143517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idx="4294967295"/>
          </p:nvPr>
        </p:nvSpPr>
        <p:spPr>
          <a:xfrm>
            <a:off x="914400" y="3127374"/>
            <a:ext cx="8229600" cy="320675"/>
          </a:xfrm>
        </p:spPr>
        <p:txBody>
          <a:bodyPr>
            <a:noAutofit/>
          </a:bodyPr>
          <a:lstStyle/>
          <a:p>
            <a:r>
              <a:rPr lang="en-US" sz="4000" dirty="0" smtClean="0"/>
              <a:t>Thank you for your attention!</a:t>
            </a:r>
            <a:endParaRPr lang="en-US" sz="4000" dirty="0"/>
          </a:p>
        </p:txBody>
      </p:sp>
      <p:sp>
        <p:nvSpPr>
          <p:cNvPr id="2" name="Slide Number Placeholder 1"/>
          <p:cNvSpPr>
            <a:spLocks noGrp="1"/>
          </p:cNvSpPr>
          <p:nvPr>
            <p:ph type="sldNum" sz="quarter" idx="12"/>
          </p:nvPr>
        </p:nvSpPr>
        <p:spPr/>
        <p:txBody>
          <a:bodyPr/>
          <a:lstStyle/>
          <a:p>
            <a:fld id="{1920EEC7-98E1-4CEF-92AF-B9255C82647E}" type="slidenum">
              <a:rPr lang="en-GB" smtClean="0"/>
              <a:t>16</a:t>
            </a:fld>
            <a:endParaRPr lang="en-GB"/>
          </a:p>
        </p:txBody>
      </p:sp>
      <p:sp>
        <p:nvSpPr>
          <p:cNvPr id="3" name="TextBox 2"/>
          <p:cNvSpPr txBox="1"/>
          <p:nvPr/>
        </p:nvSpPr>
        <p:spPr>
          <a:xfrm>
            <a:off x="5842000" y="5130800"/>
            <a:ext cx="2975366" cy="923330"/>
          </a:xfrm>
          <a:prstGeom prst="rect">
            <a:avLst/>
          </a:prstGeom>
          <a:noFill/>
        </p:spPr>
        <p:txBody>
          <a:bodyPr wrap="none" rtlCol="0">
            <a:spAutoFit/>
          </a:bodyPr>
          <a:lstStyle/>
          <a:p>
            <a:r>
              <a:rPr lang="en-GB" dirty="0" smtClean="0"/>
              <a:t>Dr Heiner Lehr</a:t>
            </a:r>
          </a:p>
          <a:p>
            <a:r>
              <a:rPr lang="en-GB" dirty="0" smtClean="0"/>
              <a:t>Syntesa Partners &amp; Associates</a:t>
            </a:r>
          </a:p>
          <a:p>
            <a:r>
              <a:rPr lang="en-GB" dirty="0" smtClean="0">
                <a:hlinkClick r:id="rId2"/>
              </a:rPr>
              <a:t>heiner@syntesa.eu</a:t>
            </a:r>
            <a:r>
              <a:rPr lang="en-GB" dirty="0" smtClean="0"/>
              <a:t> </a:t>
            </a:r>
            <a:endParaRPr lang="en-GB" dirty="0"/>
          </a:p>
        </p:txBody>
      </p:sp>
    </p:spTree>
    <p:extLst>
      <p:ext uri="{BB962C8B-B14F-4D97-AF65-F5344CB8AC3E}">
        <p14:creationId xmlns:p14="http://schemas.microsoft.com/office/powerpoint/2010/main" val="1579858295"/>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of the day</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2</a:t>
            </a:fld>
            <a:endParaRPr lang="en-GB"/>
          </a:p>
        </p:txBody>
      </p:sp>
      <p:sp>
        <p:nvSpPr>
          <p:cNvPr id="5" name="Rectangle 4"/>
          <p:cNvSpPr/>
          <p:nvPr/>
        </p:nvSpPr>
        <p:spPr>
          <a:xfrm>
            <a:off x="304800" y="1943100"/>
            <a:ext cx="8458200" cy="508000"/>
          </a:xfrm>
          <a:prstGeom prst="rect">
            <a:avLst/>
          </a:prstGeom>
          <a:noFill/>
          <a:ln>
            <a:solidFill>
              <a:srgbClr val="EC4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641308741"/>
              </p:ext>
            </p:extLst>
          </p:nvPr>
        </p:nvGraphicFramePr>
        <p:xfrm>
          <a:off x="383541" y="845437"/>
          <a:ext cx="8303259" cy="6018590"/>
        </p:xfrm>
        <a:graphic>
          <a:graphicData uri="http://schemas.openxmlformats.org/drawingml/2006/table">
            <a:tbl>
              <a:tblPr firstRow="1" firstCol="1" bandRow="1">
                <a:tableStyleId>{68D230F3-CF80-4859-8CE7-A43EE81993B5}</a:tableStyleId>
              </a:tblPr>
              <a:tblGrid>
                <a:gridCol w="1271588"/>
                <a:gridCol w="7031671"/>
              </a:tblGrid>
              <a:tr h="192691">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Time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Subject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09:00-09:15</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Welcome - </a:t>
                      </a: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Representative UN ECE</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Presentation of participants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09:15-09:30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Purpose and scope of the meeting</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09:30-10:00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Summary of initial workshop and identified challenges</a:t>
                      </a:r>
                      <a:b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b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0758">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10:00-11:00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International good practice as benchmarks for Greece Part I</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EXPORT PROMOTION BOARDS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COOPERATIVES as models to get economies of scale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2691">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11:00-11:30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Coffee break</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11:30-13:00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International good practice as benchmarks for Greece Part II</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EXTENSION SERVICES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ELECTRONIC SUPPY CHAIN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TRANSPORT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AUTOMATION AND SCHEDULING OF INSPECTIONS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14:00-14:30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Light Lunch</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2691">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14:30-16:00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Discussion of solutions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780">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16:00-16:20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The smarter food vision</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780">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16:20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Closure</a:t>
                      </a:r>
                      <a:b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b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Representative UN ECE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75031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GB" dirty="0" smtClean="0">
                <a:solidFill>
                  <a:schemeClr val="bg1"/>
                </a:solidFill>
              </a:rPr>
              <a:t>Workshop May 6</a:t>
            </a:r>
            <a:r>
              <a:rPr lang="en-GB" baseline="30000" dirty="0" smtClean="0">
                <a:solidFill>
                  <a:schemeClr val="bg1"/>
                </a:solidFill>
              </a:rPr>
              <a:t>th</a:t>
            </a:r>
            <a:r>
              <a:rPr lang="en-GB" dirty="0" smtClean="0">
                <a:solidFill>
                  <a:schemeClr val="bg1"/>
                </a:solidFill>
              </a:rPr>
              <a:t> 2014</a:t>
            </a:r>
            <a:endParaRPr lang="en-GB" dirty="0">
              <a:solidFill>
                <a:schemeClr val="bg1"/>
              </a:solidFill>
            </a:endParaRPr>
          </a:p>
        </p:txBody>
      </p:sp>
      <p:sp>
        <p:nvSpPr>
          <p:cNvPr id="5" name="Content Placeholder 4"/>
          <p:cNvSpPr>
            <a:spLocks noGrp="1"/>
          </p:cNvSpPr>
          <p:nvPr>
            <p:ph idx="1"/>
          </p:nvPr>
        </p:nvSpPr>
        <p:spPr>
          <a:solidFill>
            <a:srgbClr val="FFFFFF">
              <a:alpha val="80000"/>
            </a:srgbClr>
          </a:solidFill>
        </p:spPr>
        <p:txBody>
          <a:bodyPr/>
          <a:lstStyle/>
          <a:p>
            <a:pPr>
              <a:spcBef>
                <a:spcPts val="2000"/>
              </a:spcBef>
            </a:pPr>
            <a:r>
              <a:rPr lang="en-GB" dirty="0" smtClean="0"/>
              <a:t>A one day workshop was held on May 6</a:t>
            </a:r>
            <a:r>
              <a:rPr lang="en-GB" baseline="30000" dirty="0" smtClean="0"/>
              <a:t>th</a:t>
            </a:r>
            <a:r>
              <a:rPr lang="en-GB" dirty="0" smtClean="0"/>
              <a:t>, 2014 in Athens</a:t>
            </a:r>
          </a:p>
          <a:p>
            <a:pPr>
              <a:spcBef>
                <a:spcPts val="2000"/>
              </a:spcBef>
            </a:pPr>
            <a:r>
              <a:rPr lang="en-GB" dirty="0" smtClean="0"/>
              <a:t>27 persons attended the workshop</a:t>
            </a:r>
          </a:p>
          <a:p>
            <a:pPr lvl="1">
              <a:lnSpc>
                <a:spcPct val="107000"/>
              </a:lnSpc>
            </a:pPr>
            <a:r>
              <a:rPr lang="en-GB" sz="1400" kern="100" dirty="0">
                <a:latin typeface="Calibri" panose="020F0502020204030204" pitchFamily="34" charset="0"/>
                <a:ea typeface="Calibri" panose="020F0502020204030204" pitchFamily="34" charset="0"/>
                <a:cs typeface="Times New Roman" panose="02020603050405020304" pitchFamily="18" charset="0"/>
              </a:rPr>
              <a:t>Exporters fresh fruit, canned tomato exporters</a:t>
            </a:r>
          </a:p>
          <a:p>
            <a:pPr lvl="1">
              <a:lnSpc>
                <a:spcPct val="107000"/>
              </a:lnSpc>
            </a:pPr>
            <a:r>
              <a:rPr lang="en-GB" sz="1400" kern="100" dirty="0">
                <a:latin typeface="Calibri" panose="020F0502020204030204" pitchFamily="34" charset="0"/>
                <a:ea typeface="Calibri" panose="020F0502020204030204" pitchFamily="34" charset="0"/>
                <a:cs typeface="Times New Roman" panose="02020603050405020304" pitchFamily="18" charset="0"/>
              </a:rPr>
              <a:t>DAOK inspectors and other MRDF personnel</a:t>
            </a:r>
          </a:p>
          <a:p>
            <a:pPr lvl="1">
              <a:lnSpc>
                <a:spcPct val="107000"/>
              </a:lnSpc>
            </a:pPr>
            <a:r>
              <a:rPr lang="en-GB" sz="1400" kern="100" dirty="0">
                <a:latin typeface="Calibri" panose="020F0502020204030204" pitchFamily="34" charset="0"/>
                <a:ea typeface="Calibri" panose="020F0502020204030204" pitchFamily="34" charset="0"/>
                <a:cs typeface="Times New Roman" panose="02020603050405020304" pitchFamily="18" charset="0"/>
              </a:rPr>
              <a:t>Logistics companies and associations</a:t>
            </a:r>
          </a:p>
          <a:p>
            <a:pPr lvl="1">
              <a:lnSpc>
                <a:spcPct val="107000"/>
              </a:lnSpc>
            </a:pPr>
            <a:r>
              <a:rPr lang="en-GB" sz="1400" kern="100" dirty="0" err="1">
                <a:latin typeface="Calibri" panose="020F0502020204030204" pitchFamily="34" charset="0"/>
                <a:ea typeface="Calibri" panose="020F0502020204030204" pitchFamily="34" charset="0"/>
                <a:cs typeface="Times New Roman" panose="02020603050405020304" pitchFamily="18" charset="0"/>
              </a:rPr>
              <a:t>Pan-hellenic</a:t>
            </a:r>
            <a:r>
              <a:rPr lang="en-GB" sz="1400" kern="100" dirty="0">
                <a:latin typeface="Calibri" panose="020F0502020204030204" pitchFamily="34" charset="0"/>
                <a:ea typeface="Calibri" panose="020F0502020204030204" pitchFamily="34" charset="0"/>
                <a:cs typeface="Times New Roman" panose="02020603050405020304" pitchFamily="18" charset="0"/>
              </a:rPr>
              <a:t> export association</a:t>
            </a:r>
          </a:p>
          <a:p>
            <a:pPr lvl="1">
              <a:lnSpc>
                <a:spcPct val="107000"/>
              </a:lnSpc>
            </a:pPr>
            <a:r>
              <a:rPr lang="en-GB" sz="1400" kern="100" dirty="0">
                <a:latin typeface="Calibri" panose="020F0502020204030204" pitchFamily="34" charset="0"/>
                <a:ea typeface="Calibri" panose="020F0502020204030204" pitchFamily="34" charset="0"/>
                <a:cs typeface="Times New Roman" panose="02020603050405020304" pitchFamily="18" charset="0"/>
              </a:rPr>
              <a:t>State chemical laboratory</a:t>
            </a:r>
          </a:p>
          <a:p>
            <a:pPr lvl="1">
              <a:lnSpc>
                <a:spcPct val="107000"/>
              </a:lnSpc>
            </a:pPr>
            <a:r>
              <a:rPr lang="en-GB" sz="1400" kern="100" dirty="0">
                <a:latin typeface="Calibri" panose="020F0502020204030204" pitchFamily="34" charset="0"/>
                <a:ea typeface="Calibri" panose="020F0502020204030204" pitchFamily="34" charset="0"/>
                <a:cs typeface="Times New Roman" panose="02020603050405020304" pitchFamily="18" charset="0"/>
              </a:rPr>
              <a:t>Customs representatives</a:t>
            </a:r>
          </a:p>
          <a:p>
            <a:pPr lvl="1">
              <a:lnSpc>
                <a:spcPct val="107000"/>
              </a:lnSpc>
            </a:pPr>
            <a:r>
              <a:rPr lang="en-GB" sz="1400" kern="100" dirty="0">
                <a:latin typeface="Calibri" panose="020F0502020204030204" pitchFamily="34" charset="0"/>
                <a:ea typeface="Calibri" panose="020F0502020204030204" pitchFamily="34" charset="0"/>
                <a:cs typeface="Times New Roman" panose="02020603050405020304" pitchFamily="18" charset="0"/>
              </a:rPr>
              <a:t>Bank/insurance companies</a:t>
            </a:r>
          </a:p>
          <a:p>
            <a:pPr lvl="1">
              <a:lnSpc>
                <a:spcPct val="107000"/>
              </a:lnSpc>
            </a:pPr>
            <a:r>
              <a:rPr lang="en-GB" sz="1400" kern="100" dirty="0">
                <a:latin typeface="Calibri" panose="020F0502020204030204" pitchFamily="34" charset="0"/>
                <a:ea typeface="Calibri" panose="020F0502020204030204" pitchFamily="34" charset="0"/>
                <a:cs typeface="Times New Roman" panose="02020603050405020304" pitchFamily="18" charset="0"/>
              </a:rPr>
              <a:t>TFGR</a:t>
            </a:r>
          </a:p>
          <a:p>
            <a:pPr lvl="1">
              <a:lnSpc>
                <a:spcPct val="107000"/>
              </a:lnSpc>
            </a:pPr>
            <a:r>
              <a:rPr lang="en-GB" sz="1400" dirty="0">
                <a:latin typeface="Calibri" panose="020F0502020204030204" pitchFamily="34" charset="0"/>
                <a:ea typeface="Calibri" panose="020F0502020204030204" pitchFamily="34" charset="0"/>
                <a:cs typeface="Times New Roman" panose="02020603050405020304" pitchFamily="18" charset="0"/>
              </a:rPr>
              <a:t>UN ECE and </a:t>
            </a:r>
            <a:r>
              <a:rPr lang="en-GB" sz="1400" dirty="0" smtClean="0">
                <a:latin typeface="Calibri" panose="020F0502020204030204" pitchFamily="34" charset="0"/>
                <a:ea typeface="Calibri" panose="020F0502020204030204" pitchFamily="34" charset="0"/>
                <a:cs typeface="Times New Roman" panose="02020603050405020304" pitchFamily="18" charset="0"/>
              </a:rPr>
              <a:t>other</a:t>
            </a:r>
            <a:endParaRPr lang="en-GB" dirty="0" smtClean="0"/>
          </a:p>
          <a:p>
            <a:pPr>
              <a:spcBef>
                <a:spcPts val="2000"/>
              </a:spcBef>
            </a:pPr>
            <a:r>
              <a:rPr lang="en-GB" dirty="0"/>
              <a:t>The exporters dealt in </a:t>
            </a:r>
          </a:p>
          <a:p>
            <a:pPr lvl="1">
              <a:spcBef>
                <a:spcPts val="1000"/>
              </a:spcBef>
            </a:pPr>
            <a:r>
              <a:rPr lang="en-GB" dirty="0" smtClean="0"/>
              <a:t>Fresh </a:t>
            </a:r>
            <a:r>
              <a:rPr lang="en-GB" dirty="0"/>
              <a:t>grapes to UK and Central Europe (family company)</a:t>
            </a:r>
          </a:p>
          <a:p>
            <a:pPr lvl="1">
              <a:spcBef>
                <a:spcPts val="1000"/>
              </a:spcBef>
            </a:pPr>
            <a:r>
              <a:rPr lang="en-GB" dirty="0" smtClean="0"/>
              <a:t>Fruits </a:t>
            </a:r>
            <a:r>
              <a:rPr lang="en-GB" dirty="0"/>
              <a:t>in general to diverse destinations both EU and 3rd </a:t>
            </a:r>
            <a:r>
              <a:rPr lang="en-GB" dirty="0" smtClean="0"/>
              <a:t>countries</a:t>
            </a:r>
          </a:p>
          <a:p>
            <a:pPr>
              <a:spcBef>
                <a:spcPts val="2000"/>
              </a:spcBef>
            </a:pPr>
            <a:endParaRPr lang="en-GB" dirty="0"/>
          </a:p>
          <a:p>
            <a:pPr>
              <a:spcBef>
                <a:spcPts val="2000"/>
              </a:spcBef>
            </a:pP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3</a:t>
            </a:fld>
            <a:endParaRPr lang="en-GB"/>
          </a:p>
        </p:txBody>
      </p:sp>
    </p:spTree>
    <p:extLst>
      <p:ext uri="{BB962C8B-B14F-4D97-AF65-F5344CB8AC3E}">
        <p14:creationId xmlns:p14="http://schemas.microsoft.com/office/powerpoint/2010/main" val="261668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4</a:t>
            </a:fld>
            <a:endParaRPr lang="en-GB"/>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120445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 of identified issues in the workshop</a:t>
            </a:r>
            <a:endParaRPr lang="en-GB" dirty="0"/>
          </a:p>
        </p:txBody>
      </p:sp>
      <p:sp>
        <p:nvSpPr>
          <p:cNvPr id="3" name="Content Placeholder 2"/>
          <p:cNvSpPr>
            <a:spLocks noGrp="1"/>
          </p:cNvSpPr>
          <p:nvPr>
            <p:ph idx="1"/>
          </p:nvPr>
        </p:nvSpPr>
        <p:spPr/>
        <p:txBody>
          <a:bodyPr>
            <a:normAutofit/>
          </a:bodyPr>
          <a:lstStyle/>
          <a:p>
            <a:pPr lvl="0"/>
            <a:r>
              <a:rPr lang="en-GB" dirty="0" smtClean="0"/>
              <a:t>Exporters </a:t>
            </a:r>
            <a:r>
              <a:rPr lang="en-GB" dirty="0"/>
              <a:t>are not always aware of latest improvement in procedures and technologies (ICISNET, approved exporter, freedom of choosing customs broker</a:t>
            </a:r>
            <a:r>
              <a:rPr lang="en-GB" dirty="0" smtClean="0"/>
              <a:t>,…)</a:t>
            </a:r>
            <a:endParaRPr lang="en-GB" dirty="0"/>
          </a:p>
          <a:p>
            <a:pPr lvl="1"/>
            <a:r>
              <a:rPr lang="en-GB" dirty="0"/>
              <a:t>Action: exporters to better follow up on regulatory improvements and invest in capacity building; reduce reliance on intermediaries</a:t>
            </a:r>
          </a:p>
          <a:p>
            <a:pPr lvl="0">
              <a:spcBef>
                <a:spcPts val="2000"/>
              </a:spcBef>
            </a:pPr>
            <a:r>
              <a:rPr lang="en-GB" dirty="0" smtClean="0"/>
              <a:t>MRDF </a:t>
            </a:r>
            <a:r>
              <a:rPr lang="en-GB" dirty="0"/>
              <a:t>requires customs to make 100% document checks if a CC/EC has been issued. </a:t>
            </a:r>
          </a:p>
          <a:p>
            <a:pPr lvl="1">
              <a:spcBef>
                <a:spcPts val="432"/>
              </a:spcBef>
            </a:pPr>
            <a:r>
              <a:rPr lang="en-GB" dirty="0" smtClean="0"/>
              <a:t>Action</a:t>
            </a:r>
            <a:r>
              <a:rPr lang="en-GB" dirty="0"/>
              <a:t>: find ministerial decree; check whether CC exports can be run through the standard Customs risk assessment</a:t>
            </a:r>
          </a:p>
          <a:p>
            <a:pPr lvl="0">
              <a:spcBef>
                <a:spcPts val="2000"/>
              </a:spcBef>
            </a:pPr>
            <a:r>
              <a:rPr lang="en-GB" dirty="0" smtClean="0"/>
              <a:t>Logistics </a:t>
            </a:r>
            <a:r>
              <a:rPr lang="en-GB" dirty="0"/>
              <a:t>and transport costs are high; transport capacity during peak harvest season is limited.</a:t>
            </a:r>
          </a:p>
          <a:p>
            <a:pPr lvl="1"/>
            <a:r>
              <a:rPr lang="en-GB" dirty="0"/>
              <a:t>Action: Joint WG on between Ministry of Transport, Exporters association and 3LP to discuss costs, alternative modes of transport, economies for scale</a:t>
            </a:r>
            <a:r>
              <a:rPr lang="en-GB" dirty="0" smtClean="0"/>
              <a:t>,…</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5</a:t>
            </a:fld>
            <a:endParaRPr lang="en-GB"/>
          </a:p>
        </p:txBody>
      </p:sp>
    </p:spTree>
    <p:extLst>
      <p:ext uri="{BB962C8B-B14F-4D97-AF65-F5344CB8AC3E}">
        <p14:creationId xmlns:p14="http://schemas.microsoft.com/office/powerpoint/2010/main" val="3024883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 of identified issues</a:t>
            </a:r>
            <a:r>
              <a:rPr lang="en-GB" dirty="0"/>
              <a:t> in the workshop</a:t>
            </a:r>
          </a:p>
        </p:txBody>
      </p:sp>
      <p:sp>
        <p:nvSpPr>
          <p:cNvPr id="3" name="Content Placeholder 2"/>
          <p:cNvSpPr>
            <a:spLocks noGrp="1"/>
          </p:cNvSpPr>
          <p:nvPr>
            <p:ph idx="1"/>
          </p:nvPr>
        </p:nvSpPr>
        <p:spPr/>
        <p:txBody>
          <a:bodyPr>
            <a:normAutofit fontScale="92500" lnSpcReduction="10000"/>
          </a:bodyPr>
          <a:lstStyle/>
          <a:p>
            <a:pPr lvl="0"/>
            <a:r>
              <a:rPr lang="en-GB" dirty="0" smtClean="0"/>
              <a:t>Until </a:t>
            </a:r>
            <a:r>
              <a:rPr lang="en-GB" dirty="0"/>
              <a:t>now exporters phone DAOK on the spot to schedule inspections. This creates capacity bottlenecks in DAOK.  </a:t>
            </a:r>
          </a:p>
          <a:p>
            <a:pPr lvl="1"/>
            <a:r>
              <a:rPr lang="en-GB" dirty="0"/>
              <a:t>Action: In the future exports should use the electronic system to schedule in advances.</a:t>
            </a:r>
          </a:p>
          <a:p>
            <a:pPr lvl="0">
              <a:spcBef>
                <a:spcPts val="2000"/>
              </a:spcBef>
            </a:pPr>
            <a:r>
              <a:rPr lang="en-GB" dirty="0" smtClean="0"/>
              <a:t>Warehouses </a:t>
            </a:r>
            <a:r>
              <a:rPr lang="en-GB" dirty="0"/>
              <a:t>would have big advantages for Greek fresh fruits and vegetable exporters (logistics, purchasing of transport capacity during high season, regrouping of cargo for SMEs, ..) </a:t>
            </a:r>
          </a:p>
          <a:p>
            <a:pPr lvl="1"/>
            <a:r>
              <a:rPr lang="en-GB" dirty="0"/>
              <a:t>Action: Exporters and 3PL should discuss possibility of warehouses in core areas (perhaps  starting at Thessaloniki and Athens). </a:t>
            </a:r>
          </a:p>
          <a:p>
            <a:pPr lvl="0">
              <a:spcBef>
                <a:spcPts val="2000"/>
              </a:spcBef>
            </a:pPr>
            <a:r>
              <a:rPr lang="en-GB" dirty="0" smtClean="0"/>
              <a:t>Greek agricultural </a:t>
            </a:r>
            <a:r>
              <a:rPr lang="en-GB" dirty="0"/>
              <a:t>products have certain weaknesses (small producers, climate, energy costs, distance to markets, strong </a:t>
            </a:r>
            <a:r>
              <a:rPr lang="en-GB" dirty="0" smtClean="0"/>
              <a:t>competitors</a:t>
            </a:r>
            <a:r>
              <a:rPr lang="en-GB" dirty="0"/>
              <a:t> </a:t>
            </a:r>
            <a:r>
              <a:rPr lang="en-GB" dirty="0" smtClean="0"/>
              <a:t>etc.). </a:t>
            </a:r>
            <a:r>
              <a:rPr lang="en-GB" dirty="0"/>
              <a:t>There are certain </a:t>
            </a:r>
            <a:r>
              <a:rPr lang="en-GB" dirty="0" smtClean="0"/>
              <a:t>strengths </a:t>
            </a:r>
            <a:r>
              <a:rPr lang="en-GB" dirty="0"/>
              <a:t>(quality and taste of Greek products, good reputation on the market, small producers and stakeholders, </a:t>
            </a:r>
            <a:r>
              <a:rPr lang="en-GB" dirty="0" smtClean="0"/>
              <a:t>...). </a:t>
            </a:r>
            <a:endParaRPr lang="en-GB" dirty="0"/>
          </a:p>
          <a:p>
            <a:pPr lvl="1"/>
            <a:r>
              <a:rPr lang="en-GB" dirty="0"/>
              <a:t>Action: Look whether weaknesses can be turned into strength (organic food, corporate social responsibility (CSR) in production, branding of Greek products, new varieties, </a:t>
            </a:r>
            <a:r>
              <a:rPr lang="en-GB" dirty="0" smtClean="0"/>
              <a:t>…)</a:t>
            </a:r>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6</a:t>
            </a:fld>
            <a:endParaRPr lang="en-GB"/>
          </a:p>
        </p:txBody>
      </p:sp>
    </p:spTree>
    <p:extLst>
      <p:ext uri="{BB962C8B-B14F-4D97-AF65-F5344CB8AC3E}">
        <p14:creationId xmlns:p14="http://schemas.microsoft.com/office/powerpoint/2010/main" val="5095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items</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solidFill>
                  <a:srgbClr val="FF8D83"/>
                </a:solidFill>
              </a:rPr>
              <a:t>LOGISTICS</a:t>
            </a:r>
            <a:endParaRPr lang="en-GB" b="1" dirty="0">
              <a:solidFill>
                <a:srgbClr val="FF8D83"/>
              </a:solidFill>
            </a:endParaRPr>
          </a:p>
          <a:p>
            <a:r>
              <a:rPr lang="en-GB" dirty="0" smtClean="0"/>
              <a:t>Exporters </a:t>
            </a:r>
            <a:r>
              <a:rPr lang="en-GB" dirty="0"/>
              <a:t>estimated that for watermelons, transport costs are about 10-30% of sales price. For higher value fruits, the percentage is somewhat lower. For canned peaches the transport costs are about 11-20% of the sales price.</a:t>
            </a:r>
          </a:p>
          <a:p>
            <a:r>
              <a:rPr lang="en-GB" dirty="0"/>
              <a:t>Availability of transport – in particular overland transport – is also an issue. For smaller producers it is very difficult to obtain transport in peak season, given that there are only about 2,000 export trucks in Greece. The estimated need (peak season) is about 10,000 trucks. This also drives the transport cost, in addition to unusually high toll road costs for inner Greek transport (250€ for transport from Thessaloniki to Athens</a:t>
            </a:r>
            <a:r>
              <a:rPr lang="en-GB" dirty="0" smtClean="0"/>
              <a:t>).</a:t>
            </a:r>
          </a:p>
          <a:p>
            <a:pPr marL="0" indent="0">
              <a:buNone/>
            </a:pPr>
            <a:r>
              <a:rPr lang="en-GB" b="1" dirty="0">
                <a:solidFill>
                  <a:srgbClr val="FF8D83"/>
                </a:solidFill>
              </a:rPr>
              <a:t>Additional question or comments</a:t>
            </a:r>
            <a:endParaRPr lang="en-GB" i="1" dirty="0"/>
          </a:p>
          <a:p>
            <a:r>
              <a:rPr lang="en-GB" dirty="0" smtClean="0"/>
              <a:t>What about sea transport? Why is the time to arrange sea transport so high?</a:t>
            </a:r>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7</a:t>
            </a:fld>
            <a:endParaRPr lang="en-GB"/>
          </a:p>
        </p:txBody>
      </p:sp>
    </p:spTree>
    <p:extLst>
      <p:ext uri="{BB962C8B-B14F-4D97-AF65-F5344CB8AC3E}">
        <p14:creationId xmlns:p14="http://schemas.microsoft.com/office/powerpoint/2010/main" val="108034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items</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FF8D83"/>
                </a:solidFill>
              </a:rPr>
              <a:t>TRAINING/AWARENESS ON NEW CUSTOMS PROCEDURES</a:t>
            </a:r>
          </a:p>
          <a:p>
            <a:r>
              <a:rPr lang="en-GB" dirty="0"/>
              <a:t>Since about 95% of customs transactions are made by customs brokers, exporters are shielded from the new developments in Customs and have little knowledge about them. </a:t>
            </a:r>
            <a:endParaRPr lang="en-GB" dirty="0" smtClean="0"/>
          </a:p>
          <a:p>
            <a:r>
              <a:rPr lang="en-GB" dirty="0" smtClean="0"/>
              <a:t>Exporters </a:t>
            </a:r>
            <a:r>
              <a:rPr lang="en-GB" dirty="0"/>
              <a:t>expressed a need to better understand the new procedures in order to better understand the requirements and also evaluate their use of external service providers.</a:t>
            </a:r>
            <a:endParaRPr lang="en-GB" dirty="0" smtClean="0"/>
          </a:p>
          <a:p>
            <a:pPr marL="0" indent="0">
              <a:buNone/>
            </a:pPr>
            <a:endParaRPr lang="en-GB" b="1" dirty="0" smtClean="0">
              <a:solidFill>
                <a:srgbClr val="FF8D83"/>
              </a:solidFill>
            </a:endParaRPr>
          </a:p>
          <a:p>
            <a:pPr marL="0" indent="0">
              <a:buNone/>
            </a:pPr>
            <a:endParaRPr lang="en-GB" b="1" dirty="0">
              <a:solidFill>
                <a:srgbClr val="FF8D83"/>
              </a:solidFill>
            </a:endParaRPr>
          </a:p>
          <a:p>
            <a:pPr marL="0" indent="0">
              <a:buNone/>
            </a:pPr>
            <a:endParaRPr lang="en-GB" b="1" dirty="0" smtClean="0">
              <a:solidFill>
                <a:srgbClr val="FF8D83"/>
              </a:solidFill>
            </a:endParaRPr>
          </a:p>
          <a:p>
            <a:pPr marL="0" indent="0">
              <a:buNone/>
            </a:pPr>
            <a:r>
              <a:rPr lang="en-GB" b="1" dirty="0">
                <a:solidFill>
                  <a:srgbClr val="FF8D83"/>
                </a:solidFill>
              </a:rPr>
              <a:t>Additional question or comments</a:t>
            </a:r>
            <a:endParaRPr lang="en-GB" i="1" dirty="0"/>
          </a:p>
          <a:p>
            <a:pPr marL="0" indent="0">
              <a:buNone/>
            </a:pP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8</a:t>
            </a:fld>
            <a:endParaRPr lang="en-GB"/>
          </a:p>
        </p:txBody>
      </p:sp>
    </p:spTree>
    <p:extLst>
      <p:ext uri="{BB962C8B-B14F-4D97-AF65-F5344CB8AC3E}">
        <p14:creationId xmlns:p14="http://schemas.microsoft.com/office/powerpoint/2010/main" val="3615518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items</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FF8D83"/>
                </a:solidFill>
              </a:rPr>
              <a:t>INTEROPERABILITY</a:t>
            </a:r>
          </a:p>
          <a:p>
            <a:r>
              <a:rPr lang="en-GB" dirty="0"/>
              <a:t>While bureaucracy was cited as a general obstacle to export, it became clear that exporters were quite satisfied with the progress already made in the last times. </a:t>
            </a:r>
            <a:endParaRPr lang="en-GB" dirty="0" smtClean="0"/>
          </a:p>
          <a:p>
            <a:r>
              <a:rPr lang="en-GB" dirty="0" smtClean="0"/>
              <a:t>One </a:t>
            </a:r>
            <a:r>
              <a:rPr lang="en-GB" dirty="0"/>
              <a:t>exporter even stated categorically that he had no issue with the administrative process at all now.</a:t>
            </a:r>
          </a:p>
          <a:p>
            <a:r>
              <a:rPr lang="en-GB" dirty="0"/>
              <a:t>The level of documentary checks requested by MRDF and other Ministries was mentioned as a burden to the process. </a:t>
            </a:r>
            <a:endParaRPr lang="en-GB" dirty="0" smtClean="0"/>
          </a:p>
          <a:p>
            <a:r>
              <a:rPr lang="en-GB" dirty="0" smtClean="0"/>
              <a:t>It </a:t>
            </a:r>
            <a:r>
              <a:rPr lang="en-GB" dirty="0"/>
              <a:t>is hoped that by sequentially integrating the different Ministries that the rate of documentary check of 100% for fresh fruits and vegetables can be lowered at least to the standard rate of about 30-40%, depending on the product category</a:t>
            </a:r>
            <a:r>
              <a:rPr lang="en-GB" dirty="0" smtClean="0"/>
              <a:t>.</a:t>
            </a:r>
            <a:endParaRPr lang="en-GB" b="1" dirty="0">
              <a:solidFill>
                <a:srgbClr val="FF8D83"/>
              </a:solidFill>
            </a:endParaRPr>
          </a:p>
          <a:p>
            <a:pPr marL="0" indent="0">
              <a:buNone/>
            </a:pPr>
            <a:endParaRPr lang="en-GB" b="1" dirty="0" smtClean="0">
              <a:solidFill>
                <a:srgbClr val="FF8D83"/>
              </a:solidFill>
            </a:endParaRPr>
          </a:p>
          <a:p>
            <a:pPr marL="0" indent="0">
              <a:buNone/>
            </a:pPr>
            <a:r>
              <a:rPr lang="en-GB" b="1" dirty="0" smtClean="0">
                <a:solidFill>
                  <a:srgbClr val="FF8D83"/>
                </a:solidFill>
              </a:rPr>
              <a:t>Additional question or comments</a:t>
            </a:r>
            <a:endParaRPr lang="en-GB" i="1" dirty="0" smtClean="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9</a:t>
            </a:fld>
            <a:endParaRPr lang="en-GB"/>
          </a:p>
        </p:txBody>
      </p:sp>
    </p:spTree>
    <p:extLst>
      <p:ext uri="{BB962C8B-B14F-4D97-AF65-F5344CB8AC3E}">
        <p14:creationId xmlns:p14="http://schemas.microsoft.com/office/powerpoint/2010/main" val="1745551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Syntesa V120607a</Template>
  <TotalTime>211</TotalTime>
  <Words>1409</Words>
  <Application>Microsoft Office PowerPoint</Application>
  <PresentationFormat>On-screen Show (4:3)</PresentationFormat>
  <Paragraphs>155</Paragraphs>
  <Slides>16</Slides>
  <Notes>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16</vt:i4>
      </vt:variant>
    </vt:vector>
  </HeadingPairs>
  <TitlesOfParts>
    <vt:vector size="32" baseType="lpstr">
      <vt:lpstr>Arial</vt:lpstr>
      <vt:lpstr>Calibri</vt:lpstr>
      <vt:lpstr>Cambria</vt:lpstr>
      <vt:lpstr>HELvetica</vt:lpstr>
      <vt:lpstr>Symbol</vt:lpstr>
      <vt:lpstr>Times</vt:lpstr>
      <vt:lpstr>Times New Roman</vt:lpstr>
      <vt:lpstr>1_Custom Design</vt:lpstr>
      <vt:lpstr>4_Custom Design</vt:lpstr>
      <vt:lpstr>5_Custom Design</vt:lpstr>
      <vt:lpstr>2_Custom Design</vt:lpstr>
      <vt:lpstr>6_Custom Design</vt:lpstr>
      <vt:lpstr>7_Custom Design</vt:lpstr>
      <vt:lpstr>8_Custom Design</vt:lpstr>
      <vt:lpstr>Custom Design</vt:lpstr>
      <vt:lpstr>Presentación en blanco</vt:lpstr>
      <vt:lpstr>Fresh fruit and vegetable exports from Greece: solutions</vt:lpstr>
      <vt:lpstr>Programme of the day</vt:lpstr>
      <vt:lpstr>Workshop May 6th 2014</vt:lpstr>
      <vt:lpstr>PowerPoint Presentation</vt:lpstr>
      <vt:lpstr>List of identified issues in the workshop</vt:lpstr>
      <vt:lpstr>List of identified issues in the workshop</vt:lpstr>
      <vt:lpstr>Discussion items</vt:lpstr>
      <vt:lpstr>Discussion items</vt:lpstr>
      <vt:lpstr>Discussion items</vt:lpstr>
      <vt:lpstr>Discussion items</vt:lpstr>
      <vt:lpstr>Discussion items</vt:lpstr>
      <vt:lpstr>Discussion items</vt:lpstr>
      <vt:lpstr>Additional export issues identified by Greek experts</vt:lpstr>
      <vt:lpstr>Need for policy</vt:lpstr>
      <vt:lpstr>List of benchmark items</vt:lpstr>
      <vt:lpstr>Thank you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Heiner Lehr</dc:creator>
  <cp:lastModifiedBy>Heiner Lehr</cp:lastModifiedBy>
  <cp:revision>40</cp:revision>
  <dcterms:created xsi:type="dcterms:W3CDTF">2014-05-05T03:32:55Z</dcterms:created>
  <dcterms:modified xsi:type="dcterms:W3CDTF">2014-06-12T04:36:22Z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1DjXEyN2sBlpI6Nm2kLJoRmw13u2HZvOGfxmoRRBV218</vt:lpwstr>
  </property>
  <property fmtid="{D5CDD505-2E9C-101B-9397-08002B2CF9AE}" pid="3" name="Google.Documents.RevisionId">
    <vt:lpwstr>08342784795775903886</vt:lpwstr>
  </property>
  <property fmtid="{D5CDD505-2E9C-101B-9397-08002B2CF9AE}" pid="4" name="Google.Documents.PreviousRevisionId">
    <vt:lpwstr>02996576129064177633</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Google.Documents.Tracking">
    <vt:lpwstr>false</vt:lpwstr>
  </property>
</Properties>
</file>