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3" r:id="rId2"/>
    <p:sldId id="294" r:id="rId3"/>
    <p:sldId id="258" r:id="rId4"/>
    <p:sldId id="259" r:id="rId5"/>
    <p:sldId id="282" r:id="rId6"/>
    <p:sldId id="302" r:id="rId7"/>
    <p:sldId id="304" r:id="rId8"/>
    <p:sldId id="283" r:id="rId9"/>
    <p:sldId id="284" r:id="rId10"/>
    <p:sldId id="285" r:id="rId11"/>
    <p:sldId id="286" r:id="rId12"/>
    <p:sldId id="300" r:id="rId13"/>
    <p:sldId id="307" r:id="rId14"/>
    <p:sldId id="306" r:id="rId15"/>
    <p:sldId id="305" r:id="rId16"/>
    <p:sldId id="296" r:id="rId17"/>
    <p:sldId id="297" r:id="rId18"/>
    <p:sldId id="298" r:id="rId19"/>
    <p:sldId id="299" r:id="rId20"/>
    <p:sldId id="290" r:id="rId21"/>
    <p:sldId id="291" r:id="rId22"/>
    <p:sldId id="292" r:id="rId23"/>
    <p:sldId id="293" r:id="rId24"/>
    <p:sldId id="261" r:id="rId25"/>
    <p:sldId id="278" r:id="rId26"/>
    <p:sldId id="268" r:id="rId27"/>
    <p:sldId id="269" r:id="rId28"/>
    <p:sldId id="273" r:id="rId29"/>
    <p:sldId id="274" r:id="rId30"/>
    <p:sldId id="275" r:id="rId31"/>
    <p:sldId id="276" r:id="rId32"/>
    <p:sldId id="295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63" d="100"/>
          <a:sy n="63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829EB-3104-495B-9FE5-FB4C18456C3B}" type="datetimeFigureOut">
              <a:rPr lang="es-ES" smtClean="0"/>
              <a:t>27/05/14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308D-B997-4B6E-B2AF-3A4984B1F6A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32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948B2-5A76-4C1B-9BE3-152054969666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Importers and exporters (from/to third countries) have to request quality inspection for all import and export lots. They send the request via Internet through a specific electronic application named ESTACICE, to the SOIVRE regional office where the import/export is going to be done.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948B2-5A76-4C1B-9BE3-152054969666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948B2-5A76-4C1B-9BE3-152054969666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948B2-5A76-4C1B-9BE3-152054969666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948B2-5A76-4C1B-9BE3-152054969666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948B2-5A76-4C1B-9BE3-152054969666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948B2-5A76-4C1B-9BE3-152054969666}" type="slidenum">
              <a:rPr lang="es-ES" smtClean="0">
                <a:solidFill>
                  <a:prstClr val="black"/>
                </a:solidFill>
              </a:rPr>
              <a:pPr/>
              <a:t>30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forum through the Web where doubts and consultations may be posted and answers become harmonized actions</a:t>
            </a:r>
            <a:endParaRPr lang="es-ES" cap="none" baseline="0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948B2-5A76-4C1B-9BE3-152054969666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97BE3-7B64-4B28-AAAC-346F05CA9B5B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6FDC-5E6F-4210-BD18-16AD6B829961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689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C1B5-7F6F-42E5-AFFB-6A3693F333E7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238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0111-AC3A-4D5F-B8DF-3A0BF2D52A28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0288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915975-9D13-4EE3-8B97-1992F2BEAE6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7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6EDD-6B9A-4C35-932A-8C1EE4C5C79A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8095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472A-F3A7-44A1-A0F6-F3AF93857093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807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8A2A-4D00-4B85-B729-FD970C47937B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9644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FAAC-0088-4579-A082-337BEC848DC9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196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34F3-ED5E-4674-BC08-DCB59951EBD0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632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277B-88D3-4E65-A605-097B13610523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656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8045-B133-49B8-B4C8-36087DD4C4B1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547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3947-55F3-4021-8C8A-8C1533B229DD}" type="slidenum">
              <a:rPr lang="es-ES" altLang="es-ES"/>
              <a:pPr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805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6EF48-2221-4F6C-BEA5-BB1A2A24ED9F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1111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7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8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R(EU) 543/2011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Checks </a:t>
            </a:r>
            <a:r>
              <a:rPr lang="en-US" sz="3200" dirty="0">
                <a:solidFill>
                  <a:srgbClr val="0000FF"/>
                </a:solidFill>
              </a:rPr>
              <a:t>on conformity to </a:t>
            </a:r>
            <a:r>
              <a:rPr lang="en-US" sz="3200" dirty="0" smtClean="0">
                <a:solidFill>
                  <a:srgbClr val="0000FF"/>
                </a:solidFill>
              </a:rPr>
              <a:t>FFV Marketing </a:t>
            </a:r>
            <a:r>
              <a:rPr lang="en-US" sz="3200" dirty="0">
                <a:solidFill>
                  <a:srgbClr val="0000FF"/>
                </a:solidFill>
              </a:rPr>
              <a:t>S</a:t>
            </a:r>
            <a:r>
              <a:rPr lang="en-US" sz="3200" dirty="0" smtClean="0">
                <a:solidFill>
                  <a:srgbClr val="0000FF"/>
                </a:solidFill>
              </a:rPr>
              <a:t>tandards</a:t>
            </a:r>
            <a:endParaRPr lang="es-ES" sz="3200" dirty="0">
              <a:solidFill>
                <a:srgbClr val="00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96207"/>
            <a:ext cx="2004814" cy="200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98614"/>
            <a:ext cx="1800200" cy="296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57" y="3212976"/>
            <a:ext cx="3202842" cy="285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2771800" y="5517232"/>
            <a:ext cx="280831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37" y="5063401"/>
            <a:ext cx="20530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" y="548680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3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4396966" cy="620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Labelling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Presentation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Quality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Category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prstClr val="black"/>
                </a:solidFill>
              </a:rPr>
              <a:t>Size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69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75" y="1700808"/>
            <a:ext cx="8229600" cy="4349080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sz="2800" b="1" dirty="0" err="1"/>
              <a:t>Approved</a:t>
            </a:r>
            <a:r>
              <a:rPr lang="es-ES" sz="2800" b="1" dirty="0"/>
              <a:t> </a:t>
            </a:r>
            <a:r>
              <a:rPr lang="es-ES" sz="2800" b="1" dirty="0" err="1" smtClean="0"/>
              <a:t>traders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Scheme</a:t>
            </a:r>
            <a:endParaRPr lang="es-ES" sz="2800" b="1" dirty="0"/>
          </a:p>
          <a:p>
            <a:pPr>
              <a:buFontTx/>
              <a:buNone/>
            </a:pPr>
            <a:r>
              <a:rPr lang="es-ES" sz="2400" dirty="0"/>
              <a:t>	</a:t>
            </a:r>
            <a:r>
              <a:rPr lang="es-ES" sz="2400" dirty="0" err="1"/>
              <a:t>Member</a:t>
            </a:r>
            <a:r>
              <a:rPr lang="es-ES" sz="2400" dirty="0"/>
              <a:t> </a:t>
            </a:r>
            <a:r>
              <a:rPr lang="es-ES" sz="2400" dirty="0" err="1"/>
              <a:t>States</a:t>
            </a:r>
            <a:r>
              <a:rPr lang="es-ES" sz="2400" dirty="0"/>
              <a:t> </a:t>
            </a:r>
            <a:r>
              <a:rPr lang="es-ES" sz="2400" dirty="0" err="1"/>
              <a:t>may</a:t>
            </a:r>
            <a:r>
              <a:rPr lang="es-ES" sz="2400" dirty="0"/>
              <a:t> </a:t>
            </a:r>
            <a:r>
              <a:rPr lang="es-ES" sz="2400" dirty="0" err="1"/>
              <a:t>authorise</a:t>
            </a:r>
            <a:r>
              <a:rPr lang="es-ES" sz="2400" dirty="0"/>
              <a:t> </a:t>
            </a:r>
            <a:r>
              <a:rPr lang="es-ES" sz="2400" dirty="0" err="1"/>
              <a:t>traders</a:t>
            </a:r>
            <a:r>
              <a:rPr lang="es-ES" sz="2400" dirty="0"/>
              <a:t> </a:t>
            </a:r>
            <a:r>
              <a:rPr lang="es-ES" sz="2400" dirty="0" err="1"/>
              <a:t>classified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lowest</a:t>
            </a:r>
            <a:r>
              <a:rPr lang="es-ES" sz="2400" dirty="0"/>
              <a:t> </a:t>
            </a:r>
            <a:r>
              <a:rPr lang="es-ES" sz="2400" dirty="0" err="1"/>
              <a:t>risk</a:t>
            </a:r>
            <a:r>
              <a:rPr lang="es-ES" sz="2400" dirty="0"/>
              <a:t> </a:t>
            </a:r>
            <a:r>
              <a:rPr lang="es-ES" sz="2400" dirty="0" err="1"/>
              <a:t>category</a:t>
            </a:r>
            <a:r>
              <a:rPr lang="es-ES" sz="2400" dirty="0"/>
              <a:t> and </a:t>
            </a:r>
            <a:r>
              <a:rPr lang="es-ES" sz="2400" dirty="0" err="1"/>
              <a:t>providing</a:t>
            </a:r>
            <a:r>
              <a:rPr lang="es-ES" sz="2400" dirty="0"/>
              <a:t> </a:t>
            </a:r>
            <a:r>
              <a:rPr lang="es-ES" sz="2400" dirty="0" err="1"/>
              <a:t>special</a:t>
            </a:r>
            <a:r>
              <a:rPr lang="es-ES" sz="2400" dirty="0"/>
              <a:t> </a:t>
            </a:r>
            <a:r>
              <a:rPr lang="es-ES" sz="2400" dirty="0" err="1"/>
              <a:t>guarantees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conformity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marketing </a:t>
            </a:r>
            <a:r>
              <a:rPr lang="es-ES" sz="2400" dirty="0" err="1"/>
              <a:t>standards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use a logo 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labelling</a:t>
            </a:r>
            <a:r>
              <a:rPr lang="es-ES" sz="2400" dirty="0"/>
              <a:t> of </a:t>
            </a:r>
            <a:r>
              <a:rPr lang="es-ES" sz="2400" dirty="0" err="1"/>
              <a:t>each</a:t>
            </a:r>
            <a:r>
              <a:rPr lang="es-ES" sz="2400" dirty="0"/>
              <a:t> </a:t>
            </a:r>
            <a:r>
              <a:rPr lang="es-ES" sz="2400" dirty="0" err="1"/>
              <a:t>package</a:t>
            </a:r>
            <a:r>
              <a:rPr lang="es-ES" sz="2400" dirty="0"/>
              <a:t> at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stage</a:t>
            </a:r>
            <a:r>
              <a:rPr lang="es-ES" sz="2400" dirty="0"/>
              <a:t> of </a:t>
            </a:r>
            <a:r>
              <a:rPr lang="es-ES" sz="2400" dirty="0" err="1"/>
              <a:t>dispatch</a:t>
            </a:r>
            <a:r>
              <a:rPr lang="es-ES" sz="2400" dirty="0"/>
              <a:t> and/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sign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conformity</a:t>
            </a:r>
            <a:r>
              <a:rPr lang="es-ES" sz="2400" dirty="0"/>
              <a:t> </a:t>
            </a:r>
            <a:r>
              <a:rPr lang="es-ES" sz="2400" dirty="0" err="1"/>
              <a:t>certificate</a:t>
            </a:r>
            <a:r>
              <a:rPr lang="es-ES" sz="2400" dirty="0"/>
              <a:t>.</a:t>
            </a:r>
          </a:p>
          <a:p>
            <a:pPr>
              <a:buFontTx/>
              <a:buNone/>
            </a:pPr>
            <a:endParaRPr lang="es-ES" sz="2400" dirty="0"/>
          </a:p>
          <a:p>
            <a:pPr>
              <a:buFontTx/>
              <a:buNone/>
            </a:pPr>
            <a:endParaRPr lang="es-ES" sz="2400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5329237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7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ln>
            <a:noFill/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nl-NL" sz="3200" dirty="0" smtClean="0"/>
              <a:t>Where?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b="1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nl-NL" b="1" dirty="0" smtClean="0"/>
              <a:t>Border </a:t>
            </a:r>
            <a:r>
              <a:rPr lang="nl-NL" b="1" dirty="0"/>
              <a:t>Inspection Points</a:t>
            </a:r>
            <a:r>
              <a:rPr lang="nl-NL" dirty="0"/>
              <a:t>  </a:t>
            </a:r>
            <a:endParaRPr lang="nl-NL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nl-NL" sz="1800" dirty="0"/>
              <a:t> </a:t>
            </a:r>
            <a:r>
              <a:rPr lang="nl-NL" sz="1800" dirty="0" smtClean="0"/>
              <a:t>  (Ports</a:t>
            </a:r>
            <a:r>
              <a:rPr lang="nl-NL" sz="1800" dirty="0"/>
              <a:t>, Airports</a:t>
            </a:r>
            <a:r>
              <a:rPr lang="nl-NL" sz="1800" dirty="0" smtClean="0"/>
              <a:t>)</a:t>
            </a: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/>
              <a:t>	</a:t>
            </a:r>
            <a:endParaRPr lang="en-GB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/>
              <a:t>	BIPs </a:t>
            </a:r>
            <a:r>
              <a:rPr lang="en-GB" sz="1800" b="1" dirty="0"/>
              <a:t>Official Services in charge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/>
              <a:t>		- </a:t>
            </a:r>
            <a:r>
              <a:rPr lang="en-GB" sz="1800" dirty="0" smtClean="0"/>
              <a:t>Custom Service</a:t>
            </a:r>
            <a:endParaRPr lang="en-GB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/>
              <a:t>		- Human Health Official Service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/>
              <a:t>		- Plant Health Service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/>
              <a:t>		- Livestock Health Service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dirty="0"/>
              <a:t>		- </a:t>
            </a:r>
            <a:r>
              <a:rPr lang="en-GB" sz="1800" dirty="0" err="1"/>
              <a:t>Soivre</a:t>
            </a: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	</a:t>
            </a:r>
            <a:r>
              <a:rPr lang="en-GB" sz="10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0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000" dirty="0"/>
              <a:t>		</a:t>
            </a:r>
          </a:p>
        </p:txBody>
      </p:sp>
      <p:sp>
        <p:nvSpPr>
          <p:cNvPr id="27657" name="AutoShape 9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15525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7659" name="AutoShape 11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15525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7661" name="AutoShape 13" descr="Z"/>
          <p:cNvSpPr>
            <a:spLocks noChangeAspect="1" noChangeArrowheads="1"/>
          </p:cNvSpPr>
          <p:nvPr/>
        </p:nvSpPr>
        <p:spPr bwMode="auto">
          <a:xfrm>
            <a:off x="3795713" y="2638425"/>
            <a:ext cx="15525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7663" name="AutoShape 15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2286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7664" name="Picture 16" descr="p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91586"/>
            <a:ext cx="4112892" cy="45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1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ES" b="1" dirty="0" err="1"/>
              <a:t>Certificate</a:t>
            </a:r>
            <a:r>
              <a:rPr lang="es-ES" b="1" dirty="0"/>
              <a:t> of </a:t>
            </a:r>
            <a:r>
              <a:rPr lang="es-ES" b="1" dirty="0" err="1"/>
              <a:t>conformity</a:t>
            </a:r>
            <a:endParaRPr lang="es-ES" dirty="0"/>
          </a:p>
          <a:p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Certificate</a:t>
            </a:r>
            <a:r>
              <a:rPr lang="es-ES" sz="2000" dirty="0"/>
              <a:t> of </a:t>
            </a:r>
            <a:r>
              <a:rPr lang="es-ES" sz="2000" dirty="0" err="1"/>
              <a:t>conformity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compulsory</a:t>
            </a:r>
            <a:r>
              <a:rPr lang="es-ES" sz="2000" dirty="0"/>
              <a:t> </a:t>
            </a:r>
            <a:r>
              <a:rPr lang="es-ES" sz="2000" dirty="0" err="1"/>
              <a:t>document</a:t>
            </a:r>
            <a:r>
              <a:rPr lang="es-ES" sz="2000" dirty="0"/>
              <a:t> in </a:t>
            </a:r>
            <a:r>
              <a:rPr lang="es-ES" sz="2000" dirty="0" err="1">
                <a:solidFill>
                  <a:srgbClr val="0000FF"/>
                </a:solidFill>
              </a:rPr>
              <a:t>foreign</a:t>
            </a:r>
            <a:r>
              <a:rPr lang="es-ES" sz="2000" dirty="0">
                <a:solidFill>
                  <a:srgbClr val="0000FF"/>
                </a:solidFill>
              </a:rPr>
              <a:t> </a:t>
            </a:r>
            <a:r>
              <a:rPr lang="es-ES" sz="2000" dirty="0" err="1">
                <a:solidFill>
                  <a:srgbClr val="0000FF"/>
                </a:solidFill>
              </a:rPr>
              <a:t>trade</a:t>
            </a:r>
            <a:r>
              <a:rPr lang="es-ES" sz="2000" dirty="0">
                <a:solidFill>
                  <a:srgbClr val="0000FF"/>
                </a:solidFill>
              </a:rPr>
              <a:t> </a:t>
            </a:r>
            <a:r>
              <a:rPr lang="es-ES" sz="2000" dirty="0"/>
              <a:t>of </a:t>
            </a:r>
            <a:r>
              <a:rPr lang="es-ES" sz="2000" dirty="0" smtClean="0"/>
              <a:t>FFV </a:t>
            </a:r>
            <a:r>
              <a:rPr lang="es-ES" sz="2000" dirty="0" err="1" smtClean="0"/>
              <a:t>according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R(EU) 543/2011</a:t>
            </a:r>
            <a:endParaRPr lang="es-ES" sz="2000" dirty="0"/>
          </a:p>
          <a:p>
            <a:r>
              <a:rPr lang="es-ES" sz="2000" dirty="0" err="1"/>
              <a:t>Certificates</a:t>
            </a:r>
            <a:r>
              <a:rPr lang="es-ES" sz="2000" dirty="0"/>
              <a:t> of </a:t>
            </a:r>
            <a:r>
              <a:rPr lang="es-ES" sz="2000" dirty="0" err="1"/>
              <a:t>conformity</a:t>
            </a:r>
            <a:r>
              <a:rPr lang="es-ES" sz="2000" dirty="0"/>
              <a:t> can </a:t>
            </a:r>
            <a:r>
              <a:rPr lang="es-ES" sz="2000" dirty="0" err="1"/>
              <a:t>only</a:t>
            </a:r>
            <a:r>
              <a:rPr lang="es-ES" sz="2000" dirty="0"/>
              <a:t> be </a:t>
            </a:r>
            <a:r>
              <a:rPr lang="es-ES" sz="2000" dirty="0" err="1"/>
              <a:t>issued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a </a:t>
            </a:r>
            <a:r>
              <a:rPr lang="es-ES" sz="2000" dirty="0" err="1"/>
              <a:t>competent</a:t>
            </a:r>
            <a:r>
              <a:rPr lang="es-ES" sz="2000" dirty="0"/>
              <a:t> </a:t>
            </a:r>
            <a:r>
              <a:rPr lang="es-ES" sz="2000" dirty="0" err="1"/>
              <a:t>authority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confirm</a:t>
            </a:r>
            <a:r>
              <a:rPr lang="es-ES" sz="2000" dirty="0"/>
              <a:t> </a:t>
            </a:r>
            <a:r>
              <a:rPr lang="es-ES" sz="2000" dirty="0" err="1"/>
              <a:t>that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products</a:t>
            </a:r>
            <a:r>
              <a:rPr lang="es-ES" sz="2000" dirty="0"/>
              <a:t> </a:t>
            </a:r>
            <a:r>
              <a:rPr lang="es-ES" sz="2000" dirty="0" err="1"/>
              <a:t>concerned</a:t>
            </a:r>
            <a:r>
              <a:rPr lang="es-ES" sz="2000" dirty="0"/>
              <a:t> </a:t>
            </a:r>
            <a:r>
              <a:rPr lang="es-ES" sz="2000" dirty="0" err="1"/>
              <a:t>conform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 smtClean="0"/>
              <a:t>relevant</a:t>
            </a:r>
            <a:r>
              <a:rPr lang="es-ES" sz="2000" dirty="0" smtClean="0"/>
              <a:t> </a:t>
            </a:r>
            <a:r>
              <a:rPr lang="es-ES" sz="2000" dirty="0"/>
              <a:t>marketing </a:t>
            </a:r>
            <a:r>
              <a:rPr lang="es-ES" sz="2000" dirty="0" err="1"/>
              <a:t>standard</a:t>
            </a:r>
            <a:r>
              <a:rPr lang="es-ES" sz="2000" dirty="0"/>
              <a:t>. </a:t>
            </a:r>
          </a:p>
          <a:p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certificates</a:t>
            </a:r>
            <a:r>
              <a:rPr lang="es-ES" sz="2000" dirty="0"/>
              <a:t> </a:t>
            </a:r>
            <a:r>
              <a:rPr lang="es-ES" sz="2000" dirty="0" err="1"/>
              <a:t>may</a:t>
            </a:r>
            <a:r>
              <a:rPr lang="es-ES" sz="2000" dirty="0"/>
              <a:t> be </a:t>
            </a:r>
            <a:r>
              <a:rPr lang="es-ES" sz="2000" dirty="0" err="1"/>
              <a:t>issued</a:t>
            </a:r>
            <a:r>
              <a:rPr lang="es-ES" sz="2000" dirty="0"/>
              <a:t> </a:t>
            </a:r>
            <a:r>
              <a:rPr lang="es-ES" sz="2000" dirty="0" err="1"/>
              <a:t>either</a:t>
            </a:r>
            <a:r>
              <a:rPr lang="es-ES" sz="2000" dirty="0"/>
              <a:t> in </a:t>
            </a:r>
            <a:r>
              <a:rPr lang="es-ES" sz="2000" dirty="0" err="1"/>
              <a:t>paper</a:t>
            </a:r>
            <a:r>
              <a:rPr lang="es-ES" sz="2000" dirty="0"/>
              <a:t> </a:t>
            </a:r>
            <a:r>
              <a:rPr lang="es-ES" sz="2000" dirty="0" err="1"/>
              <a:t>format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original </a:t>
            </a:r>
            <a:r>
              <a:rPr lang="es-ES" sz="2000" dirty="0" err="1"/>
              <a:t>signature</a:t>
            </a:r>
            <a:r>
              <a:rPr lang="es-ES" sz="2000" dirty="0"/>
              <a:t> </a:t>
            </a:r>
            <a:r>
              <a:rPr lang="es-ES" sz="2000" dirty="0" err="1"/>
              <a:t>or</a:t>
            </a:r>
            <a:r>
              <a:rPr lang="es-ES" sz="2000" dirty="0"/>
              <a:t> in </a:t>
            </a:r>
            <a:r>
              <a:rPr lang="es-ES" sz="2000" dirty="0" err="1"/>
              <a:t>verified</a:t>
            </a:r>
            <a:r>
              <a:rPr lang="es-ES" sz="2000" dirty="0"/>
              <a:t> </a:t>
            </a:r>
            <a:r>
              <a:rPr lang="es-ES" sz="2000" dirty="0" err="1"/>
              <a:t>electronic</a:t>
            </a:r>
            <a:r>
              <a:rPr lang="es-ES" sz="2000" dirty="0"/>
              <a:t> </a:t>
            </a:r>
            <a:r>
              <a:rPr lang="es-ES" sz="2000" dirty="0" err="1"/>
              <a:t>format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electronic</a:t>
            </a:r>
            <a:r>
              <a:rPr lang="es-ES" sz="2000" dirty="0"/>
              <a:t> </a:t>
            </a:r>
            <a:r>
              <a:rPr lang="es-ES" sz="2000" dirty="0" err="1"/>
              <a:t>signature</a:t>
            </a:r>
            <a:r>
              <a:rPr lang="es-ES" sz="2000" dirty="0"/>
              <a:t>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33" y="4365104"/>
            <a:ext cx="3096344" cy="232225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707904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Why</a:t>
            </a:r>
            <a:r>
              <a:rPr lang="es-ES" sz="2800" b="1" dirty="0" smtClean="0"/>
              <a:t>?</a:t>
            </a:r>
            <a:endParaRPr lang="es-E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2879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9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" sz="2800" b="1" dirty="0"/>
              <a:t> </a:t>
            </a:r>
            <a:r>
              <a:rPr lang="es-ES" sz="2400" b="1" dirty="0" err="1"/>
              <a:t>Third</a:t>
            </a:r>
            <a:r>
              <a:rPr lang="es-ES" sz="2400" b="1" dirty="0"/>
              <a:t> </a:t>
            </a:r>
            <a:r>
              <a:rPr lang="es-ES" sz="2400" b="1" dirty="0" err="1"/>
              <a:t>countries</a:t>
            </a:r>
            <a:r>
              <a:rPr lang="es-ES" sz="2400" b="1" dirty="0"/>
              <a:t> </a:t>
            </a:r>
            <a:r>
              <a:rPr lang="es-ES" sz="2400" b="1" dirty="0" err="1"/>
              <a:t>conformity</a:t>
            </a:r>
            <a:r>
              <a:rPr lang="es-ES" sz="2400" b="1" dirty="0"/>
              <a:t> </a:t>
            </a:r>
            <a:r>
              <a:rPr lang="es-ES" sz="2400" b="1" dirty="0" err="1"/>
              <a:t>checks</a:t>
            </a: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b="1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b="1" dirty="0"/>
              <a:t>	- 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Commission</a:t>
            </a:r>
            <a:r>
              <a:rPr lang="es-ES" sz="2200" dirty="0"/>
              <a:t> </a:t>
            </a:r>
            <a:r>
              <a:rPr lang="es-ES" sz="2200" dirty="0" err="1"/>
              <a:t>may</a:t>
            </a:r>
            <a:r>
              <a:rPr lang="es-ES" sz="2200" dirty="0"/>
              <a:t> </a:t>
            </a:r>
            <a:r>
              <a:rPr lang="es-ES" sz="2200" dirty="0" err="1"/>
              <a:t>approve</a:t>
            </a:r>
            <a:r>
              <a:rPr lang="es-ES" sz="2200" dirty="0"/>
              <a:t> </a:t>
            </a:r>
            <a:r>
              <a:rPr lang="es-ES" sz="2200" dirty="0" err="1"/>
              <a:t>checks</a:t>
            </a:r>
            <a:r>
              <a:rPr lang="es-ES" sz="2200" dirty="0"/>
              <a:t> </a:t>
            </a:r>
            <a:r>
              <a:rPr lang="es-ES" sz="2200" dirty="0" err="1"/>
              <a:t>on</a:t>
            </a:r>
            <a:r>
              <a:rPr lang="es-ES" sz="2200" dirty="0"/>
              <a:t> </a:t>
            </a:r>
            <a:r>
              <a:rPr lang="es-ES" sz="2200" dirty="0" err="1"/>
              <a:t>conformity</a:t>
            </a:r>
            <a:r>
              <a:rPr lang="es-ES" sz="2200" dirty="0"/>
              <a:t> </a:t>
            </a:r>
            <a:r>
              <a:rPr lang="es-ES" sz="2200" dirty="0" err="1"/>
              <a:t>to</a:t>
            </a:r>
            <a:r>
              <a:rPr lang="es-ES" sz="2200" dirty="0"/>
              <a:t> </a:t>
            </a:r>
            <a:r>
              <a:rPr lang="es-ES" sz="2200" dirty="0" err="1"/>
              <a:t>specific</a:t>
            </a:r>
            <a:r>
              <a:rPr lang="es-ES" sz="2200" dirty="0"/>
              <a:t> marketing </a:t>
            </a:r>
            <a:r>
              <a:rPr lang="es-ES" sz="2200" dirty="0" err="1"/>
              <a:t>standards</a:t>
            </a:r>
            <a:r>
              <a:rPr lang="es-ES" sz="2200" dirty="0"/>
              <a:t> </a:t>
            </a:r>
            <a:r>
              <a:rPr lang="es-ES" sz="2200" dirty="0" err="1"/>
              <a:t>carried</a:t>
            </a:r>
            <a:r>
              <a:rPr lang="es-ES" sz="2200" dirty="0"/>
              <a:t> </a:t>
            </a:r>
            <a:r>
              <a:rPr lang="es-ES" sz="2200" dirty="0" err="1"/>
              <a:t>out</a:t>
            </a:r>
            <a:r>
              <a:rPr lang="es-ES" sz="2200" dirty="0"/>
              <a:t> </a:t>
            </a:r>
            <a:r>
              <a:rPr lang="es-ES" sz="2200" dirty="0" err="1"/>
              <a:t>by</a:t>
            </a:r>
            <a:r>
              <a:rPr lang="es-ES" sz="2200" dirty="0"/>
              <a:t> </a:t>
            </a:r>
            <a:r>
              <a:rPr lang="es-ES" sz="2200" dirty="0" err="1"/>
              <a:t>that</a:t>
            </a:r>
            <a:r>
              <a:rPr lang="es-ES" sz="2200" dirty="0"/>
              <a:t> </a:t>
            </a:r>
            <a:r>
              <a:rPr lang="es-ES" sz="2200" dirty="0" err="1"/>
              <a:t>third</a:t>
            </a:r>
            <a:r>
              <a:rPr lang="es-ES" sz="2200" dirty="0"/>
              <a:t> country prior </a:t>
            </a:r>
            <a:r>
              <a:rPr lang="es-ES" sz="2200" dirty="0" err="1"/>
              <a:t>to</a:t>
            </a:r>
            <a:r>
              <a:rPr lang="es-ES" sz="2200" dirty="0"/>
              <a:t> </a:t>
            </a:r>
            <a:r>
              <a:rPr lang="es-ES" sz="2200" dirty="0" err="1"/>
              <a:t>import</a:t>
            </a:r>
            <a:r>
              <a:rPr lang="es-ES" sz="2200" dirty="0"/>
              <a:t> </a:t>
            </a:r>
            <a:r>
              <a:rPr lang="es-ES" sz="2200" dirty="0" err="1"/>
              <a:t>into</a:t>
            </a:r>
            <a:r>
              <a:rPr lang="es-ES" sz="2200" dirty="0"/>
              <a:t> </a:t>
            </a:r>
            <a:r>
              <a:rPr lang="es-ES" sz="2200" dirty="0" err="1"/>
              <a:t>Union</a:t>
            </a:r>
            <a:r>
              <a:rPr lang="es-ES" sz="22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dirty="0"/>
              <a:t>	- 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approval</a:t>
            </a:r>
            <a:r>
              <a:rPr lang="es-ES" sz="2200" dirty="0"/>
              <a:t> </a:t>
            </a:r>
            <a:r>
              <a:rPr lang="es-ES" sz="2200" dirty="0" err="1"/>
              <a:t>may</a:t>
            </a:r>
            <a:r>
              <a:rPr lang="es-ES" sz="2200" dirty="0"/>
              <a:t> </a:t>
            </a:r>
            <a:r>
              <a:rPr lang="es-ES" sz="2200" dirty="0" err="1"/>
              <a:t>only</a:t>
            </a:r>
            <a:r>
              <a:rPr lang="es-ES" sz="2200" dirty="0"/>
              <a:t> </a:t>
            </a:r>
            <a:r>
              <a:rPr lang="es-ES" sz="2200" dirty="0" err="1"/>
              <a:t>apply</a:t>
            </a:r>
            <a:r>
              <a:rPr lang="es-ES" sz="2200" dirty="0"/>
              <a:t> </a:t>
            </a:r>
            <a:r>
              <a:rPr lang="es-ES" sz="2200" dirty="0" err="1"/>
              <a:t>to</a:t>
            </a:r>
            <a:r>
              <a:rPr lang="es-ES" sz="2200" dirty="0"/>
              <a:t> </a:t>
            </a:r>
            <a:r>
              <a:rPr lang="es-ES" sz="2200" dirty="0" err="1"/>
              <a:t>products</a:t>
            </a:r>
            <a:r>
              <a:rPr lang="es-ES" sz="2200" dirty="0"/>
              <a:t> </a:t>
            </a:r>
            <a:r>
              <a:rPr lang="es-ES" sz="2200" dirty="0" err="1"/>
              <a:t>originating</a:t>
            </a:r>
            <a:r>
              <a:rPr lang="es-ES" sz="2200" dirty="0"/>
              <a:t> in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third</a:t>
            </a:r>
            <a:r>
              <a:rPr lang="es-ES" sz="2200" dirty="0"/>
              <a:t> country </a:t>
            </a:r>
            <a:r>
              <a:rPr lang="es-ES" sz="2200" dirty="0" err="1"/>
              <a:t>concerned</a:t>
            </a:r>
            <a:r>
              <a:rPr lang="es-ES" sz="2200" dirty="0"/>
              <a:t> and </a:t>
            </a:r>
            <a:r>
              <a:rPr lang="es-ES" sz="2200" dirty="0" err="1"/>
              <a:t>may</a:t>
            </a:r>
            <a:r>
              <a:rPr lang="es-ES" sz="2200" dirty="0"/>
              <a:t> be </a:t>
            </a:r>
            <a:r>
              <a:rPr lang="es-ES" sz="2200" dirty="0" err="1"/>
              <a:t>limited</a:t>
            </a:r>
            <a:r>
              <a:rPr lang="es-ES" sz="2200" dirty="0"/>
              <a:t> </a:t>
            </a:r>
            <a:r>
              <a:rPr lang="es-ES" sz="2200" dirty="0" err="1"/>
              <a:t>to</a:t>
            </a:r>
            <a:r>
              <a:rPr lang="es-ES" sz="2200" dirty="0"/>
              <a:t> </a:t>
            </a:r>
            <a:r>
              <a:rPr lang="es-ES" sz="2200" dirty="0" err="1"/>
              <a:t>certain</a:t>
            </a:r>
            <a:r>
              <a:rPr lang="es-ES" sz="2200" dirty="0"/>
              <a:t> </a:t>
            </a:r>
            <a:r>
              <a:rPr lang="es-ES" sz="2200" dirty="0" err="1"/>
              <a:t>products</a:t>
            </a:r>
            <a:r>
              <a:rPr lang="es-ES" sz="22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dirty="0"/>
              <a:t>	- 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third</a:t>
            </a:r>
            <a:r>
              <a:rPr lang="es-ES" sz="2200" dirty="0"/>
              <a:t> </a:t>
            </a:r>
            <a:r>
              <a:rPr lang="es-ES" sz="2200" dirty="0" err="1"/>
              <a:t>countries</a:t>
            </a:r>
            <a:r>
              <a:rPr lang="es-ES" sz="2200" dirty="0"/>
              <a:t> </a:t>
            </a:r>
            <a:r>
              <a:rPr lang="es-ES" sz="2200" dirty="0" err="1"/>
              <a:t>approved</a:t>
            </a:r>
            <a:r>
              <a:rPr lang="es-ES" sz="2200" dirty="0"/>
              <a:t>, and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products</a:t>
            </a:r>
            <a:r>
              <a:rPr lang="es-ES" sz="2200" dirty="0"/>
              <a:t> </a:t>
            </a:r>
            <a:r>
              <a:rPr lang="es-ES" sz="2200" dirty="0" err="1"/>
              <a:t>concerned</a:t>
            </a:r>
            <a:r>
              <a:rPr lang="es-ES" sz="2200" dirty="0"/>
              <a:t>, </a:t>
            </a:r>
            <a:r>
              <a:rPr lang="es-ES" sz="2200" dirty="0" err="1"/>
              <a:t>shall</a:t>
            </a:r>
            <a:r>
              <a:rPr lang="es-ES" sz="2200" dirty="0"/>
              <a:t> be set </a:t>
            </a:r>
            <a:r>
              <a:rPr lang="es-ES" sz="2200" dirty="0" err="1"/>
              <a:t>out</a:t>
            </a:r>
            <a:r>
              <a:rPr lang="es-ES" sz="2200" dirty="0"/>
              <a:t> in </a:t>
            </a:r>
            <a:r>
              <a:rPr lang="es-ES" sz="2200" dirty="0" err="1"/>
              <a:t>Official</a:t>
            </a:r>
            <a:r>
              <a:rPr lang="es-ES" sz="2200" dirty="0"/>
              <a:t> </a:t>
            </a:r>
            <a:r>
              <a:rPr lang="es-ES" sz="2200" dirty="0" err="1"/>
              <a:t>Publications</a:t>
            </a:r>
            <a:r>
              <a:rPr lang="es-ES" sz="2200" dirty="0"/>
              <a:t> of </a:t>
            </a:r>
            <a:r>
              <a:rPr lang="es-ES" sz="2200" dirty="0" err="1"/>
              <a:t>Comission</a:t>
            </a:r>
            <a:r>
              <a:rPr lang="es-ES" sz="22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200" dirty="0"/>
              <a:t>	-  </a:t>
            </a:r>
            <a:r>
              <a:rPr lang="es-ES" sz="2200" dirty="0" err="1"/>
              <a:t>The</a:t>
            </a:r>
            <a:r>
              <a:rPr lang="es-ES" sz="2200" dirty="0"/>
              <a:t>  </a:t>
            </a:r>
            <a:r>
              <a:rPr lang="es-ES" sz="2200" dirty="0" err="1"/>
              <a:t>approval</a:t>
            </a:r>
            <a:r>
              <a:rPr lang="es-ES" sz="2200" dirty="0"/>
              <a:t> </a:t>
            </a:r>
            <a:r>
              <a:rPr lang="es-ES" sz="2200" dirty="0" err="1"/>
              <a:t>will</a:t>
            </a:r>
            <a:r>
              <a:rPr lang="es-ES" sz="2200" dirty="0"/>
              <a:t> be </a:t>
            </a:r>
            <a:r>
              <a:rPr lang="es-ES" sz="2200" dirty="0" err="1"/>
              <a:t>considered</a:t>
            </a:r>
            <a:r>
              <a:rPr lang="es-ES" sz="2200" dirty="0"/>
              <a:t> as a </a:t>
            </a:r>
            <a:r>
              <a:rPr lang="es-ES" sz="2200" dirty="0" err="1"/>
              <a:t>criteria</a:t>
            </a:r>
            <a:r>
              <a:rPr lang="es-ES" sz="2200" dirty="0"/>
              <a:t> of </a:t>
            </a:r>
            <a:r>
              <a:rPr lang="es-ES" sz="2200" dirty="0" err="1"/>
              <a:t>low</a:t>
            </a:r>
            <a:r>
              <a:rPr lang="es-ES" sz="2200" dirty="0"/>
              <a:t> </a:t>
            </a:r>
            <a:r>
              <a:rPr lang="es-ES" sz="2200" dirty="0" err="1"/>
              <a:t>risk</a:t>
            </a:r>
            <a:r>
              <a:rPr lang="es-ES" sz="2200" dirty="0"/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974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75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4" descr="certific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268760"/>
            <a:ext cx="3688043" cy="53732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311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2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568952" cy="2200275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sampling</a:t>
            </a:r>
            <a:endParaRPr lang="es-ES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588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31840" y="242088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/>
              <a:t>How</a:t>
            </a:r>
            <a:r>
              <a:rPr lang="es-ES" sz="3200" dirty="0" smtClean="0"/>
              <a:t>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723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/>
          <a:stretch>
            <a:fillRect/>
          </a:stretch>
        </p:blipFill>
        <p:spPr>
          <a:xfrm>
            <a:off x="1509713" y="2433638"/>
            <a:ext cx="6124575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547813" y="1773238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>
                <a:solidFill>
                  <a:prstClr val="black"/>
                </a:solidFill>
              </a:rPr>
              <a:t>Sampling procedure</a:t>
            </a:r>
            <a:endParaRPr lang="es-ES" sz="240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3974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85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2044700"/>
          </a:xfrm>
          <a:noFill/>
          <a:ln/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es-ES" dirty="0"/>
              <a:t>	</a:t>
            </a:r>
            <a:r>
              <a:rPr lang="es-ES" sz="2000" dirty="0"/>
              <a:t>UNE 66020-1:2001</a:t>
            </a:r>
            <a:r>
              <a:rPr lang="es-ES" dirty="0"/>
              <a:t> </a:t>
            </a:r>
            <a:r>
              <a:rPr lang="es-ES" sz="1800" dirty="0"/>
              <a:t>SAMPLING PROCEDURES FOR INSPECTION BY ATTRIBUTES. PART 1: SAMPLING SCHEMES INDEXED BY ACCEPTANCE QUALITY LIMIT (AQL) FOR LOT-BY-LOT INSPECTION.</a:t>
            </a:r>
          </a:p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es-ES_tradnl" sz="1800" dirty="0"/>
              <a:t>	</a:t>
            </a:r>
            <a:r>
              <a:rPr lang="es-ES_tradnl" sz="1800" dirty="0" err="1"/>
              <a:t>Acceptable</a:t>
            </a:r>
            <a:r>
              <a:rPr lang="es-ES_tradnl" sz="1800" dirty="0"/>
              <a:t> </a:t>
            </a:r>
            <a:r>
              <a:rPr lang="es-ES_tradnl" sz="1800" dirty="0" err="1"/>
              <a:t>Quality</a:t>
            </a:r>
            <a:r>
              <a:rPr lang="es-ES_tradnl" sz="1800" dirty="0"/>
              <a:t> </a:t>
            </a:r>
            <a:r>
              <a:rPr lang="es-ES_tradnl" sz="1800" dirty="0" err="1"/>
              <a:t>Level</a:t>
            </a:r>
            <a:r>
              <a:rPr lang="es-ES_tradnl" sz="1800" dirty="0"/>
              <a:t> (AQL) </a:t>
            </a:r>
            <a:r>
              <a:rPr lang="es-ES_tradnl" sz="1800" dirty="0" err="1"/>
              <a:t>is</a:t>
            </a:r>
            <a:r>
              <a:rPr lang="es-ES_tradnl" sz="1800" dirty="0"/>
              <a:t> </a:t>
            </a:r>
            <a:r>
              <a:rPr lang="es-ES_tradnl" sz="1800" dirty="0" err="1"/>
              <a:t>limit</a:t>
            </a:r>
            <a:r>
              <a:rPr lang="es-ES_tradnl" sz="1800" dirty="0"/>
              <a:t> of a </a:t>
            </a:r>
            <a:r>
              <a:rPr lang="es-ES_tradnl" sz="1800" dirty="0" err="1"/>
              <a:t>satisfactory</a:t>
            </a:r>
            <a:r>
              <a:rPr lang="es-ES_tradnl" sz="1800" dirty="0"/>
              <a:t> </a:t>
            </a:r>
            <a:r>
              <a:rPr lang="es-ES_tradnl" sz="1800" dirty="0" err="1"/>
              <a:t>process</a:t>
            </a:r>
            <a:r>
              <a:rPr lang="es-ES_tradnl" sz="1800" dirty="0"/>
              <a:t> </a:t>
            </a:r>
            <a:r>
              <a:rPr lang="es-ES_tradnl" sz="1800" dirty="0" err="1"/>
              <a:t>average</a:t>
            </a:r>
            <a:r>
              <a:rPr lang="es-ES_tradnl" sz="1800" dirty="0"/>
              <a:t> at particular </a:t>
            </a:r>
            <a:r>
              <a:rPr lang="es-ES_tradnl" sz="1800" dirty="0" err="1"/>
              <a:t>quality</a:t>
            </a:r>
            <a:r>
              <a:rPr lang="es-ES_tradnl" sz="1800" dirty="0"/>
              <a:t> </a:t>
            </a:r>
            <a:r>
              <a:rPr lang="es-ES_tradnl" sz="1800" dirty="0" err="1"/>
              <a:t>level</a:t>
            </a:r>
            <a:r>
              <a:rPr lang="es-ES_tradnl" sz="1800" dirty="0"/>
              <a:t> </a:t>
            </a:r>
            <a:r>
              <a:rPr lang="es-ES_tradnl" sz="1800" dirty="0" err="1"/>
              <a:t>when</a:t>
            </a:r>
            <a:r>
              <a:rPr lang="es-ES_tradnl" sz="1800" dirty="0"/>
              <a:t> a </a:t>
            </a:r>
            <a:r>
              <a:rPr lang="es-ES_tradnl" sz="1800" dirty="0" err="1"/>
              <a:t>continuing</a:t>
            </a:r>
            <a:r>
              <a:rPr lang="es-ES_tradnl" sz="1800" dirty="0"/>
              <a:t> series of </a:t>
            </a:r>
            <a:r>
              <a:rPr lang="es-ES_tradnl" sz="1800" dirty="0" err="1"/>
              <a:t>lot</a:t>
            </a:r>
            <a:r>
              <a:rPr lang="es-ES_tradnl" sz="1800" dirty="0"/>
              <a:t> </a:t>
            </a:r>
            <a:r>
              <a:rPr lang="es-ES_tradnl" sz="1800" dirty="0" err="1"/>
              <a:t>is</a:t>
            </a:r>
            <a:r>
              <a:rPr lang="es-ES_tradnl" sz="1800" dirty="0"/>
              <a:t> </a:t>
            </a:r>
            <a:r>
              <a:rPr lang="es-ES_tradnl" sz="1800" dirty="0" err="1"/>
              <a:t>considered</a:t>
            </a:r>
            <a:endParaRPr lang="es-ES" sz="1800" dirty="0"/>
          </a:p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es-ES" sz="1800" dirty="0"/>
              <a:t>	</a:t>
            </a:r>
            <a:r>
              <a:rPr lang="es-ES" dirty="0"/>
              <a:t>  </a:t>
            </a:r>
          </a:p>
          <a:p>
            <a:pPr marL="609600" indent="-609600">
              <a:spcBef>
                <a:spcPct val="50000"/>
              </a:spcBef>
              <a:buFontTx/>
              <a:buNone/>
            </a:pPr>
            <a:endParaRPr lang="es-ES" sz="2400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539750" y="4292600"/>
            <a:ext cx="399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1" indent="-342900"/>
            <a:r>
              <a:rPr lang="es-ES" sz="2000" b="1" i="1" u="sng">
                <a:solidFill>
                  <a:prstClr val="black"/>
                </a:solidFill>
                <a:cs typeface="Arial" charset="0"/>
              </a:rPr>
              <a:t>Packaging -  Labelling</a:t>
            </a:r>
          </a:p>
          <a:p>
            <a:pPr marL="800100" lvl="1" indent="-342900"/>
            <a:r>
              <a:rPr lang="es-ES_tradnl" sz="2000" b="1" i="1" u="sng">
                <a:solidFill>
                  <a:prstClr val="black"/>
                </a:solidFill>
                <a:cs typeface="Arial" charset="0"/>
              </a:rPr>
              <a:t>Quality – Sizing </a:t>
            </a:r>
          </a:p>
          <a:p>
            <a:pPr marL="800100" lvl="1" indent="-342900"/>
            <a:r>
              <a:rPr lang="es-ES_tradnl" sz="2000" b="1" i="1" u="sng">
                <a:solidFill>
                  <a:prstClr val="black"/>
                </a:solidFill>
                <a:cs typeface="Arial" charset="0"/>
              </a:rPr>
              <a:t>Requierements</a:t>
            </a:r>
            <a:endParaRPr lang="es-ES" sz="2000" b="1" i="1" u="sng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4716463" y="3860800"/>
            <a:ext cx="863600" cy="576263"/>
          </a:xfrm>
          <a:prstGeom prst="rightArrow">
            <a:avLst>
              <a:gd name="adj1" fmla="val 50000"/>
              <a:gd name="adj2" fmla="val 37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4716463" y="5157788"/>
            <a:ext cx="863600" cy="576262"/>
          </a:xfrm>
          <a:prstGeom prst="rightArrow">
            <a:avLst>
              <a:gd name="adj1" fmla="val 50000"/>
              <a:gd name="adj2" fmla="val 37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508625" y="3933825"/>
            <a:ext cx="3455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  <a:cs typeface="Arial" charset="0"/>
              </a:rPr>
              <a:t>Acceptance quality limit (AQL) 10 %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364163" y="5300663"/>
            <a:ext cx="345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s-ES">
                <a:solidFill>
                  <a:srgbClr val="FF3300"/>
                </a:solidFill>
              </a:rPr>
              <a:t>Acceptance quality limit (AQL) </a:t>
            </a:r>
            <a:r>
              <a:rPr lang="es-ES">
                <a:solidFill>
                  <a:srgbClr val="FF3300"/>
                </a:solidFill>
                <a:cs typeface="Arial" charset="0"/>
              </a:rPr>
              <a:t>6.5 %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93974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77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97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827088" y="1700213"/>
            <a:ext cx="74898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s-ES_tradnl" sz="1600" b="1" u="sng" dirty="0">
                <a:solidFill>
                  <a:prstClr val="black"/>
                </a:solidFill>
                <a:cs typeface="Arial" charset="0"/>
              </a:rPr>
              <a:t>SAMPLING PROCEDURE</a:t>
            </a:r>
          </a:p>
          <a:p>
            <a:pPr marL="342900" indent="-342900" algn="ctr"/>
            <a:endParaRPr lang="es-ES" sz="1600" b="1" u="sng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Lot: 25.000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units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-----  1st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: 5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units</a:t>
            </a:r>
            <a:endParaRPr lang="es-ES" sz="16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/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			     2nd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When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1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faulty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unit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is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detected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in 1st 			    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, a 2nd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of 5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units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is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taken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342900" indent="-342900"/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Rejection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Faulty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units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≥ 2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units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out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 (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units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 total </a:t>
            </a:r>
            <a:r>
              <a:rPr lang="es-ES" sz="1600" b="1" dirty="0" err="1">
                <a:solidFill>
                  <a:prstClr val="black"/>
                </a:solidFill>
                <a:cs typeface="Arial" charset="0"/>
              </a:rPr>
              <a:t>sample</a:t>
            </a:r>
            <a:r>
              <a:rPr lang="es-ES" sz="1600" b="1" dirty="0">
                <a:solidFill>
                  <a:prstClr val="black"/>
                </a:solidFill>
                <a:cs typeface="Arial" charset="0"/>
              </a:rPr>
              <a:t>).</a:t>
            </a:r>
          </a:p>
          <a:p>
            <a:pPr marL="800100" lvl="1" indent="-342900">
              <a:spcBef>
                <a:spcPct val="50000"/>
              </a:spcBef>
            </a:pPr>
            <a:r>
              <a:rPr lang="es-ES" dirty="0">
                <a:solidFill>
                  <a:prstClr val="black"/>
                </a:solidFill>
                <a:cs typeface="Arial" charset="0"/>
              </a:rPr>
              <a:t>  </a:t>
            </a:r>
          </a:p>
        </p:txBody>
      </p:sp>
      <p:graphicFrame>
        <p:nvGraphicFramePr>
          <p:cNvPr id="94301" name="Group 93"/>
          <p:cNvGraphicFramePr>
            <a:graphicFrameLocks noGrp="1"/>
          </p:cNvGraphicFramePr>
          <p:nvPr>
            <p:ph sz="half" idx="2"/>
          </p:nvPr>
        </p:nvGraphicFramePr>
        <p:xfrm>
          <a:off x="1187450" y="3429000"/>
          <a:ext cx="6840538" cy="3202565"/>
        </p:xfrm>
        <a:graphic>
          <a:graphicData uri="http://schemas.openxmlformats.org/drawingml/2006/table">
            <a:tbl>
              <a:tblPr/>
              <a:tblGrid>
                <a:gridCol w="1304925"/>
                <a:gridCol w="725488"/>
                <a:gridCol w="1616075"/>
                <a:gridCol w="1458912"/>
                <a:gridCol w="444500"/>
                <a:gridCol w="441325"/>
                <a:gridCol w="425450"/>
                <a:gridCol w="423863"/>
              </a:tblGrid>
              <a:tr h="409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Tamaño del Lote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Muestra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Tamaño de la muestra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Tamaño acumulado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NCA 6,5%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NCA 10%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4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Rc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Rc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a 150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Primera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7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a 500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Primera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Segunda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 a 35.000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Primera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Segunda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35.001 en adelante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Primera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Segunda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88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ES" sz="2400" b="1" dirty="0" err="1"/>
              <a:t>Checks</a:t>
            </a:r>
            <a:r>
              <a:rPr lang="es-ES" sz="2400" b="1" dirty="0"/>
              <a:t> </a:t>
            </a:r>
            <a:r>
              <a:rPr lang="es-ES" sz="2400" b="1" dirty="0" err="1"/>
              <a:t>on</a:t>
            </a:r>
            <a:r>
              <a:rPr lang="es-ES" sz="2400" b="1" dirty="0"/>
              <a:t> </a:t>
            </a:r>
            <a:r>
              <a:rPr lang="es-ES" sz="2400" b="1" dirty="0" err="1"/>
              <a:t>conformity</a:t>
            </a:r>
            <a:endParaRPr lang="es-ES" sz="2400" b="1" dirty="0"/>
          </a:p>
          <a:p>
            <a:r>
              <a:rPr lang="es-ES" sz="2400" dirty="0" err="1"/>
              <a:t>Checks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conformity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marketing </a:t>
            </a:r>
            <a:r>
              <a:rPr lang="es-ES" sz="2400" dirty="0" err="1"/>
              <a:t>standards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be </a:t>
            </a:r>
            <a:r>
              <a:rPr lang="es-ES" sz="2400" dirty="0" err="1"/>
              <a:t>carried</a:t>
            </a:r>
            <a:r>
              <a:rPr lang="es-ES" sz="2400" dirty="0"/>
              <a:t> </a:t>
            </a:r>
            <a:r>
              <a:rPr lang="es-ES" sz="2400" dirty="0" err="1"/>
              <a:t>out</a:t>
            </a:r>
            <a:r>
              <a:rPr lang="es-ES" sz="2400" dirty="0"/>
              <a:t> at </a:t>
            </a:r>
            <a:r>
              <a:rPr lang="es-ES" sz="2400" dirty="0" err="1"/>
              <a:t>all</a:t>
            </a:r>
            <a:r>
              <a:rPr lang="es-ES" sz="2400" dirty="0"/>
              <a:t> marketing </a:t>
            </a:r>
            <a:r>
              <a:rPr lang="es-ES" sz="2400" dirty="0" err="1"/>
              <a:t>stages</a:t>
            </a:r>
            <a:r>
              <a:rPr lang="es-ES" sz="2400" dirty="0"/>
              <a:t>, in </a:t>
            </a:r>
            <a:r>
              <a:rPr lang="es-ES" sz="2400" dirty="0" err="1"/>
              <a:t>order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verify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products</a:t>
            </a:r>
            <a:r>
              <a:rPr lang="es-ES" sz="2400" dirty="0"/>
              <a:t> are </a:t>
            </a:r>
            <a:r>
              <a:rPr lang="es-ES" sz="2400" dirty="0" err="1"/>
              <a:t>conformed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MS. </a:t>
            </a:r>
          </a:p>
          <a:p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conformity</a:t>
            </a:r>
            <a:r>
              <a:rPr lang="es-ES" sz="2400" dirty="0"/>
              <a:t> </a:t>
            </a:r>
            <a:r>
              <a:rPr lang="es-ES" sz="2400" dirty="0" err="1"/>
              <a:t>checks</a:t>
            </a:r>
            <a:r>
              <a:rPr lang="es-ES" sz="2400" dirty="0"/>
              <a:t> are </a:t>
            </a:r>
            <a:r>
              <a:rPr lang="es-ES" sz="2400" dirty="0" err="1"/>
              <a:t>carried</a:t>
            </a:r>
            <a:r>
              <a:rPr lang="es-ES" sz="2400" dirty="0"/>
              <a:t> </a:t>
            </a:r>
            <a:r>
              <a:rPr lang="es-ES" sz="2400" dirty="0" err="1"/>
              <a:t>out</a:t>
            </a:r>
            <a:r>
              <a:rPr lang="es-ES" sz="2400" dirty="0"/>
              <a:t> </a:t>
            </a:r>
            <a:r>
              <a:rPr lang="es-ES" sz="2400" dirty="0" err="1"/>
              <a:t>selectively</a:t>
            </a:r>
            <a:r>
              <a:rPr lang="es-ES" sz="2400" dirty="0"/>
              <a:t>, </a:t>
            </a:r>
            <a:r>
              <a:rPr lang="es-ES" sz="2400" u="sng" dirty="0" err="1"/>
              <a:t>based</a:t>
            </a:r>
            <a:r>
              <a:rPr lang="es-ES" sz="2400" u="sng" dirty="0"/>
              <a:t> </a:t>
            </a:r>
            <a:r>
              <a:rPr lang="es-ES" sz="2400" u="sng" dirty="0" err="1"/>
              <a:t>on</a:t>
            </a:r>
            <a:r>
              <a:rPr lang="es-ES" sz="2400" u="sng" dirty="0"/>
              <a:t> a </a:t>
            </a:r>
            <a:r>
              <a:rPr lang="es-ES" sz="2400" u="sng" dirty="0" err="1"/>
              <a:t>risk</a:t>
            </a:r>
            <a:r>
              <a:rPr lang="es-ES" sz="2400" u="sng" dirty="0"/>
              <a:t> </a:t>
            </a:r>
            <a:r>
              <a:rPr lang="es-ES" sz="2400" u="sng" dirty="0" err="1"/>
              <a:t>analysis</a:t>
            </a:r>
            <a:r>
              <a:rPr lang="es-ES" sz="2400" dirty="0"/>
              <a:t>, and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appropriate</a:t>
            </a:r>
            <a:r>
              <a:rPr lang="es-ES" sz="2400" dirty="0"/>
              <a:t> </a:t>
            </a:r>
            <a:r>
              <a:rPr lang="es-ES" sz="2400" dirty="0" err="1"/>
              <a:t>frequency</a:t>
            </a:r>
            <a:r>
              <a:rPr lang="es-ES" sz="2400" dirty="0"/>
              <a:t>,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ensure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/>
              <a:t>compliance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marketing </a:t>
            </a:r>
            <a:r>
              <a:rPr lang="es-ES" sz="2400" dirty="0" err="1"/>
              <a:t>standards</a:t>
            </a:r>
            <a:r>
              <a:rPr lang="es-ES" sz="2400" dirty="0"/>
              <a:t>.</a:t>
            </a:r>
          </a:p>
          <a:p>
            <a:endParaRPr lang="es-ES" sz="2400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1285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8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err="1" smtClean="0">
                <a:solidFill>
                  <a:schemeClr val="tx1"/>
                </a:solidFill>
              </a:rPr>
              <a:t>Inspection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 err="1" smtClean="0">
                <a:solidFill>
                  <a:schemeClr val="tx1"/>
                </a:solidFill>
              </a:rPr>
              <a:t>Process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707904" y="3068960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547664" y="3068960"/>
            <a:ext cx="1512168" cy="86409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707904" y="1844824"/>
            <a:ext cx="180020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228184" y="3068960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763688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SOIVRE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923928" y="2061718"/>
            <a:ext cx="14041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Human </a:t>
            </a:r>
            <a:r>
              <a:rPr lang="es-ES" dirty="0" err="1" smtClean="0"/>
              <a:t>Health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29322" y="33163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Plant</a:t>
            </a:r>
            <a:r>
              <a:rPr lang="es-ES" dirty="0" smtClean="0"/>
              <a:t> </a:t>
            </a:r>
            <a:r>
              <a:rPr lang="es-ES" dirty="0" err="1" smtClean="0"/>
              <a:t>Health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41930" y="3177842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Lot</a:t>
            </a:r>
          </a:p>
          <a:p>
            <a:pPr algn="ctr"/>
            <a:r>
              <a:rPr lang="es-ES" dirty="0" err="1" smtClean="0"/>
              <a:t>Inspection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491880" y="4725144"/>
            <a:ext cx="2448272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491880" y="5085184"/>
            <a:ext cx="241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CUSTOM INSPECTION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995936" y="3933056"/>
            <a:ext cx="0" cy="792088"/>
          </a:xfrm>
          <a:prstGeom prst="straightConnector1">
            <a:avLst/>
          </a:prstGeom>
          <a:ln w="317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644008" y="3933056"/>
            <a:ext cx="0" cy="79208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328084" y="3933056"/>
            <a:ext cx="0" cy="7920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606533" y="41444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DISPATCH CODES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4644008" y="2924944"/>
            <a:ext cx="0" cy="144016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endCxn id="4" idx="1"/>
          </p:cNvCxnSpPr>
          <p:nvPr/>
        </p:nvCxnSpPr>
        <p:spPr>
          <a:xfrm>
            <a:off x="3059832" y="3501007"/>
            <a:ext cx="648072" cy="1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4" idx="3"/>
          </p:cNvCxnSpPr>
          <p:nvPr/>
        </p:nvCxnSpPr>
        <p:spPr>
          <a:xfrm flipV="1">
            <a:off x="5652120" y="3501007"/>
            <a:ext cx="576064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0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54260" y="1124744"/>
            <a:ext cx="8820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spc="-100" dirty="0">
                <a:solidFill>
                  <a:srgbClr val="0000FF"/>
                </a:solidFill>
              </a:rPr>
              <a:t>Integrated Inspection System ESTACICE </a:t>
            </a:r>
            <a:endParaRPr lang="en-GB" sz="4000" spc="-100" dirty="0">
              <a:solidFill>
                <a:srgbClr val="0000FF"/>
              </a:solidFill>
            </a:endParaRPr>
          </a:p>
        </p:txBody>
      </p:sp>
      <p:pic>
        <p:nvPicPr>
          <p:cNvPr id="18" name="17 Imagen"/>
          <p:cNvPicPr/>
          <p:nvPr/>
        </p:nvPicPr>
        <p:blipFill>
          <a:blip r:embed="rId4" cstate="print"/>
          <a:srcRect l="3754" t="13356" r="4456" b="12671"/>
          <a:stretch>
            <a:fillRect/>
          </a:stretch>
        </p:blipFill>
        <p:spPr bwMode="auto">
          <a:xfrm>
            <a:off x="1115616" y="1988840"/>
            <a:ext cx="6480720" cy="459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44" y="83344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9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04317"/>
            <a:ext cx="9090969" cy="385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7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5225"/>
            <a:ext cx="8229600" cy="2854325"/>
          </a:xfrm>
          <a:noFill/>
          <a:ln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84213" y="1412875"/>
            <a:ext cx="77866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800" b="1" dirty="0">
                <a:solidFill>
                  <a:srgbClr val="4E5B6F"/>
                </a:solidFill>
              </a:rPr>
              <a:t>SOIVRE Custom Clearance System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400" b="1"/>
              <a:t>Re-inspection</a:t>
            </a:r>
            <a:endParaRPr lang="en-US" sz="2400" b="1"/>
          </a:p>
          <a:p>
            <a:r>
              <a:rPr lang="en-US" sz="2400"/>
              <a:t>Company differs in opinion with SOIVRE inspector report.</a:t>
            </a:r>
          </a:p>
          <a:p>
            <a:r>
              <a:rPr lang="en-US" sz="2400"/>
              <a:t>Head inspector must be informed.</a:t>
            </a:r>
          </a:p>
          <a:p>
            <a:r>
              <a:rPr lang="en-US" sz="2400"/>
              <a:t>Performing of new inspection based upon the marked samples of the first inspection and a new sample to obtain a higher accuracy.</a:t>
            </a:r>
            <a:endParaRPr lang="es-ES" sz="2400"/>
          </a:p>
        </p:txBody>
      </p:sp>
      <p:pic>
        <p:nvPicPr>
          <p:cNvPr id="89093" name="Picture 5" descr="20071207231732-lu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159067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5982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59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s-ES" sz="2800" b="1" dirty="0" err="1"/>
              <a:t>Acceptance</a:t>
            </a:r>
            <a:r>
              <a:rPr lang="es-ES" sz="2800" b="1" dirty="0"/>
              <a:t> of </a:t>
            </a:r>
            <a:r>
              <a:rPr lang="es-ES" sz="2800" b="1" dirty="0" err="1"/>
              <a:t>declarations</a:t>
            </a:r>
            <a:r>
              <a:rPr lang="es-ES" sz="2800" b="1" dirty="0"/>
              <a:t> </a:t>
            </a:r>
            <a:r>
              <a:rPr lang="es-ES" sz="2800" b="1" dirty="0" err="1"/>
              <a:t>by</a:t>
            </a:r>
            <a:r>
              <a:rPr lang="es-ES" sz="2800" b="1" dirty="0"/>
              <a:t> </a:t>
            </a:r>
            <a:r>
              <a:rPr lang="es-ES" sz="2800" b="1" dirty="0" err="1"/>
              <a:t>customs</a:t>
            </a:r>
            <a:endParaRPr lang="es-ES" sz="2800" dirty="0"/>
          </a:p>
          <a:p>
            <a:r>
              <a:rPr lang="es-ES" sz="2400" dirty="0" err="1"/>
              <a:t>Customs</a:t>
            </a:r>
            <a:r>
              <a:rPr lang="es-ES" sz="2400" dirty="0"/>
              <a:t> </a:t>
            </a:r>
            <a:r>
              <a:rPr lang="es-ES" sz="2400" dirty="0" err="1"/>
              <a:t>may</a:t>
            </a:r>
            <a:r>
              <a:rPr lang="es-ES" sz="2400" dirty="0"/>
              <a:t> </a:t>
            </a:r>
            <a:r>
              <a:rPr lang="es-ES" sz="2400" dirty="0" err="1"/>
              <a:t>only</a:t>
            </a:r>
            <a:r>
              <a:rPr lang="es-ES" sz="2400" dirty="0"/>
              <a:t> </a:t>
            </a:r>
            <a:r>
              <a:rPr lang="es-ES" sz="2400" dirty="0" err="1"/>
              <a:t>accept</a:t>
            </a:r>
            <a:r>
              <a:rPr lang="es-ES" sz="2400" dirty="0"/>
              <a:t> </a:t>
            </a:r>
            <a:r>
              <a:rPr lang="es-ES" sz="2400" dirty="0" err="1"/>
              <a:t>export</a:t>
            </a:r>
            <a:r>
              <a:rPr lang="es-ES" sz="2400" dirty="0"/>
              <a:t> </a:t>
            </a:r>
            <a:r>
              <a:rPr lang="es-ES" sz="2400" dirty="0" err="1"/>
              <a:t>declarations</a:t>
            </a:r>
            <a:r>
              <a:rPr lang="es-ES" sz="2400" dirty="0"/>
              <a:t> and/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declarations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release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free </a:t>
            </a:r>
            <a:r>
              <a:rPr lang="es-ES" sz="2400" dirty="0" err="1"/>
              <a:t>circulations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products</a:t>
            </a:r>
            <a:r>
              <a:rPr lang="es-ES" sz="2400" dirty="0"/>
              <a:t> </a:t>
            </a:r>
            <a:r>
              <a:rPr lang="es-ES" sz="2400" dirty="0" err="1"/>
              <a:t>subject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specific</a:t>
            </a:r>
            <a:r>
              <a:rPr lang="es-ES" sz="2400" dirty="0"/>
              <a:t> marketing </a:t>
            </a:r>
            <a:r>
              <a:rPr lang="es-ES" sz="2400" dirty="0" err="1"/>
              <a:t>standards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competent</a:t>
            </a:r>
            <a:r>
              <a:rPr lang="es-ES" sz="2400" dirty="0"/>
              <a:t> </a:t>
            </a:r>
            <a:r>
              <a:rPr lang="es-ES" sz="2400" dirty="0" err="1"/>
              <a:t>inspection</a:t>
            </a:r>
            <a:r>
              <a:rPr lang="es-ES" sz="2400" dirty="0"/>
              <a:t> </a:t>
            </a:r>
            <a:r>
              <a:rPr lang="es-ES" sz="2400" dirty="0" err="1"/>
              <a:t>body</a:t>
            </a:r>
            <a:r>
              <a:rPr lang="es-ES" sz="2400" dirty="0"/>
              <a:t> has </a:t>
            </a:r>
            <a:r>
              <a:rPr lang="es-ES" sz="2400" dirty="0" err="1"/>
              <a:t>informed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customs</a:t>
            </a:r>
            <a:r>
              <a:rPr lang="es-ES" sz="2400" dirty="0"/>
              <a:t> </a:t>
            </a:r>
            <a:r>
              <a:rPr lang="es-ES" sz="2400" dirty="0" err="1"/>
              <a:t>authority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lots</a:t>
            </a:r>
            <a:r>
              <a:rPr lang="es-ES" sz="2400" dirty="0"/>
              <a:t> </a:t>
            </a:r>
            <a:r>
              <a:rPr lang="es-ES" sz="2400" dirty="0" err="1"/>
              <a:t>concerned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dirty="0" err="1"/>
              <a:t>issued</a:t>
            </a:r>
            <a:r>
              <a:rPr lang="es-ES" sz="2400" dirty="0"/>
              <a:t> a </a:t>
            </a:r>
            <a:r>
              <a:rPr lang="es-ES" sz="2400" dirty="0" err="1"/>
              <a:t>conformity</a:t>
            </a:r>
            <a:r>
              <a:rPr lang="es-ES" sz="2400" dirty="0"/>
              <a:t> </a:t>
            </a:r>
            <a:r>
              <a:rPr lang="es-ES" sz="2400" dirty="0" err="1"/>
              <a:t>certificate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they</a:t>
            </a:r>
            <a:r>
              <a:rPr lang="es-ES" sz="2400" dirty="0"/>
              <a:t> do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need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be </a:t>
            </a:r>
            <a:r>
              <a:rPr lang="es-ES" sz="2400" dirty="0" err="1"/>
              <a:t>checked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light of </a:t>
            </a:r>
            <a:r>
              <a:rPr lang="es-ES" sz="2400" dirty="0" err="1"/>
              <a:t>risk</a:t>
            </a:r>
            <a:r>
              <a:rPr lang="es-ES" sz="2400" dirty="0"/>
              <a:t> </a:t>
            </a:r>
            <a:r>
              <a:rPr lang="es-ES" sz="2400" dirty="0" err="1"/>
              <a:t>assesment</a:t>
            </a:r>
            <a:r>
              <a:rPr lang="es-ES" sz="2400" dirty="0"/>
              <a:t>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4400"/>
            <a:ext cx="19446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4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Inspection system</a:t>
            </a:r>
            <a:br>
              <a:rPr lang="en-GB" sz="2800" dirty="0" smtClean="0"/>
            </a:br>
            <a:r>
              <a:rPr lang="en-GB" sz="2800" dirty="0" smtClean="0"/>
              <a:t>Software support tools</a:t>
            </a:r>
            <a:endParaRPr lang="es-ES" sz="2800" dirty="0"/>
          </a:p>
        </p:txBody>
      </p:sp>
      <p:pic>
        <p:nvPicPr>
          <p:cNvPr id="10" name="9 Imagen" descr="Advanced Support Tool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17176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85" y="26064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5757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Inspection software support tools</a:t>
            </a:r>
            <a:endParaRPr lang="en-GB" sz="2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1340768"/>
            <a:ext cx="8820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spc="-100" dirty="0">
                <a:solidFill>
                  <a:srgbClr val="0000FF"/>
                </a:solidFill>
              </a:rPr>
              <a:t>The Inspectors’ Desk</a:t>
            </a:r>
            <a:endParaRPr lang="en-GB" sz="4000" spc="-100" dirty="0">
              <a:solidFill>
                <a:srgbClr val="0000FF"/>
              </a:solidFill>
            </a:endParaRPr>
          </a:p>
        </p:txBody>
      </p:sp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916832"/>
            <a:ext cx="6048672" cy="4752528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588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6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38200"/>
            <a:ext cx="82296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Software support tools</a:t>
            </a:r>
            <a:endParaRPr lang="en-GB" sz="3600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3240360" cy="43308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database of specific legislation, standards, instructions, newsletters, campaigns reports</a:t>
            </a:r>
          </a:p>
          <a:p>
            <a:pPr marL="0" indent="0">
              <a:buNone/>
            </a:pPr>
            <a:endParaRPr lang="en-GB" dirty="0" smtClean="0"/>
          </a:p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27" y="1484784"/>
            <a:ext cx="8820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spc="-100" dirty="0">
                <a:solidFill>
                  <a:srgbClr val="0000FF"/>
                </a:solidFill>
              </a:rPr>
              <a:t>LEGISLA</a:t>
            </a:r>
            <a:endParaRPr lang="en-GB" sz="4000" spc="-100" dirty="0">
              <a:solidFill>
                <a:srgbClr val="0000FF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904" y="2420888"/>
            <a:ext cx="4896544" cy="3888432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588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2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592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Software support tools</a:t>
            </a:r>
            <a:endParaRPr lang="en-GB" sz="3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3008" y="1412776"/>
            <a:ext cx="8820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spc="-100" dirty="0">
                <a:solidFill>
                  <a:srgbClr val="0000FF"/>
                </a:solidFill>
              </a:rPr>
              <a:t>PROCLARITY - </a:t>
            </a:r>
            <a:r>
              <a:rPr lang="en-GB" sz="3600" spc="-100" dirty="0" err="1">
                <a:solidFill>
                  <a:srgbClr val="0000FF"/>
                </a:solidFill>
              </a:rPr>
              <a:t>Datacomex</a:t>
            </a:r>
            <a:endParaRPr lang="en-GB" sz="4000" spc="-100" dirty="0">
              <a:solidFill>
                <a:srgbClr val="0000FF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23528" y="1844824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spc="-100" dirty="0">
                <a:solidFill>
                  <a:srgbClr val="0000FF"/>
                </a:solidFill>
              </a:rPr>
              <a:t>Statistic tool</a:t>
            </a: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2023" y="2420888"/>
            <a:ext cx="5148292" cy="3815819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588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78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Responsibilities</a:t>
            </a:r>
          </a:p>
          <a:p>
            <a:pPr>
              <a:buFontTx/>
              <a:buNone/>
            </a:pPr>
            <a:endParaRPr lang="en-GB" altLang="zh-CN" sz="2000" dirty="0">
              <a:ea typeface="SimSun" pitchFamily="2" charset="-122"/>
            </a:endParaRPr>
          </a:p>
          <a:p>
            <a:pPr>
              <a:buFontTx/>
              <a:buNone/>
            </a:pPr>
            <a:r>
              <a:rPr lang="en-GB" altLang="zh-CN" sz="2000" b="1" dirty="0">
                <a:ea typeface="SimSun" pitchFamily="2" charset="-122"/>
              </a:rPr>
              <a:t>	EU </a:t>
            </a:r>
            <a:r>
              <a:rPr lang="en-GB" altLang="zh-CN" sz="2000" b="1" dirty="0" smtClean="0">
                <a:ea typeface="SimSun" pitchFamily="2" charset="-122"/>
              </a:rPr>
              <a:t>and Internal Market </a:t>
            </a:r>
            <a:r>
              <a:rPr lang="en-GB" altLang="zh-CN" sz="2000" b="1" dirty="0">
                <a:ea typeface="SimSun" pitchFamily="2" charset="-122"/>
              </a:rPr>
              <a:t>Inspection</a:t>
            </a:r>
          </a:p>
          <a:p>
            <a:pPr>
              <a:buFontTx/>
              <a:buNone/>
            </a:pPr>
            <a:r>
              <a:rPr lang="en-GB" altLang="zh-CN" sz="2000" dirty="0">
                <a:ea typeface="SimSun" pitchFamily="2" charset="-122"/>
              </a:rPr>
              <a:t>	</a:t>
            </a:r>
            <a:r>
              <a:rPr lang="en-GB" altLang="zh-CN" sz="2000" dirty="0" smtClean="0">
                <a:ea typeface="SimSun" pitchFamily="2" charset="-122"/>
              </a:rPr>
              <a:t>-  </a:t>
            </a:r>
            <a:r>
              <a:rPr lang="en-GB" altLang="zh-CN" sz="2000" dirty="0">
                <a:ea typeface="SimSun" pitchFamily="2" charset="-122"/>
              </a:rPr>
              <a:t>Responsibility: shared by </a:t>
            </a:r>
            <a:r>
              <a:rPr lang="en-GB" altLang="zh-CN" sz="2000" u="sng" dirty="0" err="1">
                <a:ea typeface="SimSun" pitchFamily="2" charset="-122"/>
              </a:rPr>
              <a:t>Soivre</a:t>
            </a:r>
            <a:r>
              <a:rPr lang="en-GB" altLang="zh-CN" sz="2000" u="sng" dirty="0">
                <a:ea typeface="SimSun" pitchFamily="2" charset="-122"/>
              </a:rPr>
              <a:t> and R</a:t>
            </a:r>
            <a:r>
              <a:rPr lang="en-GB" altLang="zh-CN" sz="2000" u="sng" dirty="0" smtClean="0">
                <a:ea typeface="SimSun" pitchFamily="2" charset="-122"/>
              </a:rPr>
              <a:t>egional Inspection Bodies</a:t>
            </a:r>
            <a:r>
              <a:rPr lang="en-GB" altLang="zh-CN" sz="2000" dirty="0">
                <a:ea typeface="SimSun" pitchFamily="2" charset="-122"/>
              </a:rPr>
              <a:t>.</a:t>
            </a:r>
          </a:p>
          <a:p>
            <a:pPr>
              <a:buFontTx/>
              <a:buNone/>
            </a:pPr>
            <a:r>
              <a:rPr lang="en-GB" altLang="zh-CN" sz="2000" dirty="0">
                <a:ea typeface="SimSun" pitchFamily="2" charset="-122"/>
              </a:rPr>
              <a:t>	-  Place: Companies (Packing stations)</a:t>
            </a:r>
          </a:p>
          <a:p>
            <a:pPr>
              <a:buFontTx/>
              <a:buNone/>
            </a:pPr>
            <a:endParaRPr lang="en-GB" altLang="zh-CN" sz="2000" dirty="0">
              <a:ea typeface="SimSun" pitchFamily="2" charset="-122"/>
            </a:endParaRPr>
          </a:p>
          <a:p>
            <a:pPr>
              <a:buFontTx/>
              <a:buNone/>
            </a:pPr>
            <a:r>
              <a:rPr lang="en-GB" altLang="zh-CN" sz="2000" b="1" dirty="0">
                <a:ea typeface="SimSun" pitchFamily="2" charset="-122"/>
              </a:rPr>
              <a:t>	Third countries inspection (export – import)</a:t>
            </a:r>
          </a:p>
          <a:p>
            <a:pPr>
              <a:buFontTx/>
              <a:buNone/>
            </a:pPr>
            <a:r>
              <a:rPr lang="en-GB" altLang="zh-CN" sz="2000" b="1" dirty="0">
                <a:ea typeface="SimSun" pitchFamily="2" charset="-122"/>
              </a:rPr>
              <a:t>	</a:t>
            </a:r>
            <a:r>
              <a:rPr lang="en-GB" altLang="zh-CN" sz="2000" dirty="0">
                <a:ea typeface="SimSun" pitchFamily="2" charset="-122"/>
              </a:rPr>
              <a:t>Lots inspection</a:t>
            </a:r>
          </a:p>
          <a:p>
            <a:pPr>
              <a:buFontTx/>
              <a:buNone/>
            </a:pPr>
            <a:r>
              <a:rPr lang="en-GB" altLang="zh-CN" sz="2000" dirty="0">
                <a:ea typeface="SimSun" pitchFamily="2" charset="-122"/>
              </a:rPr>
              <a:t>	- Responsibility: </a:t>
            </a:r>
            <a:r>
              <a:rPr lang="en-GB" altLang="zh-CN" sz="2000" u="sng" dirty="0" err="1">
                <a:ea typeface="SimSun" pitchFamily="2" charset="-122"/>
              </a:rPr>
              <a:t>Soivre</a:t>
            </a:r>
            <a:r>
              <a:rPr lang="en-GB" altLang="zh-CN" sz="2000" dirty="0">
                <a:ea typeface="SimSun" pitchFamily="2" charset="-122"/>
              </a:rPr>
              <a:t>.</a:t>
            </a:r>
          </a:p>
          <a:p>
            <a:pPr>
              <a:buFontTx/>
              <a:buNone/>
            </a:pPr>
            <a:r>
              <a:rPr lang="en-GB" altLang="zh-CN" sz="2000" dirty="0">
                <a:ea typeface="SimSun" pitchFamily="2" charset="-122"/>
              </a:rPr>
              <a:t>	- Places: </a:t>
            </a:r>
            <a:r>
              <a:rPr lang="en-GB" altLang="zh-CN" sz="2000" dirty="0" smtClean="0">
                <a:ea typeface="SimSun" pitchFamily="2" charset="-122"/>
              </a:rPr>
              <a:t>Packing Stations and Border </a:t>
            </a:r>
            <a:r>
              <a:rPr lang="en-GB" altLang="zh-CN" sz="2000" dirty="0">
                <a:ea typeface="SimSun" pitchFamily="2" charset="-122"/>
              </a:rPr>
              <a:t>Inspection Points.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5" y="332656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5982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44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592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Software support tools</a:t>
            </a:r>
            <a:endParaRPr lang="en-GB" sz="3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1484784"/>
            <a:ext cx="8820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spc="-100" dirty="0">
                <a:solidFill>
                  <a:srgbClr val="0000FF"/>
                </a:solidFill>
              </a:rPr>
              <a:t>Non conformity notifications </a:t>
            </a:r>
            <a:endParaRPr lang="en-GB" sz="4000" spc="-1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4" y="2276871"/>
            <a:ext cx="4896544" cy="39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68" y="11588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25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592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Software support tools</a:t>
            </a:r>
            <a:endParaRPr lang="en-GB" sz="3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1484784"/>
            <a:ext cx="8820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spc="-100" dirty="0">
                <a:solidFill>
                  <a:srgbClr val="0000FF"/>
                </a:solidFill>
              </a:rPr>
              <a:t>Inspectors’ forum</a:t>
            </a:r>
            <a:endParaRPr lang="en-GB" sz="4000" spc="-100" dirty="0">
              <a:solidFill>
                <a:srgbClr val="0000FF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5696" y="2204864"/>
            <a:ext cx="5400040" cy="431927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344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Thank </a:t>
            </a:r>
            <a:r>
              <a:rPr lang="en-GB" smtClean="0"/>
              <a:t>you for </a:t>
            </a:r>
            <a:r>
              <a:rPr lang="en-GB" dirty="0" smtClean="0"/>
              <a:t>your attention.</a:t>
            </a:r>
            <a:endParaRPr lang="en-GB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4" cstate="print"/>
          <a:srcRect l="35066" t="30538" r="35510" b="39017"/>
          <a:stretch>
            <a:fillRect/>
          </a:stretch>
        </p:blipFill>
        <p:spPr bwMode="auto">
          <a:xfrm>
            <a:off x="1619672" y="2276872"/>
            <a:ext cx="55446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6300192" y="5229200"/>
            <a:ext cx="2519239" cy="129614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kern="10" spc="-360" normalizeH="1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Bookman Old Style"/>
              </a:rPr>
              <a:t>SOIVRE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4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800" b="1" dirty="0"/>
              <a:t>What </a:t>
            </a:r>
            <a:r>
              <a:rPr lang="en-US" sz="2800" b="1" dirty="0" smtClean="0"/>
              <a:t>checking ?</a:t>
            </a:r>
            <a:endParaRPr lang="en-US" sz="2800" b="1" dirty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  <a:r>
              <a:rPr lang="nl-NL" sz="2000" dirty="0"/>
              <a:t>	</a:t>
            </a:r>
            <a:r>
              <a:rPr lang="nl-NL" sz="2000" dirty="0" smtClean="0"/>
              <a:t>- </a:t>
            </a:r>
            <a:r>
              <a:rPr lang="nl-NL" sz="2000" dirty="0"/>
              <a:t>Documents </a:t>
            </a:r>
            <a:endParaRPr lang="nl-N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nl-NL" sz="2000" dirty="0"/>
              <a:t>	</a:t>
            </a:r>
            <a:r>
              <a:rPr lang="nl-NL" sz="2000" dirty="0" smtClean="0"/>
              <a:t>	(</a:t>
            </a:r>
            <a:r>
              <a:rPr lang="nl-NL" sz="2000" dirty="0"/>
              <a:t>Identity/marking: origin, classification, amount, </a:t>
            </a:r>
            <a:r>
              <a:rPr lang="nl-NL" sz="2000" dirty="0" smtClean="0"/>
              <a:t>	dispatcher)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nl-N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nl-NL" sz="2000" dirty="0"/>
              <a:t>	</a:t>
            </a:r>
            <a:r>
              <a:rPr lang="nl-NL" sz="2000" dirty="0" smtClean="0"/>
              <a:t>	-  Products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nl-NL" sz="2000" dirty="0"/>
              <a:t>	</a:t>
            </a:r>
            <a:r>
              <a:rPr lang="nl-NL" sz="2000" dirty="0" smtClean="0"/>
              <a:t>		-  FFV Marketing Standard</a:t>
            </a:r>
            <a:r>
              <a:rPr lang="en-US" sz="2000" dirty="0" smtClean="0"/>
              <a:t>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endParaRPr lang="en-US" sz="2000" dirty="0"/>
          </a:p>
        </p:txBody>
      </p:sp>
      <p:pic>
        <p:nvPicPr>
          <p:cNvPr id="64518" name="Picture 6" descr="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2963"/>
            <a:ext cx="1462087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62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nl-NL" sz="2000" b="1" dirty="0"/>
              <a:t>	Marketing standards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sz="2000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nl-NL" sz="2000" dirty="0"/>
              <a:t>EU Standard R(EC) 543/2011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nl-NL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nl-NL" sz="2000" dirty="0"/>
              <a:t>	- Specific Marketing Standard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l-NL" sz="2000" dirty="0"/>
              <a:t>	(</a:t>
            </a:r>
            <a:r>
              <a:rPr lang="nl-NL" sz="1800" dirty="0"/>
              <a:t>10 products: apples, citrus, kiwi, lettuces-endivias, peaches-nectarines, pears, strawberries, sweet peppers, table grapes, tomatoes</a:t>
            </a:r>
            <a:r>
              <a:rPr lang="nl-NL" sz="2000" dirty="0"/>
              <a:t>)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nl-NL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nl-NL" sz="2000" dirty="0"/>
              <a:t>	- General Marketing Standard</a:t>
            </a:r>
          </a:p>
          <a:p>
            <a:pPr lvl="1">
              <a:lnSpc>
                <a:spcPct val="90000"/>
              </a:lnSpc>
            </a:pPr>
            <a:endParaRPr lang="nl-NL" sz="18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nl-NL" sz="2000" dirty="0"/>
              <a:t>UNECE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l-NL" sz="2000" dirty="0"/>
              <a:t>    56 FV Standards (not compulsory)</a:t>
            </a:r>
            <a:endParaRPr lang="es-ES" sz="2000" dirty="0"/>
          </a:p>
        </p:txBody>
      </p:sp>
      <p:pic>
        <p:nvPicPr>
          <p:cNvPr id="84999" name="Picture 7" descr="dialindic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65625"/>
            <a:ext cx="216058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l_fi" descr="-1283666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5888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36232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sz="2800" b="1" dirty="0" smtClean="0"/>
              <a:t>Whom?</a:t>
            </a:r>
            <a:endParaRPr lang="en-US" sz="2800" b="1" dirty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US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sz="2800" dirty="0" smtClean="0"/>
              <a:t>Traders’ Database</a:t>
            </a:r>
            <a:endParaRPr lang="en-US" sz="2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6000" y="28288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5475" indent="-442913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prstClr val="black"/>
                </a:solidFill>
              </a:rPr>
              <a:t>Packers.</a:t>
            </a:r>
          </a:p>
          <a:p>
            <a:pPr marL="625475" indent="-442913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prstClr val="black"/>
                </a:solidFill>
              </a:rPr>
              <a:t>Wholesalers at origin.</a:t>
            </a:r>
          </a:p>
          <a:p>
            <a:pPr marL="625475" indent="-442913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prstClr val="black"/>
                </a:solidFill>
              </a:rPr>
              <a:t>Wholesalers at destination.</a:t>
            </a:r>
          </a:p>
          <a:p>
            <a:pPr marL="625475" indent="-442913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prstClr val="black"/>
                </a:solidFill>
              </a:rPr>
              <a:t>Importers.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019610" cy="226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24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76327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nl-NL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endParaRPr lang="nl-NL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nl-NL" sz="3200" u="sng" dirty="0" smtClean="0">
                <a:solidFill>
                  <a:srgbClr val="0509BB"/>
                </a:solidFill>
              </a:rPr>
              <a:t>Conformity Check Programme </a:t>
            </a:r>
            <a:endParaRPr lang="nl-NL" sz="3200" u="sng" dirty="0">
              <a:solidFill>
                <a:srgbClr val="0509BB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sz="1800" dirty="0"/>
          </a:p>
          <a:p>
            <a:pPr>
              <a:lnSpc>
                <a:spcPct val="80000"/>
              </a:lnSpc>
            </a:pPr>
            <a:r>
              <a:rPr lang="nl-NL" dirty="0" smtClean="0"/>
              <a:t>Different </a:t>
            </a:r>
            <a:r>
              <a:rPr lang="nl-NL" dirty="0"/>
              <a:t>visit frequencies 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Priority </a:t>
            </a:r>
            <a:r>
              <a:rPr lang="en-GB" dirty="0"/>
              <a:t>to high risk traders </a:t>
            </a:r>
          </a:p>
          <a:p>
            <a:pPr>
              <a:lnSpc>
                <a:spcPct val="80000"/>
              </a:lnSpc>
            </a:pPr>
            <a:r>
              <a:rPr lang="en-GB"/>
              <a:t>Inspection </a:t>
            </a:r>
            <a:r>
              <a:rPr lang="en-GB" smtClean="0"/>
              <a:t>records </a:t>
            </a:r>
            <a:r>
              <a:rPr lang="en-GB" dirty="0" smtClean="0"/>
              <a:t>are entered into traders database </a:t>
            </a:r>
            <a:r>
              <a:rPr lang="en-GB" dirty="0"/>
              <a:t>system</a:t>
            </a:r>
          </a:p>
          <a:p>
            <a:pPr>
              <a:lnSpc>
                <a:spcPct val="80000"/>
              </a:lnSpc>
            </a:pPr>
            <a:r>
              <a:rPr lang="en-GB" dirty="0"/>
              <a:t>Problems found on visits to traders are taken into account in </a:t>
            </a:r>
            <a:r>
              <a:rPr lang="en-GB" dirty="0" smtClean="0"/>
              <a:t>traders classification.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Surveillance based on </a:t>
            </a:r>
            <a:r>
              <a:rPr lang="en-GB" dirty="0" smtClean="0"/>
              <a:t>signal, disappointing </a:t>
            </a:r>
            <a:r>
              <a:rPr lang="en-GB" dirty="0"/>
              <a:t>results.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/>
          </a:p>
        </p:txBody>
      </p:sp>
      <p:pic>
        <p:nvPicPr>
          <p:cNvPr id="5" name="il_fi" descr="-1283666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7096"/>
            <a:ext cx="2400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60" y="497097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83013"/>
            <a:ext cx="1872208" cy="226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87824" y="170080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Frequency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6397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ln>
            <a:noFill/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nl-NL" sz="3200" dirty="0" smtClean="0"/>
              <a:t>Where?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800" b="1" dirty="0" smtClean="0"/>
              <a:t>Pack Stations</a:t>
            </a:r>
            <a:endParaRPr lang="nl-NL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	</a:t>
            </a:r>
            <a:r>
              <a:rPr lang="en-GB" sz="10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0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000" dirty="0"/>
              <a:t>		</a:t>
            </a:r>
          </a:p>
        </p:txBody>
      </p:sp>
      <p:sp>
        <p:nvSpPr>
          <p:cNvPr id="27657" name="AutoShape 9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15525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7659" name="AutoShape 11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15525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7661" name="AutoShape 13" descr="Z"/>
          <p:cNvSpPr>
            <a:spLocks noChangeAspect="1" noChangeArrowheads="1"/>
          </p:cNvSpPr>
          <p:nvPr/>
        </p:nvSpPr>
        <p:spPr bwMode="auto">
          <a:xfrm>
            <a:off x="3795713" y="2638425"/>
            <a:ext cx="15525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7663" name="AutoShape 15" descr="Z"/>
          <p:cNvSpPr>
            <a:spLocks noChangeAspect="1" noChangeArrowheads="1"/>
          </p:cNvSpPr>
          <p:nvPr/>
        </p:nvSpPr>
        <p:spPr bwMode="auto">
          <a:xfrm>
            <a:off x="63500" y="-20638"/>
            <a:ext cx="2286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40764"/>
            <a:ext cx="5543496" cy="415762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311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0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3672408" cy="530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28529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prstClr val="black"/>
                </a:solidFill>
              </a:rPr>
              <a:t>Pack </a:t>
            </a:r>
            <a:r>
              <a:rPr lang="es-ES" sz="2400" dirty="0" err="1" smtClean="0">
                <a:solidFill>
                  <a:prstClr val="black"/>
                </a:solidFill>
              </a:rPr>
              <a:t>Station</a:t>
            </a:r>
            <a:endParaRPr lang="es-ES" sz="2400" dirty="0" smtClean="0">
              <a:solidFill>
                <a:prstClr val="black"/>
              </a:solidFill>
            </a:endParaRPr>
          </a:p>
          <a:p>
            <a:pPr algn="ctr"/>
            <a:r>
              <a:rPr lang="es-ES" sz="2400" dirty="0" err="1" smtClean="0">
                <a:solidFill>
                  <a:prstClr val="black"/>
                </a:solidFill>
              </a:rPr>
              <a:t>Inspection</a:t>
            </a:r>
            <a:endParaRPr lang="es-ES" sz="2400" dirty="0" smtClean="0">
              <a:solidFill>
                <a:prstClr val="black"/>
              </a:solidFill>
            </a:endParaRPr>
          </a:p>
          <a:p>
            <a:pPr algn="ctr"/>
            <a:r>
              <a:rPr lang="es-ES" sz="2400" dirty="0" err="1" smtClean="0">
                <a:solidFill>
                  <a:prstClr val="black"/>
                </a:solidFill>
              </a:rPr>
              <a:t>Act</a:t>
            </a:r>
            <a:endParaRPr lang="es-ES" sz="24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018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510"/>
            <a:ext cx="141446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39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602</Words>
  <Application>Microsoft Macintosh PowerPoint</Application>
  <PresentationFormat>Presentación en pantalla (4:3)</PresentationFormat>
  <Paragraphs>222</Paragraphs>
  <Slides>32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Claridad</vt:lpstr>
      <vt:lpstr>  R(EU) 543/2011 Checks on conformity to FFV Marketing Standards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sampling</vt:lpstr>
      <vt:lpstr>Presentación de PowerPoint</vt:lpstr>
      <vt:lpstr>Presentación de PowerPoint</vt:lpstr>
      <vt:lpstr>Presentación de PowerPoint</vt:lpstr>
      <vt:lpstr>Inspection Process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Inspection system Software support tools</vt:lpstr>
      <vt:lpstr>Inspection software support tools</vt:lpstr>
      <vt:lpstr>Software support tools</vt:lpstr>
      <vt:lpstr>Software support tools</vt:lpstr>
      <vt:lpstr>Software support tools</vt:lpstr>
      <vt:lpstr>Software support tools</vt:lpstr>
      <vt:lpstr>Thank you for your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</dc:title>
  <dc:creator>MASTER</dc:creator>
  <cp:lastModifiedBy>JLC</cp:lastModifiedBy>
  <cp:revision>36</cp:revision>
  <dcterms:created xsi:type="dcterms:W3CDTF">2014-05-19T07:17:36Z</dcterms:created>
  <dcterms:modified xsi:type="dcterms:W3CDTF">2014-05-27T03:48:31Z</dcterms:modified>
</cp:coreProperties>
</file>