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90" r:id="rId2"/>
    <p:sldMasterId id="2147483702" r:id="rId3"/>
    <p:sldMasterId id="2147483674" r:id="rId4"/>
    <p:sldMasterId id="2147483714" r:id="rId5"/>
    <p:sldMasterId id="2147483726" r:id="rId6"/>
    <p:sldMasterId id="2147483738" r:id="rId7"/>
    <p:sldMasterId id="2147483660" r:id="rId8"/>
    <p:sldMasterId id="2147483661" r:id="rId9"/>
  </p:sldMasterIdLst>
  <p:notesMasterIdLst>
    <p:notesMasterId r:id="rId16"/>
  </p:notesMasterIdLst>
  <p:sldIdLst>
    <p:sldId id="256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4841"/>
    <a:srgbClr val="766B67"/>
    <a:srgbClr val="887D79"/>
    <a:srgbClr val="FF4535"/>
    <a:srgbClr val="80808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43F83-4CA1-4CE5-8C82-8E08B16DB6E5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5BB8C-D8F5-42E9-B7B6-EA2FB7A16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4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36" y="290993"/>
            <a:ext cx="7772400" cy="346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9376" y="3620386"/>
            <a:ext cx="441251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F5BB-449C-4FF8-B4D7-F1B2BD7D213B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2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4227-6CF2-48F1-91D6-D31B63FF9687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0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A040-6352-4AF5-8436-3EAFA64EC107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1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36" y="290993"/>
            <a:ext cx="7772400" cy="346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9376" y="3620386"/>
            <a:ext cx="441251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8CD6-6684-41F2-8A85-8C9FB6CBCA49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4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316242"/>
            <a:ext cx="8229600" cy="320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1A12-1FEB-4530-8A00-A57F90BB1E67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2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0FBD-634C-46E5-A38A-F0E3E7C9B49C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3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E1D-2BED-4E58-8ECF-2A76AEBC8C1E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4190-3571-43CE-BDEF-D914828B73CD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3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89F-6DB4-4C20-AE28-A3984D87B031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2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1C93-AC22-47CA-98F7-4B45C4FB488F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42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B34-7FDC-470B-BF05-EEDF824D4201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2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316242"/>
            <a:ext cx="8229600" cy="32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B603-EC59-441B-A907-E704EBA9EFC9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52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2B0-81F3-4362-9705-3185E70CA223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8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066E-43FD-49A9-B65E-5CAE7C9B3A6E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56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2C6E-4D6C-4DB7-930D-7D6AAC0090EE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90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36" y="290993"/>
            <a:ext cx="7772400" cy="346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9376" y="3620386"/>
            <a:ext cx="441251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F5B4-2A55-42A0-9761-68598814CC82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38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316242"/>
            <a:ext cx="8229600" cy="320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6783-723A-40EF-A1B8-888FB3B23DE8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57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E0F4-CD41-4828-9F45-C09FF7CA67C4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82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871A-0155-431E-A4A9-D56FA6941384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9EA7-456A-422C-B51D-23A8FD746AF3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2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37A6-5653-42BC-9C87-06F48B63ED13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26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A1F3-AB07-4A38-ABB6-75B06FABAFE5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4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9F0E-9401-43C8-86BB-752F1E76A4D2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82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1B76-C8AE-42DD-BF61-E7947C40444A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0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4171-EA21-4DF1-9C26-002FFA9F1FC0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38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AE6-DFA4-4035-96EA-2B78180F4469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3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E087-4AB1-4303-A454-5F84B3FC5838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06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769C-8B09-4AE6-8CC9-C606D1F45D02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09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98C2-3D23-4560-B6AE-111A710830B1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284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8B21-05E5-46DA-BD44-AC11EC12001B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4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E5D-76C7-4CFC-8CAC-6F733D8CC0A9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719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F3A-5C91-40AE-A40A-46D8ECCBE9E2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256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684-3EF4-4FDB-A136-AB6603670F78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32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62D-6599-4754-898D-4B4794DDDB4F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3589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3075-4161-43AB-8666-4C9B921131BD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06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C6B3-F78B-4B9D-9702-22885E6EF146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781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F7A-54ED-4F58-B919-10C9B45F01BE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66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3338-91B0-4C11-A3D9-719237ABFA85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081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0148-CD13-4451-BDDF-2A4BA3BB1F00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65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8163-2F6B-44CE-8701-C03AC9E1A1CD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70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51C-3812-4954-8646-8997412E9EEC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523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BC2-662B-451F-8DB3-943C4C735648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40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7EEB-89DE-45E4-8671-3C32322C35DA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77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1108-813F-4F6D-9DD2-D70FCC8843FD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F6-F9C6-4E75-ADC0-6B72441C7A6C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9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88F5-710F-4883-BC1A-C784677D6311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636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FD8E-0381-4162-B018-876CB75C6C84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88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66A3-A4D8-440A-9A50-E5BDCAD17CF6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488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5CD-43B0-4652-A116-57E8BD42233E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19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E5BC-80A5-4D61-9231-3BD2A9B5F743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02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D5A0-B075-4663-8B52-EC147C119A0E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7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586D-B5D7-44F1-8574-DADADEA57651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84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E7A9-B5DD-4A21-BBEA-63248E24743C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017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F1FB-EDC0-4576-8287-9D7EC0C16489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95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7283-A744-4C48-AD1F-7E422046B354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9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AAB-6AC0-4865-9E47-08F07ED52B60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82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45-5DBB-40C1-AD63-4412172F5271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500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9F7-511A-47BD-B3E6-4B33A6BB38E2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290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396-6044-470C-98D2-4CDC3FA9FF96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24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E31D-245B-41A0-B4D1-0DE9478C5D6F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698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5864-10EE-4061-BD33-0F07AD4A0689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EBD1-07FA-4899-BD26-B9722252E54F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699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60B-DCCF-4785-96B3-52D5C5F8A71B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54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9EC5-3FD0-4B5E-8700-37DEB4EF47FB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2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9FA-7471-4B77-9C9F-4460D808E523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6839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6160-BAE6-406B-9FD0-FE606042F62F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2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C9DB-B467-4A37-BDBB-09235EF6E370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36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3D9B-FDEE-4EDF-9509-69A9DD78286D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13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703-37EA-4E16-A8D4-B1A01C4C0F28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601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1DC1-2698-44FE-86A6-56CE45160883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97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DCE-C4FE-43A8-BC4C-7BACD605E771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9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7AF-C034-4030-864D-1DC0FD630C74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0954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302C-C7A2-4009-A915-E64558617931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79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1C8-3B6C-436F-8F6D-7E5DC14396C0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368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F1CB-29F2-4C52-B35D-512E3B85DB6D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981-A849-4C2B-802A-2B33E56AD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00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" y="685800"/>
            <a:ext cx="9144000" cy="6172200"/>
          </a:xfrm>
          <a:prstGeom prst="rect">
            <a:avLst/>
          </a:prstGeom>
          <a:solidFill>
            <a:srgbClr val="EC484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327984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  <a:latin typeface="Cambria" pitchFamily="18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3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D2F9-52BE-430E-89F0-F6EBD7DBE5D5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298B-2BA9-4E4B-B8A5-640D3EED8787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9581"/>
            <a:ext cx="8229600" cy="49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3F564F-C846-4A37-BE3B-1789D91244B6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920EEC7-98E1-4CEF-92AF-B9255C8264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" y="679450"/>
            <a:ext cx="9144000" cy="0"/>
          </a:xfrm>
          <a:prstGeom prst="line">
            <a:avLst/>
          </a:prstGeom>
          <a:noFill/>
          <a:ln w="34290">
            <a:solidFill>
              <a:srgbClr val="FF45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71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rgbClr val="FF4535"/>
          </a:solidFill>
          <a:latin typeface="Cambria" pitchFamily="18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fondi slides-10.tif                                           007765C3 enzo casa                      7C2683C9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9581"/>
            <a:ext cx="8229600" cy="49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6E5CF5-1C9A-4061-9C6D-8B2C629C5628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920EEC7-98E1-4CEF-92AF-B9255C8264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" y="679450"/>
            <a:ext cx="9144000" cy="0"/>
          </a:xfrm>
          <a:prstGeom prst="line">
            <a:avLst/>
          </a:prstGeom>
          <a:noFill/>
          <a:ln w="34290">
            <a:solidFill>
              <a:srgbClr val="FF45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16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rgbClr val="FF4535"/>
          </a:solidFill>
          <a:latin typeface="Cambria" pitchFamily="18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sfondi slides-2.tif                                            007765C3 enzo casa                      7C2683C9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9581"/>
            <a:ext cx="8229600" cy="49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D9B3388-59B6-4F7E-BFBA-773A7E8E55B0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920EEC7-98E1-4CEF-92AF-B9255C8264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" y="679450"/>
            <a:ext cx="9144000" cy="0"/>
          </a:xfrm>
          <a:prstGeom prst="line">
            <a:avLst/>
          </a:prstGeom>
          <a:noFill/>
          <a:ln w="34290">
            <a:solidFill>
              <a:srgbClr val="FF45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21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bg1"/>
          </a:solidFill>
          <a:latin typeface="Cambria" pitchFamily="18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sfondi slides-3.tif                                            007765C3 enzo casa                      7C2683C9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3888"/>
            <a:ext cx="8229600" cy="505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50B579E5-85E6-4BFE-AD6C-AA4C5BE8C2FB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0D57981-A849-4C2B-802A-2B33E56ADB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88912" y="274638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400" b="1" dirty="0">
              <a:solidFill>
                <a:srgbClr val="FF0000"/>
              </a:solidFill>
              <a:latin typeface="Cambria" pitchFamily="18" charset="0"/>
              <a:cs typeface="HELvetic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" y="679450"/>
            <a:ext cx="9144000" cy="0"/>
          </a:xfrm>
          <a:prstGeom prst="line">
            <a:avLst/>
          </a:prstGeom>
          <a:noFill/>
          <a:ln w="34290">
            <a:solidFill>
              <a:srgbClr val="FF45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1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1400" b="1" kern="1200" dirty="0">
          <a:solidFill>
            <a:srgbClr val="FF4535"/>
          </a:solidFill>
          <a:latin typeface="Cambria" pitchFamily="18" charset="0"/>
          <a:ea typeface="+mj-ea"/>
          <a:cs typeface="HELvetic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sfondi slides-11.tif                                           007765C3 enzo casa                      7C2683C9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3888"/>
            <a:ext cx="8229600" cy="505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C493692-561B-4809-B80C-FC9F35036CAB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0D57981-A849-4C2B-802A-2B33E56ADB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88912" y="274638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400" b="1" dirty="0">
              <a:solidFill>
                <a:srgbClr val="FF0000"/>
              </a:solidFill>
              <a:latin typeface="Cambria" pitchFamily="18" charset="0"/>
              <a:cs typeface="HELvetic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" y="679450"/>
            <a:ext cx="9144000" cy="0"/>
          </a:xfrm>
          <a:prstGeom prst="line">
            <a:avLst/>
          </a:prstGeom>
          <a:noFill/>
          <a:ln w="34290">
            <a:solidFill>
              <a:srgbClr val="FF45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8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1400" b="1" kern="1200" dirty="0">
          <a:solidFill>
            <a:srgbClr val="FF4535"/>
          </a:solidFill>
          <a:latin typeface="Cambria" pitchFamily="18" charset="0"/>
          <a:ea typeface="+mj-ea"/>
          <a:cs typeface="HELvetic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sfondi slides-4.tif                                            007765C3 enzo casa                      7C2683C9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3888"/>
            <a:ext cx="8229600" cy="505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ACF6CC1-641F-4601-9EDC-5A92613FF6F3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0D57981-A849-4C2B-802A-2B33E56ADB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88912" y="274638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400" b="1" dirty="0">
              <a:solidFill>
                <a:srgbClr val="FF0000"/>
              </a:solidFill>
              <a:latin typeface="Cambria" pitchFamily="18" charset="0"/>
              <a:cs typeface="HELvetic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" y="679450"/>
            <a:ext cx="9144000" cy="0"/>
          </a:xfrm>
          <a:prstGeom prst="line">
            <a:avLst/>
          </a:prstGeom>
          <a:noFill/>
          <a:ln w="34290">
            <a:solidFill>
              <a:srgbClr val="FF45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4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1400" b="1" kern="1200" dirty="0">
          <a:solidFill>
            <a:srgbClr val="404040"/>
          </a:solidFill>
          <a:latin typeface="Cambr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sfondi slides-9.tif                                            007765C3 enzo casa                      7C2683C9: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3888"/>
            <a:ext cx="8229600" cy="505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402EF80A-F5A1-4099-8840-9A2354E0DCD6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0D57981-A849-4C2B-802A-2B33E56ADB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88912" y="274638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400" b="1" dirty="0">
              <a:solidFill>
                <a:srgbClr val="FF0000"/>
              </a:solidFill>
              <a:latin typeface="Cambria" pitchFamily="18" charset="0"/>
              <a:cs typeface="HELvetic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" y="679450"/>
            <a:ext cx="9144000" cy="0"/>
          </a:xfrm>
          <a:prstGeom prst="line">
            <a:avLst/>
          </a:prstGeom>
          <a:noFill/>
          <a:ln w="34290">
            <a:solidFill>
              <a:srgbClr val="FF45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88912" y="358774"/>
            <a:ext cx="8229600" cy="32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68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1400" b="1" kern="1200" dirty="0">
          <a:solidFill>
            <a:srgbClr val="404040"/>
          </a:solidFill>
          <a:latin typeface="Cambr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EA5E-D63D-440B-9C5D-3AD5D0A2C86A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Confidencial. Reservats tots els drets.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606A-EF12-48AB-B4C4-F7CE8EF271B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 descr="foto_06.jpg                                                    007676AB enzo casa                      7C2683C9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02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258" y="608730"/>
            <a:ext cx="7773485" cy="114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258" y="1981042"/>
            <a:ext cx="7773485" cy="411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257" y="6249270"/>
            <a:ext cx="1905388" cy="4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BDEC93-0E8B-4536-A992-12E689906D5F}" type="datetime1">
              <a:rPr lang="en-GB" smtClean="0"/>
              <a:t>06/05/2014</a:t>
            </a:fld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68" y="6249270"/>
            <a:ext cx="2896065" cy="4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s-ES_tradnl" smtClean="0"/>
              <a:t>Confidencial. Reservats tots els drets.</a:t>
            </a: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6" y="6249270"/>
            <a:ext cx="1905387" cy="45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A54FEB-92E4-4978-8045-368F529BCB61}" type="slidenum">
              <a:rPr lang="es-ES_tradnl"/>
              <a:pPr/>
              <a:t>‹#›</a:t>
            </a:fld>
            <a:endParaRPr lang="es-ES_tradnl"/>
          </a:p>
        </p:txBody>
      </p:sp>
      <p:pic>
        <p:nvPicPr>
          <p:cNvPr id="7" name="Picture 2" descr="foto_07.jpg                                                    007676AB enzo casa                      7C2683C9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10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einer@syntesa.e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Red kiwi fruit sl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Fresh fruit and vegetable exports from Greece: </a:t>
            </a:r>
            <a:r>
              <a:rPr lang="en-GB" sz="1800" dirty="0" smtClean="0">
                <a:solidFill>
                  <a:srgbClr val="FFFFFF"/>
                </a:solidFill>
              </a:rPr>
              <a:t>challenges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9376" y="3620386"/>
            <a:ext cx="5078524" cy="1752600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dirty="0" smtClean="0">
                <a:solidFill>
                  <a:srgbClr val="FFFFFF"/>
                </a:solidFill>
              </a:rPr>
              <a:t>Mapping of </a:t>
            </a:r>
            <a:r>
              <a:rPr lang="en-GB" sz="4000" b="1" dirty="0">
                <a:solidFill>
                  <a:srgbClr val="FFFFFF"/>
                </a:solidFill>
              </a:rPr>
              <a:t>the fresh fruit </a:t>
            </a:r>
            <a:r>
              <a:rPr lang="en-GB" sz="4000" b="1" dirty="0" smtClean="0">
                <a:solidFill>
                  <a:srgbClr val="FFFFFF"/>
                </a:solidFill>
              </a:rPr>
              <a:t>and </a:t>
            </a:r>
            <a:r>
              <a:rPr lang="en-GB" sz="4000" b="1" dirty="0">
                <a:solidFill>
                  <a:srgbClr val="FFFFFF"/>
                </a:solidFill>
              </a:rPr>
              <a:t>vegetable supply chain</a:t>
            </a:r>
          </a:p>
        </p:txBody>
      </p:sp>
    </p:spTree>
    <p:extLst>
      <p:ext uri="{BB962C8B-B14F-4D97-AF65-F5344CB8AC3E}">
        <p14:creationId xmlns:p14="http://schemas.microsoft.com/office/powerpoint/2010/main" val="13743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of the day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2655"/>
              </p:ext>
            </p:extLst>
          </p:nvPr>
        </p:nvGraphicFramePr>
        <p:xfrm>
          <a:off x="383541" y="845437"/>
          <a:ext cx="8303259" cy="555599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71588"/>
                <a:gridCol w="7031671"/>
              </a:tblGrid>
              <a:tr h="192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Time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Subject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38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09:00-09:15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Welcome - Representative UN ECE</a:t>
                      </a:r>
                      <a:endParaRPr lang="en-GB" sz="1400" kern="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Presentation of participants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38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09:15-09:30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Purpose and scope of the meeting</a:t>
                      </a:r>
                      <a:endParaRPr lang="en-GB" sz="14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Dr Heiner Lehr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38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09:30-10:00 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kern="100" dirty="0">
                          <a:effectLst/>
                        </a:rPr>
                        <a:t>Mapping / Presentation</a:t>
                      </a:r>
                      <a:r>
                        <a:rPr lang="en-US" sz="1400" b="1" kern="100" dirty="0">
                          <a:effectLst/>
                        </a:rPr>
                        <a:t> of the fresh fruit and vegetable supply chain.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br>
                        <a:rPr lang="en-US" sz="1400" kern="100" dirty="0">
                          <a:effectLst/>
                        </a:rPr>
                      </a:br>
                      <a:r>
                        <a:rPr lang="en-US" sz="1400" kern="100" dirty="0">
                          <a:effectLst/>
                        </a:rPr>
                        <a:t>Dr Heiner Lehr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770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10:00-10:50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Electronic export processes (Joint presentation) for Fresh Fruits and Vegetables</a:t>
                      </a:r>
                      <a:endParaRPr lang="en-GB" sz="14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 smtClean="0">
                          <a:effectLst/>
                        </a:rPr>
                        <a:t>Pre </a:t>
                      </a:r>
                      <a:r>
                        <a:rPr lang="en-US" sz="1400" kern="100" dirty="0">
                          <a:effectLst/>
                        </a:rPr>
                        <a:t>customs : Electronic quality certification processes with </a:t>
                      </a:r>
                      <a:r>
                        <a:rPr lang="en-US" sz="1400" kern="100" dirty="0" err="1">
                          <a:effectLst/>
                        </a:rPr>
                        <a:t>Meno</a:t>
                      </a:r>
                      <a:r>
                        <a:rPr lang="en-US" sz="1400" kern="100" dirty="0">
                          <a:effectLst/>
                        </a:rPr>
                        <a:t> 2.0 Representative MRDF</a:t>
                      </a:r>
                      <a:endParaRPr lang="en-GB" sz="14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Customs :Electronic processes with </a:t>
                      </a:r>
                      <a:r>
                        <a:rPr lang="en-US" sz="1400" kern="100" dirty="0" err="1">
                          <a:effectLst/>
                        </a:rPr>
                        <a:t>ICISnet</a:t>
                      </a:r>
                      <a:r>
                        <a:rPr lang="en-US" sz="1400" kern="100" dirty="0">
                          <a:effectLst/>
                        </a:rPr>
                        <a:t> Representative Customs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192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10:50-11:00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Coffee break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38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11:00-11:30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Findings based on BPA ‘s  : Kiwi ,Olive Oil , Peach ( export chain with basic timeline)</a:t>
                      </a:r>
                      <a:endParaRPr lang="en-GB" sz="14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Dr Heiner Lehr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38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11:30-14:00 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Discussion of export chain and identification of challenges</a:t>
                      </a:r>
                      <a:endParaRPr lang="en-GB" sz="14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Facilitator: Dr Heiner Lehr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192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14:00-14:30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Light Lunch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533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14:30-15:30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Presentation preliminary competitiveness analysis</a:t>
                      </a:r>
                      <a:endParaRPr lang="en-GB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Dr Heiner </a:t>
                      </a:r>
                      <a:r>
                        <a:rPr lang="en-US" sz="1400" kern="100" dirty="0" smtClean="0">
                          <a:effectLst/>
                        </a:rPr>
                        <a:t>Lehr</a:t>
                      </a:r>
                      <a:endParaRPr lang="en-GB" sz="1400" kern="100" dirty="0">
                        <a:effectLst/>
                      </a:endParaRPr>
                    </a:p>
                  </a:txBody>
                  <a:tcPr marL="65336" marR="65336" marT="0" marB="0"/>
                </a:tc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15:30-17:00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Identification of crucial influencing factors </a:t>
                      </a:r>
                      <a:r>
                        <a:rPr lang="en-US" sz="1400" kern="100" dirty="0" smtClean="0">
                          <a:effectLst/>
                        </a:rPr>
                        <a:t>towards (a</a:t>
                      </a:r>
                      <a:r>
                        <a:rPr lang="en-US" sz="1400" kern="100" dirty="0">
                          <a:effectLst/>
                        </a:rPr>
                        <a:t>) Time to Export  (b) Cost to Export </a:t>
                      </a:r>
                      <a:endParaRPr lang="en-GB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Discussion possible solutions / Next Steps</a:t>
                      </a:r>
                      <a:br>
                        <a:rPr lang="en-US" sz="1400" kern="100" dirty="0">
                          <a:effectLst/>
                        </a:rPr>
                      </a:br>
                      <a:r>
                        <a:rPr lang="en-US" sz="1400" kern="100" dirty="0">
                          <a:effectLst/>
                        </a:rPr>
                        <a:t>Facilitator: Dr Heiner Lehr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  <a:tr h="38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17:00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Closure</a:t>
                      </a:r>
                      <a:br>
                        <a:rPr lang="en-US" sz="1400" kern="100" dirty="0">
                          <a:effectLst/>
                        </a:rPr>
                      </a:br>
                      <a:r>
                        <a:rPr lang="en-US" sz="1400" kern="100" dirty="0">
                          <a:effectLst/>
                        </a:rPr>
                        <a:t>Representative UN ECE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032000" y="1955800"/>
            <a:ext cx="4876800" cy="353060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Supply chain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60600" y="825500"/>
            <a:ext cx="1244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production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822700" y="825500"/>
            <a:ext cx="1244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production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84800" y="825500"/>
            <a:ext cx="1244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production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60600" y="2171699"/>
            <a:ext cx="4368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Packing house and exporter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260600" y="4444999"/>
            <a:ext cx="4368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Importer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47900" y="5607050"/>
            <a:ext cx="1244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Retail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15556" y="5607050"/>
            <a:ext cx="1244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Retail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383212" y="5607050"/>
            <a:ext cx="1244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Retail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flipH="1">
            <a:off x="4445000" y="1739900"/>
            <a:ext cx="1562100" cy="4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4445000" y="1739900"/>
            <a:ext cx="0" cy="4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9" idx="0"/>
          </p:cNvCxnSpPr>
          <p:nvPr/>
        </p:nvCxnSpPr>
        <p:spPr>
          <a:xfrm>
            <a:off x="2882900" y="1739900"/>
            <a:ext cx="1562100" cy="4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0" idx="0"/>
          </p:cNvCxnSpPr>
          <p:nvPr/>
        </p:nvCxnSpPr>
        <p:spPr>
          <a:xfrm>
            <a:off x="4445000" y="3086099"/>
            <a:ext cx="0" cy="135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flipH="1">
            <a:off x="2870200" y="5359399"/>
            <a:ext cx="1574800" cy="247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2" idx="0"/>
          </p:cNvCxnSpPr>
          <p:nvPr/>
        </p:nvCxnSpPr>
        <p:spPr>
          <a:xfrm flipH="1">
            <a:off x="4437856" y="5359399"/>
            <a:ext cx="7144" cy="247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3" idx="0"/>
          </p:cNvCxnSpPr>
          <p:nvPr/>
        </p:nvCxnSpPr>
        <p:spPr>
          <a:xfrm>
            <a:off x="4445000" y="5359399"/>
            <a:ext cx="1560512" cy="247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80117" y="314273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MRDF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136900" y="3453367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Customs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698402" y="3142733"/>
            <a:ext cx="190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Logistics providers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706475" y="3456542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Banks</a:t>
            </a:r>
            <a:endParaRPr lang="en-GB" dirty="0"/>
          </a:p>
        </p:txBody>
      </p:sp>
      <p:cxnSp>
        <p:nvCxnSpPr>
          <p:cNvPr id="33" name="Elbow Connector 32"/>
          <p:cNvCxnSpPr>
            <a:stCxn id="30" idx="1"/>
            <a:endCxn id="10" idx="0"/>
          </p:cNvCxnSpPr>
          <p:nvPr/>
        </p:nvCxnSpPr>
        <p:spPr>
          <a:xfrm rot="10800000" flipV="1">
            <a:off x="4445000" y="3327399"/>
            <a:ext cx="253402" cy="11176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1" idx="1"/>
            <a:endCxn id="10" idx="0"/>
          </p:cNvCxnSpPr>
          <p:nvPr/>
        </p:nvCxnSpPr>
        <p:spPr>
          <a:xfrm rot="10800000" flipV="1">
            <a:off x="4445001" y="3641207"/>
            <a:ext cx="261475" cy="8037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8" idx="3"/>
            <a:endCxn id="10" idx="0"/>
          </p:cNvCxnSpPr>
          <p:nvPr/>
        </p:nvCxnSpPr>
        <p:spPr>
          <a:xfrm>
            <a:off x="4135452" y="3327399"/>
            <a:ext cx="309548" cy="11176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9" idx="3"/>
            <a:endCxn id="10" idx="0"/>
          </p:cNvCxnSpPr>
          <p:nvPr/>
        </p:nvCxnSpPr>
        <p:spPr>
          <a:xfrm>
            <a:off x="4124671" y="3638033"/>
            <a:ext cx="320329" cy="8069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76942" y="3952875"/>
            <a:ext cx="7171658" cy="476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12823" y="400049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Customs</a:t>
            </a:r>
            <a:endParaRPr lang="en-GB" dirty="0"/>
          </a:p>
        </p:txBody>
      </p:sp>
      <p:cxnSp>
        <p:nvCxnSpPr>
          <p:cNvPr id="46" name="Elbow Connector 45"/>
          <p:cNvCxnSpPr>
            <a:stCxn id="44" idx="3"/>
            <a:endCxn id="10" idx="0"/>
          </p:cNvCxnSpPr>
          <p:nvPr/>
        </p:nvCxnSpPr>
        <p:spPr>
          <a:xfrm>
            <a:off x="4100594" y="4185165"/>
            <a:ext cx="344406" cy="259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2642" y="3327399"/>
            <a:ext cx="85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Greece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562642" y="4178298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Destination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 rot="18524786">
            <a:off x="7095123" y="1983286"/>
            <a:ext cx="1597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Traders?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180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 processes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Quality certificate</a:t>
            </a:r>
          </a:p>
          <a:p>
            <a:pPr lvl="1"/>
            <a:r>
              <a:rPr lang="en-GB" dirty="0" smtClean="0"/>
              <a:t>Electronic system: </a:t>
            </a:r>
            <a:r>
              <a:rPr lang="en-GB" dirty="0" err="1" smtClean="0"/>
              <a:t>Meno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Phyto-sanitary certificate </a:t>
            </a:r>
          </a:p>
          <a:p>
            <a:pPr lvl="1"/>
            <a:r>
              <a:rPr lang="en-GB" dirty="0" smtClean="0"/>
              <a:t>fruit </a:t>
            </a:r>
            <a:r>
              <a:rPr lang="en-GB" dirty="0"/>
              <a:t>sensors calibration document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Certificate of origin</a:t>
            </a:r>
          </a:p>
          <a:p>
            <a:endParaRPr lang="en-GB" dirty="0"/>
          </a:p>
          <a:p>
            <a:r>
              <a:rPr lang="en-GB" dirty="0" smtClean="0"/>
              <a:t>Export permit</a:t>
            </a:r>
          </a:p>
          <a:p>
            <a:pPr lvl="1"/>
            <a:r>
              <a:rPr lang="en-GB" dirty="0" smtClean="0"/>
              <a:t>Electronic system: </a:t>
            </a:r>
            <a:r>
              <a:rPr lang="en-GB" dirty="0" err="1" smtClean="0"/>
              <a:t>ICISnet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target countries to include?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1456"/>
              </p:ext>
            </p:extLst>
          </p:nvPr>
        </p:nvGraphicFramePr>
        <p:xfrm>
          <a:off x="1066800" y="23622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Important business partners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Important prospects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Russia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China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5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127374"/>
            <a:ext cx="8229600" cy="320675"/>
          </a:xfrm>
        </p:spPr>
        <p:txBody>
          <a:bodyPr>
            <a:noAutofit/>
          </a:bodyPr>
          <a:lstStyle/>
          <a:p>
            <a:r>
              <a:rPr lang="en-US" sz="4000" dirty="0" smtClean="0"/>
              <a:t>Thank you for your attention!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C7-98E1-4CEF-92AF-B9255C82647E}" type="slidenum">
              <a:rPr lang="en-GB" smtClean="0"/>
              <a:t>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842000" y="5130800"/>
            <a:ext cx="297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 Heiner Lehr</a:t>
            </a:r>
          </a:p>
          <a:p>
            <a:r>
              <a:rPr lang="en-GB" dirty="0" smtClean="0"/>
              <a:t>Syntesa Partners &amp; Associates</a:t>
            </a:r>
          </a:p>
          <a:p>
            <a:r>
              <a:rPr lang="en-GB" dirty="0" smtClean="0">
                <a:hlinkClick r:id="rId2"/>
              </a:rPr>
              <a:t>heiner@syntesa.eu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53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Syntesa V120607a</Template>
  <TotalTime>108</TotalTime>
  <Words>251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Calibri</vt:lpstr>
      <vt:lpstr>Cambria</vt:lpstr>
      <vt:lpstr>HELvetica</vt:lpstr>
      <vt:lpstr>Symbol</vt:lpstr>
      <vt:lpstr>Times</vt:lpstr>
      <vt:lpstr>Times New Roman</vt:lpstr>
      <vt:lpstr>1_Custom Design</vt:lpstr>
      <vt:lpstr>4_Custom Design</vt:lpstr>
      <vt:lpstr>5_Custom Design</vt:lpstr>
      <vt:lpstr>2_Custom Design</vt:lpstr>
      <vt:lpstr>6_Custom Design</vt:lpstr>
      <vt:lpstr>7_Custom Design</vt:lpstr>
      <vt:lpstr>8_Custom Design</vt:lpstr>
      <vt:lpstr>Custom Design</vt:lpstr>
      <vt:lpstr>Presentación en blanco</vt:lpstr>
      <vt:lpstr>Fresh fruit and vegetable exports from Greece: challenges</vt:lpstr>
      <vt:lpstr>Programme of the day</vt:lpstr>
      <vt:lpstr>Supply chain</vt:lpstr>
      <vt:lpstr>Export processes</vt:lpstr>
      <vt:lpstr>Target countries</vt:lpstr>
      <vt:lpstr>Thank you for your attention!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Heiner Lehr</dc:creator>
  <cp:lastModifiedBy>Heiner Lehr</cp:lastModifiedBy>
  <cp:revision>31</cp:revision>
  <dcterms:created xsi:type="dcterms:W3CDTF">2014-05-05T03:32:55Z</dcterms:created>
  <dcterms:modified xsi:type="dcterms:W3CDTF">2014-05-06T05:23:46Z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1DjXEyN2sBlpI6Nm2kLJoRmw13u2HZvOGfxmoRRBV218</vt:lpwstr>
  </property>
  <property fmtid="{D5CDD505-2E9C-101B-9397-08002B2CF9AE}" pid="3" name="Google.Documents.RevisionId">
    <vt:lpwstr>08342784795775903886</vt:lpwstr>
  </property>
  <property fmtid="{D5CDD505-2E9C-101B-9397-08002B2CF9AE}" pid="4" name="Google.Documents.PreviousRevisionId">
    <vt:lpwstr>02996576129064177633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