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2" r:id="rId1"/>
    <p:sldMasterId id="2147483690" r:id="rId2"/>
    <p:sldMasterId id="2147483702" r:id="rId3"/>
    <p:sldMasterId id="2147483674" r:id="rId4"/>
    <p:sldMasterId id="2147483714" r:id="rId5"/>
    <p:sldMasterId id="2147483726" r:id="rId6"/>
    <p:sldMasterId id="2147483738" r:id="rId7"/>
    <p:sldMasterId id="2147483660" r:id="rId8"/>
    <p:sldMasterId id="2147483661" r:id="rId9"/>
    <p:sldMasterId id="2147483764" r:id="rId10"/>
  </p:sldMasterIdLst>
  <p:notesMasterIdLst>
    <p:notesMasterId r:id="rId45"/>
  </p:notesMasterIdLst>
  <p:sldIdLst>
    <p:sldId id="256" r:id="rId11"/>
    <p:sldId id="275" r:id="rId12"/>
    <p:sldId id="276" r:id="rId13"/>
    <p:sldId id="277" r:id="rId14"/>
    <p:sldId id="278" r:id="rId15"/>
    <p:sldId id="279" r:id="rId16"/>
    <p:sldId id="280" r:id="rId17"/>
    <p:sldId id="281" r:id="rId18"/>
    <p:sldId id="282" r:id="rId19"/>
    <p:sldId id="283" r:id="rId20"/>
    <p:sldId id="284" r:id="rId21"/>
    <p:sldId id="285" r:id="rId22"/>
    <p:sldId id="299" r:id="rId23"/>
    <p:sldId id="306" r:id="rId24"/>
    <p:sldId id="304" r:id="rId25"/>
    <p:sldId id="300" r:id="rId26"/>
    <p:sldId id="302" r:id="rId27"/>
    <p:sldId id="305" r:id="rId28"/>
    <p:sldId id="301" r:id="rId29"/>
    <p:sldId id="303"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6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C4841"/>
    <a:srgbClr val="766B67"/>
    <a:srgbClr val="887D79"/>
    <a:srgbClr val="FF4535"/>
    <a:srgbClr val="808080"/>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3" autoAdjust="0"/>
    <p:restoredTop sz="94660"/>
  </p:normalViewPr>
  <p:slideViewPr>
    <p:cSldViewPr snapToGrid="0">
      <p:cViewPr varScale="1">
        <p:scale>
          <a:sx n="76" d="100"/>
          <a:sy n="76" d="100"/>
        </p:scale>
        <p:origin x="1260"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943F83-4CA1-4CE5-8C82-8E08B16DB6E5}" type="datetimeFigureOut">
              <a:rPr lang="en-GB" smtClean="0"/>
              <a:t>06/05/2014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D5BB8C-D8F5-42E9-B7B6-EA2FB7A1609D}" type="slidenum">
              <a:rPr lang="en-GB" smtClean="0"/>
              <a:t>‹#›</a:t>
            </a:fld>
            <a:endParaRPr lang="en-GB"/>
          </a:p>
        </p:txBody>
      </p:sp>
    </p:spTree>
    <p:extLst>
      <p:ext uri="{BB962C8B-B14F-4D97-AF65-F5344CB8AC3E}">
        <p14:creationId xmlns:p14="http://schemas.microsoft.com/office/powerpoint/2010/main" val="24024450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pPr>
              <a:defRPr/>
            </a:pPr>
            <a:fld id="{03D850C3-CC80-4DE3-8176-3CB932B3D5D1}" type="slidenum">
              <a:rPr lang="nl-NL" smtClean="0"/>
              <a:pPr>
                <a:defRPr/>
              </a:pPr>
              <a:t>7</a:t>
            </a:fld>
            <a:endParaRPr lang="nl-NL"/>
          </a:p>
        </p:txBody>
      </p:sp>
    </p:spTree>
    <p:extLst>
      <p:ext uri="{BB962C8B-B14F-4D97-AF65-F5344CB8AC3E}">
        <p14:creationId xmlns:p14="http://schemas.microsoft.com/office/powerpoint/2010/main" val="320336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83F5BB-449C-4FF8-B4D7-F1B2BD7D213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872826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9324227-6CF2-48F1-91D6-D31B63FF9687}"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12002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88DA040-6352-4AF5-8436-3EAFA64EC107}"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519164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 name="Tijdelijke aanduiding voor tekst 11"/>
          <p:cNvSpPr>
            <a:spLocks noGrp="1"/>
          </p:cNvSpPr>
          <p:nvPr>
            <p:ph type="body" sz="quarter" idx="10"/>
          </p:nvPr>
        </p:nvSpPr>
        <p:spPr>
          <a:xfrm>
            <a:off x="408061" y="2915989"/>
            <a:ext cx="8208963" cy="576263"/>
          </a:xfrm>
          <a:prstGeom prst="rect">
            <a:avLst/>
          </a:prstGeom>
        </p:spPr>
        <p:txBody>
          <a:bodyPr/>
          <a:lstStyle>
            <a:lvl1pPr marL="174625" indent="0" algn="ctr">
              <a:buNone/>
              <a:defRPr sz="4800" baseline="0">
                <a:solidFill>
                  <a:srgbClr val="1B763B"/>
                </a:solidFill>
                <a:latin typeface="+mj-lt"/>
              </a:defRPr>
            </a:lvl1pPr>
          </a:lstStyle>
          <a:p>
            <a:pPr lvl="0"/>
            <a:r>
              <a:rPr lang="nl-NL" smtClean="0"/>
              <a:t>Klik om de modelstijlen te bewerken</a:t>
            </a:r>
          </a:p>
        </p:txBody>
      </p:sp>
      <p:sp>
        <p:nvSpPr>
          <p:cNvPr id="3" name="Tijdelijke aanduiding voor tekst 2"/>
          <p:cNvSpPr>
            <a:spLocks noGrp="1"/>
          </p:cNvSpPr>
          <p:nvPr>
            <p:ph type="body" sz="quarter" idx="12"/>
          </p:nvPr>
        </p:nvSpPr>
        <p:spPr>
          <a:xfrm>
            <a:off x="419100" y="3625850"/>
            <a:ext cx="8324850" cy="536575"/>
          </a:xfrm>
          <a:prstGeom prst="rect">
            <a:avLst/>
          </a:prstGeom>
        </p:spPr>
        <p:txBody>
          <a:bodyPr/>
          <a:lstStyle>
            <a:lvl1pPr marL="271462" indent="0" algn="ctr">
              <a:buNone/>
              <a:defRPr baseline="0">
                <a:solidFill>
                  <a:srgbClr val="2B2A26"/>
                </a:solidFill>
                <a:latin typeface="+mj-lt"/>
              </a:defRPr>
            </a:lvl1pPr>
          </a:lstStyle>
          <a:p>
            <a:pPr lvl="0"/>
            <a:r>
              <a:rPr lang="nl-NL" smtClean="0"/>
              <a:t>Klik om de modelstijlen te bewerken</a:t>
            </a:r>
          </a:p>
        </p:txBody>
      </p:sp>
    </p:spTree>
    <p:extLst>
      <p:ext uri="{BB962C8B-B14F-4D97-AF65-F5344CB8AC3E}">
        <p14:creationId xmlns:p14="http://schemas.microsoft.com/office/powerpoint/2010/main" val="21219110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7FA8CD6-6684-41F2-8A85-8C9FB6CBCA4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2674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3D1A12-1FEB-4530-8A00-A57F90BB1E67}"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240324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EA40FBD-634C-46E5-A38A-F0E3E7C9B49C}"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2024378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CE2E1D-2BED-4E58-8ECF-2A76AEBC8C1E}"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0125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76B4190-3571-43CE-BDEF-D914828B73CD}"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7324358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EAE189F-6DB4-4C20-AE28-A3984D87B031}"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864926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51C93-AC22-47CA-98F7-4B45C4FB488F}"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05274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236B603-EC59-441B-A907-E704EBA9EFC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8205212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468B34-7FDC-470B-BF05-EEDF824D4201}"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69024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E362B0-81F3-4362-9705-3185E70CA223}"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008880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F2066E-43FD-49A9-B65E-5CAE7C9B3A6E}"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606056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062C6E-4D6C-4DB7-930D-7D6AAC0090EE}"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7377905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436" y="290993"/>
            <a:ext cx="7772400" cy="346961"/>
          </a:xfrm>
        </p:spPr>
        <p:txBody>
          <a:bodyPr/>
          <a:lstStyle/>
          <a:p>
            <a:r>
              <a:rPr lang="en-US" smtClean="0"/>
              <a:t>Click to edit Master title style</a:t>
            </a:r>
            <a:endParaRPr lang="en-GB"/>
          </a:p>
        </p:txBody>
      </p:sp>
      <p:sp>
        <p:nvSpPr>
          <p:cNvPr id="3" name="Subtitle 2"/>
          <p:cNvSpPr>
            <a:spLocks noGrp="1"/>
          </p:cNvSpPr>
          <p:nvPr>
            <p:ph type="subTitle" idx="1"/>
          </p:nvPr>
        </p:nvSpPr>
        <p:spPr>
          <a:xfrm>
            <a:off x="3519376" y="3620386"/>
            <a:ext cx="4412512" cy="175260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074F5B4-2A55-42A0-9761-68598814CC82}"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5623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8912" y="316242"/>
            <a:ext cx="8229600" cy="320675"/>
          </a:xfrm>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9416783-723A-40EF-A1B8-888FB3B23DE8}"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dirty="0"/>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099579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6DE0F4-CD41-4828-9F45-C09FF7CA67C4}"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17682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3D8871A-0155-431E-A4A9-D56FA6941384}"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8452880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9C69EA7-456A-422C-B51D-23A8FD746AF3}"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6448262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126237A6-5653-42BC-9C87-06F48B63ED13}"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0228261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D9F0E-9401-43C8-86BB-752F1E76A4D2}"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9502826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64A1F3-AB07-4A38-ABB6-75B06FABAFE5}"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9644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DC01B76-C8AE-42DD-BF61-E7947C40444A}"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806043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C34171-EA21-4DF1-9C26-002FFA9F1FC0}"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6167386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2E8AAE6-DFA4-4035-96EA-2B78180F446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4098342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18DE087-4AB1-4303-A454-5F84B3FC5838}"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1880060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75769C-8B09-4AE6-8CC9-C606D1F45D02}"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108099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EF898C2-3D23-4560-B6AE-111A710830B1}"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355284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B98B21-05E5-46DA-BD44-AC11EC12001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384948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1D0AE5D-76C7-4CFC-8CAC-6F733D8CC0A9}"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7817191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57BAF3A-5C91-40AE-A40A-46D8ECCBE9E2}"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3525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858762D-6599-4754-898D-4B4794DDDB4F}"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7103589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1A27684-3EF4-4FDB-A136-AB6603670F78}"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863238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7D3075-4161-43AB-8666-4C9B921131BD}"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944066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64C6B3-F78B-4B9D-9702-22885E6EF146}"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807818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5DBF7A-54ED-4F58-B919-10C9B45F01BE}"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446566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270B3338-91B0-4C11-A3D9-719237ABFA85}"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94081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F00148-CD13-4451-BDDF-2A4BA3BB1F00}"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420659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C378163-2F6B-44CE-8701-C03AC9E1A1CD}"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94937022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25151C-3812-4954-8646-8997412E9EEC}"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9345236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944FBC2-662B-451F-8DB3-943C4C735648}"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8291405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4147EEB-89DE-45E4-8671-3C32322C35DA}"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048577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D4959F6-F9C6-4E75-ADC0-6B72441C7A6C}"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4620911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7D71108-813F-4F6D-9DD2-D70FCC8843FD}"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1921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6B388F5-710F-4883-BC1A-C784677D6311}"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09063661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3FFD8E-0381-4162-B018-876CB75C6C84}"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291885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F066A3-A4D8-440A-9A50-E5BDCAD17CF6}"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234884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2005CD-43B0-4652-A116-57E8BD42233E}"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83419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6FBE5BC-80A5-4D61-9231-3BD2A9B5F743}"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8700204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C07D5A0-B075-4663-8B52-EC147C119A0E}"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3367707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869586D-B5D7-44F1-8574-DADADEA57651}"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9505847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2EE7A9-B5DD-4A21-BBEA-63248E24743C}"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760174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53AF1FB-EDC0-4576-8287-9D7EC0C16489}"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152956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7EE1AAB-6AC0-4865-9E47-08F07ED52B60}"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309758238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2EE7283-A744-4C48-AD1F-7E422046B354}"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957944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A18B545-5DBB-40C1-AD63-4412172F5271}"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40055005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5AE9F7-511A-47BD-B3E6-4B33A6BB38E2}"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6802908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FAC396-6044-470C-98D2-4CDC3FA9FF96}"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8501242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CA4E31D-245B-41A0-B4D1-0DE9478C5D6F}"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0469869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795864-10EE-4061-BD33-0F07AD4A0689}"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00312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CF1EBD1-07FA-4899-BD26-B9722252E54F}"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1469934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CFC60B-DCCF-4785-96B3-52D5C5F8A71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7565542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dirty="0" smtClean="0"/>
              <a:t>Click to edit Master title style</a:t>
            </a:r>
            <a:endParaRPr lang="en-GB"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23E9EC5-3FD0-4B5E-8700-37DEB4EF47FB}"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1093262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94519FA-7471-4B77-9C9F-4460D808E523}"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222683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4CC9DB-B467-4A37-BDBB-09235EF6E370}"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24960364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BB6160-BAE6-406B-9FD0-FE606042F62F}"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8502448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1ECA3D9B-FDEE-4EDF-9509-69A9DD78286D}"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80451389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2399C703-37EA-4E16-A8D4-B1A01C4C0F28}" type="datetime1">
              <a:rPr lang="en-GB" smtClean="0"/>
              <a:t>06/05/2014</a:t>
            </a:fld>
            <a:endParaRPr lang="en-GB"/>
          </a:p>
        </p:txBody>
      </p:sp>
      <p:sp>
        <p:nvSpPr>
          <p:cNvPr id="8" name="Footer Placeholder 7"/>
          <p:cNvSpPr>
            <a:spLocks noGrp="1"/>
          </p:cNvSpPr>
          <p:nvPr>
            <p:ph type="ftr" sz="quarter" idx="11"/>
          </p:nvPr>
        </p:nvSpPr>
        <p:spPr/>
        <p:txBody>
          <a:bodyPr/>
          <a:lstStyle/>
          <a:p>
            <a:r>
              <a:rPr lang="en-GB" smtClean="0"/>
              <a:t>Confidencial. Reservats tots els drets.</a:t>
            </a:r>
            <a:endParaRPr lang="en-GB"/>
          </a:p>
        </p:txBody>
      </p:sp>
      <p:sp>
        <p:nvSpPr>
          <p:cNvPr id="9" name="Slide Number Placeholder 8"/>
          <p:cNvSpPr>
            <a:spLocks noGrp="1"/>
          </p:cNvSpPr>
          <p:nvPr>
            <p:ph type="sldNum" sz="quarter" idx="12"/>
          </p:nvPr>
        </p:nvSpPr>
        <p:spPr/>
        <p:txBody>
          <a:bodyPr/>
          <a:lstStyle/>
          <a:p>
            <a:fld id="{D0D57981-A849-4C2B-802A-2B33E56ADB63}" type="slidenum">
              <a:rPr lang="en-GB" smtClean="0"/>
              <a:t>‹#›</a:t>
            </a:fld>
            <a:endParaRPr lang="en-GB"/>
          </a:p>
        </p:txBody>
      </p:sp>
      <p:sp>
        <p:nvSpPr>
          <p:cNvPr id="10"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94760148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0F1DC1-2698-44FE-86A6-56CE45160883}" type="datetime1">
              <a:rPr lang="en-GB" smtClean="0"/>
              <a:t>06/05/2014</a:t>
            </a:fld>
            <a:endParaRPr lang="en-GB"/>
          </a:p>
        </p:txBody>
      </p:sp>
      <p:sp>
        <p:nvSpPr>
          <p:cNvPr id="4" name="Footer Placeholder 3"/>
          <p:cNvSpPr>
            <a:spLocks noGrp="1"/>
          </p:cNvSpPr>
          <p:nvPr>
            <p:ph type="ftr" sz="quarter" idx="11"/>
          </p:nvPr>
        </p:nvSpPr>
        <p:spPr/>
        <p:txBody>
          <a:bodyPr/>
          <a:lstStyle/>
          <a:p>
            <a:r>
              <a:rPr lang="en-GB" smtClean="0"/>
              <a:t>Confidencial. Reservats tots els drets.</a:t>
            </a:r>
            <a:endParaRPr lang="en-GB"/>
          </a:p>
        </p:txBody>
      </p:sp>
      <p:sp>
        <p:nvSpPr>
          <p:cNvPr id="5" name="Slide Number Placeholder 4"/>
          <p:cNvSpPr>
            <a:spLocks noGrp="1"/>
          </p:cNvSpPr>
          <p:nvPr>
            <p:ph type="sldNum" sz="quarter" idx="12"/>
          </p:nvPr>
        </p:nvSpPr>
        <p:spPr/>
        <p:txBody>
          <a:bodyPr/>
          <a:lstStyle/>
          <a:p>
            <a:fld id="{D0D57981-A849-4C2B-802A-2B33E56ADB63}" type="slidenum">
              <a:rPr lang="en-GB" smtClean="0"/>
              <a:t>‹#›</a:t>
            </a:fld>
            <a:endParaRPr lang="en-GB"/>
          </a:p>
        </p:txBody>
      </p:sp>
      <p:sp>
        <p:nvSpPr>
          <p:cNvPr id="6"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585973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B0BDCE-C4FE-43A8-BC4C-7BACD605E771}" type="datetime1">
              <a:rPr lang="en-GB" smtClean="0"/>
              <a:t>06/05/2014</a:t>
            </a:fld>
            <a:endParaRPr lang="en-GB"/>
          </a:p>
        </p:txBody>
      </p:sp>
      <p:sp>
        <p:nvSpPr>
          <p:cNvPr id="3" name="Footer Placeholder 2"/>
          <p:cNvSpPr>
            <a:spLocks noGrp="1"/>
          </p:cNvSpPr>
          <p:nvPr>
            <p:ph type="ftr" sz="quarter" idx="11"/>
          </p:nvPr>
        </p:nvSpPr>
        <p:spPr/>
        <p:txBody>
          <a:bodyPr/>
          <a:lstStyle/>
          <a:p>
            <a:r>
              <a:rPr lang="en-GB" smtClean="0"/>
              <a:t>Confidencial. Reservats tots els drets.</a:t>
            </a:r>
            <a:endParaRPr lang="en-GB"/>
          </a:p>
        </p:txBody>
      </p:sp>
      <p:sp>
        <p:nvSpPr>
          <p:cNvPr id="4" name="Slide Number Placeholder 3"/>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21849921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C447AF-C034-4030-864D-1DC0FD630C74}"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
        <p:nvSpPr>
          <p:cNvPr id="8"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32280954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0D302C-C7A2-4009-A915-E64558617931}"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342347963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0A881C8-3B6C-436F-8F6D-7E5DC14396C0}"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
        <p:nvSpPr>
          <p:cNvPr id="7"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8753687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158F1CB-29F2-4C52-B35D-512E3B85DB6D}" type="datetime1">
              <a:rPr lang="en-GB" smtClean="0"/>
              <a:t>06/05/2014</a:t>
            </a:fld>
            <a:endParaRPr lang="en-GB"/>
          </a:p>
        </p:txBody>
      </p:sp>
      <p:sp>
        <p:nvSpPr>
          <p:cNvPr id="5" name="Footer Placeholder 4"/>
          <p:cNvSpPr>
            <a:spLocks noGrp="1"/>
          </p:cNvSpPr>
          <p:nvPr>
            <p:ph type="ftr" sz="quarter" idx="11"/>
          </p:nvPr>
        </p:nvSpPr>
        <p:spPr/>
        <p:txBody>
          <a:bodyPr/>
          <a:lstStyle/>
          <a:p>
            <a:r>
              <a:rPr lang="en-GB" smtClean="0"/>
              <a:t>Confidencial. Reservats tots els drets.</a:t>
            </a:r>
            <a:endParaRPr lang="en-GB"/>
          </a:p>
        </p:txBody>
      </p:sp>
      <p:sp>
        <p:nvSpPr>
          <p:cNvPr id="6" name="Slide Number Placeholder 5"/>
          <p:cNvSpPr>
            <a:spLocks noGrp="1"/>
          </p:cNvSpPr>
          <p:nvPr>
            <p:ph type="sldNum" sz="quarter" idx="12"/>
          </p:nvPr>
        </p:nvSpPr>
        <p:spPr/>
        <p:txBody>
          <a:bodyPr/>
          <a:lstStyle/>
          <a:p>
            <a:fld id="{D0D57981-A849-4C2B-802A-2B33E56ADB63}" type="slidenum">
              <a:rPr lang="en-GB" smtClean="0"/>
              <a:t>‹#›</a:t>
            </a:fld>
            <a:endParaRPr lang="en-GB"/>
          </a:p>
        </p:txBody>
      </p:sp>
    </p:spTree>
    <p:extLst>
      <p:ext uri="{BB962C8B-B14F-4D97-AF65-F5344CB8AC3E}">
        <p14:creationId xmlns:p14="http://schemas.microsoft.com/office/powerpoint/2010/main" val="104100012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8"/>
          <p:cNvSpPr>
            <a:spLocks noChangeArrowheads="1"/>
          </p:cNvSpPr>
          <p:nvPr userDrawn="1"/>
        </p:nvSpPr>
        <p:spPr bwMode="auto">
          <a:xfrm>
            <a:off x="1" y="685800"/>
            <a:ext cx="9144000" cy="6172200"/>
          </a:xfrm>
          <a:prstGeom prst="rect">
            <a:avLst/>
          </a:prstGeom>
          <a:solidFill>
            <a:srgbClr val="EC4841"/>
          </a:solidFill>
          <a:ln>
            <a:noFill/>
          </a:ln>
          <a:effectLst/>
          <a:extLst/>
        </p:spPr>
        <p:txBody>
          <a:bodyPr wrap="none" anchor="ctr"/>
          <a:lstStyle/>
          <a:p>
            <a:endParaRPr lang="en-GB"/>
          </a:p>
        </p:txBody>
      </p:sp>
      <p:sp>
        <p:nvSpPr>
          <p:cNvPr id="2" name="Title 1"/>
          <p:cNvSpPr>
            <a:spLocks noGrp="1"/>
          </p:cNvSpPr>
          <p:nvPr>
            <p:ph type="title" hasCustomPrompt="1"/>
          </p:nvPr>
        </p:nvSpPr>
        <p:spPr>
          <a:xfrm>
            <a:off x="685801" y="3279848"/>
            <a:ext cx="7772400" cy="1362075"/>
          </a:xfrm>
        </p:spPr>
        <p:txBody>
          <a:bodyPr anchor="t"/>
          <a:lstStyle>
            <a:lvl1pPr algn="ctr">
              <a:defRPr sz="4000" b="1" cap="none">
                <a:solidFill>
                  <a:schemeClr val="bg1"/>
                </a:solidFill>
                <a:latin typeface="Cambria" pitchFamily="18" charset="0"/>
                <a:cs typeface="HELvetica" pitchFamily="34" charset="0"/>
              </a:defRPr>
            </a:lvl1pPr>
          </a:lstStyle>
          <a:p>
            <a:r>
              <a:rPr lang="en-US" dirty="0" smtClean="0"/>
              <a:t>click to edit master title style</a:t>
            </a:r>
            <a:endParaRPr lang="en-GB" dirty="0"/>
          </a:p>
        </p:txBody>
      </p:sp>
    </p:spTree>
    <p:extLst>
      <p:ext uri="{BB962C8B-B14F-4D97-AF65-F5344CB8AC3E}">
        <p14:creationId xmlns:p14="http://schemas.microsoft.com/office/powerpoint/2010/main" val="12373861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BCD2F9-52BE-430E-89F0-F6EBD7DBE5D5}"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5248030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eldia">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12" name="Tijdelijke aanduiding voor tekst 11"/>
          <p:cNvSpPr>
            <a:spLocks noGrp="1"/>
          </p:cNvSpPr>
          <p:nvPr>
            <p:ph type="body" sz="quarter" idx="10"/>
          </p:nvPr>
        </p:nvSpPr>
        <p:spPr>
          <a:xfrm>
            <a:off x="408061" y="2915989"/>
            <a:ext cx="8208963" cy="576263"/>
          </a:xfrm>
          <a:prstGeom prst="rect">
            <a:avLst/>
          </a:prstGeom>
        </p:spPr>
        <p:txBody>
          <a:bodyPr/>
          <a:lstStyle>
            <a:lvl1pPr marL="174625" indent="0" algn="ctr">
              <a:buNone/>
              <a:defRPr sz="4800" baseline="0">
                <a:solidFill>
                  <a:srgbClr val="1B763B"/>
                </a:solidFill>
                <a:latin typeface="+mj-lt"/>
              </a:defRPr>
            </a:lvl1pPr>
          </a:lstStyle>
          <a:p>
            <a:pPr lvl="0"/>
            <a:r>
              <a:rPr lang="nl-NL" smtClean="0"/>
              <a:t>Klik om de modelstijlen te bewerken</a:t>
            </a:r>
          </a:p>
        </p:txBody>
      </p:sp>
      <p:sp>
        <p:nvSpPr>
          <p:cNvPr id="3" name="Tijdelijke aanduiding voor tekst 2"/>
          <p:cNvSpPr>
            <a:spLocks noGrp="1"/>
          </p:cNvSpPr>
          <p:nvPr>
            <p:ph type="body" sz="quarter" idx="12"/>
          </p:nvPr>
        </p:nvSpPr>
        <p:spPr>
          <a:xfrm>
            <a:off x="419100" y="3625850"/>
            <a:ext cx="8324850" cy="536575"/>
          </a:xfrm>
          <a:prstGeom prst="rect">
            <a:avLst/>
          </a:prstGeom>
        </p:spPr>
        <p:txBody>
          <a:bodyPr/>
          <a:lstStyle>
            <a:lvl1pPr marL="271462" indent="0" algn="ctr">
              <a:buNone/>
              <a:defRPr baseline="0">
                <a:solidFill>
                  <a:srgbClr val="2B2A26"/>
                </a:solidFill>
                <a:latin typeface="+mj-lt"/>
              </a:defRPr>
            </a:lvl1pPr>
          </a:lstStyle>
          <a:p>
            <a:pPr lvl="0"/>
            <a:r>
              <a:rPr lang="nl-NL" smtClean="0"/>
              <a:t>Klik om de modelstijlen te bewerken</a:t>
            </a:r>
          </a:p>
        </p:txBody>
      </p:sp>
    </p:spTree>
    <p:extLst>
      <p:ext uri="{BB962C8B-B14F-4D97-AF65-F5344CB8AC3E}">
        <p14:creationId xmlns:p14="http://schemas.microsoft.com/office/powerpoint/2010/main" val="50596226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Standaard Tekst">
    <p:spTree>
      <p:nvGrpSpPr>
        <p:cNvPr id="1" name=""/>
        <p:cNvGrpSpPr/>
        <p:nvPr/>
      </p:nvGrpSpPr>
      <p:grpSpPr>
        <a:xfrm>
          <a:off x="0" y="0"/>
          <a:ext cx="0" cy="0"/>
          <a:chOff x="0" y="0"/>
          <a:chExt cx="0" cy="0"/>
        </a:xfrm>
      </p:grpSpPr>
      <p:sp>
        <p:nvSpPr>
          <p:cNvPr id="5" name="Tekstvak 4"/>
          <p:cNvSpPr txBox="1">
            <a:spLocks noChangeArrowheads="1"/>
          </p:cNvSpPr>
          <p:nvPr/>
        </p:nvSpPr>
        <p:spPr bwMode="auto">
          <a:xfrm>
            <a:off x="7667625" y="6010275"/>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r" eaLnBrk="1" hangingPunct="1">
              <a:spcBef>
                <a:spcPct val="0"/>
              </a:spcBef>
              <a:buFontTx/>
              <a:buNone/>
              <a:defRPr/>
            </a:pPr>
            <a:fld id="{68740CE5-17D4-47FF-8DEB-BF866AADC004}" type="slidenum">
              <a:rPr lang="nl-NL" sz="1600" b="1" smtClean="0">
                <a:solidFill>
                  <a:srgbClr val="7F7F7F"/>
                </a:solidFill>
                <a:latin typeface="Futura Std Book"/>
                <a:cs typeface="Arial" pitchFamily="34" charset="0"/>
              </a:rPr>
              <a:pPr algn="r" eaLnBrk="1" hangingPunct="1">
                <a:spcBef>
                  <a:spcPct val="0"/>
                </a:spcBef>
                <a:buFontTx/>
                <a:buNone/>
                <a:defRPr/>
              </a:pPr>
              <a:t>‹#›</a:t>
            </a:fld>
            <a:endParaRPr lang="nl-NL" sz="1600" b="1" smtClean="0">
              <a:solidFill>
                <a:srgbClr val="7F7F7F"/>
              </a:solidFill>
              <a:latin typeface="Futura Std Book"/>
              <a:cs typeface="Arial" pitchFamily="34" charset="0"/>
            </a:endParaRPr>
          </a:p>
        </p:txBody>
      </p:sp>
      <p:sp>
        <p:nvSpPr>
          <p:cNvPr id="7" name="Tijdelijke aanduiding voor tekst 11"/>
          <p:cNvSpPr>
            <a:spLocks noGrp="1"/>
          </p:cNvSpPr>
          <p:nvPr>
            <p:ph type="body" sz="quarter" idx="10"/>
          </p:nvPr>
        </p:nvSpPr>
        <p:spPr>
          <a:xfrm>
            <a:off x="323528" y="1308398"/>
            <a:ext cx="8208963" cy="576263"/>
          </a:xfrm>
          <a:prstGeom prst="rect">
            <a:avLst/>
          </a:prstGeom>
        </p:spPr>
        <p:txBody>
          <a:bodyPr/>
          <a:lstStyle>
            <a:lvl1pPr marL="0" indent="0">
              <a:buNone/>
              <a:defRPr sz="2400" baseline="0">
                <a:solidFill>
                  <a:srgbClr val="1B763B"/>
                </a:solidFill>
                <a:latin typeface="+mj-lt"/>
              </a:defRPr>
            </a:lvl1pPr>
          </a:lstStyle>
          <a:p>
            <a:pPr lvl="0"/>
            <a:r>
              <a:rPr lang="nl-NL" smtClean="0"/>
              <a:t>Klik om de modelstijlen te bewerken</a:t>
            </a:r>
          </a:p>
        </p:txBody>
      </p:sp>
      <p:sp>
        <p:nvSpPr>
          <p:cNvPr id="10" name="Tijdelijke aanduiding voor tekst 9"/>
          <p:cNvSpPr>
            <a:spLocks noGrp="1"/>
          </p:cNvSpPr>
          <p:nvPr>
            <p:ph type="body" sz="quarter" idx="14"/>
          </p:nvPr>
        </p:nvSpPr>
        <p:spPr>
          <a:xfrm>
            <a:off x="504825" y="2466975"/>
            <a:ext cx="7896225" cy="3971925"/>
          </a:xfrm>
          <a:prstGeom prst="rect">
            <a:avLst/>
          </a:prstGeom>
        </p:spPr>
        <p:txBody>
          <a:bodyPr/>
          <a:lstStyle>
            <a:lvl1pPr marL="266700" indent="-261938">
              <a:buNone/>
              <a:defRPr>
                <a:latin typeface="+mj-lt"/>
              </a:defRPr>
            </a:lvl1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p:txBody>
      </p:sp>
      <p:sp>
        <p:nvSpPr>
          <p:cNvPr id="9" name="Tijdelijke aanduiding voor tekst 2"/>
          <p:cNvSpPr>
            <a:spLocks noGrp="1"/>
          </p:cNvSpPr>
          <p:nvPr>
            <p:ph type="body" sz="quarter" idx="12"/>
          </p:nvPr>
        </p:nvSpPr>
        <p:spPr>
          <a:xfrm>
            <a:off x="57150" y="1778000"/>
            <a:ext cx="8324850" cy="536575"/>
          </a:xfrm>
          <a:prstGeom prst="rect">
            <a:avLst/>
          </a:prstGeom>
        </p:spPr>
        <p:txBody>
          <a:bodyPr/>
          <a:lstStyle>
            <a:lvl1pPr marL="271462" indent="0">
              <a:buNone/>
              <a:defRPr baseline="0">
                <a:solidFill>
                  <a:srgbClr val="2B2A26"/>
                </a:solidFill>
                <a:latin typeface="+mj-lt"/>
              </a:defRPr>
            </a:lvl1pPr>
          </a:lstStyle>
          <a:p>
            <a:pPr lvl="0"/>
            <a:r>
              <a:rPr lang="nl-NL" smtClean="0"/>
              <a:t>Klik om de modelstijlen te bewerken</a:t>
            </a:r>
          </a:p>
        </p:txBody>
      </p:sp>
    </p:spTree>
    <p:extLst>
      <p:ext uri="{BB962C8B-B14F-4D97-AF65-F5344CB8AC3E}">
        <p14:creationId xmlns:p14="http://schemas.microsoft.com/office/powerpoint/2010/main" val="39906911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5" name="Tekstvak 4"/>
          <p:cNvSpPr txBox="1">
            <a:spLocks noChangeArrowheads="1"/>
          </p:cNvSpPr>
          <p:nvPr/>
        </p:nvSpPr>
        <p:spPr bwMode="auto">
          <a:xfrm>
            <a:off x="7667625" y="6010275"/>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r" eaLnBrk="1" hangingPunct="1">
              <a:spcBef>
                <a:spcPct val="0"/>
              </a:spcBef>
              <a:buFontTx/>
              <a:buNone/>
              <a:defRPr/>
            </a:pPr>
            <a:fld id="{321CADDA-69F5-4FF9-AF12-640109BD81FE}" type="slidenum">
              <a:rPr lang="nl-NL" sz="1600" b="1" smtClean="0">
                <a:solidFill>
                  <a:srgbClr val="7F7F7F"/>
                </a:solidFill>
                <a:latin typeface="Futura Std Book"/>
                <a:cs typeface="Arial" pitchFamily="34" charset="0"/>
              </a:rPr>
              <a:pPr algn="r" eaLnBrk="1" hangingPunct="1">
                <a:spcBef>
                  <a:spcPct val="0"/>
                </a:spcBef>
                <a:buFontTx/>
                <a:buNone/>
                <a:defRPr/>
              </a:pPr>
              <a:t>‹#›</a:t>
            </a:fld>
            <a:endParaRPr lang="nl-NL" sz="1600" b="1" smtClean="0">
              <a:solidFill>
                <a:srgbClr val="7F7F7F"/>
              </a:solidFill>
              <a:latin typeface="Futura Std Book"/>
              <a:cs typeface="Arial" pitchFamily="34" charset="0"/>
            </a:endParaRPr>
          </a:p>
        </p:txBody>
      </p:sp>
      <p:sp>
        <p:nvSpPr>
          <p:cNvPr id="2" name="Titel 1"/>
          <p:cNvSpPr>
            <a:spLocks noGrp="1"/>
          </p:cNvSpPr>
          <p:nvPr>
            <p:ph type="title"/>
          </p:nvPr>
        </p:nvSpPr>
        <p:spPr>
          <a:xfrm>
            <a:off x="755576" y="2948955"/>
            <a:ext cx="7772400" cy="1362075"/>
          </a:xfrm>
          <a:prstGeom prst="rect">
            <a:avLst/>
          </a:prstGeom>
        </p:spPr>
        <p:txBody>
          <a:bodyPr anchor="t"/>
          <a:lstStyle>
            <a:lvl1pPr algn="l">
              <a:defRPr sz="4000" b="1" cap="all">
                <a:latin typeface="+mj-lt"/>
              </a:defRPr>
            </a:lvl1pPr>
          </a:lstStyle>
          <a:p>
            <a:r>
              <a:rPr lang="nl-NL" smtClean="0"/>
              <a:t>Klik om de stijl te bewerken</a:t>
            </a:r>
            <a:endParaRPr lang="nl-NL" dirty="0"/>
          </a:p>
        </p:txBody>
      </p:sp>
      <p:sp>
        <p:nvSpPr>
          <p:cNvPr id="8" name="Tijdelijke aanduiding voor tekst 11"/>
          <p:cNvSpPr>
            <a:spLocks noGrp="1"/>
          </p:cNvSpPr>
          <p:nvPr>
            <p:ph type="body" sz="quarter" idx="10"/>
          </p:nvPr>
        </p:nvSpPr>
        <p:spPr>
          <a:xfrm>
            <a:off x="323528" y="1308398"/>
            <a:ext cx="8208963" cy="576263"/>
          </a:xfrm>
          <a:prstGeom prst="rect">
            <a:avLst/>
          </a:prstGeom>
        </p:spPr>
        <p:txBody>
          <a:bodyPr/>
          <a:lstStyle>
            <a:lvl1pPr marL="0" indent="0">
              <a:buNone/>
              <a:defRPr sz="2400" baseline="0">
                <a:solidFill>
                  <a:srgbClr val="1B763B"/>
                </a:solidFill>
                <a:latin typeface="+mj-lt"/>
              </a:defRPr>
            </a:lvl1pPr>
          </a:lstStyle>
          <a:p>
            <a:pPr lvl="0"/>
            <a:r>
              <a:rPr lang="nl-NL" smtClean="0"/>
              <a:t>Klik om de modelstijlen te bewerken</a:t>
            </a:r>
          </a:p>
        </p:txBody>
      </p:sp>
      <p:sp>
        <p:nvSpPr>
          <p:cNvPr id="10" name="Tijdelijke aanduiding voor tekst 2"/>
          <p:cNvSpPr>
            <a:spLocks noGrp="1"/>
          </p:cNvSpPr>
          <p:nvPr>
            <p:ph type="body" sz="quarter" idx="12"/>
          </p:nvPr>
        </p:nvSpPr>
        <p:spPr>
          <a:xfrm>
            <a:off x="57150" y="1778000"/>
            <a:ext cx="8324850" cy="536575"/>
          </a:xfrm>
          <a:prstGeom prst="rect">
            <a:avLst/>
          </a:prstGeom>
        </p:spPr>
        <p:txBody>
          <a:bodyPr/>
          <a:lstStyle>
            <a:lvl1pPr marL="271462" indent="0">
              <a:buNone/>
              <a:defRPr baseline="0">
                <a:solidFill>
                  <a:srgbClr val="2B2A26"/>
                </a:solidFill>
                <a:latin typeface="+mj-lt"/>
              </a:defRPr>
            </a:lvl1pPr>
          </a:lstStyle>
          <a:p>
            <a:pPr lvl="0"/>
            <a:r>
              <a:rPr lang="nl-NL" smtClean="0"/>
              <a:t>Klik om de modelstijlen te bewerken</a:t>
            </a:r>
          </a:p>
        </p:txBody>
      </p:sp>
    </p:spTree>
    <p:extLst>
      <p:ext uri="{BB962C8B-B14F-4D97-AF65-F5344CB8AC3E}">
        <p14:creationId xmlns:p14="http://schemas.microsoft.com/office/powerpoint/2010/main" val="28629834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Afbeelding met bijschrift">
    <p:spTree>
      <p:nvGrpSpPr>
        <p:cNvPr id="1" name=""/>
        <p:cNvGrpSpPr/>
        <p:nvPr/>
      </p:nvGrpSpPr>
      <p:grpSpPr>
        <a:xfrm>
          <a:off x="0" y="0"/>
          <a:ext cx="0" cy="0"/>
          <a:chOff x="0" y="0"/>
          <a:chExt cx="0" cy="0"/>
        </a:xfrm>
      </p:grpSpPr>
      <p:sp>
        <p:nvSpPr>
          <p:cNvPr id="5" name="Tekstvak 4"/>
          <p:cNvSpPr txBox="1">
            <a:spLocks noChangeArrowheads="1"/>
          </p:cNvSpPr>
          <p:nvPr/>
        </p:nvSpPr>
        <p:spPr bwMode="auto">
          <a:xfrm>
            <a:off x="7667625" y="6010275"/>
            <a:ext cx="1219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pitchFamily="34" charset="0"/>
              </a:defRPr>
            </a:lvl1pPr>
            <a:lvl2pPr marL="742950" indent="-285750" eaLnBrk="0" hangingPunct="0">
              <a:defRPr sz="2400">
                <a:solidFill>
                  <a:schemeClr val="tx1"/>
                </a:solidFill>
                <a:latin typeface="Arial" pitchFamily="34" charset="0"/>
              </a:defRPr>
            </a:lvl2pPr>
            <a:lvl3pPr marL="1143000" indent="-228600" eaLnBrk="0" hangingPunct="0">
              <a:defRPr sz="2400">
                <a:solidFill>
                  <a:schemeClr val="tx1"/>
                </a:solidFill>
                <a:latin typeface="Arial" pitchFamily="34" charset="0"/>
              </a:defRPr>
            </a:lvl3pPr>
            <a:lvl4pPr marL="1600200" indent="-228600" eaLnBrk="0" hangingPunct="0">
              <a:defRPr sz="2400">
                <a:solidFill>
                  <a:schemeClr val="tx1"/>
                </a:solidFill>
                <a:latin typeface="Arial" pitchFamily="34" charset="0"/>
              </a:defRPr>
            </a:lvl4pPr>
            <a:lvl5pPr marL="2057400" indent="-228600" eaLnBrk="0" hangingPunct="0">
              <a:defRPr sz="2400">
                <a:solidFill>
                  <a:schemeClr val="tx1"/>
                </a:solidFill>
                <a:latin typeface="Arial" pitchFamily="34" charset="0"/>
              </a:defRPr>
            </a:lvl5pPr>
            <a:lvl6pPr marL="2514600" indent="-228600" eaLnBrk="0" fontAlgn="base" hangingPunct="0">
              <a:spcBef>
                <a:spcPct val="20000"/>
              </a:spcBef>
              <a:spcAft>
                <a:spcPct val="0"/>
              </a:spcAft>
              <a:buChar char="•"/>
              <a:defRPr sz="2400">
                <a:solidFill>
                  <a:schemeClr val="tx1"/>
                </a:solidFill>
                <a:latin typeface="Arial" pitchFamily="34" charset="0"/>
              </a:defRPr>
            </a:lvl6pPr>
            <a:lvl7pPr marL="2971800" indent="-228600" eaLnBrk="0" fontAlgn="base" hangingPunct="0">
              <a:spcBef>
                <a:spcPct val="20000"/>
              </a:spcBef>
              <a:spcAft>
                <a:spcPct val="0"/>
              </a:spcAft>
              <a:buChar char="•"/>
              <a:defRPr sz="2400">
                <a:solidFill>
                  <a:schemeClr val="tx1"/>
                </a:solidFill>
                <a:latin typeface="Arial" pitchFamily="34" charset="0"/>
              </a:defRPr>
            </a:lvl7pPr>
            <a:lvl8pPr marL="3429000" indent="-228600" eaLnBrk="0" fontAlgn="base" hangingPunct="0">
              <a:spcBef>
                <a:spcPct val="20000"/>
              </a:spcBef>
              <a:spcAft>
                <a:spcPct val="0"/>
              </a:spcAft>
              <a:buChar char="•"/>
              <a:defRPr sz="2400">
                <a:solidFill>
                  <a:schemeClr val="tx1"/>
                </a:solidFill>
                <a:latin typeface="Arial" pitchFamily="34" charset="0"/>
              </a:defRPr>
            </a:lvl8pPr>
            <a:lvl9pPr marL="3886200" indent="-228600" eaLnBrk="0" fontAlgn="base" hangingPunct="0">
              <a:spcBef>
                <a:spcPct val="20000"/>
              </a:spcBef>
              <a:spcAft>
                <a:spcPct val="0"/>
              </a:spcAft>
              <a:buChar char="•"/>
              <a:defRPr sz="2400">
                <a:solidFill>
                  <a:schemeClr val="tx1"/>
                </a:solidFill>
                <a:latin typeface="Arial" pitchFamily="34" charset="0"/>
              </a:defRPr>
            </a:lvl9pPr>
          </a:lstStyle>
          <a:p>
            <a:pPr algn="r" eaLnBrk="1" hangingPunct="1">
              <a:spcBef>
                <a:spcPct val="0"/>
              </a:spcBef>
              <a:buFontTx/>
              <a:buNone/>
              <a:defRPr/>
            </a:pPr>
            <a:fld id="{0762348C-461D-4F77-9A66-9188732BD88E}" type="slidenum">
              <a:rPr lang="nl-NL" sz="1600" b="1" smtClean="0">
                <a:solidFill>
                  <a:srgbClr val="7F7F7F"/>
                </a:solidFill>
                <a:latin typeface="Futura Std Book"/>
                <a:cs typeface="Arial" pitchFamily="34" charset="0"/>
              </a:rPr>
              <a:pPr algn="r" eaLnBrk="1" hangingPunct="1">
                <a:spcBef>
                  <a:spcPct val="0"/>
                </a:spcBef>
                <a:buFontTx/>
                <a:buNone/>
                <a:defRPr/>
              </a:pPr>
              <a:t>‹#›</a:t>
            </a:fld>
            <a:endParaRPr lang="nl-NL" sz="1600" b="1" smtClean="0">
              <a:solidFill>
                <a:srgbClr val="7F7F7F"/>
              </a:solidFill>
              <a:latin typeface="Futura Std Book"/>
              <a:cs typeface="Arial" pitchFamily="34" charset="0"/>
            </a:endParaRPr>
          </a:p>
        </p:txBody>
      </p:sp>
      <p:sp>
        <p:nvSpPr>
          <p:cNvPr id="3" name="Tijdelijke aanduiding voor afbeelding 2"/>
          <p:cNvSpPr>
            <a:spLocks noGrp="1"/>
          </p:cNvSpPr>
          <p:nvPr>
            <p:ph type="pic" idx="1"/>
          </p:nvPr>
        </p:nvSpPr>
        <p:spPr>
          <a:xfrm>
            <a:off x="1835696" y="2223195"/>
            <a:ext cx="5760640" cy="4320480"/>
          </a:xfrm>
          <a:prstGeom prst="rect">
            <a:avLst/>
          </a:prstGeom>
        </p:spPr>
        <p:txBody>
          <a:bodyPr/>
          <a:lstStyle>
            <a:lvl1pPr marL="0" indent="0">
              <a:buNone/>
              <a:defRPr sz="3200">
                <a:latin typeface="+mj-l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nl-NL" noProof="0" smtClean="0"/>
              <a:t>Klik op het pictogram als u een afbeelding wilt toevoegen</a:t>
            </a:r>
            <a:endParaRPr lang="nl-NL" noProof="0" dirty="0"/>
          </a:p>
        </p:txBody>
      </p:sp>
      <p:sp>
        <p:nvSpPr>
          <p:cNvPr id="8" name="Tijdelijke aanduiding voor tekst 11"/>
          <p:cNvSpPr>
            <a:spLocks noGrp="1"/>
          </p:cNvSpPr>
          <p:nvPr>
            <p:ph type="body" sz="quarter" idx="13"/>
          </p:nvPr>
        </p:nvSpPr>
        <p:spPr>
          <a:xfrm>
            <a:off x="323528" y="1308398"/>
            <a:ext cx="8208963" cy="576263"/>
          </a:xfrm>
          <a:prstGeom prst="rect">
            <a:avLst/>
          </a:prstGeom>
        </p:spPr>
        <p:txBody>
          <a:bodyPr/>
          <a:lstStyle>
            <a:lvl1pPr marL="0" indent="0">
              <a:buNone/>
              <a:defRPr sz="2400" baseline="0">
                <a:solidFill>
                  <a:srgbClr val="1B763B"/>
                </a:solidFill>
                <a:latin typeface="+mj-lt"/>
              </a:defRPr>
            </a:lvl1pPr>
          </a:lstStyle>
          <a:p>
            <a:pPr lvl="0"/>
            <a:r>
              <a:rPr lang="nl-NL" smtClean="0"/>
              <a:t>Klik om de modelstijlen te bewerken</a:t>
            </a:r>
          </a:p>
        </p:txBody>
      </p:sp>
      <p:sp>
        <p:nvSpPr>
          <p:cNvPr id="9" name="Tijdelijke aanduiding voor tekst 2"/>
          <p:cNvSpPr>
            <a:spLocks noGrp="1"/>
          </p:cNvSpPr>
          <p:nvPr>
            <p:ph type="body" sz="quarter" idx="14"/>
          </p:nvPr>
        </p:nvSpPr>
        <p:spPr>
          <a:xfrm>
            <a:off x="57150" y="1778000"/>
            <a:ext cx="8324850" cy="536575"/>
          </a:xfrm>
          <a:prstGeom prst="rect">
            <a:avLst/>
          </a:prstGeom>
        </p:spPr>
        <p:txBody>
          <a:bodyPr/>
          <a:lstStyle>
            <a:lvl1pPr marL="271462" indent="0">
              <a:buNone/>
              <a:defRPr baseline="0">
                <a:solidFill>
                  <a:srgbClr val="2B2A26"/>
                </a:solidFill>
                <a:latin typeface="+mj-lt"/>
              </a:defRPr>
            </a:lvl1pPr>
          </a:lstStyle>
          <a:p>
            <a:pPr lvl="0"/>
            <a:r>
              <a:rPr lang="nl-NL" smtClean="0"/>
              <a:t>Klik om de modelstijlen te bewerken</a:t>
            </a:r>
          </a:p>
        </p:txBody>
      </p:sp>
    </p:spTree>
    <p:extLst>
      <p:ext uri="{BB962C8B-B14F-4D97-AF65-F5344CB8AC3E}">
        <p14:creationId xmlns:p14="http://schemas.microsoft.com/office/powerpoint/2010/main" val="3208565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nl-NL" smtClean="0"/>
              <a:t>Klik om de stijl te bewerken</a:t>
            </a:r>
            <a:endParaRPr lang="en-US"/>
          </a:p>
        </p:txBody>
      </p:sp>
      <p:sp>
        <p:nvSpPr>
          <p:cNvPr id="3" name="Content Placeholder 2"/>
          <p:cNvSpPr>
            <a:spLocks noGrp="1"/>
          </p:cNvSpPr>
          <p:nvPr>
            <p:ph idx="1"/>
          </p:nvPr>
        </p:nvSpPr>
        <p:spPr>
          <a:xfrm>
            <a:off x="457200" y="1600200"/>
            <a:ext cx="7620000" cy="4800600"/>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a:xfrm rot="16200000">
            <a:off x="7551738" y="1646237"/>
            <a:ext cx="2438400" cy="365125"/>
          </a:xfrm>
          <a:prstGeom prst="rect">
            <a:avLst/>
          </a:prstGeom>
        </p:spPr>
        <p:txBody>
          <a:bodyPr/>
          <a:lstStyle>
            <a:lvl1pPr>
              <a:defRPr>
                <a:latin typeface="Arial" charset="0"/>
              </a:defRPr>
            </a:lvl1pPr>
          </a:lstStyle>
          <a:p>
            <a:pPr>
              <a:defRPr/>
            </a:pPr>
            <a:endParaRPr lang="en-US"/>
          </a:p>
        </p:txBody>
      </p:sp>
      <p:sp>
        <p:nvSpPr>
          <p:cNvPr id="5" name="Footer Placeholder 4"/>
          <p:cNvSpPr>
            <a:spLocks noGrp="1"/>
          </p:cNvSpPr>
          <p:nvPr>
            <p:ph type="ftr" sz="quarter" idx="11"/>
          </p:nvPr>
        </p:nvSpPr>
        <p:spPr>
          <a:xfrm rot="16200000">
            <a:off x="7587456" y="4048919"/>
            <a:ext cx="2366963" cy="365125"/>
          </a:xfrm>
          <a:prstGeom prst="rect">
            <a:avLst/>
          </a:prstGeom>
        </p:spPr>
        <p:txBody>
          <a:bodyPr/>
          <a:lstStyle>
            <a:lvl1pPr>
              <a:defRPr>
                <a:latin typeface="Arial" charset="0"/>
              </a:defRPr>
            </a:lvl1pPr>
          </a:lstStyle>
          <a:p>
            <a:pPr>
              <a:defRPr/>
            </a:pPr>
            <a:endParaRPr lang="en-US"/>
          </a:p>
        </p:txBody>
      </p:sp>
      <p:sp>
        <p:nvSpPr>
          <p:cNvPr id="6" name="Slide Number Placeholder 5"/>
          <p:cNvSpPr>
            <a:spLocks noGrp="1"/>
          </p:cNvSpPr>
          <p:nvPr>
            <p:ph type="sldNum" sz="quarter" idx="12"/>
          </p:nvPr>
        </p:nvSpPr>
        <p:spPr>
          <a:xfrm>
            <a:off x="8531225" y="5648325"/>
            <a:ext cx="549275" cy="396875"/>
          </a:xfrm>
          <a:prstGeom prst="bracketPair">
            <a:avLst>
              <a:gd name="adj" fmla="val 17949"/>
            </a:avLst>
          </a:prstGeom>
        </p:spPr>
        <p:txBody>
          <a:bodyPr/>
          <a:lstStyle>
            <a:lvl1pPr>
              <a:defRPr>
                <a:latin typeface="Arial" charset="0"/>
              </a:defRPr>
            </a:lvl1pPr>
          </a:lstStyle>
          <a:p>
            <a:pPr>
              <a:defRPr/>
            </a:pPr>
            <a:fld id="{ACFF678C-7FE8-4397-B245-619E4EC0715C}" type="slidenum">
              <a:rPr lang="en-US" smtClean="0"/>
              <a:pPr>
                <a:defRPr/>
              </a:pPr>
              <a:t>‹#›</a:t>
            </a:fld>
            <a:endParaRPr lang="en-US"/>
          </a:p>
        </p:txBody>
      </p:sp>
    </p:spTree>
    <p:extLst>
      <p:ext uri="{BB962C8B-B14F-4D97-AF65-F5344CB8AC3E}">
        <p14:creationId xmlns:p14="http://schemas.microsoft.com/office/powerpoint/2010/main" val="32419161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1143000"/>
          </a:xfrm>
          <a:prstGeom prst="rect">
            <a:avLst/>
          </a:prstGeom>
        </p:spPr>
        <p:txBody>
          <a:bodyPr/>
          <a:lstStyle/>
          <a:p>
            <a:r>
              <a:rPr lang="nl-NL" smtClean="0"/>
              <a:t>Klik om de stijl te bewerken</a:t>
            </a:r>
            <a:endParaRPr lang="en-US"/>
          </a:p>
        </p:txBody>
      </p:sp>
      <p:sp>
        <p:nvSpPr>
          <p:cNvPr id="3" name="Content Placeholder 2"/>
          <p:cNvSpPr>
            <a:spLocks noGrp="1"/>
          </p:cNvSpPr>
          <p:nvPr>
            <p:ph sz="half" idx="1"/>
          </p:nvPr>
        </p:nvSpPr>
        <p:spPr>
          <a:xfrm>
            <a:off x="4572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419600" y="1536192"/>
            <a:ext cx="3657600" cy="4590288"/>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a:xfrm rot="16200000">
            <a:off x="7551738" y="1646237"/>
            <a:ext cx="2438400" cy="365125"/>
          </a:xfrm>
          <a:prstGeom prst="rect">
            <a:avLst/>
          </a:prstGeom>
        </p:spPr>
        <p:txBody>
          <a:bodyPr/>
          <a:lstStyle>
            <a:lvl1pPr>
              <a:defRPr>
                <a:latin typeface="Arial" charset="0"/>
              </a:defRPr>
            </a:lvl1pPr>
          </a:lstStyle>
          <a:p>
            <a:pPr>
              <a:defRPr/>
            </a:pPr>
            <a:endParaRPr lang="en-US"/>
          </a:p>
        </p:txBody>
      </p:sp>
      <p:sp>
        <p:nvSpPr>
          <p:cNvPr id="6" name="Footer Placeholder 5"/>
          <p:cNvSpPr>
            <a:spLocks noGrp="1"/>
          </p:cNvSpPr>
          <p:nvPr>
            <p:ph type="ftr" sz="quarter" idx="11"/>
          </p:nvPr>
        </p:nvSpPr>
        <p:spPr>
          <a:xfrm rot="16200000">
            <a:off x="7587456" y="4048919"/>
            <a:ext cx="2366963" cy="365125"/>
          </a:xfrm>
          <a:prstGeom prst="rect">
            <a:avLst/>
          </a:prstGeom>
        </p:spPr>
        <p:txBody>
          <a:bodyPr/>
          <a:lstStyle>
            <a:lvl1pPr>
              <a:defRPr>
                <a:latin typeface="Arial" charset="0"/>
              </a:defRPr>
            </a:lvl1pPr>
          </a:lstStyle>
          <a:p>
            <a:pPr>
              <a:defRPr/>
            </a:pPr>
            <a:endParaRPr lang="en-US"/>
          </a:p>
        </p:txBody>
      </p:sp>
      <p:sp>
        <p:nvSpPr>
          <p:cNvPr id="7" name="Slide Number Placeholder 6"/>
          <p:cNvSpPr>
            <a:spLocks noGrp="1"/>
          </p:cNvSpPr>
          <p:nvPr>
            <p:ph type="sldNum" sz="quarter" idx="12"/>
          </p:nvPr>
        </p:nvSpPr>
        <p:spPr>
          <a:xfrm>
            <a:off x="8531225" y="5648325"/>
            <a:ext cx="549275" cy="396875"/>
          </a:xfrm>
          <a:prstGeom prst="bracketPair">
            <a:avLst>
              <a:gd name="adj" fmla="val 17949"/>
            </a:avLst>
          </a:prstGeom>
        </p:spPr>
        <p:txBody>
          <a:bodyPr/>
          <a:lstStyle>
            <a:lvl1pPr>
              <a:defRPr>
                <a:latin typeface="Arial" charset="0"/>
              </a:defRPr>
            </a:lvl1pPr>
          </a:lstStyle>
          <a:p>
            <a:pPr>
              <a:defRPr/>
            </a:pPr>
            <a:fld id="{907A31EC-21BB-4CF0-8E89-47D6DBCE220F}" type="slidenum">
              <a:rPr lang="en-US" smtClean="0"/>
              <a:pPr>
                <a:defRPr/>
              </a:pPr>
              <a:t>‹#›</a:t>
            </a:fld>
            <a:endParaRPr lang="en-US"/>
          </a:p>
        </p:txBody>
      </p:sp>
    </p:spTree>
    <p:extLst>
      <p:ext uri="{BB962C8B-B14F-4D97-AF65-F5344CB8AC3E}">
        <p14:creationId xmlns:p14="http://schemas.microsoft.com/office/powerpoint/2010/main" val="257463421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16F0708D-A5DF-43B5-BB11-93F10EA16958}" type="slidenum">
              <a:rPr lang="en-US"/>
              <a:pPr>
                <a:defRPr/>
              </a:pPr>
              <a:t>‹#›</a:t>
            </a:fld>
            <a:endParaRPr lang="en-US"/>
          </a:p>
        </p:txBody>
      </p:sp>
    </p:spTree>
    <p:extLst>
      <p:ext uri="{BB962C8B-B14F-4D97-AF65-F5344CB8AC3E}">
        <p14:creationId xmlns:p14="http://schemas.microsoft.com/office/powerpoint/2010/main" val="150460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EC298B-2BA9-4E4B-B8A5-640D3EED8787}" type="datetime1">
              <a:rPr lang="en-GB" smtClean="0"/>
              <a:t>06/05/2014</a:t>
            </a:fld>
            <a:endParaRPr lang="en-GB"/>
          </a:p>
        </p:txBody>
      </p:sp>
      <p:sp>
        <p:nvSpPr>
          <p:cNvPr id="6" name="Footer Placeholder 5"/>
          <p:cNvSpPr>
            <a:spLocks noGrp="1"/>
          </p:cNvSpPr>
          <p:nvPr>
            <p:ph type="ftr" sz="quarter" idx="11"/>
          </p:nvPr>
        </p:nvSpPr>
        <p:spPr/>
        <p:txBody>
          <a:bodyPr/>
          <a:lstStyle/>
          <a:p>
            <a:r>
              <a:rPr lang="en-GB" smtClean="0"/>
              <a:t>Confidencial. Reservats tots els drets.</a:t>
            </a:r>
            <a:endParaRPr lang="en-GB"/>
          </a:p>
        </p:txBody>
      </p:sp>
      <p:sp>
        <p:nvSpPr>
          <p:cNvPr id="7" name="Slide Number Placeholder 6"/>
          <p:cNvSpPr>
            <a:spLocks noGrp="1"/>
          </p:cNvSpPr>
          <p:nvPr>
            <p:ph type="sldNum" sz="quarter" idx="12"/>
          </p:nvPr>
        </p:nvSpPr>
        <p:spPr/>
        <p:txBody>
          <a:bodyPr/>
          <a:lstStyle/>
          <a:p>
            <a:fld id="{1920EEC7-98E1-4CEF-92AF-B9255C82647E}" type="slidenum">
              <a:rPr lang="en-GB" smtClean="0"/>
              <a:t>‹#›</a:t>
            </a:fld>
            <a:endParaRPr lang="en-GB"/>
          </a:p>
        </p:txBody>
      </p:sp>
    </p:spTree>
    <p:extLst>
      <p:ext uri="{BB962C8B-B14F-4D97-AF65-F5344CB8AC3E}">
        <p14:creationId xmlns:p14="http://schemas.microsoft.com/office/powerpoint/2010/main" val="1593520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image" Target="../media/image9.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6.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theme" Target="../theme/theme7.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93F564F-C846-4A37-BE3B-1789D91244B6}"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77871397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63" r:id="rId12"/>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1416537"/>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Lst>
  <p:timing>
    <p:tnLst>
      <p:par>
        <p:cTn id="1" dur="indefinite" restart="never" nodeType="tmRoot"/>
      </p:par>
    </p:tnLst>
  </p:timing>
  <p:txStyles>
    <p:titleStyle>
      <a:lvl1pPr algn="l" rtl="0" eaLnBrk="1" fontAlgn="base" hangingPunct="1">
        <a:spcBef>
          <a:spcPct val="0"/>
        </a:spcBef>
        <a:spcAft>
          <a:spcPct val="0"/>
        </a:spcAft>
        <a:defRPr sz="2400" b="1" kern="1200">
          <a:solidFill>
            <a:srgbClr val="1B763B"/>
          </a:solidFill>
          <a:latin typeface="Futura Std Book" pitchFamily="34" charset="0"/>
          <a:ea typeface="+mj-ea"/>
          <a:cs typeface="Arial" pitchFamily="34" charset="0"/>
        </a:defRPr>
      </a:lvl1pPr>
      <a:lvl2pPr algn="l" rtl="0" eaLnBrk="1" fontAlgn="base" hangingPunct="1">
        <a:spcBef>
          <a:spcPct val="0"/>
        </a:spcBef>
        <a:spcAft>
          <a:spcPct val="0"/>
        </a:spcAft>
        <a:defRPr sz="2400" b="1">
          <a:solidFill>
            <a:srgbClr val="1B763B"/>
          </a:solidFill>
          <a:latin typeface="Futura Std Book"/>
          <a:cs typeface="Arial" pitchFamily="34" charset="0"/>
        </a:defRPr>
      </a:lvl2pPr>
      <a:lvl3pPr algn="l" rtl="0" eaLnBrk="1" fontAlgn="base" hangingPunct="1">
        <a:spcBef>
          <a:spcPct val="0"/>
        </a:spcBef>
        <a:spcAft>
          <a:spcPct val="0"/>
        </a:spcAft>
        <a:defRPr sz="2400" b="1">
          <a:solidFill>
            <a:srgbClr val="1B763B"/>
          </a:solidFill>
          <a:latin typeface="Futura Std Book"/>
          <a:cs typeface="Arial" pitchFamily="34" charset="0"/>
        </a:defRPr>
      </a:lvl3pPr>
      <a:lvl4pPr algn="l" rtl="0" eaLnBrk="1" fontAlgn="base" hangingPunct="1">
        <a:spcBef>
          <a:spcPct val="0"/>
        </a:spcBef>
        <a:spcAft>
          <a:spcPct val="0"/>
        </a:spcAft>
        <a:defRPr sz="2400" b="1">
          <a:solidFill>
            <a:srgbClr val="1B763B"/>
          </a:solidFill>
          <a:latin typeface="Futura Std Book"/>
          <a:cs typeface="Arial" pitchFamily="34" charset="0"/>
        </a:defRPr>
      </a:lvl4pPr>
      <a:lvl5pPr algn="l" rtl="0" eaLnBrk="1" fontAlgn="base" hangingPunct="1">
        <a:spcBef>
          <a:spcPct val="0"/>
        </a:spcBef>
        <a:spcAft>
          <a:spcPct val="0"/>
        </a:spcAft>
        <a:defRPr sz="2400" b="1">
          <a:solidFill>
            <a:srgbClr val="1B763B"/>
          </a:solidFill>
          <a:latin typeface="Futura Std Book"/>
          <a:cs typeface="Arial" pitchFamily="34" charset="0"/>
        </a:defRPr>
      </a:lvl5pPr>
      <a:lvl6pPr marL="457200" algn="l" rtl="0" eaLnBrk="1" fontAlgn="base" hangingPunct="1">
        <a:spcBef>
          <a:spcPct val="0"/>
        </a:spcBef>
        <a:spcAft>
          <a:spcPct val="0"/>
        </a:spcAft>
        <a:defRPr sz="2400" b="1">
          <a:solidFill>
            <a:srgbClr val="1B763B"/>
          </a:solidFill>
          <a:latin typeface="Futura Std Book"/>
          <a:cs typeface="Arial" pitchFamily="34" charset="0"/>
        </a:defRPr>
      </a:lvl6pPr>
      <a:lvl7pPr marL="914400" algn="l" rtl="0" eaLnBrk="1" fontAlgn="base" hangingPunct="1">
        <a:spcBef>
          <a:spcPct val="0"/>
        </a:spcBef>
        <a:spcAft>
          <a:spcPct val="0"/>
        </a:spcAft>
        <a:defRPr sz="2400" b="1">
          <a:solidFill>
            <a:srgbClr val="1B763B"/>
          </a:solidFill>
          <a:latin typeface="Futura Std Book"/>
          <a:cs typeface="Arial" pitchFamily="34" charset="0"/>
        </a:defRPr>
      </a:lvl7pPr>
      <a:lvl8pPr marL="1371600" algn="l" rtl="0" eaLnBrk="1" fontAlgn="base" hangingPunct="1">
        <a:spcBef>
          <a:spcPct val="0"/>
        </a:spcBef>
        <a:spcAft>
          <a:spcPct val="0"/>
        </a:spcAft>
        <a:defRPr sz="2400" b="1">
          <a:solidFill>
            <a:srgbClr val="1B763B"/>
          </a:solidFill>
          <a:latin typeface="Futura Std Book"/>
          <a:cs typeface="Arial" pitchFamily="34" charset="0"/>
        </a:defRPr>
      </a:lvl8pPr>
      <a:lvl9pPr marL="1828800" algn="l" rtl="0" eaLnBrk="1" fontAlgn="base" hangingPunct="1">
        <a:spcBef>
          <a:spcPct val="0"/>
        </a:spcBef>
        <a:spcAft>
          <a:spcPct val="0"/>
        </a:spcAft>
        <a:defRPr sz="2400" b="1">
          <a:solidFill>
            <a:srgbClr val="1B763B"/>
          </a:solidFill>
          <a:latin typeface="Futura Std Book"/>
          <a:cs typeface="Arial" pitchFamily="34" charset="0"/>
        </a:defRPr>
      </a:lvl9pPr>
    </p:titleStyle>
    <p:bodyStyle>
      <a:lvl1pPr marL="533400" indent="-261938" algn="l" rtl="0" eaLnBrk="1" fontAlgn="base" hangingPunct="1">
        <a:spcBef>
          <a:spcPct val="20000"/>
        </a:spcBef>
        <a:spcAft>
          <a:spcPts val="900"/>
        </a:spcAft>
        <a:buFont typeface="Wingdings" pitchFamily="2" charset="2"/>
        <a:buChar char="§"/>
        <a:defRPr sz="2000" b="1" kern="1200" spc="-30">
          <a:solidFill>
            <a:srgbClr val="444444"/>
          </a:solidFill>
          <a:latin typeface="Arial" pitchFamily="34" charset="0"/>
          <a:ea typeface="+mn-ea"/>
          <a:cs typeface="Arial" pitchFamily="34" charset="0"/>
        </a:defRPr>
      </a:lvl1pPr>
      <a:lvl2pPr marL="742950" indent="-285750" algn="l" rtl="0" eaLnBrk="1" fontAlgn="base" hangingPunct="1">
        <a:spcBef>
          <a:spcPct val="20000"/>
        </a:spcBef>
        <a:spcAft>
          <a:spcPts val="600"/>
        </a:spcAft>
        <a:buFont typeface="Arial" pitchFamily="34" charset="0"/>
        <a:buChar char="–"/>
        <a:defRPr sz="2000" b="1" kern="1200">
          <a:solidFill>
            <a:srgbClr val="444444"/>
          </a:solidFill>
          <a:latin typeface="Arial" pitchFamily="34" charset="0"/>
          <a:ea typeface="+mn-ea"/>
          <a:cs typeface="Arial" pitchFamily="34" charset="0"/>
        </a:defRPr>
      </a:lvl2pPr>
      <a:lvl3pPr marL="1143000" indent="-228600" algn="l" rtl="0" eaLnBrk="1" fontAlgn="base" hangingPunct="1">
        <a:spcBef>
          <a:spcPct val="20000"/>
        </a:spcBef>
        <a:spcAft>
          <a:spcPts val="600"/>
        </a:spcAft>
        <a:buFont typeface="Arial" pitchFamily="34" charset="0"/>
        <a:buChar char="•"/>
        <a:defRPr sz="2000" b="1" kern="1200">
          <a:solidFill>
            <a:srgbClr val="444444"/>
          </a:solidFill>
          <a:latin typeface="Arial" pitchFamily="34" charset="0"/>
          <a:ea typeface="+mn-ea"/>
          <a:cs typeface="Arial" pitchFamily="34" charset="0"/>
        </a:defRPr>
      </a:lvl3pPr>
      <a:lvl4pPr marL="1600200" indent="-228600" algn="l" rtl="0" eaLnBrk="1" fontAlgn="base" hangingPunct="1">
        <a:spcBef>
          <a:spcPct val="20000"/>
        </a:spcBef>
        <a:spcAft>
          <a:spcPts val="600"/>
        </a:spcAft>
        <a:buFont typeface="Arial" pitchFamily="34" charset="0"/>
        <a:buChar char="–"/>
        <a:defRPr sz="2000" b="1" kern="1200">
          <a:solidFill>
            <a:srgbClr val="444444"/>
          </a:solidFill>
          <a:latin typeface="Arial" pitchFamily="34" charset="0"/>
          <a:ea typeface="+mn-ea"/>
          <a:cs typeface="Arial" pitchFamily="34" charset="0"/>
        </a:defRPr>
      </a:lvl4pPr>
      <a:lvl5pPr marL="2057400" indent="-228600" algn="l" rtl="0" eaLnBrk="1" fontAlgn="base" hangingPunct="1">
        <a:spcBef>
          <a:spcPct val="20000"/>
        </a:spcBef>
        <a:spcAft>
          <a:spcPts val="600"/>
        </a:spcAft>
        <a:buFont typeface="Arial" pitchFamily="34" charset="0"/>
        <a:buChar char="»"/>
        <a:defRPr sz="2000" b="1" kern="1200">
          <a:solidFill>
            <a:srgbClr val="444444"/>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12" descr="sfondi slides-10.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B86E5CF5-1C9A-4061-9C6D-8B2C629C5628}"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115516118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hdr="0" ftr="0" dt="0"/>
  <p:txStyles>
    <p:titleStyle>
      <a:lvl1pPr algn="l" defTabSz="914400" rtl="0" eaLnBrk="1" latinLnBrk="0" hangingPunct="1">
        <a:spcBef>
          <a:spcPct val="0"/>
        </a:spcBef>
        <a:buNone/>
        <a:defRPr sz="1400" b="1" kern="1200">
          <a:solidFill>
            <a:srgbClr val="FF4535"/>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3" descr="sfondi slides-2.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1588"/>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169581"/>
            <a:ext cx="8229600" cy="495658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ED9B3388-59B6-4F7E-BFBA-773A7E8E55B0}"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1920EEC7-98E1-4CEF-92AF-B9255C82647E}" type="slidenum">
              <a:rPr lang="en-GB" smtClean="0"/>
              <a:pPr/>
              <a:t>‹#›</a:t>
            </a:fld>
            <a:endParaRPr lang="en-GB"/>
          </a:p>
        </p:txBody>
      </p:sp>
      <p:sp>
        <p:nvSpPr>
          <p:cNvPr id="8"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Tree>
    <p:extLst>
      <p:ext uri="{BB962C8B-B14F-4D97-AF65-F5344CB8AC3E}">
        <p14:creationId xmlns:p14="http://schemas.microsoft.com/office/powerpoint/2010/main" val="904216520"/>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hdr="0" ftr="0" dt="0"/>
  <p:txStyles>
    <p:titleStyle>
      <a:lvl1pPr algn="l" defTabSz="914400" rtl="0" eaLnBrk="1" latinLnBrk="0" hangingPunct="1">
        <a:spcBef>
          <a:spcPct val="0"/>
        </a:spcBef>
        <a:buNone/>
        <a:defRPr sz="1400" b="1" kern="1200">
          <a:solidFill>
            <a:schemeClr val="bg1"/>
          </a:solidFill>
          <a:latin typeface="Cambria" pitchFamily="18" charset="0"/>
          <a:ea typeface="+mj-ea"/>
          <a:cs typeface="HELvetica"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tx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3.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50B579E5-85E6-4BFE-AD6C-AA4C5BE8C2FB}"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14061737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4" descr="sfondi slides-11.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tx1">
                    <a:tint val="75000"/>
                  </a:schemeClr>
                </a:solidFill>
                <a:latin typeface="+mn-lt"/>
              </a:defRPr>
            </a:lvl1pPr>
          </a:lstStyle>
          <a:p>
            <a:fld id="{6C493692-561B-4809-B80C-FC9F35036CAB}"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tx1">
                    <a:tint val="75000"/>
                  </a:schemeClr>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tx1">
                    <a:tint val="75000"/>
                  </a:schemeClr>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53789706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ftr="0" dt="0"/>
  <p:txStyles>
    <p:titleStyle>
      <a:lvl1pPr algn="l" defTabSz="914400" rtl="0" eaLnBrk="1" latinLnBrk="0" hangingPunct="1">
        <a:spcBef>
          <a:spcPct val="0"/>
        </a:spcBef>
        <a:buNone/>
        <a:defRPr lang="en-GB" sz="1400" b="1" kern="1200" dirty="0">
          <a:solidFill>
            <a:srgbClr val="FF4535"/>
          </a:solidFill>
          <a:latin typeface="Cambria" pitchFamily="18" charset="0"/>
          <a:ea typeface="+mj-ea"/>
          <a:cs typeface="HELvetica" pitchFamily="34" charset="0"/>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2" descr="sfondi slides-4.tif                                            007765C3 enzo casa                      7C2683C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1ACF6CC1-641F-4601-9EDC-5A92613FF6F3}"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40544982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3" descr="sfondi slides-9.tif                                            007765C3 enzo casa                      7C2683C9:"/>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idx="1"/>
          </p:nvPr>
        </p:nvSpPr>
        <p:spPr>
          <a:xfrm>
            <a:off x="457200" y="1073888"/>
            <a:ext cx="8229600" cy="50522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900">
                <a:solidFill>
                  <a:schemeClr val="bg1"/>
                </a:solidFill>
                <a:latin typeface="+mn-lt"/>
              </a:defRPr>
            </a:lvl1pPr>
          </a:lstStyle>
          <a:p>
            <a:fld id="{402EF80A-F5A1-4099-8840-9A2354E0DCD6}"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900">
                <a:solidFill>
                  <a:schemeClr val="bg1"/>
                </a:solidFill>
                <a:latin typeface="+mn-lt"/>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900">
                <a:solidFill>
                  <a:schemeClr val="bg1"/>
                </a:solidFill>
                <a:latin typeface="+mn-lt"/>
              </a:defRPr>
            </a:lvl1pPr>
          </a:lstStyle>
          <a:p>
            <a:fld id="{D0D57981-A849-4C2B-802A-2B33E56ADB63}" type="slidenum">
              <a:rPr lang="en-GB" smtClean="0"/>
              <a:pPr/>
              <a:t>‹#›</a:t>
            </a:fld>
            <a:endParaRPr lang="en-GB"/>
          </a:p>
        </p:txBody>
      </p:sp>
      <p:sp>
        <p:nvSpPr>
          <p:cNvPr id="7" name="Title Placeholder 1"/>
          <p:cNvSpPr txBox="1">
            <a:spLocks/>
          </p:cNvSpPr>
          <p:nvPr userDrawn="1"/>
        </p:nvSpPr>
        <p:spPr>
          <a:xfrm>
            <a:off x="188912" y="274638"/>
            <a:ext cx="8229600" cy="32067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GB" sz="1400" b="1" dirty="0">
              <a:solidFill>
                <a:srgbClr val="FF0000"/>
              </a:solidFill>
              <a:latin typeface="Cambria" pitchFamily="18" charset="0"/>
              <a:cs typeface="HELvetica" pitchFamily="34" charset="0"/>
            </a:endParaRPr>
          </a:p>
        </p:txBody>
      </p:sp>
      <p:sp>
        <p:nvSpPr>
          <p:cNvPr id="9" name="Line 7"/>
          <p:cNvSpPr>
            <a:spLocks noChangeShapeType="1"/>
          </p:cNvSpPr>
          <p:nvPr userDrawn="1"/>
        </p:nvSpPr>
        <p:spPr bwMode="auto">
          <a:xfrm>
            <a:off x="1" y="679450"/>
            <a:ext cx="9144000" cy="0"/>
          </a:xfrm>
          <a:prstGeom prst="line">
            <a:avLst/>
          </a:prstGeom>
          <a:noFill/>
          <a:ln w="34290">
            <a:solidFill>
              <a:srgbClr val="FF453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atin typeface="+mn-lt"/>
            </a:endParaRPr>
          </a:p>
        </p:txBody>
      </p:sp>
      <p:sp>
        <p:nvSpPr>
          <p:cNvPr id="11" name="Title Placeholder 1"/>
          <p:cNvSpPr>
            <a:spLocks noGrp="1"/>
          </p:cNvSpPr>
          <p:nvPr>
            <p:ph type="title"/>
          </p:nvPr>
        </p:nvSpPr>
        <p:spPr>
          <a:xfrm>
            <a:off x="188912" y="358774"/>
            <a:ext cx="8229600" cy="320675"/>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1408006531"/>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689" r:id="rId12"/>
  </p:sldLayoutIdLst>
  <p:hf hdr="0" ftr="0" dt="0"/>
  <p:txStyles>
    <p:titleStyle>
      <a:lvl1pPr algn="l" defTabSz="914400" rtl="0" eaLnBrk="1" latinLnBrk="0" hangingPunct="1">
        <a:spcBef>
          <a:spcPct val="0"/>
        </a:spcBef>
        <a:buNone/>
        <a:defRPr lang="en-GB" sz="1400" b="1" kern="1200" dirty="0">
          <a:solidFill>
            <a:srgbClr val="404040"/>
          </a:solidFill>
          <a:latin typeface="Cambria" pitchFamily="18" charset="0"/>
          <a:ea typeface="+mj-ea"/>
          <a:cs typeface="+mj-cs"/>
        </a:defRPr>
      </a:lvl1pPr>
    </p:titleStyle>
    <p:bodyStyle>
      <a:lvl1pPr marL="0" indent="0" algn="l" defTabSz="914400" rtl="0" eaLnBrk="1" latinLnBrk="0" hangingPunct="1">
        <a:spcBef>
          <a:spcPct val="20000"/>
        </a:spcBef>
        <a:buFont typeface="Arial" pitchFamily="34" charset="0"/>
        <a:buNone/>
        <a:defRPr sz="2000" kern="1200">
          <a:solidFill>
            <a:schemeClr val="bg1"/>
          </a:solidFill>
          <a:latin typeface="+mn-lt"/>
          <a:ea typeface="+mn-ea"/>
          <a:cs typeface="HELvetica" pitchFamily="34" charset="0"/>
        </a:defRPr>
      </a:lvl1pPr>
      <a:lvl2pPr marL="742950" indent="-285750" algn="l" defTabSz="914400" rtl="0" eaLnBrk="1" latinLnBrk="0" hangingPunct="1">
        <a:spcBef>
          <a:spcPct val="20000"/>
        </a:spcBef>
        <a:buFont typeface="Arial" pitchFamily="34" charset="0"/>
        <a:buChar char="–"/>
        <a:defRPr sz="1800" kern="1200">
          <a:solidFill>
            <a:schemeClr val="bg1"/>
          </a:solidFill>
          <a:latin typeface="+mn-lt"/>
          <a:ea typeface="+mn-ea"/>
          <a:cs typeface="HELvetica" pitchFamily="34" charset="0"/>
        </a:defRPr>
      </a:lvl2pPr>
      <a:lvl3pPr marL="1143000" indent="-228600" algn="l" defTabSz="914400" rtl="0" eaLnBrk="1" latinLnBrk="0" hangingPunct="1">
        <a:spcBef>
          <a:spcPct val="20000"/>
        </a:spcBef>
        <a:buFont typeface="Arial" pitchFamily="34" charset="0"/>
        <a:buChar char="•"/>
        <a:defRPr sz="1600" kern="1200">
          <a:solidFill>
            <a:schemeClr val="bg1"/>
          </a:solidFill>
          <a:latin typeface="+mn-lt"/>
          <a:ea typeface="+mn-ea"/>
          <a:cs typeface="HELvetica" pitchFamily="34" charset="0"/>
        </a:defRPr>
      </a:lvl3pPr>
      <a:lvl4pPr marL="16002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4pPr>
      <a:lvl5pPr marL="2057400" indent="-228600" algn="l" defTabSz="914400" rtl="0" eaLnBrk="1" latinLnBrk="0" hangingPunct="1">
        <a:spcBef>
          <a:spcPct val="20000"/>
        </a:spcBef>
        <a:buFont typeface="Arial" pitchFamily="34" charset="0"/>
        <a:buChar char="»"/>
        <a:defRPr sz="1400" kern="1200">
          <a:solidFill>
            <a:schemeClr val="bg1"/>
          </a:solidFill>
          <a:latin typeface="+mn-lt"/>
          <a:ea typeface="+mn-ea"/>
          <a:cs typeface="HELvetic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AEA5E-D63D-440B-9C5D-3AD5D0A2C86A}" type="datetime1">
              <a:rPr lang="en-GB" smtClean="0"/>
              <a:t>06/05/2014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Confidencial. Reservats tots els drets.</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B606A-EF12-48AB-B4C4-F7CE8EF271BA}" type="slidenum">
              <a:rPr lang="en-GB" smtClean="0"/>
              <a:t>‹#›</a:t>
            </a:fld>
            <a:endParaRPr lang="en-GB"/>
          </a:p>
        </p:txBody>
      </p:sp>
    </p:spTree>
    <p:extLst>
      <p:ext uri="{BB962C8B-B14F-4D97-AF65-F5344CB8AC3E}">
        <p14:creationId xmlns:p14="http://schemas.microsoft.com/office/powerpoint/2010/main" val="2234402130"/>
      </p:ext>
    </p:extLst>
  </p:cSld>
  <p:clrMap bg1="lt1" tx1="dk1" bg2="lt2" tx2="dk2" accent1="accent1" accent2="accent2" accent3="accent3" accent4="accent4" accent5="accent5" accent6="accent6" hlink="hlink" folHlink="folHlink"/>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258" y="608730"/>
            <a:ext cx="7773485" cy="1144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_tradnl" smtClean="0"/>
              <a:t>Clic para editar estilo título patrón</a:t>
            </a:r>
          </a:p>
        </p:txBody>
      </p:sp>
      <p:sp>
        <p:nvSpPr>
          <p:cNvPr id="1027" name="Rectangle 3"/>
          <p:cNvSpPr>
            <a:spLocks noGrp="1" noChangeArrowheads="1"/>
          </p:cNvSpPr>
          <p:nvPr>
            <p:ph type="body" idx="1"/>
          </p:nvPr>
        </p:nvSpPr>
        <p:spPr bwMode="auto">
          <a:xfrm>
            <a:off x="685258" y="1981042"/>
            <a:ext cx="7773485" cy="4115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257" y="6249270"/>
            <a:ext cx="1905388"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BABDEC93-0E8B-4536-A992-12E689906D5F}" type="datetime1">
              <a:rPr lang="en-GB" smtClean="0"/>
              <a:t>06/05/2014</a:t>
            </a:fld>
            <a:endParaRPr lang="es-ES_tradnl"/>
          </a:p>
        </p:txBody>
      </p:sp>
      <p:sp>
        <p:nvSpPr>
          <p:cNvPr id="1029" name="Rectangle 5"/>
          <p:cNvSpPr>
            <a:spLocks noGrp="1" noChangeArrowheads="1"/>
          </p:cNvSpPr>
          <p:nvPr>
            <p:ph type="ftr" sz="quarter" idx="3"/>
          </p:nvPr>
        </p:nvSpPr>
        <p:spPr bwMode="auto">
          <a:xfrm>
            <a:off x="3123968" y="6249270"/>
            <a:ext cx="2896065"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r>
              <a:rPr lang="es-ES_tradnl" smtClean="0"/>
              <a:t>Confidencial. Reservats tots els drets.</a:t>
            </a:r>
            <a:endParaRPr lang="es-ES_tradnl"/>
          </a:p>
        </p:txBody>
      </p:sp>
      <p:sp>
        <p:nvSpPr>
          <p:cNvPr id="1030" name="Rectangle 6"/>
          <p:cNvSpPr>
            <a:spLocks noGrp="1" noChangeArrowheads="1"/>
          </p:cNvSpPr>
          <p:nvPr>
            <p:ph type="sldNum" sz="quarter" idx="4"/>
          </p:nvPr>
        </p:nvSpPr>
        <p:spPr bwMode="auto">
          <a:xfrm>
            <a:off x="6553356" y="6249270"/>
            <a:ext cx="1905387" cy="455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FA54FEB-92E4-4978-8045-368F529BCB61}" type="slidenum">
              <a:rPr lang="es-ES_tradnl"/>
              <a:pPr/>
              <a:t>‹#›</a:t>
            </a:fld>
            <a:endParaRPr lang="es-ES_tradnl"/>
          </a:p>
        </p:txBody>
      </p:sp>
      <p:pic>
        <p:nvPicPr>
          <p:cNvPr id="7" name="Picture 2" descr="foto_07.jpg                                                    007676AB enzo casa                      7C2683C9:"/>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9810278"/>
      </p:ext>
    </p:extLst>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charset="0"/>
        </a:defRPr>
      </a:lvl2pPr>
      <a:lvl3pPr algn="ctr" rtl="0" fontAlgn="base">
        <a:spcBef>
          <a:spcPct val="0"/>
        </a:spcBef>
        <a:spcAft>
          <a:spcPct val="0"/>
        </a:spcAft>
        <a:defRPr sz="4400">
          <a:solidFill>
            <a:schemeClr val="tx2"/>
          </a:solidFill>
          <a:latin typeface="Times" charset="0"/>
        </a:defRPr>
      </a:lvl3pPr>
      <a:lvl4pPr algn="ctr" rtl="0" fontAlgn="base">
        <a:spcBef>
          <a:spcPct val="0"/>
        </a:spcBef>
        <a:spcAft>
          <a:spcPct val="0"/>
        </a:spcAft>
        <a:defRPr sz="4400">
          <a:solidFill>
            <a:schemeClr val="tx2"/>
          </a:solidFill>
          <a:latin typeface="Times" charset="0"/>
        </a:defRPr>
      </a:lvl4pPr>
      <a:lvl5pPr algn="ctr" rtl="0" fontAlgn="base">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ppecb.com/index.php/cat_view/5-downloadable-files/7-special-shipments/10-intransit-handling-protocols/12-china.html"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heiner@syntesa.eu"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0.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4.xml"/><Relationship Id="rId1" Type="http://schemas.openxmlformats.org/officeDocument/2006/relationships/vmlDrawing" Target="../drawings/vmlDrawing1.vml"/><Relationship Id="rId5" Type="http://schemas.openxmlformats.org/officeDocument/2006/relationships/image" Target="../media/image14.wmf"/><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ile:Red kiwi fruit sli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p:txBody>
          <a:bodyPr>
            <a:noAutofit/>
          </a:bodyPr>
          <a:lstStyle/>
          <a:p>
            <a:r>
              <a:rPr lang="en-GB" sz="1800" dirty="0">
                <a:solidFill>
                  <a:srgbClr val="FFFFFF"/>
                </a:solidFill>
              </a:rPr>
              <a:t>Fresh fruit and vegetable exports from Greece: </a:t>
            </a:r>
            <a:r>
              <a:rPr lang="en-GB" sz="1800" dirty="0" smtClean="0">
                <a:solidFill>
                  <a:srgbClr val="FFFFFF"/>
                </a:solidFill>
              </a:rPr>
              <a:t>challenges</a:t>
            </a:r>
            <a:endParaRPr lang="en-GB" sz="1800" dirty="0">
              <a:solidFill>
                <a:srgbClr val="FFFFFF"/>
              </a:solidFill>
            </a:endParaRPr>
          </a:p>
        </p:txBody>
      </p:sp>
      <p:sp>
        <p:nvSpPr>
          <p:cNvPr id="3" name="Subtitle 2"/>
          <p:cNvSpPr>
            <a:spLocks noGrp="1"/>
          </p:cNvSpPr>
          <p:nvPr>
            <p:ph type="subTitle" idx="1"/>
          </p:nvPr>
        </p:nvSpPr>
        <p:spPr>
          <a:xfrm>
            <a:off x="3519376" y="3620386"/>
            <a:ext cx="5078524" cy="1752600"/>
          </a:xfrm>
        </p:spPr>
        <p:txBody>
          <a:bodyPr>
            <a:normAutofit lnSpcReduction="10000"/>
          </a:bodyPr>
          <a:lstStyle/>
          <a:p>
            <a:r>
              <a:rPr lang="en-US" sz="4000" b="1" kern="100" dirty="0" smtClean="0">
                <a:solidFill>
                  <a:srgbClr val="FFFFFF"/>
                </a:solidFill>
              </a:rPr>
              <a:t>Preliminary </a:t>
            </a:r>
            <a:r>
              <a:rPr lang="en-US" sz="4000" b="1" kern="100" dirty="0">
                <a:solidFill>
                  <a:srgbClr val="FFFFFF"/>
                </a:solidFill>
              </a:rPr>
              <a:t>competitiveness analysis</a:t>
            </a:r>
            <a:endParaRPr lang="en-GB" sz="4000" b="1" dirty="0">
              <a:solidFill>
                <a:srgbClr val="FFFFFF"/>
              </a:solidFill>
            </a:endParaRPr>
          </a:p>
        </p:txBody>
      </p:sp>
    </p:spTree>
    <p:extLst>
      <p:ext uri="{BB962C8B-B14F-4D97-AF65-F5344CB8AC3E}">
        <p14:creationId xmlns:p14="http://schemas.microsoft.com/office/powerpoint/2010/main" val="1374367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quarter" idx="10"/>
          </p:nvPr>
        </p:nvSpPr>
        <p:spPr/>
        <p:txBody>
          <a:bodyPr/>
          <a:lstStyle/>
          <a:p>
            <a:pPr eaLnBrk="1" hangingPunct="1"/>
            <a:endParaRPr lang="en-US" sz="2400" dirty="0" smtClean="0">
              <a:solidFill>
                <a:schemeClr val="tx1"/>
              </a:solidFill>
              <a:latin typeface="+mn-lt"/>
            </a:endParaRPr>
          </a:p>
        </p:txBody>
      </p:sp>
      <p:sp>
        <p:nvSpPr>
          <p:cNvPr id="3" name="Text Placeholder 2"/>
          <p:cNvSpPr>
            <a:spLocks noGrp="1"/>
          </p:cNvSpPr>
          <p:nvPr>
            <p:ph type="body" sz="quarter" idx="14"/>
          </p:nvPr>
        </p:nvSpPr>
        <p:spPr/>
        <p:txBody>
          <a:bodyPr/>
          <a:lstStyle/>
          <a:p>
            <a:r>
              <a:rPr lang="en-US" dirty="0">
                <a:solidFill>
                  <a:schemeClr val="tx1"/>
                </a:solidFill>
              </a:rPr>
              <a:t>Phytosanitary inspection based on third country demands.</a:t>
            </a:r>
          </a:p>
          <a:p>
            <a:r>
              <a:rPr lang="en-US" dirty="0">
                <a:solidFill>
                  <a:schemeClr val="tx1"/>
                </a:solidFill>
              </a:rPr>
              <a:t>Quality inspections based on EU regulations (EU 543-2011). Analysis and selection on basis of data from the declaration of the shipments (manual)</a:t>
            </a:r>
          </a:p>
          <a:p>
            <a:r>
              <a:rPr lang="nl-NL" dirty="0">
                <a:solidFill>
                  <a:schemeClr val="tx1"/>
                </a:solidFill>
              </a:rPr>
              <a:t>Electronic handling (partial) of certifcate of conformity (agreement with Dutch Customs).</a:t>
            </a:r>
          </a:p>
          <a:p>
            <a:r>
              <a:rPr lang="en-US" dirty="0">
                <a:solidFill>
                  <a:schemeClr val="tx1"/>
                </a:solidFill>
              </a:rPr>
              <a:t>Uniform edited documents</a:t>
            </a:r>
          </a:p>
          <a:p>
            <a:endParaRPr lang="en-GB" dirty="0"/>
          </a:p>
        </p:txBody>
      </p:sp>
      <p:sp>
        <p:nvSpPr>
          <p:cNvPr id="2" name="Text Placeholder 1"/>
          <p:cNvSpPr>
            <a:spLocks noGrp="1"/>
          </p:cNvSpPr>
          <p:nvPr>
            <p:ph type="body" sz="quarter" idx="12"/>
          </p:nvPr>
        </p:nvSpPr>
        <p:spPr/>
        <p:txBody>
          <a:bodyPr/>
          <a:lstStyle/>
          <a:p>
            <a:endParaRPr lang="en-GB"/>
          </a:p>
        </p:txBody>
      </p:sp>
      <p:sp>
        <p:nvSpPr>
          <p:cNvPr id="6146" name="Rectangle 2"/>
          <p:cNvSpPr>
            <a:spLocks noGrp="1" noChangeArrowheads="1"/>
          </p:cNvSpPr>
          <p:nvPr>
            <p:ph type="title" idx="4294967295"/>
          </p:nvPr>
        </p:nvSpPr>
        <p:spPr>
          <a:xfrm>
            <a:off x="0" y="1268413"/>
            <a:ext cx="7620000" cy="1143000"/>
          </a:xfrm>
          <a:prstGeom prst="rect">
            <a:avLst/>
          </a:prstGeom>
        </p:spPr>
        <p:txBody>
          <a:bodyPr/>
          <a:lstStyle/>
          <a:p>
            <a:pPr eaLnBrk="1" hangingPunct="1"/>
            <a:r>
              <a:rPr lang="en-US" sz="2800" dirty="0" smtClean="0">
                <a:latin typeface="+mn-lt"/>
              </a:rPr>
              <a:t>CLIENT EXPORT   </a:t>
            </a:r>
            <a:endParaRPr lang="nl-NL" sz="2800" dirty="0" smtClean="0">
              <a:latin typeface="+mn-lt"/>
            </a:endParaRPr>
          </a:p>
        </p:txBody>
      </p:sp>
    </p:spTree>
    <p:extLst>
      <p:ext uri="{BB962C8B-B14F-4D97-AF65-F5344CB8AC3E}">
        <p14:creationId xmlns:p14="http://schemas.microsoft.com/office/powerpoint/2010/main" val="30991926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quarter" idx="10"/>
          </p:nvPr>
        </p:nvSpPr>
        <p:spPr/>
        <p:txBody>
          <a:bodyPr/>
          <a:lstStyle/>
          <a:p>
            <a:pPr eaLnBrk="1" hangingPunct="1"/>
            <a:endParaRPr lang="nl-NL" sz="2800" dirty="0" smtClean="0"/>
          </a:p>
        </p:txBody>
      </p:sp>
      <p:sp>
        <p:nvSpPr>
          <p:cNvPr id="3" name="Text Placeholder 2"/>
          <p:cNvSpPr>
            <a:spLocks noGrp="1"/>
          </p:cNvSpPr>
          <p:nvPr>
            <p:ph type="body" sz="quarter" idx="14"/>
          </p:nvPr>
        </p:nvSpPr>
        <p:spPr/>
        <p:txBody>
          <a:bodyPr/>
          <a:lstStyle/>
          <a:p>
            <a:r>
              <a:rPr lang="nl-NL" dirty="0">
                <a:solidFill>
                  <a:schemeClr val="tx1"/>
                </a:solidFill>
              </a:rPr>
              <a:t>Registration of all inspection requests  </a:t>
            </a:r>
            <a:endParaRPr lang="nl-NL" sz="1600" dirty="0">
              <a:solidFill>
                <a:schemeClr val="tx1"/>
              </a:solidFill>
            </a:endParaRPr>
          </a:p>
          <a:p>
            <a:r>
              <a:rPr lang="nl-NL" dirty="0">
                <a:solidFill>
                  <a:schemeClr val="tx1"/>
                </a:solidFill>
              </a:rPr>
              <a:t>Planning of inspection requests</a:t>
            </a:r>
          </a:p>
          <a:p>
            <a:r>
              <a:rPr lang="nl-NL" dirty="0">
                <a:solidFill>
                  <a:schemeClr val="tx1"/>
                </a:solidFill>
              </a:rPr>
              <a:t>Registration of inspection results</a:t>
            </a:r>
          </a:p>
          <a:p>
            <a:r>
              <a:rPr lang="nl-NL" dirty="0">
                <a:solidFill>
                  <a:schemeClr val="tx1"/>
                </a:solidFill>
              </a:rPr>
              <a:t>Electronic feedback send to CLIENT-systems </a:t>
            </a:r>
          </a:p>
          <a:p>
            <a:r>
              <a:rPr lang="nl-NL" dirty="0">
                <a:solidFill>
                  <a:schemeClr val="tx1"/>
                </a:solidFill>
              </a:rPr>
              <a:t>Email feedback to import- en exportcompany</a:t>
            </a:r>
          </a:p>
          <a:p>
            <a:endParaRPr lang="nl-NL" sz="2400" dirty="0"/>
          </a:p>
          <a:p>
            <a:endParaRPr lang="en-GB" dirty="0"/>
          </a:p>
        </p:txBody>
      </p:sp>
      <p:sp>
        <p:nvSpPr>
          <p:cNvPr id="2" name="Text Placeholder 1"/>
          <p:cNvSpPr>
            <a:spLocks noGrp="1"/>
          </p:cNvSpPr>
          <p:nvPr>
            <p:ph type="body" sz="quarter" idx="12"/>
          </p:nvPr>
        </p:nvSpPr>
        <p:spPr/>
        <p:txBody>
          <a:bodyPr/>
          <a:lstStyle/>
          <a:p>
            <a:endParaRPr lang="en-GB"/>
          </a:p>
        </p:txBody>
      </p:sp>
      <p:sp>
        <p:nvSpPr>
          <p:cNvPr id="7170" name="Rectangle 2"/>
          <p:cNvSpPr>
            <a:spLocks noGrp="1" noChangeArrowheads="1"/>
          </p:cNvSpPr>
          <p:nvPr>
            <p:ph type="title" idx="4294967295"/>
          </p:nvPr>
        </p:nvSpPr>
        <p:spPr>
          <a:xfrm>
            <a:off x="0" y="1125538"/>
            <a:ext cx="7620000" cy="1143000"/>
          </a:xfrm>
          <a:prstGeom prst="rect">
            <a:avLst/>
          </a:prstGeom>
        </p:spPr>
        <p:txBody>
          <a:bodyPr/>
          <a:lstStyle/>
          <a:p>
            <a:pPr eaLnBrk="1" hangingPunct="1"/>
            <a:r>
              <a:rPr lang="nl-NL" sz="2800" dirty="0" smtClean="0">
                <a:latin typeface="+mn-lt"/>
              </a:rPr>
              <a:t>INSPECTION MANAGEMENT SYSTEM (IBP)</a:t>
            </a:r>
          </a:p>
        </p:txBody>
      </p:sp>
    </p:spTree>
    <p:extLst>
      <p:ext uri="{BB962C8B-B14F-4D97-AF65-F5344CB8AC3E}">
        <p14:creationId xmlns:p14="http://schemas.microsoft.com/office/powerpoint/2010/main" val="1485152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quarter" idx="10"/>
          </p:nvPr>
        </p:nvSpPr>
        <p:spPr/>
        <p:txBody>
          <a:bodyPr/>
          <a:lstStyle/>
          <a:p>
            <a:pPr eaLnBrk="1" hangingPunct="1">
              <a:buNone/>
            </a:pPr>
            <a:endParaRPr lang="nl-NL" sz="2800" dirty="0" smtClean="0"/>
          </a:p>
        </p:txBody>
      </p:sp>
      <p:sp>
        <p:nvSpPr>
          <p:cNvPr id="3" name="Text Placeholder 2"/>
          <p:cNvSpPr>
            <a:spLocks noGrp="1"/>
          </p:cNvSpPr>
          <p:nvPr>
            <p:ph type="body" sz="quarter" idx="14"/>
          </p:nvPr>
        </p:nvSpPr>
        <p:spPr/>
        <p:txBody>
          <a:bodyPr/>
          <a:lstStyle/>
          <a:p>
            <a:r>
              <a:rPr lang="nl-NL" dirty="0">
                <a:solidFill>
                  <a:schemeClr val="tx1"/>
                </a:solidFill>
              </a:rPr>
              <a:t>Produces all invoices  for KCB .</a:t>
            </a:r>
          </a:p>
          <a:p>
            <a:r>
              <a:rPr lang="nl-NL" dirty="0">
                <a:solidFill>
                  <a:schemeClr val="tx1"/>
                </a:solidFill>
              </a:rPr>
              <a:t>1250 different customers</a:t>
            </a:r>
          </a:p>
          <a:p>
            <a:r>
              <a:rPr lang="nl-NL" dirty="0">
                <a:solidFill>
                  <a:schemeClr val="tx1"/>
                </a:solidFill>
              </a:rPr>
              <a:t>20.000 invoices per Year  (estimate 2014)</a:t>
            </a:r>
          </a:p>
          <a:p>
            <a:r>
              <a:rPr lang="nl-NL" dirty="0">
                <a:solidFill>
                  <a:schemeClr val="tx1"/>
                </a:solidFill>
              </a:rPr>
              <a:t>Uploading all data to the </a:t>
            </a:r>
            <a:r>
              <a:rPr lang="nl-NL">
                <a:solidFill>
                  <a:schemeClr val="tx1"/>
                </a:solidFill>
              </a:rPr>
              <a:t>Financial </a:t>
            </a:r>
            <a:r>
              <a:rPr lang="nl-NL" smtClean="0">
                <a:solidFill>
                  <a:schemeClr val="tx1"/>
                </a:solidFill>
              </a:rPr>
              <a:t>system</a:t>
            </a:r>
            <a:endParaRPr lang="nl-NL" dirty="0">
              <a:solidFill>
                <a:schemeClr val="tx1"/>
              </a:solidFill>
            </a:endParaRPr>
          </a:p>
        </p:txBody>
      </p:sp>
      <p:sp>
        <p:nvSpPr>
          <p:cNvPr id="2" name="Text Placeholder 1"/>
          <p:cNvSpPr>
            <a:spLocks noGrp="1"/>
          </p:cNvSpPr>
          <p:nvPr>
            <p:ph type="body" sz="quarter" idx="12"/>
          </p:nvPr>
        </p:nvSpPr>
        <p:spPr/>
        <p:txBody>
          <a:bodyPr/>
          <a:lstStyle/>
          <a:p>
            <a:endParaRPr lang="en-GB"/>
          </a:p>
        </p:txBody>
      </p:sp>
      <p:sp>
        <p:nvSpPr>
          <p:cNvPr id="7170" name="Rectangle 2"/>
          <p:cNvSpPr>
            <a:spLocks noGrp="1" noChangeArrowheads="1"/>
          </p:cNvSpPr>
          <p:nvPr>
            <p:ph type="title" idx="4294967295"/>
          </p:nvPr>
        </p:nvSpPr>
        <p:spPr>
          <a:xfrm>
            <a:off x="0" y="1125538"/>
            <a:ext cx="7620000" cy="1143000"/>
          </a:xfrm>
          <a:prstGeom prst="rect">
            <a:avLst/>
          </a:prstGeom>
        </p:spPr>
        <p:txBody>
          <a:bodyPr/>
          <a:lstStyle/>
          <a:p>
            <a:pPr eaLnBrk="1" hangingPunct="1"/>
            <a:r>
              <a:rPr lang="nl-NL" sz="2800" dirty="0" smtClean="0">
                <a:latin typeface="+mn-lt"/>
              </a:rPr>
              <a:t>INVOICE SYSTEM  FAC</a:t>
            </a:r>
          </a:p>
        </p:txBody>
      </p:sp>
    </p:spTree>
    <p:extLst>
      <p:ext uri="{BB962C8B-B14F-4D97-AF65-F5344CB8AC3E}">
        <p14:creationId xmlns:p14="http://schemas.microsoft.com/office/powerpoint/2010/main" val="21937473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Peer </a:t>
            </a:r>
            <a:r>
              <a:rPr lang="en-GB" dirty="0" smtClean="0"/>
              <a:t>review 2011</a:t>
            </a:r>
            <a:endParaRPr lang="en-GB" dirty="0"/>
          </a:p>
        </p:txBody>
      </p:sp>
      <p:sp>
        <p:nvSpPr>
          <p:cNvPr id="6" name="Content Placeholder 5"/>
          <p:cNvSpPr>
            <a:spLocks noGrp="1"/>
          </p:cNvSpPr>
          <p:nvPr>
            <p:ph idx="1"/>
          </p:nvPr>
        </p:nvSpPr>
        <p:spPr>
          <a:xfrm>
            <a:off x="457200" y="1169580"/>
            <a:ext cx="8229600" cy="5559023"/>
          </a:xfrm>
        </p:spPr>
        <p:txBody>
          <a:bodyPr>
            <a:normAutofit/>
          </a:bodyPr>
          <a:lstStyle/>
          <a:p>
            <a:r>
              <a:rPr lang="en-GB" dirty="0"/>
              <a:t>The Netherlands is one of the largest exporters and importers of fruit and vegetables products in </a:t>
            </a:r>
            <a:r>
              <a:rPr lang="en-GB" dirty="0" smtClean="0"/>
              <a:t>the world</a:t>
            </a:r>
            <a:r>
              <a:rPr lang="en-GB" dirty="0"/>
              <a:t>. The inspection system has to be well organised in order to manage the large volume and </a:t>
            </a:r>
            <a:r>
              <a:rPr lang="en-GB" dirty="0" smtClean="0"/>
              <a:t>diverse fruit </a:t>
            </a:r>
            <a:r>
              <a:rPr lang="en-GB" dirty="0"/>
              <a:t>and vegetable consignments. </a:t>
            </a:r>
            <a:endParaRPr lang="en-GB" dirty="0" smtClean="0"/>
          </a:p>
          <a:p>
            <a:r>
              <a:rPr lang="en-GB" dirty="0" smtClean="0"/>
              <a:t>KCB also covers phytosanitary </a:t>
            </a:r>
            <a:r>
              <a:rPr lang="en-GB" dirty="0"/>
              <a:t>inspection of many products </a:t>
            </a:r>
            <a:endParaRPr lang="en-GB" dirty="0" smtClean="0"/>
          </a:p>
          <a:p>
            <a:r>
              <a:rPr lang="en-GB" dirty="0" smtClean="0"/>
              <a:t>This </a:t>
            </a:r>
            <a:r>
              <a:rPr lang="en-GB" dirty="0"/>
              <a:t>system is fully digitalised from the request for inspection to the issuance of certificates. </a:t>
            </a:r>
            <a:endParaRPr lang="en-GB" dirty="0" smtClean="0"/>
          </a:p>
          <a:p>
            <a:r>
              <a:rPr lang="en-GB" dirty="0" smtClean="0"/>
              <a:t>The </a:t>
            </a:r>
            <a:r>
              <a:rPr lang="en-GB" dirty="0"/>
              <a:t>system </a:t>
            </a:r>
            <a:r>
              <a:rPr lang="en-GB" dirty="0" smtClean="0"/>
              <a:t>is run </a:t>
            </a:r>
            <a:r>
              <a:rPr lang="en-GB" dirty="0"/>
              <a:t>by the Ministry for Economic Affairs, Agriculture and Innovation but the daily operation is </a:t>
            </a:r>
            <a:r>
              <a:rPr lang="en-GB" dirty="0" smtClean="0"/>
              <a:t>the responsibility </a:t>
            </a:r>
            <a:r>
              <a:rPr lang="en-GB" dirty="0"/>
              <a:t>of KCB.</a:t>
            </a:r>
          </a:p>
          <a:p>
            <a:r>
              <a:rPr lang="en-GB" dirty="0"/>
              <a:t>Most traders have a user interface for the IT system Client Import </a:t>
            </a:r>
            <a:r>
              <a:rPr lang="en-GB" dirty="0" smtClean="0"/>
              <a:t>(alternative: fax)</a:t>
            </a:r>
          </a:p>
          <a:p>
            <a:r>
              <a:rPr lang="en-GB" dirty="0" smtClean="0"/>
              <a:t>For exports a risk assessment based inspection system is in the introduction </a:t>
            </a:r>
            <a:r>
              <a:rPr lang="en-GB" dirty="0" smtClean="0"/>
              <a:t>phase</a:t>
            </a:r>
            <a:endParaRPr lang="en-GB" dirty="0" smtClean="0"/>
          </a:p>
        </p:txBody>
      </p:sp>
    </p:spTree>
    <p:extLst>
      <p:ext uri="{BB962C8B-B14F-4D97-AF65-F5344CB8AC3E}">
        <p14:creationId xmlns:p14="http://schemas.microsoft.com/office/powerpoint/2010/main" val="2633610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Peer </a:t>
            </a:r>
            <a:r>
              <a:rPr lang="en-GB" dirty="0" smtClean="0"/>
              <a:t>review 2011</a:t>
            </a:r>
            <a:endParaRPr lang="en-GB" dirty="0"/>
          </a:p>
        </p:txBody>
      </p:sp>
      <p:sp>
        <p:nvSpPr>
          <p:cNvPr id="6" name="Content Placeholder 5"/>
          <p:cNvSpPr>
            <a:spLocks noGrp="1"/>
          </p:cNvSpPr>
          <p:nvPr>
            <p:ph idx="1"/>
          </p:nvPr>
        </p:nvSpPr>
        <p:spPr>
          <a:xfrm>
            <a:off x="457200" y="1169580"/>
            <a:ext cx="8229600" cy="5559023"/>
          </a:xfrm>
        </p:spPr>
        <p:txBody>
          <a:bodyPr>
            <a:normAutofit/>
          </a:bodyPr>
          <a:lstStyle/>
          <a:p>
            <a:r>
              <a:rPr lang="en-GB" dirty="0" smtClean="0"/>
              <a:t>The </a:t>
            </a:r>
            <a:r>
              <a:rPr lang="en-GB" dirty="0"/>
              <a:t>consignments which are subject to inspection come into an electronic system where they </a:t>
            </a:r>
            <a:r>
              <a:rPr lang="en-GB" dirty="0" smtClean="0"/>
              <a:t>are associated </a:t>
            </a:r>
            <a:r>
              <a:rPr lang="en-GB" dirty="0"/>
              <a:t>with inspectors. This planning is done by experienced experts, who take into account the </a:t>
            </a:r>
            <a:r>
              <a:rPr lang="en-GB" dirty="0" smtClean="0"/>
              <a:t>place of </a:t>
            </a:r>
            <a:r>
              <a:rPr lang="en-GB" dirty="0"/>
              <a:t>inspection, the required type(s) of inspection, the qualification of the inspector and the capacity of </a:t>
            </a:r>
            <a:r>
              <a:rPr lang="en-GB" dirty="0" smtClean="0"/>
              <a:t>the inspectors </a:t>
            </a:r>
            <a:r>
              <a:rPr lang="en-GB" dirty="0"/>
              <a:t>in charge of the given day. </a:t>
            </a:r>
            <a:endParaRPr lang="en-GB" dirty="0" smtClean="0"/>
          </a:p>
          <a:p>
            <a:r>
              <a:rPr lang="en-GB" dirty="0" smtClean="0"/>
              <a:t>The </a:t>
            </a:r>
            <a:r>
              <a:rPr lang="en-GB" dirty="0"/>
              <a:t>electronic system is usually running smoothly. However, </a:t>
            </a:r>
            <a:r>
              <a:rPr lang="en-GB" dirty="0" smtClean="0"/>
              <a:t>during the </a:t>
            </a:r>
            <a:r>
              <a:rPr lang="en-GB" dirty="0"/>
              <a:t>visit, the central server collapsed and all the system was shut down. In this case, the coordination </a:t>
            </a:r>
            <a:r>
              <a:rPr lang="en-GB" dirty="0" smtClean="0"/>
              <a:t>of inspection </a:t>
            </a:r>
            <a:r>
              <a:rPr lang="en-GB" dirty="0"/>
              <a:t>has to be done manually, using the traditional method of paper notifications, phone calls, </a:t>
            </a:r>
            <a:r>
              <a:rPr lang="en-GB" dirty="0" smtClean="0"/>
              <a:t>faxes and </a:t>
            </a:r>
            <a:r>
              <a:rPr lang="en-GB" dirty="0"/>
              <a:t>paper based documentation. </a:t>
            </a:r>
            <a:endParaRPr lang="en-GB" dirty="0" smtClean="0"/>
          </a:p>
          <a:p>
            <a:r>
              <a:rPr lang="en-GB" dirty="0" smtClean="0"/>
              <a:t>The </a:t>
            </a:r>
            <a:r>
              <a:rPr lang="en-GB" dirty="0"/>
              <a:t>inspectors automatically receive their daily inspection plan on their PDA. They have </a:t>
            </a:r>
            <a:r>
              <a:rPr lang="en-GB" dirty="0" smtClean="0"/>
              <a:t>to implement </a:t>
            </a:r>
            <a:r>
              <a:rPr lang="en-GB" dirty="0"/>
              <a:t>the phytosanitary and/or quality inspection of the consignment and fill in the online forms. </a:t>
            </a:r>
            <a:r>
              <a:rPr lang="en-GB" dirty="0" smtClean="0"/>
              <a:t>As a </a:t>
            </a:r>
            <a:r>
              <a:rPr lang="en-GB" dirty="0"/>
              <a:t>result of a positive inspection, a code is sent to traders via the system. With this code, custom </a:t>
            </a:r>
            <a:r>
              <a:rPr lang="en-GB" dirty="0" smtClean="0"/>
              <a:t>clearance can </a:t>
            </a:r>
            <a:r>
              <a:rPr lang="en-GB" dirty="0"/>
              <a:t>be done by the trader. </a:t>
            </a:r>
            <a:endParaRPr lang="en-GB" dirty="0" smtClean="0"/>
          </a:p>
          <a:p>
            <a:r>
              <a:rPr lang="en-GB" dirty="0" smtClean="0"/>
              <a:t>If </a:t>
            </a:r>
            <a:r>
              <a:rPr lang="en-GB" dirty="0"/>
              <a:t>the result is negative, the inspector puts the consignment on hold. </a:t>
            </a:r>
            <a:r>
              <a:rPr lang="en-GB" dirty="0" smtClean="0"/>
              <a:t>The custom </a:t>
            </a:r>
            <a:r>
              <a:rPr lang="en-GB" dirty="0"/>
              <a:t>authorities are also informed of this decision.</a:t>
            </a:r>
          </a:p>
        </p:txBody>
      </p:sp>
    </p:spTree>
    <p:extLst>
      <p:ext uri="{BB962C8B-B14F-4D97-AF65-F5344CB8AC3E}">
        <p14:creationId xmlns:p14="http://schemas.microsoft.com/office/powerpoint/2010/main" val="1113869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Control Board</a:t>
            </a:r>
            <a:endParaRPr lang="en-GB" dirty="0"/>
          </a:p>
        </p:txBody>
      </p:sp>
      <p:sp>
        <p:nvSpPr>
          <p:cNvPr id="3" name="Content Placeholder 2"/>
          <p:cNvSpPr>
            <a:spLocks noGrp="1"/>
          </p:cNvSpPr>
          <p:nvPr>
            <p:ph idx="1"/>
          </p:nvPr>
        </p:nvSpPr>
        <p:spPr/>
        <p:txBody>
          <a:bodyPr/>
          <a:lstStyle/>
          <a:p>
            <a:r>
              <a:rPr lang="en-GB" dirty="0"/>
              <a:t>The KCB, the Quality Control Bureau was established in 1924 by Dutch growers and traders. </a:t>
            </a:r>
          </a:p>
          <a:p>
            <a:pPr lvl="1"/>
            <a:r>
              <a:rPr lang="en-GB" dirty="0"/>
              <a:t>The Bureau was established with the primarily task of quality inspection of Dutch fruit and vegetables exports to Western European markets. </a:t>
            </a:r>
          </a:p>
          <a:p>
            <a:r>
              <a:rPr lang="en-GB" dirty="0"/>
              <a:t>As of today, the KCB is still a fully independent body.</a:t>
            </a:r>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15</a:t>
            </a:fld>
            <a:endParaRPr lang="en-GB"/>
          </a:p>
        </p:txBody>
      </p:sp>
    </p:spTree>
    <p:extLst>
      <p:ext uri="{BB962C8B-B14F-4D97-AF65-F5344CB8AC3E}">
        <p14:creationId xmlns:p14="http://schemas.microsoft.com/office/powerpoint/2010/main" val="35272311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Efficiency of inspection </a:t>
            </a:r>
            <a:endParaRPr lang="en-GB" dirty="0"/>
          </a:p>
        </p:txBody>
      </p:sp>
      <p:sp>
        <p:nvSpPr>
          <p:cNvPr id="3" name="Content Placeholder 2"/>
          <p:cNvSpPr>
            <a:spLocks noGrp="1"/>
          </p:cNvSpPr>
          <p:nvPr>
            <p:ph idx="1"/>
          </p:nvPr>
        </p:nvSpPr>
        <p:spPr/>
        <p:txBody>
          <a:bodyPr>
            <a:normAutofit fontScale="92500" lnSpcReduction="20000"/>
          </a:bodyPr>
          <a:lstStyle/>
          <a:p>
            <a:r>
              <a:rPr lang="en-GB" dirty="0"/>
              <a:t>The KCB employs 78 inspectors (June 2011) responsible for quality control of fruit and </a:t>
            </a:r>
            <a:r>
              <a:rPr lang="en-GB" dirty="0" smtClean="0"/>
              <a:t>vegetables before </a:t>
            </a:r>
            <a:r>
              <a:rPr lang="en-GB" dirty="0"/>
              <a:t>the retail phase. They belong to the Field </a:t>
            </a:r>
            <a:r>
              <a:rPr lang="en-GB" dirty="0" smtClean="0"/>
              <a:t>Service </a:t>
            </a:r>
            <a:r>
              <a:rPr lang="en-GB" dirty="0"/>
              <a:t>within the organisational structure of the body</a:t>
            </a:r>
            <a:r>
              <a:rPr lang="en-GB" dirty="0" smtClean="0"/>
              <a:t>.</a:t>
            </a:r>
          </a:p>
          <a:p>
            <a:pPr lvl="1"/>
            <a:r>
              <a:rPr lang="en-GB" dirty="0" smtClean="0"/>
              <a:t>Fruit </a:t>
            </a:r>
            <a:r>
              <a:rPr lang="en-GB" dirty="0"/>
              <a:t>and vegetables sector produced EUR 2.6 billion in 2010. </a:t>
            </a:r>
            <a:endParaRPr lang="en-GB" dirty="0" smtClean="0"/>
          </a:p>
          <a:p>
            <a:pPr lvl="1"/>
            <a:r>
              <a:rPr lang="en-GB" dirty="0" smtClean="0"/>
              <a:t>The sector plays </a:t>
            </a:r>
            <a:r>
              <a:rPr lang="en-GB" dirty="0"/>
              <a:t>a prominent role in international trade with an export value of EUR 9.3 billion, including </a:t>
            </a:r>
            <a:r>
              <a:rPr lang="en-GB" dirty="0" smtClean="0"/>
              <a:t>re-exports, and </a:t>
            </a:r>
            <a:r>
              <a:rPr lang="en-GB" dirty="0"/>
              <a:t>an import value of EUR 7.1 billion in 2010</a:t>
            </a:r>
            <a:r>
              <a:rPr lang="en-GB" dirty="0" smtClean="0"/>
              <a:t>.</a:t>
            </a:r>
          </a:p>
          <a:p>
            <a:pPr lvl="1"/>
            <a:r>
              <a:rPr lang="en-GB" dirty="0"/>
              <a:t>In total 15,810 lots were inspected for export in 2010. This corresponds to 2 204 000 tons, of </a:t>
            </a:r>
            <a:r>
              <a:rPr lang="en-GB" dirty="0" smtClean="0"/>
              <a:t>which 1 </a:t>
            </a:r>
            <a:r>
              <a:rPr lang="en-GB" dirty="0"/>
              <a:t>389 000 tonnes was SMS produce.</a:t>
            </a:r>
            <a:endParaRPr lang="en-GB" dirty="0" smtClean="0"/>
          </a:p>
          <a:p>
            <a:pPr lvl="1"/>
            <a:r>
              <a:rPr lang="en-GB" dirty="0" smtClean="0"/>
              <a:t>In comparison: Greek exports of fruits and vegetables amounted to 535.5 m€ in 2012</a:t>
            </a:r>
          </a:p>
          <a:p>
            <a:r>
              <a:rPr lang="en-GB" dirty="0"/>
              <a:t>The 87 fruit and vegetable products which are subject to import inspection are also subject to </a:t>
            </a:r>
            <a:r>
              <a:rPr lang="en-GB" dirty="0" smtClean="0"/>
              <a:t>export inspection</a:t>
            </a:r>
            <a:r>
              <a:rPr lang="en-GB" dirty="0"/>
              <a:t>. </a:t>
            </a:r>
            <a:endParaRPr lang="en-GB" dirty="0" smtClean="0"/>
          </a:p>
          <a:p>
            <a:r>
              <a:rPr lang="en-GB" dirty="0" smtClean="0"/>
              <a:t>As </a:t>
            </a:r>
            <a:r>
              <a:rPr lang="en-GB" dirty="0"/>
              <a:t>regards the inspection frequency, consignments with only SMS products or a mix of </a:t>
            </a:r>
            <a:r>
              <a:rPr lang="en-GB" dirty="0" smtClean="0"/>
              <a:t>SMS and </a:t>
            </a:r>
            <a:r>
              <a:rPr lang="en-GB" dirty="0"/>
              <a:t>GMS products are inspected in 100 percent. </a:t>
            </a:r>
            <a:endParaRPr lang="en-GB" dirty="0" smtClean="0"/>
          </a:p>
          <a:p>
            <a:r>
              <a:rPr lang="en-GB" dirty="0" smtClean="0"/>
              <a:t>The </a:t>
            </a:r>
            <a:r>
              <a:rPr lang="en-GB" dirty="0"/>
              <a:t>consignments which contain only GMS products </a:t>
            </a:r>
            <a:r>
              <a:rPr lang="en-GB" dirty="0" smtClean="0"/>
              <a:t>are randomly </a:t>
            </a:r>
            <a:r>
              <a:rPr lang="en-GB" dirty="0"/>
              <a:t>checked in a 10 percent frequency. However, the risk analysis system can further adjust </a:t>
            </a:r>
            <a:r>
              <a:rPr lang="en-GB" dirty="0" smtClean="0"/>
              <a:t>the inspection </a:t>
            </a:r>
            <a:r>
              <a:rPr lang="en-GB" dirty="0"/>
              <a:t>frequency; e.g. for approved traders, only five percent of the shipments is subject </a:t>
            </a:r>
            <a:r>
              <a:rPr lang="en-GB" dirty="0" smtClean="0"/>
              <a:t>to inspection.</a:t>
            </a:r>
          </a:p>
        </p:txBody>
      </p:sp>
      <p:sp>
        <p:nvSpPr>
          <p:cNvPr id="4" name="Slide Number Placeholder 3"/>
          <p:cNvSpPr>
            <a:spLocks noGrp="1"/>
          </p:cNvSpPr>
          <p:nvPr>
            <p:ph type="sldNum" sz="quarter" idx="12"/>
          </p:nvPr>
        </p:nvSpPr>
        <p:spPr/>
        <p:txBody>
          <a:bodyPr/>
          <a:lstStyle/>
          <a:p>
            <a:fld id="{1920EEC7-98E1-4CEF-92AF-B9255C82647E}" type="slidenum">
              <a:rPr lang="en-GB" smtClean="0"/>
              <a:t>16</a:t>
            </a:fld>
            <a:endParaRPr lang="en-GB"/>
          </a:p>
        </p:txBody>
      </p:sp>
    </p:spTree>
    <p:extLst>
      <p:ext uri="{BB962C8B-B14F-4D97-AF65-F5344CB8AC3E}">
        <p14:creationId xmlns:p14="http://schemas.microsoft.com/office/powerpoint/2010/main" val="2030138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Inspections</a:t>
            </a:r>
            <a:endParaRPr lang="en-GB" dirty="0"/>
          </a:p>
        </p:txBody>
      </p:sp>
      <p:sp>
        <p:nvSpPr>
          <p:cNvPr id="3" name="Content Placeholder 2"/>
          <p:cNvSpPr>
            <a:spLocks noGrp="1"/>
          </p:cNvSpPr>
          <p:nvPr>
            <p:ph idx="1"/>
          </p:nvPr>
        </p:nvSpPr>
        <p:spPr/>
        <p:txBody>
          <a:bodyPr/>
          <a:lstStyle/>
          <a:p>
            <a:r>
              <a:rPr lang="en-GB" dirty="0"/>
              <a:t>When a consignment is located in a warehouse, the sample boxes are picked randomly from </a:t>
            </a:r>
            <a:r>
              <a:rPr lang="en-GB" dirty="0" smtClean="0"/>
              <a:t>the total </a:t>
            </a:r>
            <a:r>
              <a:rPr lang="en-GB" dirty="0"/>
              <a:t>number of boxes. If an import consignment is in a transport vehicle, the sample boxes are </a:t>
            </a:r>
            <a:r>
              <a:rPr lang="en-GB" dirty="0" smtClean="0"/>
              <a:t>taken from </a:t>
            </a:r>
            <a:r>
              <a:rPr lang="en-GB" dirty="0"/>
              <a:t>the first six pallets in the container. All the boxes in the sample are emptied for inspection. </a:t>
            </a:r>
            <a:endParaRPr lang="en-GB" dirty="0" smtClean="0"/>
          </a:p>
          <a:p>
            <a:r>
              <a:rPr lang="en-GB" dirty="0" smtClean="0"/>
              <a:t>In </a:t>
            </a:r>
            <a:r>
              <a:rPr lang="en-GB" dirty="0"/>
              <a:t>case </a:t>
            </a:r>
            <a:r>
              <a:rPr lang="en-GB" dirty="0" smtClean="0"/>
              <a:t>of an </a:t>
            </a:r>
            <a:r>
              <a:rPr lang="en-GB" dirty="0"/>
              <a:t>export inspection, the total consignment must be ready for inspection. If part of the consignment </a:t>
            </a:r>
            <a:r>
              <a:rPr lang="en-GB" dirty="0" smtClean="0"/>
              <a:t>is already </a:t>
            </a:r>
            <a:r>
              <a:rPr lang="en-GB" dirty="0"/>
              <a:t>in the transport vehicle, the vehicle has to be unloaded again</a:t>
            </a:r>
            <a:r>
              <a:rPr lang="en-GB" dirty="0" smtClean="0"/>
              <a:t>.</a:t>
            </a:r>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17</a:t>
            </a:fld>
            <a:endParaRPr lang="en-GB"/>
          </a:p>
        </p:txBody>
      </p:sp>
    </p:spTree>
    <p:extLst>
      <p:ext uri="{BB962C8B-B14F-4D97-AF65-F5344CB8AC3E}">
        <p14:creationId xmlns:p14="http://schemas.microsoft.com/office/powerpoint/2010/main" val="347533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Approved traders</a:t>
            </a:r>
            <a:endParaRPr lang="en-GB" dirty="0"/>
          </a:p>
        </p:txBody>
      </p:sp>
      <p:sp>
        <p:nvSpPr>
          <p:cNvPr id="3" name="Content Placeholder 2"/>
          <p:cNvSpPr>
            <a:spLocks noGrp="1"/>
          </p:cNvSpPr>
          <p:nvPr>
            <p:ph idx="1"/>
          </p:nvPr>
        </p:nvSpPr>
        <p:spPr/>
        <p:txBody>
          <a:bodyPr>
            <a:normAutofit fontScale="92500" lnSpcReduction="10000"/>
          </a:bodyPr>
          <a:lstStyle/>
          <a:p>
            <a:r>
              <a:rPr lang="en-GB" dirty="0"/>
              <a:t>The companies must meet the following criteria, in order to participate in the RIK (</a:t>
            </a:r>
            <a:r>
              <a:rPr lang="en-GB" dirty="0" err="1" smtClean="0"/>
              <a:t>Reglement</a:t>
            </a:r>
            <a:r>
              <a:rPr lang="en-GB" dirty="0" smtClean="0"/>
              <a:t> Interne </a:t>
            </a:r>
            <a:r>
              <a:rPr lang="en-GB" dirty="0" err="1"/>
              <a:t>Kwaliteitscontrole</a:t>
            </a:r>
            <a:r>
              <a:rPr lang="en-GB" dirty="0"/>
              <a:t>, Regulation on Internal Quality control) system and become an </a:t>
            </a:r>
            <a:r>
              <a:rPr lang="en-GB" dirty="0" smtClean="0"/>
              <a:t>approved trader</a:t>
            </a:r>
            <a:r>
              <a:rPr lang="en-GB" dirty="0"/>
              <a:t>:</a:t>
            </a:r>
          </a:p>
          <a:p>
            <a:pPr lvl="1"/>
            <a:r>
              <a:rPr lang="en-GB" dirty="0" smtClean="0"/>
              <a:t>To </a:t>
            </a:r>
            <a:r>
              <a:rPr lang="en-GB" dirty="0"/>
              <a:t>have good inspection results over a period of six consecutive months; this means less than </a:t>
            </a:r>
            <a:r>
              <a:rPr lang="en-GB" dirty="0" smtClean="0"/>
              <a:t>10% non </a:t>
            </a:r>
            <a:r>
              <a:rPr lang="en-GB" dirty="0"/>
              <a:t>conformities over this period; </a:t>
            </a:r>
            <a:r>
              <a:rPr lang="en-GB" dirty="0" smtClean="0"/>
              <a:t>and,</a:t>
            </a:r>
          </a:p>
          <a:p>
            <a:pPr lvl="1"/>
            <a:r>
              <a:rPr lang="en-GB" dirty="0" smtClean="0"/>
              <a:t>To </a:t>
            </a:r>
            <a:r>
              <a:rPr lang="en-GB" dirty="0"/>
              <a:t>have an operating quality control system for fruit and vegetables in place that meets the </a:t>
            </a:r>
            <a:r>
              <a:rPr lang="en-GB" dirty="0" smtClean="0"/>
              <a:t>criteria that </a:t>
            </a:r>
            <a:r>
              <a:rPr lang="en-GB" dirty="0"/>
              <a:t>are laid down in the KCB Quality </a:t>
            </a:r>
            <a:r>
              <a:rPr lang="en-GB" dirty="0" smtClean="0"/>
              <a:t>Code</a:t>
            </a:r>
          </a:p>
          <a:p>
            <a:r>
              <a:rPr lang="en-GB" dirty="0"/>
              <a:t>The quality control system is audited, before a trader gets the RIK approval. During the audit, </a:t>
            </a:r>
            <a:r>
              <a:rPr lang="en-GB" dirty="0" smtClean="0"/>
              <a:t>the KCB </a:t>
            </a:r>
            <a:r>
              <a:rPr lang="en-GB" dirty="0"/>
              <a:t>examines the design and implementation of the quality control system, the qualifications of </a:t>
            </a:r>
            <a:r>
              <a:rPr lang="en-GB" dirty="0" smtClean="0"/>
              <a:t>the quality </a:t>
            </a:r>
            <a:r>
              <a:rPr lang="en-GB" dirty="0"/>
              <a:t>inspectors and the maintenance of the system. </a:t>
            </a:r>
            <a:endParaRPr lang="en-GB" dirty="0" smtClean="0"/>
          </a:p>
          <a:p>
            <a:r>
              <a:rPr lang="en-GB" dirty="0" smtClean="0"/>
              <a:t>In </a:t>
            </a:r>
            <a:r>
              <a:rPr lang="en-GB" dirty="0"/>
              <a:t>the first year, the company is audited two </a:t>
            </a:r>
            <a:r>
              <a:rPr lang="en-GB" dirty="0" smtClean="0"/>
              <a:t>times, and </a:t>
            </a:r>
            <a:r>
              <a:rPr lang="en-GB" dirty="0"/>
              <a:t>in the following period only once per year. Any deviation recognised during an audit can </a:t>
            </a:r>
            <a:r>
              <a:rPr lang="en-GB" dirty="0" smtClean="0"/>
              <a:t>eventually lead </a:t>
            </a:r>
            <a:r>
              <a:rPr lang="en-GB" dirty="0"/>
              <a:t>to the exclusion of companies from the RIK system. </a:t>
            </a:r>
            <a:endParaRPr lang="en-GB" dirty="0" smtClean="0"/>
          </a:p>
          <a:p>
            <a:r>
              <a:rPr lang="en-GB" dirty="0" smtClean="0"/>
              <a:t>Moreover</a:t>
            </a:r>
            <a:r>
              <a:rPr lang="en-GB" dirty="0"/>
              <a:t>, in case of severe problems, </a:t>
            </a:r>
            <a:r>
              <a:rPr lang="en-GB" dirty="0" smtClean="0"/>
              <a:t>like manipulation </a:t>
            </a:r>
            <a:r>
              <a:rPr lang="en-GB" dirty="0"/>
              <a:t>of country of origin, transportation of produce that is in non conformity or </a:t>
            </a:r>
            <a:r>
              <a:rPr lang="en-GB" dirty="0" smtClean="0"/>
              <a:t>repetitive offenses</a:t>
            </a:r>
            <a:r>
              <a:rPr lang="en-GB" dirty="0"/>
              <a:t>, companies can be excluded.</a:t>
            </a:r>
          </a:p>
        </p:txBody>
      </p:sp>
      <p:sp>
        <p:nvSpPr>
          <p:cNvPr id="4" name="Slide Number Placeholder 3"/>
          <p:cNvSpPr>
            <a:spLocks noGrp="1"/>
          </p:cNvSpPr>
          <p:nvPr>
            <p:ph type="sldNum" sz="quarter" idx="12"/>
          </p:nvPr>
        </p:nvSpPr>
        <p:spPr/>
        <p:txBody>
          <a:bodyPr/>
          <a:lstStyle/>
          <a:p>
            <a:fld id="{1920EEC7-98E1-4CEF-92AF-B9255C82647E}" type="slidenum">
              <a:rPr lang="en-GB" smtClean="0"/>
              <a:t>18</a:t>
            </a:fld>
            <a:endParaRPr lang="en-GB"/>
          </a:p>
        </p:txBody>
      </p:sp>
    </p:spTree>
    <p:extLst>
      <p:ext uri="{BB962C8B-B14F-4D97-AF65-F5344CB8AC3E}">
        <p14:creationId xmlns:p14="http://schemas.microsoft.com/office/powerpoint/2010/main" val="32602319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control of inspections and inspectors</a:t>
            </a:r>
            <a:endParaRPr lang="en-GB" dirty="0"/>
          </a:p>
        </p:txBody>
      </p:sp>
      <p:sp>
        <p:nvSpPr>
          <p:cNvPr id="3" name="Content Placeholder 2"/>
          <p:cNvSpPr>
            <a:spLocks noGrp="1"/>
          </p:cNvSpPr>
          <p:nvPr>
            <p:ph idx="1"/>
          </p:nvPr>
        </p:nvSpPr>
        <p:spPr/>
        <p:txBody>
          <a:bodyPr>
            <a:normAutofit/>
          </a:bodyPr>
          <a:lstStyle/>
          <a:p>
            <a:r>
              <a:rPr lang="en-GB" dirty="0"/>
              <a:t>The KCB has an internal auditing system, in order to harmonize inspections between individual </a:t>
            </a:r>
            <a:r>
              <a:rPr lang="en-GB" dirty="0" smtClean="0"/>
              <a:t>staff. The </a:t>
            </a:r>
            <a:r>
              <a:rPr lang="en-GB" dirty="0"/>
              <a:t>inspectors are audited yearly on each qualification which they hold. The audits are done by </a:t>
            </a:r>
            <a:r>
              <a:rPr lang="en-GB" dirty="0" smtClean="0"/>
              <a:t>the Assistant </a:t>
            </a:r>
            <a:r>
              <a:rPr lang="en-GB" dirty="0"/>
              <a:t>Specialist of the District Office, who is nominated by the Management. The Assistant </a:t>
            </a:r>
            <a:r>
              <a:rPr lang="en-GB" dirty="0" smtClean="0"/>
              <a:t>Specialists, on </a:t>
            </a:r>
            <a:r>
              <a:rPr lang="en-GB" dirty="0"/>
              <a:t>their turn, are audited by the Specialists of KKB Department. </a:t>
            </a:r>
            <a:endParaRPr lang="en-GB" dirty="0" smtClean="0"/>
          </a:p>
          <a:p>
            <a:r>
              <a:rPr lang="en-GB" dirty="0" smtClean="0"/>
              <a:t>Moreover</a:t>
            </a:r>
            <a:r>
              <a:rPr lang="en-GB" dirty="0"/>
              <a:t>, the KKB Department </a:t>
            </a:r>
            <a:r>
              <a:rPr lang="en-GB" dirty="0" smtClean="0"/>
              <a:t>is </a:t>
            </a:r>
            <a:r>
              <a:rPr lang="en-GB" dirty="0" err="1" smtClean="0"/>
              <a:t>analyzing</a:t>
            </a:r>
            <a:r>
              <a:rPr lang="en-GB" dirty="0" smtClean="0"/>
              <a:t> </a:t>
            </a:r>
            <a:r>
              <a:rPr lang="en-GB" dirty="0"/>
              <a:t>the database with inspection results (IBP) on a monthly basis, in order to check if all </a:t>
            </a:r>
            <a:r>
              <a:rPr lang="en-GB" dirty="0" smtClean="0"/>
              <a:t>inspections are </a:t>
            </a:r>
            <a:r>
              <a:rPr lang="en-GB" dirty="0"/>
              <a:t>executed by qualified inspectors, and to see the number of non </a:t>
            </a:r>
            <a:r>
              <a:rPr lang="en-GB" dirty="0" smtClean="0"/>
              <a:t>conformities </a:t>
            </a:r>
            <a:r>
              <a:rPr lang="en-GB" dirty="0"/>
              <a:t>per inspector. </a:t>
            </a:r>
            <a:r>
              <a:rPr lang="en-GB" dirty="0" smtClean="0"/>
              <a:t>Notable cases </a:t>
            </a:r>
            <a:r>
              <a:rPr lang="en-GB" dirty="0"/>
              <a:t>are discussed with the district manager and the Assistant Specialist in the area. </a:t>
            </a:r>
            <a:endParaRPr lang="en-GB" dirty="0" smtClean="0"/>
          </a:p>
          <a:p>
            <a:r>
              <a:rPr lang="en-GB" dirty="0" smtClean="0"/>
              <a:t>In </a:t>
            </a:r>
            <a:r>
              <a:rPr lang="en-GB" dirty="0"/>
              <a:t>case of </a:t>
            </a:r>
            <a:r>
              <a:rPr lang="en-GB" dirty="0" smtClean="0"/>
              <a:t>large errors</a:t>
            </a:r>
            <a:r>
              <a:rPr lang="en-GB" dirty="0"/>
              <a:t>, an inspector may lose a qualification. This can be regained after sufficient training, followed </a:t>
            </a:r>
            <a:r>
              <a:rPr lang="en-GB" dirty="0" smtClean="0"/>
              <a:t>by examination </a:t>
            </a:r>
            <a:r>
              <a:rPr lang="en-GB" dirty="0"/>
              <a:t>by the Specialist of the KKB Department.</a:t>
            </a:r>
          </a:p>
        </p:txBody>
      </p:sp>
      <p:sp>
        <p:nvSpPr>
          <p:cNvPr id="4" name="Slide Number Placeholder 3"/>
          <p:cNvSpPr>
            <a:spLocks noGrp="1"/>
          </p:cNvSpPr>
          <p:nvPr>
            <p:ph type="sldNum" sz="quarter" idx="12"/>
          </p:nvPr>
        </p:nvSpPr>
        <p:spPr/>
        <p:txBody>
          <a:bodyPr/>
          <a:lstStyle/>
          <a:p>
            <a:fld id="{1920EEC7-98E1-4CEF-92AF-B9255C82647E}" type="slidenum">
              <a:rPr lang="en-GB" smtClean="0"/>
              <a:t>19</a:t>
            </a:fld>
            <a:endParaRPr lang="en-GB"/>
          </a:p>
        </p:txBody>
      </p:sp>
    </p:spTree>
    <p:extLst>
      <p:ext uri="{BB962C8B-B14F-4D97-AF65-F5344CB8AC3E}">
        <p14:creationId xmlns:p14="http://schemas.microsoft.com/office/powerpoint/2010/main" val="3238692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Programme of the day</a:t>
            </a: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2</a:t>
            </a:fld>
            <a:endParaRPr lang="en-GB"/>
          </a:p>
        </p:txBody>
      </p:sp>
      <p:graphicFrame>
        <p:nvGraphicFramePr>
          <p:cNvPr id="4" name="Table 3"/>
          <p:cNvGraphicFramePr>
            <a:graphicFrameLocks noGrp="1"/>
          </p:cNvGraphicFramePr>
          <p:nvPr>
            <p:extLst>
              <p:ext uri="{D42A27DB-BD31-4B8C-83A1-F6EECF244321}">
                <p14:modId xmlns:p14="http://schemas.microsoft.com/office/powerpoint/2010/main" val="2748381849"/>
              </p:ext>
            </p:extLst>
          </p:nvPr>
        </p:nvGraphicFramePr>
        <p:xfrm>
          <a:off x="383541" y="845437"/>
          <a:ext cx="8303259" cy="5555997"/>
        </p:xfrm>
        <a:graphic>
          <a:graphicData uri="http://schemas.openxmlformats.org/drawingml/2006/table">
            <a:tbl>
              <a:tblPr firstRow="1" firstCol="1" bandRow="1">
                <a:tableStyleId>{68D230F3-CF80-4859-8CE7-A43EE81993B5}</a:tableStyleId>
              </a:tblPr>
              <a:tblGrid>
                <a:gridCol w="1271588"/>
                <a:gridCol w="7031671"/>
              </a:tblGrid>
              <a:tr h="192691">
                <a:tc>
                  <a:txBody>
                    <a:bodyPr/>
                    <a:lstStyle/>
                    <a:p>
                      <a:pPr>
                        <a:lnSpc>
                          <a:spcPct val="107000"/>
                        </a:lnSpc>
                        <a:spcAft>
                          <a:spcPts val="0"/>
                        </a:spcAft>
                      </a:pPr>
                      <a:r>
                        <a:rPr lang="en-US" sz="1400" kern="100" dirty="0">
                          <a:effectLst/>
                        </a:rPr>
                        <a:t>Time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Subject</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a:effectLst/>
                        </a:rPr>
                        <a:t>09:00-09:15</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marL="342900" lvl="0" indent="-342900">
                        <a:lnSpc>
                          <a:spcPct val="107000"/>
                        </a:lnSpc>
                        <a:spcAft>
                          <a:spcPts val="0"/>
                        </a:spcAft>
                        <a:buFont typeface="Symbol" panose="05050102010706020507" pitchFamily="18" charset="2"/>
                        <a:buChar char=""/>
                      </a:pPr>
                      <a:r>
                        <a:rPr lang="en-US" sz="1400" kern="100">
                          <a:effectLst/>
                        </a:rPr>
                        <a:t>Welcome - Representative UN ECE</a:t>
                      </a:r>
                      <a:endParaRPr lang="en-GB" sz="1400" kern="100">
                        <a:effectLst/>
                      </a:endParaRPr>
                    </a:p>
                    <a:p>
                      <a:pPr marL="342900" lvl="0" indent="-342900">
                        <a:lnSpc>
                          <a:spcPct val="107000"/>
                        </a:lnSpc>
                        <a:spcAft>
                          <a:spcPts val="0"/>
                        </a:spcAft>
                        <a:buFont typeface="Symbol" panose="05050102010706020507" pitchFamily="18" charset="2"/>
                        <a:buChar char=""/>
                      </a:pPr>
                      <a:r>
                        <a:rPr lang="en-US" sz="1400" kern="100">
                          <a:effectLst/>
                        </a:rPr>
                        <a:t>Presentation of participants</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a:effectLst/>
                        </a:rPr>
                        <a:t>09:15-09:30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Purpose and scope of the meeting</a:t>
                      </a:r>
                      <a:endParaRPr lang="en-GB" sz="1400" kern="100">
                        <a:effectLst/>
                      </a:endParaRPr>
                    </a:p>
                    <a:p>
                      <a:pPr>
                        <a:lnSpc>
                          <a:spcPct val="107000"/>
                        </a:lnSpc>
                        <a:spcAft>
                          <a:spcPts val="0"/>
                        </a:spcAft>
                      </a:pPr>
                      <a:r>
                        <a:rPr lang="en-US" sz="1400" kern="100">
                          <a:effectLst/>
                        </a:rPr>
                        <a:t>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dirty="0">
                          <a:effectLst/>
                        </a:rPr>
                        <a:t>09:30-10:00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b="0" u="sng" kern="100" dirty="0">
                          <a:effectLst/>
                        </a:rPr>
                        <a:t>Mapping / Presentation</a:t>
                      </a:r>
                      <a:r>
                        <a:rPr lang="en-US" sz="1400" b="0" kern="100" dirty="0">
                          <a:effectLst/>
                        </a:rPr>
                        <a:t> of the fresh fruit and vegetable supply chain. </a:t>
                      </a:r>
                      <a:r>
                        <a:rPr lang="en-US" sz="1400" kern="100" dirty="0">
                          <a:effectLst/>
                        </a:rPr>
                        <a:t/>
                      </a:r>
                      <a:br>
                        <a:rPr lang="en-US" sz="1400" kern="100" dirty="0">
                          <a:effectLst/>
                        </a:rPr>
                      </a:br>
                      <a:r>
                        <a:rPr lang="en-US" sz="1400" kern="100" dirty="0">
                          <a:effectLst/>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770758">
                <a:tc>
                  <a:txBody>
                    <a:bodyPr/>
                    <a:lstStyle/>
                    <a:p>
                      <a:pPr>
                        <a:lnSpc>
                          <a:spcPct val="107000"/>
                        </a:lnSpc>
                        <a:spcAft>
                          <a:spcPts val="0"/>
                        </a:spcAft>
                      </a:pPr>
                      <a:r>
                        <a:rPr lang="en-US" sz="1400" kern="100">
                          <a:effectLst/>
                        </a:rPr>
                        <a:t>10:00-10:50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Electronic export processes (Joint presentation) for Fresh Fruits and Vegetables</a:t>
                      </a:r>
                      <a:endParaRPr lang="en-GB" sz="1400" kern="100" dirty="0">
                        <a:effectLst/>
                      </a:endParaRPr>
                    </a:p>
                    <a:p>
                      <a:pPr marL="342900" lvl="0" indent="-342900">
                        <a:lnSpc>
                          <a:spcPct val="107000"/>
                        </a:lnSpc>
                        <a:spcAft>
                          <a:spcPts val="0"/>
                        </a:spcAft>
                        <a:buFont typeface="Symbol" panose="05050102010706020507" pitchFamily="18" charset="2"/>
                        <a:buChar char=""/>
                      </a:pPr>
                      <a:r>
                        <a:rPr lang="en-US" sz="1400" kern="100" dirty="0" smtClean="0">
                          <a:effectLst/>
                        </a:rPr>
                        <a:t>Pre </a:t>
                      </a:r>
                      <a:r>
                        <a:rPr lang="en-US" sz="1400" kern="100" dirty="0">
                          <a:effectLst/>
                        </a:rPr>
                        <a:t>customs : Electronic quality certification processes with </a:t>
                      </a:r>
                      <a:r>
                        <a:rPr lang="en-US" sz="1400" kern="100" dirty="0" err="1">
                          <a:effectLst/>
                        </a:rPr>
                        <a:t>Meno</a:t>
                      </a:r>
                      <a:r>
                        <a:rPr lang="en-US" sz="1400" kern="100" dirty="0">
                          <a:effectLst/>
                        </a:rPr>
                        <a:t> 2.0 Representative MRDF</a:t>
                      </a:r>
                      <a:endParaRPr lang="en-GB" sz="1400" kern="100" dirty="0">
                        <a:effectLst/>
                      </a:endParaRPr>
                    </a:p>
                    <a:p>
                      <a:pPr marL="342900" lvl="0" indent="-342900">
                        <a:lnSpc>
                          <a:spcPct val="107000"/>
                        </a:lnSpc>
                        <a:spcAft>
                          <a:spcPts val="0"/>
                        </a:spcAft>
                        <a:buFont typeface="Symbol" panose="05050102010706020507" pitchFamily="18" charset="2"/>
                        <a:buChar char=""/>
                      </a:pPr>
                      <a:r>
                        <a:rPr lang="en-US" sz="1400" kern="100" dirty="0">
                          <a:effectLst/>
                        </a:rPr>
                        <a:t>Customs :Electronic processes with </a:t>
                      </a:r>
                      <a:r>
                        <a:rPr lang="en-US" sz="1400" kern="100" dirty="0" err="1">
                          <a:effectLst/>
                        </a:rPr>
                        <a:t>ICISnet</a:t>
                      </a:r>
                      <a:r>
                        <a:rPr lang="en-US" sz="1400" kern="100" dirty="0">
                          <a:effectLst/>
                        </a:rPr>
                        <a:t> Representative Customs</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192691">
                <a:tc>
                  <a:txBody>
                    <a:bodyPr/>
                    <a:lstStyle/>
                    <a:p>
                      <a:pPr>
                        <a:lnSpc>
                          <a:spcPct val="107000"/>
                        </a:lnSpc>
                        <a:spcAft>
                          <a:spcPts val="0"/>
                        </a:spcAft>
                      </a:pPr>
                      <a:r>
                        <a:rPr lang="en-US" sz="1400" kern="100">
                          <a:effectLst/>
                        </a:rPr>
                        <a:t>10:50-11:00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Coffee break</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dirty="0">
                          <a:effectLst/>
                        </a:rPr>
                        <a:t>11:00-11:30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b="0" kern="100" dirty="0">
                          <a:effectLst/>
                        </a:rPr>
                        <a:t>Findings based on </a:t>
                      </a:r>
                      <a:r>
                        <a:rPr lang="en-US" sz="1400" b="0" kern="100" dirty="0" smtClean="0">
                          <a:effectLst/>
                        </a:rPr>
                        <a:t>BPAs: Kiwi</a:t>
                      </a:r>
                      <a:r>
                        <a:rPr lang="en-US" sz="1400" kern="100" dirty="0" smtClean="0">
                          <a:effectLst/>
                        </a:rPr>
                        <a:t>, Olive </a:t>
                      </a:r>
                      <a:r>
                        <a:rPr lang="en-US" sz="1400" kern="100" dirty="0">
                          <a:effectLst/>
                        </a:rPr>
                        <a:t>Oil , Peach ( export chain with basic timeline)</a:t>
                      </a:r>
                      <a:endParaRPr lang="en-GB" sz="1400" kern="100" dirty="0">
                        <a:effectLst/>
                      </a:endParaRPr>
                    </a:p>
                    <a:p>
                      <a:pPr>
                        <a:lnSpc>
                          <a:spcPct val="107000"/>
                        </a:lnSpc>
                        <a:spcAft>
                          <a:spcPts val="0"/>
                        </a:spcAft>
                      </a:pPr>
                      <a:r>
                        <a:rPr lang="en-US" sz="1400" kern="100" dirty="0">
                          <a:effectLst/>
                        </a:rPr>
                        <a:t>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dirty="0">
                          <a:effectLst/>
                        </a:rPr>
                        <a:t>11:30-14:00 </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Discussion of export chain and identification of challenges</a:t>
                      </a:r>
                      <a:endParaRPr lang="en-GB" sz="1400" kern="100">
                        <a:effectLst/>
                      </a:endParaRPr>
                    </a:p>
                    <a:p>
                      <a:pPr>
                        <a:lnSpc>
                          <a:spcPct val="107000"/>
                        </a:lnSpc>
                        <a:spcAft>
                          <a:spcPts val="0"/>
                        </a:spcAft>
                      </a:pPr>
                      <a:r>
                        <a:rPr lang="en-US" sz="1400" kern="100">
                          <a:effectLst/>
                        </a:rPr>
                        <a:t>Facilitator: Dr Heiner Lehr</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192691">
                <a:tc>
                  <a:txBody>
                    <a:bodyPr/>
                    <a:lstStyle/>
                    <a:p>
                      <a:pPr>
                        <a:lnSpc>
                          <a:spcPct val="107000"/>
                        </a:lnSpc>
                        <a:spcAft>
                          <a:spcPts val="0"/>
                        </a:spcAft>
                      </a:pPr>
                      <a:r>
                        <a:rPr lang="en-US" sz="1400" kern="100">
                          <a:effectLst/>
                        </a:rPr>
                        <a:t>14:00-14:30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a:effectLst/>
                        </a:rPr>
                        <a:t>Light Lunch</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533780">
                <a:tc>
                  <a:txBody>
                    <a:bodyPr/>
                    <a:lstStyle/>
                    <a:p>
                      <a:pPr>
                        <a:lnSpc>
                          <a:spcPct val="107000"/>
                        </a:lnSpc>
                        <a:spcAft>
                          <a:spcPts val="0"/>
                        </a:spcAft>
                      </a:pPr>
                      <a:r>
                        <a:rPr lang="en-US" sz="1400" kern="100" dirty="0" smtClean="0">
                          <a:effectLst/>
                        </a:rPr>
                        <a:t>14:30-15:30</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b="1" kern="100" dirty="0">
                          <a:effectLst/>
                        </a:rPr>
                        <a:t>Presentation preliminary competitiveness analysis</a:t>
                      </a:r>
                      <a:endParaRPr lang="en-GB" sz="1400" b="1" kern="100" dirty="0">
                        <a:effectLst/>
                      </a:endParaRPr>
                    </a:p>
                    <a:p>
                      <a:pPr>
                        <a:lnSpc>
                          <a:spcPct val="107000"/>
                        </a:lnSpc>
                        <a:spcAft>
                          <a:spcPts val="0"/>
                        </a:spcAft>
                      </a:pPr>
                      <a:r>
                        <a:rPr lang="en-US" sz="1400" kern="100" dirty="0">
                          <a:effectLst/>
                        </a:rPr>
                        <a:t>Dr Heiner </a:t>
                      </a:r>
                      <a:r>
                        <a:rPr lang="en-US" sz="1400" kern="100" dirty="0" smtClean="0">
                          <a:effectLst/>
                        </a:rPr>
                        <a:t>Lehr</a:t>
                      </a:r>
                      <a:endParaRPr lang="en-GB" sz="1400" kern="100" dirty="0">
                        <a:effectLst/>
                      </a:endParaRPr>
                    </a:p>
                  </a:txBody>
                  <a:tcPr marL="65336" marR="65336" marT="0" marB="0"/>
                </a:tc>
              </a:tr>
              <a:tr h="584200">
                <a:tc>
                  <a:txBody>
                    <a:bodyPr/>
                    <a:lstStyle/>
                    <a:p>
                      <a:pPr>
                        <a:lnSpc>
                          <a:spcPct val="107000"/>
                        </a:lnSpc>
                        <a:spcAft>
                          <a:spcPts val="0"/>
                        </a:spcAft>
                      </a:pPr>
                      <a:r>
                        <a:rPr lang="en-US" sz="1400" kern="100">
                          <a:effectLst/>
                        </a:rPr>
                        <a:t>15:30-17:00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Identification of crucial influencing factors </a:t>
                      </a:r>
                      <a:r>
                        <a:rPr lang="en-US" sz="1400" kern="100" dirty="0" smtClean="0">
                          <a:effectLst/>
                        </a:rPr>
                        <a:t>towards (a</a:t>
                      </a:r>
                      <a:r>
                        <a:rPr lang="en-US" sz="1400" kern="100" dirty="0">
                          <a:effectLst/>
                        </a:rPr>
                        <a:t>) Time to Export  (b) Cost to Export </a:t>
                      </a:r>
                      <a:endParaRPr lang="en-GB" sz="1400" kern="100" dirty="0">
                        <a:effectLst/>
                      </a:endParaRPr>
                    </a:p>
                    <a:p>
                      <a:pPr>
                        <a:lnSpc>
                          <a:spcPct val="107000"/>
                        </a:lnSpc>
                        <a:spcAft>
                          <a:spcPts val="0"/>
                        </a:spcAft>
                      </a:pPr>
                      <a:r>
                        <a:rPr lang="en-US" sz="1400" kern="100" dirty="0">
                          <a:effectLst/>
                        </a:rPr>
                        <a:t>Discussion possible solutions / Next Steps</a:t>
                      </a:r>
                      <a:br>
                        <a:rPr lang="en-US" sz="1400" kern="100" dirty="0">
                          <a:effectLst/>
                        </a:rPr>
                      </a:br>
                      <a:r>
                        <a:rPr lang="en-US" sz="1400" kern="100" dirty="0">
                          <a:effectLst/>
                        </a:rPr>
                        <a:t>Facilitator: Dr Heiner Lehr</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r h="385379">
                <a:tc>
                  <a:txBody>
                    <a:bodyPr/>
                    <a:lstStyle/>
                    <a:p>
                      <a:pPr>
                        <a:lnSpc>
                          <a:spcPct val="107000"/>
                        </a:lnSpc>
                        <a:spcAft>
                          <a:spcPts val="0"/>
                        </a:spcAft>
                      </a:pPr>
                      <a:r>
                        <a:rPr lang="en-US" sz="1400" kern="100">
                          <a:effectLst/>
                        </a:rPr>
                        <a:t>17:00</a:t>
                      </a:r>
                      <a:endParaRPr lang="en-GB" sz="1400" kern="10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c>
                  <a:txBody>
                    <a:bodyPr/>
                    <a:lstStyle/>
                    <a:p>
                      <a:pPr>
                        <a:lnSpc>
                          <a:spcPct val="107000"/>
                        </a:lnSpc>
                        <a:spcAft>
                          <a:spcPts val="0"/>
                        </a:spcAft>
                      </a:pPr>
                      <a:r>
                        <a:rPr lang="en-US" sz="1400" kern="100" dirty="0">
                          <a:effectLst/>
                        </a:rPr>
                        <a:t>Closure</a:t>
                      </a:r>
                      <a:br>
                        <a:rPr lang="en-US" sz="1400" kern="100" dirty="0">
                          <a:effectLst/>
                        </a:rPr>
                      </a:br>
                      <a:r>
                        <a:rPr lang="en-US" sz="1400" kern="100" dirty="0">
                          <a:effectLst/>
                        </a:rPr>
                        <a:t>Representative UN ECE</a:t>
                      </a:r>
                      <a:endParaRPr lang="en-GB" sz="14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5336" marR="65336" marT="0" marB="0"/>
                </a:tc>
              </a:tr>
            </a:tbl>
          </a:graphicData>
        </a:graphic>
      </p:graphicFrame>
    </p:spTree>
    <p:extLst>
      <p:ext uri="{BB962C8B-B14F-4D97-AF65-F5344CB8AC3E}">
        <p14:creationId xmlns:p14="http://schemas.microsoft.com/office/powerpoint/2010/main" val="3015914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Costs</a:t>
            </a:r>
            <a:endParaRPr lang="en-GB" dirty="0"/>
          </a:p>
        </p:txBody>
      </p:sp>
      <p:sp>
        <p:nvSpPr>
          <p:cNvPr id="3" name="Content Placeholder 2"/>
          <p:cNvSpPr>
            <a:spLocks noGrp="1"/>
          </p:cNvSpPr>
          <p:nvPr>
            <p:ph idx="1"/>
          </p:nvPr>
        </p:nvSpPr>
        <p:spPr/>
        <p:txBody>
          <a:bodyPr/>
          <a:lstStyle/>
          <a:p>
            <a:r>
              <a:rPr lang="en-GB" dirty="0"/>
              <a:t>The costs of the inspections are invoiced to the market actors. </a:t>
            </a:r>
            <a:endParaRPr lang="en-GB" dirty="0" smtClean="0"/>
          </a:p>
          <a:p>
            <a:r>
              <a:rPr lang="en-GB" dirty="0" smtClean="0"/>
              <a:t>For </a:t>
            </a:r>
            <a:r>
              <a:rPr lang="en-GB" dirty="0"/>
              <a:t>imports and exports, KCB </a:t>
            </a:r>
            <a:r>
              <a:rPr lang="en-GB" dirty="0" smtClean="0"/>
              <a:t>applies a </a:t>
            </a:r>
            <a:r>
              <a:rPr lang="en-GB" dirty="0"/>
              <a:t>standard fee per inspection (for covering administrative and travelling costs), plus a fee per minute </a:t>
            </a:r>
            <a:r>
              <a:rPr lang="en-GB" dirty="0" smtClean="0"/>
              <a:t>for the </a:t>
            </a:r>
            <a:r>
              <a:rPr lang="en-GB" dirty="0"/>
              <a:t>duration of the inspection (for covering inspection costs). </a:t>
            </a:r>
            <a:endParaRPr lang="en-GB" dirty="0" smtClean="0"/>
          </a:p>
          <a:p>
            <a:r>
              <a:rPr lang="en-GB" dirty="0" smtClean="0"/>
              <a:t>For </a:t>
            </a:r>
            <a:r>
              <a:rPr lang="en-GB" dirty="0"/>
              <a:t>Structural Supervision a standard </a:t>
            </a:r>
            <a:r>
              <a:rPr lang="en-GB" dirty="0" smtClean="0"/>
              <a:t>price per </a:t>
            </a:r>
            <a:r>
              <a:rPr lang="en-GB" dirty="0"/>
              <a:t>year applies per risk category, and the inspector takes a standard time for the duration of the </a:t>
            </a:r>
            <a:r>
              <a:rPr lang="en-GB" dirty="0" smtClean="0"/>
              <a:t>visit depending </a:t>
            </a:r>
            <a:r>
              <a:rPr lang="en-GB" dirty="0"/>
              <a:t>the type and size of the company. </a:t>
            </a:r>
            <a:endParaRPr lang="en-GB" dirty="0" smtClean="0"/>
          </a:p>
          <a:p>
            <a:r>
              <a:rPr lang="en-GB" dirty="0" smtClean="0"/>
              <a:t>The </a:t>
            </a:r>
            <a:r>
              <a:rPr lang="en-GB" dirty="0"/>
              <a:t>standard time varies between 1⅛ and ½ hour: 1⅛ </a:t>
            </a:r>
            <a:r>
              <a:rPr lang="en-GB" dirty="0" smtClean="0"/>
              <a:t>hour in </a:t>
            </a:r>
            <a:r>
              <a:rPr lang="en-GB" dirty="0"/>
              <a:t>case of a (big) trader or packing house and ½ hour in case of a primary production company. </a:t>
            </a:r>
            <a:endParaRPr lang="en-GB" dirty="0" smtClean="0"/>
          </a:p>
          <a:p>
            <a:r>
              <a:rPr lang="en-GB" dirty="0" smtClean="0"/>
              <a:t>In </a:t>
            </a:r>
            <a:r>
              <a:rPr lang="en-GB" dirty="0"/>
              <a:t>case </a:t>
            </a:r>
            <a:r>
              <a:rPr lang="en-GB" dirty="0" smtClean="0"/>
              <a:t>of necessity</a:t>
            </a:r>
            <a:r>
              <a:rPr lang="en-GB" dirty="0"/>
              <a:t>, the duration of the visit can be extended.</a:t>
            </a:r>
          </a:p>
        </p:txBody>
      </p:sp>
      <p:sp>
        <p:nvSpPr>
          <p:cNvPr id="4" name="Slide Number Placeholder 3"/>
          <p:cNvSpPr>
            <a:spLocks noGrp="1"/>
          </p:cNvSpPr>
          <p:nvPr>
            <p:ph type="sldNum" sz="quarter" idx="12"/>
          </p:nvPr>
        </p:nvSpPr>
        <p:spPr/>
        <p:txBody>
          <a:bodyPr/>
          <a:lstStyle/>
          <a:p>
            <a:fld id="{1920EEC7-98E1-4CEF-92AF-B9255C82647E}" type="slidenum">
              <a:rPr lang="en-GB" smtClean="0"/>
              <a:t>20</a:t>
            </a:fld>
            <a:endParaRPr lang="en-GB"/>
          </a:p>
        </p:txBody>
      </p:sp>
    </p:spTree>
    <p:extLst>
      <p:ext uri="{BB962C8B-B14F-4D97-AF65-F5344CB8AC3E}">
        <p14:creationId xmlns:p14="http://schemas.microsoft.com/office/powerpoint/2010/main" val="1501375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Phytosanitary certificates</a:t>
            </a:r>
            <a:endParaRPr lang="en-GB" dirty="0"/>
          </a:p>
        </p:txBody>
      </p:sp>
      <p:sp>
        <p:nvSpPr>
          <p:cNvPr id="6" name="Text Placeholder 5"/>
          <p:cNvSpPr>
            <a:spLocks noGrp="1"/>
          </p:cNvSpPr>
          <p:nvPr>
            <p:ph type="body" idx="1"/>
          </p:nvPr>
        </p:nvSpPr>
        <p:spPr/>
        <p:txBody>
          <a:bodyPr/>
          <a:lstStyle/>
          <a:p>
            <a:r>
              <a:rPr lang="en-GB" dirty="0" smtClean="0"/>
              <a:t>South Africa</a:t>
            </a:r>
            <a:endParaRPr lang="en-GB" dirty="0"/>
          </a:p>
        </p:txBody>
      </p:sp>
    </p:spTree>
    <p:extLst>
      <p:ext uri="{BB962C8B-B14F-4D97-AF65-F5344CB8AC3E}">
        <p14:creationId xmlns:p14="http://schemas.microsoft.com/office/powerpoint/2010/main" val="4476011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Phytosanitary Certificates</a:t>
            </a:r>
            <a:endParaRPr lang="en-GB" dirty="0"/>
          </a:p>
        </p:txBody>
      </p:sp>
      <p:sp>
        <p:nvSpPr>
          <p:cNvPr id="3" name="Content Placeholder 2"/>
          <p:cNvSpPr>
            <a:spLocks noGrp="1"/>
          </p:cNvSpPr>
          <p:nvPr>
            <p:ph idx="1"/>
          </p:nvPr>
        </p:nvSpPr>
        <p:spPr/>
        <p:txBody>
          <a:bodyPr/>
          <a:lstStyle/>
          <a:p>
            <a:r>
              <a:rPr lang="en-ZA" dirty="0"/>
              <a:t>Sanitary (human and animal health) and phytosanitary (plant health) measures (called Sanitary and Phytosanitary measures or SPS measures) typically apply to trade in, or movement of, animal-based and plant-based products within or between countries.  </a:t>
            </a:r>
            <a:endParaRPr lang="en-GB" dirty="0"/>
          </a:p>
          <a:p>
            <a:r>
              <a:rPr lang="en-ZA" dirty="0"/>
              <a:t>The regulatory framework that governs international trade comes under the umbrella of the World Trade Organization (WTO).  </a:t>
            </a:r>
            <a:endParaRPr lang="en-ZA" dirty="0" smtClean="0"/>
          </a:p>
          <a:p>
            <a:r>
              <a:rPr lang="en-ZA" dirty="0" smtClean="0"/>
              <a:t>Through </a:t>
            </a:r>
            <a:r>
              <a:rPr lang="en-ZA" dirty="0"/>
              <a:t>agreements, WTO members operate a non-discriminatory trading system that spells out their rights and obligations.  Each country receives guarantees that its exports will be treated fairly and consistently in other countries’ markets.  Each WTO member promises to do the same for imports into its own market.  The system gives developing countries some flexibility in implementing their commitments</a:t>
            </a:r>
            <a:r>
              <a:rPr lang="en-ZA" dirty="0" smtClean="0"/>
              <a:t>.</a:t>
            </a:r>
            <a:endParaRPr lang="en-GB" dirty="0" smtClean="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22</a:t>
            </a:fld>
            <a:endParaRPr lang="en-GB"/>
          </a:p>
        </p:txBody>
      </p:sp>
    </p:spTree>
    <p:extLst>
      <p:ext uri="{BB962C8B-B14F-4D97-AF65-F5344CB8AC3E}">
        <p14:creationId xmlns:p14="http://schemas.microsoft.com/office/powerpoint/2010/main" val="3350761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SPS</a:t>
            </a:r>
            <a:endParaRPr lang="en-GB" dirty="0"/>
          </a:p>
        </p:txBody>
      </p:sp>
      <p:sp>
        <p:nvSpPr>
          <p:cNvPr id="3" name="Content Placeholder 2"/>
          <p:cNvSpPr>
            <a:spLocks noGrp="1"/>
          </p:cNvSpPr>
          <p:nvPr>
            <p:ph idx="1"/>
          </p:nvPr>
        </p:nvSpPr>
        <p:spPr/>
        <p:txBody>
          <a:bodyPr/>
          <a:lstStyle/>
          <a:p>
            <a:r>
              <a:rPr lang="en-ZA" dirty="0"/>
              <a:t>The WTO “SPS Agreement” </a:t>
            </a:r>
            <a:r>
              <a:rPr lang="en-ZA" dirty="0" smtClean="0"/>
              <a:t>requires </a:t>
            </a:r>
            <a:r>
              <a:rPr lang="en-ZA" dirty="0"/>
              <a:t>that governments apply food safety, animal health and plant health measures without unnecessary obstacles to trade.  </a:t>
            </a:r>
            <a:endParaRPr lang="en-ZA" dirty="0" smtClean="0"/>
          </a:p>
          <a:p>
            <a:r>
              <a:rPr lang="en-ZA" dirty="0" smtClean="0"/>
              <a:t>The </a:t>
            </a:r>
            <a:r>
              <a:rPr lang="en-ZA" dirty="0"/>
              <a:t>SPS Agreement allows countries to set their own measures to protect their economy or environment from damage caused by the entry, establishment or spread of pests.  </a:t>
            </a:r>
            <a:endParaRPr lang="en-ZA" dirty="0" smtClean="0"/>
          </a:p>
          <a:p>
            <a:r>
              <a:rPr lang="en-ZA" dirty="0" smtClean="0"/>
              <a:t>Governments </a:t>
            </a:r>
            <a:r>
              <a:rPr lang="en-ZA" dirty="0"/>
              <a:t>are encouraged to use international standards, guidelines and recommendations when developing SPS measures. </a:t>
            </a:r>
            <a:r>
              <a:rPr lang="en-ZA" dirty="0" smtClean="0"/>
              <a:t>The </a:t>
            </a:r>
            <a:r>
              <a:rPr lang="en-ZA" dirty="0"/>
              <a:t>SPS Agreement states that measures should be science-based and not used for trade protection.  </a:t>
            </a:r>
            <a:endParaRPr lang="en-ZA" dirty="0" smtClean="0"/>
          </a:p>
          <a:p>
            <a:r>
              <a:rPr lang="en-ZA" dirty="0" smtClean="0"/>
              <a:t>It </a:t>
            </a:r>
            <a:r>
              <a:rPr lang="en-ZA" dirty="0"/>
              <a:t>requires that phytosanitary measures be based on an assessment of the risk to plant health, taking into account risk assessment techniques developed by the relevant international standard setting body, and that the measures be technically justified.</a:t>
            </a:r>
            <a:endParaRPr lang="en-GB" dirty="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23</a:t>
            </a:fld>
            <a:endParaRPr lang="en-GB"/>
          </a:p>
        </p:txBody>
      </p:sp>
    </p:spTree>
    <p:extLst>
      <p:ext uri="{BB962C8B-B14F-4D97-AF65-F5344CB8AC3E}">
        <p14:creationId xmlns:p14="http://schemas.microsoft.com/office/powerpoint/2010/main" val="502242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South Africa</a:t>
            </a:r>
            <a:endParaRPr lang="en-GB" dirty="0"/>
          </a:p>
        </p:txBody>
      </p:sp>
      <p:sp>
        <p:nvSpPr>
          <p:cNvPr id="3" name="Content Placeholder 2"/>
          <p:cNvSpPr>
            <a:spLocks noGrp="1"/>
          </p:cNvSpPr>
          <p:nvPr>
            <p:ph idx="1"/>
          </p:nvPr>
        </p:nvSpPr>
        <p:spPr/>
        <p:txBody>
          <a:bodyPr/>
          <a:lstStyle/>
          <a:p>
            <a:r>
              <a:rPr lang="en-ZA" dirty="0"/>
              <a:t>South Africa is a member of the WTO and a signatory to the SPS Agreement.  </a:t>
            </a:r>
            <a:endParaRPr lang="en-GB" dirty="0"/>
          </a:p>
          <a:p>
            <a:r>
              <a:rPr lang="en-ZA" dirty="0"/>
              <a:t>South Africa has issued a Draft Plant Health (Phytosanitary) Bill, 2013 for international comment. </a:t>
            </a:r>
            <a:endParaRPr lang="en-ZA" dirty="0" smtClean="0"/>
          </a:p>
          <a:p>
            <a:r>
              <a:rPr lang="en-ZA" dirty="0"/>
              <a:t>The purpose of the proposed regulation is to “provide for phytosanitary measures to prevent the introduction, establishment and spread of regulated pests in the Republic; for the control of regulated pests; for regulation of the movement of plants, plant products and other regulated articles into, within and out of the Republic; as well as to provide for matters connected therewith”.</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24</a:t>
            </a:fld>
            <a:endParaRPr lang="en-GB"/>
          </a:p>
        </p:txBody>
      </p:sp>
    </p:spTree>
    <p:extLst>
      <p:ext uri="{BB962C8B-B14F-4D97-AF65-F5344CB8AC3E}">
        <p14:creationId xmlns:p14="http://schemas.microsoft.com/office/powerpoint/2010/main" val="23423278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Responsibilities in food control</a:t>
            </a:r>
            <a:endParaRPr lang="en-GB" dirty="0"/>
          </a:p>
        </p:txBody>
      </p:sp>
      <p:sp>
        <p:nvSpPr>
          <p:cNvPr id="3" name="Content Placeholder 2"/>
          <p:cNvSpPr>
            <a:spLocks noGrp="1"/>
          </p:cNvSpPr>
          <p:nvPr>
            <p:ph idx="1"/>
          </p:nvPr>
        </p:nvSpPr>
        <p:spPr/>
        <p:txBody>
          <a:bodyPr/>
          <a:lstStyle/>
          <a:p>
            <a:r>
              <a:rPr lang="en-GB" dirty="0"/>
              <a:t>Responsibility for the South African food control system is shared between the Department of Agriculture, Forestry and Fisheries (DAFF), the Department of Health (DOH) and the Department of Trade and Industry (</a:t>
            </a:r>
            <a:r>
              <a:rPr lang="en-GB" dirty="0" err="1"/>
              <a:t>dti</a:t>
            </a:r>
            <a:r>
              <a:rPr lang="en-GB" dirty="0" smtClean="0"/>
              <a:t>).</a:t>
            </a:r>
          </a:p>
          <a:p>
            <a:r>
              <a:rPr lang="en-US" dirty="0"/>
              <a:t>Responsibility for official control functions is divided between national, provincial and local sphere of government as well as the assignees of government.  At local level, the monitoring and enforcement of food law is carried out by the municipalities and government’s assignees, one of which is the Perishable Products Export Control Board (PPECB).</a:t>
            </a:r>
            <a:endParaRPr lang="en-GB" dirty="0"/>
          </a:p>
          <a:p>
            <a:r>
              <a:rPr lang="en-ZA" dirty="0"/>
              <a:t>The “National Plant Protection Organisation of South Africa” (NPPOZA) is responsible for the functions relating to phytosanitary control.  NPPOZA’s responsibilities include: </a:t>
            </a:r>
            <a:endParaRPr lang="en-ZA" dirty="0" smtClean="0"/>
          </a:p>
          <a:p>
            <a:pPr lvl="1"/>
            <a:r>
              <a:rPr lang="en-ZA" dirty="0"/>
              <a:t>inspecting consignments of plants, plant products and other regulated </a:t>
            </a:r>
            <a:r>
              <a:rPr lang="en-ZA" dirty="0" smtClean="0"/>
              <a:t>articles </a:t>
            </a:r>
            <a:endParaRPr lang="en-GB" dirty="0"/>
          </a:p>
          <a:p>
            <a:pPr lvl="1"/>
            <a:r>
              <a:rPr lang="en-ZA" dirty="0"/>
              <a:t>issuing phytosanitary certificates for exports and </a:t>
            </a:r>
            <a:r>
              <a:rPr lang="en-ZA" dirty="0" smtClean="0"/>
              <a:t>re-exports </a:t>
            </a:r>
          </a:p>
          <a:p>
            <a:pPr lvl="1"/>
            <a:r>
              <a:rPr lang="en-ZA" dirty="0" smtClean="0"/>
              <a:t>Other phyto-sanitary services</a:t>
            </a:r>
            <a:endParaRPr lang="en-GB" dirty="0"/>
          </a:p>
          <a:p>
            <a:pPr lvl="1"/>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25</a:t>
            </a:fld>
            <a:endParaRPr lang="en-GB"/>
          </a:p>
        </p:txBody>
      </p:sp>
    </p:spTree>
    <p:extLst>
      <p:ext uri="{BB962C8B-B14F-4D97-AF65-F5344CB8AC3E}">
        <p14:creationId xmlns:p14="http://schemas.microsoft.com/office/powerpoint/2010/main" val="2364710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Cold treatment</a:t>
            </a:r>
            <a:endParaRPr lang="en-GB" dirty="0"/>
          </a:p>
        </p:txBody>
      </p:sp>
      <p:sp>
        <p:nvSpPr>
          <p:cNvPr id="3" name="Content Placeholder 2"/>
          <p:cNvSpPr>
            <a:spLocks noGrp="1"/>
          </p:cNvSpPr>
          <p:nvPr>
            <p:ph idx="1"/>
          </p:nvPr>
        </p:nvSpPr>
        <p:spPr/>
        <p:txBody>
          <a:bodyPr/>
          <a:lstStyle/>
          <a:p>
            <a:r>
              <a:rPr lang="en-ZA" dirty="0"/>
              <a:t>Within South Africa, the Perishable Products Export Control Board (PPECB) is responsible for cold chain management i.e. ensuring that products destined for export are handled, stored and transported at specific temperatures and optimum conditions, as well as export inspections and issuing export certificates.  PPECB is authorized to apply cold treatment procedures relating to phytosanitary measures, which responsibilities extend to international destinations.</a:t>
            </a:r>
            <a:endParaRPr lang="en-GB" dirty="0"/>
          </a:p>
          <a:p>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26</a:t>
            </a:fld>
            <a:endParaRPr lang="en-GB"/>
          </a:p>
        </p:txBody>
      </p:sp>
    </p:spTree>
    <p:extLst>
      <p:ext uri="{BB962C8B-B14F-4D97-AF65-F5344CB8AC3E}">
        <p14:creationId xmlns:p14="http://schemas.microsoft.com/office/powerpoint/2010/main" val="27909208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Slide Number Placeholder 3"/>
          <p:cNvSpPr>
            <a:spLocks noGrp="1"/>
          </p:cNvSpPr>
          <p:nvPr>
            <p:ph type="sldNum" sz="quarter" idx="12"/>
          </p:nvPr>
        </p:nvSpPr>
        <p:spPr/>
        <p:txBody>
          <a:bodyPr/>
          <a:lstStyle/>
          <a:p>
            <a:fld id="{1920EEC7-98E1-4CEF-92AF-B9255C82647E}" type="slidenum">
              <a:rPr lang="en-GB" smtClean="0"/>
              <a:t>27</a:t>
            </a:fld>
            <a:endParaRPr lang="en-GB"/>
          </a:p>
        </p:txBody>
      </p:sp>
      <p:pic>
        <p:nvPicPr>
          <p:cNvPr id="5" name="Content Placeholder 4"/>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09898" y="1169988"/>
            <a:ext cx="5324203" cy="4956175"/>
          </a:xfrm>
          <a:prstGeom prst="rect">
            <a:avLst/>
          </a:prstGeom>
          <a:noFill/>
          <a:ln>
            <a:solidFill>
              <a:schemeClr val="accent1"/>
            </a:solidFill>
          </a:ln>
        </p:spPr>
      </p:pic>
    </p:spTree>
    <p:extLst>
      <p:ext uri="{BB962C8B-B14F-4D97-AF65-F5344CB8AC3E}">
        <p14:creationId xmlns:p14="http://schemas.microsoft.com/office/powerpoint/2010/main" val="11618966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Export process</a:t>
            </a:r>
            <a:endParaRPr lang="en-GB" dirty="0"/>
          </a:p>
        </p:txBody>
      </p:sp>
      <p:sp>
        <p:nvSpPr>
          <p:cNvPr id="3" name="Content Placeholder 2"/>
          <p:cNvSpPr>
            <a:spLocks noGrp="1"/>
          </p:cNvSpPr>
          <p:nvPr>
            <p:ph idx="1"/>
          </p:nvPr>
        </p:nvSpPr>
        <p:spPr>
          <a:xfrm>
            <a:off x="457200" y="1169581"/>
            <a:ext cx="3407434" cy="4956582"/>
          </a:xfrm>
        </p:spPr>
        <p:txBody>
          <a:bodyPr/>
          <a:lstStyle/>
          <a:p>
            <a:r>
              <a:rPr lang="en-ZA" dirty="0"/>
              <a:t>PPECB Inspection points </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28</a:t>
            </a:fld>
            <a:endParaRPr lang="en-GB"/>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4175185" y="0"/>
            <a:ext cx="4947477" cy="6856032"/>
          </a:xfrm>
          <a:prstGeom prst="rect">
            <a:avLst/>
          </a:prstGeom>
          <a:noFill/>
          <a:ln>
            <a:solidFill>
              <a:schemeClr val="accent1"/>
            </a:solidFill>
          </a:ln>
        </p:spPr>
      </p:pic>
    </p:spTree>
    <p:extLst>
      <p:ext uri="{BB962C8B-B14F-4D97-AF65-F5344CB8AC3E}">
        <p14:creationId xmlns:p14="http://schemas.microsoft.com/office/powerpoint/2010/main" val="41599683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 procedures</a:t>
            </a:r>
            <a:endParaRPr lang="en-GB" dirty="0"/>
          </a:p>
        </p:txBody>
      </p:sp>
      <p:sp>
        <p:nvSpPr>
          <p:cNvPr id="3" name="Content Placeholder 2"/>
          <p:cNvSpPr>
            <a:spLocks noGrp="1"/>
          </p:cNvSpPr>
          <p:nvPr>
            <p:ph idx="1"/>
          </p:nvPr>
        </p:nvSpPr>
        <p:spPr/>
        <p:txBody>
          <a:bodyPr/>
          <a:lstStyle/>
          <a:p>
            <a:r>
              <a:rPr lang="en-ZA" u="sng" dirty="0"/>
              <a:t>Quality inspection, auditing and certification</a:t>
            </a:r>
            <a:r>
              <a:rPr lang="en-ZA" dirty="0"/>
              <a:t>: Before export and phytosanitary certificates are issued, physical inspections are carried out to ensure compliance to regulations: </a:t>
            </a:r>
            <a:endParaRPr lang="en-GB" dirty="0"/>
          </a:p>
          <a:p>
            <a:pPr lvl="0"/>
            <a:r>
              <a:rPr lang="en-ZA" dirty="0"/>
              <a:t>Product compliance (quality specification, phytosanitary and traceability requirements).</a:t>
            </a:r>
            <a:endParaRPr lang="en-GB" dirty="0"/>
          </a:p>
          <a:p>
            <a:pPr lvl="0"/>
            <a:r>
              <a:rPr lang="en-ZA" dirty="0"/>
              <a:t>Equipment compliance (suitability to protect the cargo and operate within certain parameters).</a:t>
            </a:r>
            <a:endParaRPr lang="en-GB" dirty="0"/>
          </a:p>
          <a:p>
            <a:pPr lvl="0"/>
            <a:r>
              <a:rPr lang="en-ZA" dirty="0"/>
              <a:t>Systems compliance (protection of the cargo against unfavourable conditions such as temperature and elements, and food safety requirements such as pollution and contamination).</a:t>
            </a:r>
            <a:endParaRPr lang="en-GB" dirty="0"/>
          </a:p>
          <a:p>
            <a:r>
              <a:rPr lang="en-ZA" u="sng" dirty="0"/>
              <a:t>Cold store and storage requirements</a:t>
            </a:r>
            <a:r>
              <a:rPr lang="en-ZA" dirty="0"/>
              <a:t> address cold store registration; cold store construction and insulation requirements, refrigeration capacity, temperature instrumentation; relative humidity, pallet handling equipment, pre-cooling and storage protocols, temperature and relative humidity records, and cold store and storage management</a:t>
            </a:r>
            <a:r>
              <a:rPr lang="en-ZA" dirty="0" smtClean="0"/>
              <a:t>.</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29</a:t>
            </a:fld>
            <a:endParaRPr lang="en-GB"/>
          </a:p>
        </p:txBody>
      </p:sp>
    </p:spTree>
    <p:extLst>
      <p:ext uri="{BB962C8B-B14F-4D97-AF65-F5344CB8AC3E}">
        <p14:creationId xmlns:p14="http://schemas.microsoft.com/office/powerpoint/2010/main" val="1874802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Time to export</a:t>
            </a:r>
            <a:endParaRPr lang="en-GB" dirty="0"/>
          </a:p>
        </p:txBody>
      </p:sp>
      <p:sp>
        <p:nvSpPr>
          <p:cNvPr id="3" name="Slide Number Placeholder 2"/>
          <p:cNvSpPr>
            <a:spLocks noGrp="1"/>
          </p:cNvSpPr>
          <p:nvPr>
            <p:ph type="sldNum" sz="quarter" idx="12"/>
          </p:nvPr>
        </p:nvSpPr>
        <p:spPr/>
        <p:txBody>
          <a:bodyPr/>
          <a:lstStyle/>
          <a:p>
            <a:fld id="{1920EEC7-98E1-4CEF-92AF-B9255C82647E}" type="slidenum">
              <a:rPr lang="en-GB" smtClean="0"/>
              <a:t>3</a:t>
            </a:fld>
            <a:endParaRPr lang="en-GB"/>
          </a:p>
        </p:txBody>
      </p:sp>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082" y="1930198"/>
            <a:ext cx="7801430" cy="3467302"/>
          </a:xfrm>
          <a:prstGeom prst="rect">
            <a:avLst/>
          </a:prstGeom>
        </p:spPr>
      </p:pic>
      <p:sp>
        <p:nvSpPr>
          <p:cNvPr id="6" name="Rectangle 5"/>
          <p:cNvSpPr/>
          <p:nvPr/>
        </p:nvSpPr>
        <p:spPr>
          <a:xfrm>
            <a:off x="4394200" y="5415259"/>
            <a:ext cx="4572000" cy="307777"/>
          </a:xfrm>
          <a:prstGeom prst="rect">
            <a:avLst/>
          </a:prstGeom>
        </p:spPr>
        <p:txBody>
          <a:bodyPr>
            <a:spAutoFit/>
          </a:bodyPr>
          <a:lstStyle/>
          <a:p>
            <a:r>
              <a:rPr lang="en-GB" sz="1400" dirty="0"/>
              <a:t>© 2014 The World Bank Group, All Rights Reserved.</a:t>
            </a:r>
          </a:p>
        </p:txBody>
      </p:sp>
    </p:spTree>
    <p:extLst>
      <p:ext uri="{BB962C8B-B14F-4D97-AF65-F5344CB8AC3E}">
        <p14:creationId xmlns:p14="http://schemas.microsoft.com/office/powerpoint/2010/main" val="9011157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dirty="0"/>
              <a:t>Phytosanitary </a:t>
            </a:r>
            <a:r>
              <a:rPr lang="en-US" dirty="0" smtClean="0"/>
              <a:t>measures</a:t>
            </a:r>
            <a:endParaRPr lang="en-GB" dirty="0"/>
          </a:p>
        </p:txBody>
      </p:sp>
      <p:sp>
        <p:nvSpPr>
          <p:cNvPr id="3" name="Content Placeholder 2"/>
          <p:cNvSpPr>
            <a:spLocks noGrp="1"/>
          </p:cNvSpPr>
          <p:nvPr>
            <p:ph idx="1"/>
          </p:nvPr>
        </p:nvSpPr>
        <p:spPr/>
        <p:txBody>
          <a:bodyPr>
            <a:normAutofit fontScale="92500" lnSpcReduction="10000"/>
          </a:bodyPr>
          <a:lstStyle/>
          <a:p>
            <a:pPr marL="0" indent="0">
              <a:buNone/>
            </a:pPr>
            <a:r>
              <a:rPr lang="en-ZA" u="sng" dirty="0"/>
              <a:t>Movement controls within South Africa</a:t>
            </a:r>
            <a:r>
              <a:rPr lang="en-ZA" dirty="0"/>
              <a:t>:</a:t>
            </a:r>
            <a:endParaRPr lang="en-GB" dirty="0"/>
          </a:p>
          <a:p>
            <a:r>
              <a:rPr lang="en-ZA" dirty="0"/>
              <a:t>South Africa takes measures to prevent and combat the spreading of diseases within the country, e.g. the Agricultural Pests Act, 1983 (Act No.36 of 1983) prohibits movement of citrus propagation material and other citrus related material </a:t>
            </a:r>
            <a:r>
              <a:rPr lang="en-ZA" dirty="0" smtClean="0"/>
              <a:t>from </a:t>
            </a:r>
            <a:r>
              <a:rPr lang="en-ZA" dirty="0"/>
              <a:t>one area to another, unless the movement is authorised by means of permit, or the material is certified. </a:t>
            </a:r>
            <a:endParaRPr lang="en-ZA" dirty="0" smtClean="0"/>
          </a:p>
          <a:p>
            <a:endParaRPr lang="en-GB" dirty="0" smtClean="0"/>
          </a:p>
          <a:p>
            <a:pPr marL="0" indent="0">
              <a:buNone/>
            </a:pPr>
            <a:r>
              <a:rPr lang="en-ZA" u="sng" dirty="0"/>
              <a:t>Regulation of exports and re-exports</a:t>
            </a:r>
            <a:r>
              <a:rPr lang="en-ZA" dirty="0"/>
              <a:t>:</a:t>
            </a:r>
            <a:endParaRPr lang="en-GB" dirty="0"/>
          </a:p>
          <a:p>
            <a:r>
              <a:rPr lang="en-ZA" dirty="0"/>
              <a:t>Plants, plant products or other regulated articles exported from South Africa must comply with the phytosanitary import requirements of the importing country.  </a:t>
            </a:r>
            <a:endParaRPr lang="en-GB" dirty="0"/>
          </a:p>
          <a:p>
            <a:r>
              <a:rPr lang="en-ZA" dirty="0"/>
              <a:t>An exporter applies to the executive officer for the prescribed phytosanitary certificate, in the prescribed manner, and pays the prescribed fees.  The point of exit must be identified or might be prescribed by the export phytosanitary protocol.  The consignment must comply with the prescribed protocols and related requirements, and be made available for inspection where applicable.</a:t>
            </a:r>
            <a:endParaRPr lang="en-GB" dirty="0"/>
          </a:p>
          <a:p>
            <a:pPr marL="0" indent="0">
              <a:buNone/>
            </a:pP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30</a:t>
            </a:fld>
            <a:endParaRPr lang="en-GB"/>
          </a:p>
        </p:txBody>
      </p:sp>
    </p:spTree>
    <p:extLst>
      <p:ext uri="{BB962C8B-B14F-4D97-AF65-F5344CB8AC3E}">
        <p14:creationId xmlns:p14="http://schemas.microsoft.com/office/powerpoint/2010/main" val="41787654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Phytosanitary certificates</a:t>
            </a:r>
            <a:endParaRPr lang="en-GB" dirty="0"/>
          </a:p>
        </p:txBody>
      </p:sp>
      <p:sp>
        <p:nvSpPr>
          <p:cNvPr id="3" name="Content Placeholder 2"/>
          <p:cNvSpPr>
            <a:spLocks noGrp="1"/>
          </p:cNvSpPr>
          <p:nvPr>
            <p:ph idx="1"/>
          </p:nvPr>
        </p:nvSpPr>
        <p:spPr/>
        <p:txBody>
          <a:bodyPr>
            <a:normAutofit fontScale="92500" lnSpcReduction="20000"/>
          </a:bodyPr>
          <a:lstStyle/>
          <a:p>
            <a:r>
              <a:rPr lang="en-ZA" dirty="0"/>
              <a:t>On receiving an application by an exporter, the executive officer inspects the consignment and, where the consignment meets the importing country's phytosanitary measures, issues a phytosanitary certificate and any other required declaration. </a:t>
            </a:r>
            <a:endParaRPr lang="en-GB" dirty="0"/>
          </a:p>
          <a:p>
            <a:r>
              <a:rPr lang="en-ZA" dirty="0"/>
              <a:t>Certification is denied where requirements have not been met.  A consignment that is rejected for an actionable pest may not be repacked and presented for re-inspection for that market or for any other market that lists the same actionable pest for which the consignment was rejected.</a:t>
            </a:r>
            <a:endParaRPr lang="en-GB" dirty="0"/>
          </a:p>
          <a:p>
            <a:r>
              <a:rPr lang="en-ZA" dirty="0"/>
              <a:t>The exporter must maintain the integrity and phytosanitary security of a consignment after certification, in compliance with relevant conditions of the NPPOZA.</a:t>
            </a:r>
            <a:endParaRPr lang="en-GB" dirty="0"/>
          </a:p>
          <a:p>
            <a:r>
              <a:rPr lang="en-ZA" dirty="0"/>
              <a:t>When a consignment is imported into South Africa for export to another country, the exporter applies to the executive officer for a prescribed phytosanitary certificate for re-export and provides all associated documentation.  As with exports, the executive officer confirms that the consignment and documents presented meet the requirements of the importing country.  The country of origin of the consignment must be specified on the phytosanitary certificate.</a:t>
            </a:r>
            <a:endParaRPr lang="en-GB" dirty="0"/>
          </a:p>
          <a:p>
            <a:r>
              <a:rPr lang="en-ZA" dirty="0"/>
              <a:t>A record of violations lists the country, intercepted organism, plant species, commodity and date.</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31</a:t>
            </a:fld>
            <a:endParaRPr lang="en-GB"/>
          </a:p>
        </p:txBody>
      </p:sp>
    </p:spTree>
    <p:extLst>
      <p:ext uri="{BB962C8B-B14F-4D97-AF65-F5344CB8AC3E}">
        <p14:creationId xmlns:p14="http://schemas.microsoft.com/office/powerpoint/2010/main" val="25512818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Phytosanitary certificates</a:t>
            </a:r>
            <a:endParaRPr lang="en-GB" dirty="0"/>
          </a:p>
        </p:txBody>
      </p:sp>
      <p:sp>
        <p:nvSpPr>
          <p:cNvPr id="3" name="Content Placeholder 2"/>
          <p:cNvSpPr>
            <a:spLocks noGrp="1"/>
          </p:cNvSpPr>
          <p:nvPr>
            <p:ph idx="1"/>
          </p:nvPr>
        </p:nvSpPr>
        <p:spPr/>
        <p:txBody>
          <a:bodyPr/>
          <a:lstStyle/>
          <a:p>
            <a:r>
              <a:rPr lang="en-ZA" dirty="0" smtClean="0"/>
              <a:t>A </a:t>
            </a:r>
            <a:r>
              <a:rPr lang="en-ZA" dirty="0"/>
              <a:t>phytosanitary certificate indicates that a consignment of plants, plant products or/and other regulated articles complies with specified phytosanitary import requirements of the NPPO of the importing country and conforms to the certifying statement on the phytosanitary certificate. Phytosanitary certificates may also be issued to support re-export certification to other countries.  </a:t>
            </a:r>
            <a:endParaRPr lang="en-GB" dirty="0"/>
          </a:p>
          <a:p>
            <a:r>
              <a:rPr lang="en-ZA" dirty="0"/>
              <a:t>A phytosanitary certificate may not be pre- or post-dated, or issued after a consignment is despatched.  The export consignment must leave South Africa within 14 days after certification. </a:t>
            </a:r>
            <a:endParaRPr lang="en-GB" dirty="0"/>
          </a:p>
          <a:p>
            <a:r>
              <a:rPr lang="en-ZA" dirty="0"/>
              <a:t>The original phytosanitary certificate, or a certified true copy issued by the NPPO, must accompany the consignment that is presented to the relevant officials upon arrival in the importing country</a:t>
            </a:r>
            <a:r>
              <a:rPr lang="en-ZA" dirty="0" smtClean="0"/>
              <a:t>.</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32</a:t>
            </a:fld>
            <a:endParaRPr lang="en-GB"/>
          </a:p>
        </p:txBody>
      </p:sp>
    </p:spTree>
    <p:extLst>
      <p:ext uri="{BB962C8B-B14F-4D97-AF65-F5344CB8AC3E}">
        <p14:creationId xmlns:p14="http://schemas.microsoft.com/office/powerpoint/2010/main" val="1180749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Special trade agreements</a:t>
            </a:r>
            <a:endParaRPr lang="en-GB" dirty="0"/>
          </a:p>
        </p:txBody>
      </p:sp>
      <p:sp>
        <p:nvSpPr>
          <p:cNvPr id="4" name="Slide Number Placeholder 3"/>
          <p:cNvSpPr>
            <a:spLocks noGrp="1"/>
          </p:cNvSpPr>
          <p:nvPr>
            <p:ph type="sldNum" sz="quarter" idx="12"/>
          </p:nvPr>
        </p:nvSpPr>
        <p:spPr/>
        <p:txBody>
          <a:bodyPr/>
          <a:lstStyle/>
          <a:p>
            <a:fld id="{1920EEC7-98E1-4CEF-92AF-B9255C82647E}" type="slidenum">
              <a:rPr lang="en-GB" smtClean="0"/>
              <a:t>33</a:t>
            </a:fld>
            <a:endParaRPr lang="en-GB"/>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210004233"/>
              </p:ext>
            </p:extLst>
          </p:nvPr>
        </p:nvGraphicFramePr>
        <p:xfrm>
          <a:off x="319177" y="1415790"/>
          <a:ext cx="8229600" cy="4418584"/>
        </p:xfrm>
        <a:graphic>
          <a:graphicData uri="http://schemas.openxmlformats.org/drawingml/2006/table">
            <a:tbl>
              <a:tblPr firstCol="1" bandRow="1">
                <a:tableStyleId>{5C22544A-7EE6-4342-B048-85BDC9FD1C3A}</a:tableStyleId>
              </a:tblPr>
              <a:tblGrid>
                <a:gridCol w="1406106"/>
                <a:gridCol w="6823494"/>
              </a:tblGrid>
              <a:tr h="679530">
                <a:tc>
                  <a:txBody>
                    <a:bodyPr/>
                    <a:lstStyle/>
                    <a:p>
                      <a:pPr marL="226695" algn="l">
                        <a:lnSpc>
                          <a:spcPct val="110000"/>
                        </a:lnSpc>
                        <a:spcBef>
                          <a:spcPts val="300"/>
                        </a:spcBef>
                        <a:spcAft>
                          <a:spcPts val="200"/>
                        </a:spcAft>
                      </a:pPr>
                      <a:r>
                        <a:rPr lang="en-GB" sz="1600" u="sng" dirty="0">
                          <a:effectLst/>
                          <a:hlinkClick r:id="rId2"/>
                        </a:rPr>
                        <a:t>China </a:t>
                      </a:r>
                      <a:endParaRPr lang="en-GB" sz="1600" dirty="0">
                        <a:effectLst/>
                      </a:endParaRPr>
                    </a:p>
                    <a:p>
                      <a:pPr marL="226695" algn="l">
                        <a:lnSpc>
                          <a:spcPct val="110000"/>
                        </a:lnSpc>
                        <a:spcBef>
                          <a:spcPts val="300"/>
                        </a:spcBef>
                        <a:spcAft>
                          <a:spcPts val="200"/>
                        </a:spcAft>
                      </a:pPr>
                      <a:r>
                        <a:rPr lang="en-GB" sz="1600" u="none" strike="noStrike" dirty="0">
                          <a:effectLst/>
                        </a:rPr>
                        <a:t>PPECB </a:t>
                      </a:r>
                      <a:r>
                        <a:rPr lang="en-US" sz="1600" dirty="0">
                          <a:effectLst/>
                        </a:rPr>
                        <a:t>Doc No: HP34C </a:t>
                      </a:r>
                      <a:r>
                        <a:rPr lang="en-ZA" sz="1600" dirty="0">
                          <a:effectLst/>
                        </a:rPr>
                        <a:t>08/05/07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85" marR="63485" marT="0" marB="0"/>
                </a:tc>
                <a:tc>
                  <a:txBody>
                    <a:bodyPr/>
                    <a:lstStyle/>
                    <a:p>
                      <a:pPr marL="226695" algn="l">
                        <a:lnSpc>
                          <a:spcPct val="110000"/>
                        </a:lnSpc>
                        <a:spcBef>
                          <a:spcPts val="300"/>
                        </a:spcBef>
                        <a:spcAft>
                          <a:spcPts val="200"/>
                        </a:spcAft>
                      </a:pPr>
                      <a:r>
                        <a:rPr lang="en-US" sz="1600" dirty="0">
                          <a:effectLst/>
                        </a:rPr>
                        <a:t>This procedure refers to the cold treatment of quarantine organisms (</a:t>
                      </a:r>
                      <a:r>
                        <a:rPr lang="en-US" sz="1600" dirty="0" err="1">
                          <a:effectLst/>
                        </a:rPr>
                        <a:t>Ceratitis</a:t>
                      </a:r>
                      <a:r>
                        <a:rPr lang="en-US" sz="1600" dirty="0">
                          <a:effectLst/>
                        </a:rPr>
                        <a:t> </a:t>
                      </a:r>
                      <a:r>
                        <a:rPr lang="en-US" sz="1600" dirty="0" err="1">
                          <a:effectLst/>
                        </a:rPr>
                        <a:t>capitata</a:t>
                      </a:r>
                      <a:r>
                        <a:rPr lang="en-US" sz="1600" dirty="0">
                          <a:effectLst/>
                        </a:rPr>
                        <a:t>, Mediterranean fruit fly and </a:t>
                      </a:r>
                      <a:r>
                        <a:rPr lang="en-US" sz="1600" dirty="0" err="1">
                          <a:effectLst/>
                        </a:rPr>
                        <a:t>Ceratitis</a:t>
                      </a:r>
                      <a:r>
                        <a:rPr lang="en-US" sz="1600" dirty="0">
                          <a:effectLst/>
                        </a:rPr>
                        <a:t> </a:t>
                      </a:r>
                      <a:r>
                        <a:rPr lang="en-US" sz="1600" dirty="0" err="1">
                          <a:effectLst/>
                        </a:rPr>
                        <a:t>rosa</a:t>
                      </a:r>
                      <a:r>
                        <a:rPr lang="en-US" sz="1600" dirty="0">
                          <a:effectLst/>
                        </a:rPr>
                        <a:t>, Natal fruit fly) in citrus, as prescribed by the General Administration of Quality Supervision, Inspection and Quarantine of the Peoples’ Republic of China (AQSIQ).  This procedure will be applied by the PPECB as authorized by the South African Department of Agriculture (DOA).  </a:t>
                      </a:r>
                      <a:endParaRPr lang="en-GB" sz="1600" dirty="0">
                        <a:effectLst/>
                      </a:endParaRPr>
                    </a:p>
                    <a:p>
                      <a:pPr marL="226695" algn="l">
                        <a:lnSpc>
                          <a:spcPct val="110000"/>
                        </a:lnSpc>
                        <a:spcBef>
                          <a:spcPts val="300"/>
                        </a:spcBef>
                        <a:spcAft>
                          <a:spcPts val="200"/>
                        </a:spcAft>
                      </a:pPr>
                      <a:r>
                        <a:rPr lang="en-US" sz="1600" dirty="0">
                          <a:effectLst/>
                        </a:rPr>
                        <a:t>Also refer to PPECB ISO 9001-2000 Work Instructions AWI03 (Break Bulk) and AWI04 (Container) for loading procedures.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85" marR="63485" marT="0" marB="0"/>
                </a:tc>
              </a:tr>
              <a:tr h="679530">
                <a:tc>
                  <a:txBody>
                    <a:bodyPr/>
                    <a:lstStyle/>
                    <a:p>
                      <a:pPr marL="226695" algn="l">
                        <a:lnSpc>
                          <a:spcPct val="110000"/>
                        </a:lnSpc>
                        <a:spcBef>
                          <a:spcPts val="300"/>
                        </a:spcBef>
                        <a:spcAft>
                          <a:spcPts val="200"/>
                        </a:spcAft>
                      </a:pPr>
                      <a:r>
                        <a:rPr lang="en-ZA" sz="1600">
                          <a:effectLst/>
                        </a:rPr>
                        <a:t>China</a:t>
                      </a:r>
                      <a:endParaRPr lang="en-GB" sz="1600">
                        <a:effectLst/>
                      </a:endParaRPr>
                    </a:p>
                    <a:p>
                      <a:pPr marL="226695" algn="l">
                        <a:lnSpc>
                          <a:spcPct val="110000"/>
                        </a:lnSpc>
                        <a:spcBef>
                          <a:spcPts val="300"/>
                        </a:spcBef>
                        <a:spcAft>
                          <a:spcPts val="200"/>
                        </a:spcAft>
                      </a:pPr>
                      <a:r>
                        <a:rPr lang="en-US" sz="1600">
                          <a:effectLst/>
                        </a:rPr>
                        <a:t>PPECB Doc No: HP34G 08/05/07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3485" marR="63485" marT="0" marB="0"/>
                </a:tc>
                <a:tc>
                  <a:txBody>
                    <a:bodyPr/>
                    <a:lstStyle/>
                    <a:p>
                      <a:pPr marL="226695" algn="l">
                        <a:lnSpc>
                          <a:spcPct val="110000"/>
                        </a:lnSpc>
                        <a:spcBef>
                          <a:spcPts val="300"/>
                        </a:spcBef>
                        <a:spcAft>
                          <a:spcPts val="200"/>
                        </a:spcAft>
                      </a:pPr>
                      <a:r>
                        <a:rPr lang="en-US" sz="1600" dirty="0">
                          <a:effectLst/>
                        </a:rPr>
                        <a:t>This procedure refers to the cold treatment of quarantine organisms (</a:t>
                      </a:r>
                      <a:r>
                        <a:rPr lang="en-US" sz="1600" dirty="0" err="1">
                          <a:effectLst/>
                        </a:rPr>
                        <a:t>Ceratitis</a:t>
                      </a:r>
                      <a:r>
                        <a:rPr lang="en-US" sz="1600" dirty="0">
                          <a:effectLst/>
                        </a:rPr>
                        <a:t> </a:t>
                      </a:r>
                      <a:r>
                        <a:rPr lang="en-US" sz="1600" dirty="0" err="1">
                          <a:effectLst/>
                        </a:rPr>
                        <a:t>capitata</a:t>
                      </a:r>
                      <a:r>
                        <a:rPr lang="en-US" sz="1600" dirty="0">
                          <a:effectLst/>
                        </a:rPr>
                        <a:t>, Mediterranean fruit fly and </a:t>
                      </a:r>
                      <a:r>
                        <a:rPr lang="en-US" sz="1600" dirty="0" err="1">
                          <a:effectLst/>
                        </a:rPr>
                        <a:t>Ceratitis</a:t>
                      </a:r>
                      <a:r>
                        <a:rPr lang="en-US" sz="1600" dirty="0">
                          <a:effectLst/>
                        </a:rPr>
                        <a:t> </a:t>
                      </a:r>
                      <a:r>
                        <a:rPr lang="en-US" sz="1600" dirty="0" err="1">
                          <a:effectLst/>
                        </a:rPr>
                        <a:t>rosa</a:t>
                      </a:r>
                      <a:r>
                        <a:rPr lang="en-US" sz="1600" dirty="0">
                          <a:effectLst/>
                        </a:rPr>
                        <a:t>, Natal fruit fly) in grapes, as prescribed by the General Administration of Quality Supervision, Inspection and Quarantine of the Peoples’ Republic of China (AQSIQ).  This procedure will be applied by the PPECB as authorized by the South African Department of Agriculture (DAFF).  </a:t>
                      </a:r>
                      <a:endParaRPr lang="en-GB" sz="1600" dirty="0">
                        <a:effectLst/>
                      </a:endParaRPr>
                    </a:p>
                    <a:p>
                      <a:pPr marL="226695" algn="l">
                        <a:lnSpc>
                          <a:spcPct val="110000"/>
                        </a:lnSpc>
                        <a:spcBef>
                          <a:spcPts val="300"/>
                        </a:spcBef>
                        <a:spcAft>
                          <a:spcPts val="200"/>
                        </a:spcAft>
                      </a:pPr>
                      <a:r>
                        <a:rPr lang="en-US" sz="1600" dirty="0">
                          <a:effectLst/>
                        </a:rPr>
                        <a:t>Also refer to PPECB ISO 9001-2000 Work Instructions AWI03 (Break Bulk) and AWI04 (Container) for loading procedures.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3485" marR="63485" marT="0" marB="0"/>
                </a:tc>
              </a:tr>
            </a:tbl>
          </a:graphicData>
        </a:graphic>
      </p:graphicFrame>
    </p:spTree>
    <p:extLst>
      <p:ext uri="{BB962C8B-B14F-4D97-AF65-F5344CB8AC3E}">
        <p14:creationId xmlns:p14="http://schemas.microsoft.com/office/powerpoint/2010/main" val="16243213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title" idx="4294967295"/>
          </p:nvPr>
        </p:nvSpPr>
        <p:spPr>
          <a:xfrm>
            <a:off x="914400" y="3127374"/>
            <a:ext cx="8229600" cy="320675"/>
          </a:xfrm>
        </p:spPr>
        <p:txBody>
          <a:bodyPr>
            <a:noAutofit/>
          </a:bodyPr>
          <a:lstStyle/>
          <a:p>
            <a:r>
              <a:rPr lang="en-US" sz="4000" dirty="0" smtClean="0"/>
              <a:t>Thank you for your attention!</a:t>
            </a:r>
            <a:endParaRPr lang="en-US" sz="4000" dirty="0"/>
          </a:p>
        </p:txBody>
      </p:sp>
      <p:sp>
        <p:nvSpPr>
          <p:cNvPr id="2" name="Slide Number Placeholder 1"/>
          <p:cNvSpPr>
            <a:spLocks noGrp="1"/>
          </p:cNvSpPr>
          <p:nvPr>
            <p:ph type="sldNum" sz="quarter" idx="12"/>
          </p:nvPr>
        </p:nvSpPr>
        <p:spPr/>
        <p:txBody>
          <a:bodyPr/>
          <a:lstStyle/>
          <a:p>
            <a:fld id="{1920EEC7-98E1-4CEF-92AF-B9255C82647E}" type="slidenum">
              <a:rPr lang="en-GB" smtClean="0"/>
              <a:t>34</a:t>
            </a:fld>
            <a:endParaRPr lang="en-GB"/>
          </a:p>
        </p:txBody>
      </p:sp>
      <p:sp>
        <p:nvSpPr>
          <p:cNvPr id="3" name="TextBox 2"/>
          <p:cNvSpPr txBox="1"/>
          <p:nvPr/>
        </p:nvSpPr>
        <p:spPr>
          <a:xfrm>
            <a:off x="5842000" y="5130800"/>
            <a:ext cx="2975366" cy="923330"/>
          </a:xfrm>
          <a:prstGeom prst="rect">
            <a:avLst/>
          </a:prstGeom>
          <a:noFill/>
        </p:spPr>
        <p:txBody>
          <a:bodyPr wrap="none" rtlCol="0">
            <a:spAutoFit/>
          </a:bodyPr>
          <a:lstStyle/>
          <a:p>
            <a:r>
              <a:rPr lang="en-GB" dirty="0" smtClean="0"/>
              <a:t>Dr Heiner Lehr</a:t>
            </a:r>
          </a:p>
          <a:p>
            <a:r>
              <a:rPr lang="en-GB" dirty="0" smtClean="0"/>
              <a:t>Syntesa Partners &amp; Associates</a:t>
            </a:r>
          </a:p>
          <a:p>
            <a:r>
              <a:rPr lang="en-GB" dirty="0" smtClean="0">
                <a:hlinkClick r:id="rId2"/>
              </a:rPr>
              <a:t>heiner@syntesa.eu</a:t>
            </a:r>
            <a:r>
              <a:rPr lang="en-GB" dirty="0" smtClean="0"/>
              <a:t> </a:t>
            </a:r>
            <a:endParaRPr lang="en-GB" dirty="0"/>
          </a:p>
        </p:txBody>
      </p:sp>
    </p:spTree>
    <p:extLst>
      <p:ext uri="{BB962C8B-B14F-4D97-AF65-F5344CB8AC3E}">
        <p14:creationId xmlns:p14="http://schemas.microsoft.com/office/powerpoint/2010/main" val="3967068832"/>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179512" y="1196752"/>
            <a:ext cx="3888432" cy="14700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nl-NL" sz="2800" b="1" noProof="0" dirty="0" smtClean="0">
                <a:solidFill>
                  <a:srgbClr val="1B763B"/>
                </a:solidFill>
                <a:latin typeface="+mn-lt"/>
                <a:ea typeface="+mj-ea"/>
                <a:cs typeface="Arial" pitchFamily="34" charset="0"/>
              </a:rPr>
              <a:t>OVERVIEW ICT  KCB</a:t>
            </a:r>
            <a:r>
              <a:rPr kumimoji="0" lang="nl-NL" sz="2800" b="1" i="0" u="none" strike="noStrike" kern="1200" cap="none" spc="0" normalizeH="0" baseline="0" noProof="0" dirty="0" smtClean="0">
                <a:ln>
                  <a:noFill/>
                </a:ln>
                <a:solidFill>
                  <a:srgbClr val="1B763B"/>
                </a:solidFill>
                <a:effectLst/>
                <a:uLnTx/>
                <a:uFillTx/>
                <a:latin typeface="+mn-lt"/>
                <a:ea typeface="+mj-ea"/>
                <a:cs typeface="Arial" pitchFamily="34" charset="0"/>
              </a:rPr>
              <a:t>.</a:t>
            </a:r>
          </a:p>
        </p:txBody>
      </p:sp>
      <p:sp>
        <p:nvSpPr>
          <p:cNvPr id="5" name="Rectangle 3"/>
          <p:cNvSpPr txBox="1">
            <a:spLocks noChangeArrowheads="1"/>
          </p:cNvSpPr>
          <p:nvPr/>
        </p:nvSpPr>
        <p:spPr>
          <a:xfrm>
            <a:off x="179512" y="5517232"/>
            <a:ext cx="3168352" cy="1152128"/>
          </a:xfrm>
          <a:prstGeom prst="rect">
            <a:avLst/>
          </a:prstGeom>
        </p:spPr>
        <p:txBody>
          <a:bodyPr/>
          <a:lstStyle/>
          <a:p>
            <a:pPr marL="533400" marR="0" lvl="0" indent="-261938" defTabSz="914400" rtl="0" eaLnBrk="1" fontAlgn="base" latinLnBrk="0" hangingPunct="1">
              <a:lnSpc>
                <a:spcPct val="100000"/>
              </a:lnSpc>
              <a:spcBef>
                <a:spcPct val="20000"/>
              </a:spcBef>
              <a:spcAft>
                <a:spcPts val="900"/>
              </a:spcAft>
              <a:buClrTx/>
              <a:buSzTx/>
              <a:tabLst/>
              <a:defRPr/>
            </a:pPr>
            <a:r>
              <a:rPr kumimoji="0" lang="nl-NL" sz="2400" b="1" i="0" u="none" strike="noStrike" kern="1200" cap="none" spc="-30" normalizeH="0" baseline="0" noProof="0" dirty="0" smtClean="0">
                <a:ln>
                  <a:noFill/>
                </a:ln>
                <a:solidFill>
                  <a:schemeClr val="tx1"/>
                </a:solidFill>
                <a:effectLst/>
                <a:uLnTx/>
                <a:uFillTx/>
                <a:latin typeface="+mn-lt"/>
                <a:ea typeface="+mn-ea"/>
                <a:cs typeface="Arial" pitchFamily="34" charset="0"/>
              </a:rPr>
              <a:t>Martin</a:t>
            </a:r>
            <a:r>
              <a:rPr kumimoji="0" lang="nl-NL" sz="2400" b="1" i="0" u="none" strike="noStrike" kern="1200" cap="none" spc="-30" normalizeH="0" noProof="0" dirty="0" smtClean="0">
                <a:ln>
                  <a:noFill/>
                </a:ln>
                <a:solidFill>
                  <a:schemeClr val="tx1"/>
                </a:solidFill>
                <a:effectLst/>
                <a:uLnTx/>
                <a:uFillTx/>
                <a:latin typeface="+mn-lt"/>
                <a:ea typeface="+mn-ea"/>
                <a:cs typeface="Arial" pitchFamily="34" charset="0"/>
              </a:rPr>
              <a:t>  Waasdorp</a:t>
            </a:r>
          </a:p>
          <a:p>
            <a:pPr marL="533400" marR="0" lvl="0" indent="-261938" defTabSz="914400" rtl="0" eaLnBrk="1" fontAlgn="base" latinLnBrk="0" hangingPunct="1">
              <a:lnSpc>
                <a:spcPct val="100000"/>
              </a:lnSpc>
              <a:spcBef>
                <a:spcPct val="20000"/>
              </a:spcBef>
              <a:spcAft>
                <a:spcPts val="900"/>
              </a:spcAft>
              <a:buClrTx/>
              <a:buSzTx/>
              <a:tabLst/>
              <a:defRPr/>
            </a:pPr>
            <a:r>
              <a:rPr lang="nl-NL" sz="1600" b="1" spc="-30" dirty="0" smtClean="0">
                <a:latin typeface="+mn-lt"/>
                <a:cs typeface="Arial" pitchFamily="34" charset="0"/>
              </a:rPr>
              <a:t>2014.</a:t>
            </a:r>
            <a:endParaRPr kumimoji="0" lang="nl-NL" sz="1600" b="1" i="0" u="none" strike="noStrike" kern="1200" cap="none" spc="-30" normalizeH="0" noProof="0" dirty="0" smtClean="0">
              <a:ln>
                <a:noFill/>
              </a:ln>
              <a:solidFill>
                <a:schemeClr val="tx1"/>
              </a:solidFill>
              <a:effectLst/>
              <a:uLnTx/>
              <a:uFillTx/>
              <a:latin typeface="+mn-lt"/>
              <a:ea typeface="+mn-ea"/>
              <a:cs typeface="Arial" pitchFamily="34" charset="0"/>
            </a:endParaRPr>
          </a:p>
          <a:p>
            <a:pPr marL="533400" marR="0" lvl="0" indent="-261938" defTabSz="914400" rtl="0" eaLnBrk="1" fontAlgn="base" latinLnBrk="0" hangingPunct="1">
              <a:lnSpc>
                <a:spcPct val="100000"/>
              </a:lnSpc>
              <a:spcBef>
                <a:spcPct val="20000"/>
              </a:spcBef>
              <a:spcAft>
                <a:spcPts val="900"/>
              </a:spcAft>
              <a:buClrTx/>
              <a:buSzTx/>
              <a:tabLst/>
              <a:defRPr/>
            </a:pPr>
            <a:endParaRPr kumimoji="0" lang="nl-NL" sz="2000" b="1" i="0" u="none" strike="noStrike" kern="1200" cap="none" spc="-3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6" name="Picture 1"/>
          <p:cNvPicPr>
            <a:picLocks noChangeAspect="1" noChangeArrowheads="1"/>
          </p:cNvPicPr>
          <p:nvPr/>
        </p:nvPicPr>
        <p:blipFill>
          <a:blip r:embed="rId2" cstate="print"/>
          <a:srcRect/>
          <a:stretch>
            <a:fillRect/>
          </a:stretch>
        </p:blipFill>
        <p:spPr bwMode="auto">
          <a:xfrm>
            <a:off x="3851920" y="1340768"/>
            <a:ext cx="4032448" cy="4936881"/>
          </a:xfrm>
          <a:prstGeom prst="rect">
            <a:avLst/>
          </a:prstGeom>
          <a:noFill/>
          <a:ln w="9525">
            <a:noFill/>
            <a:miter lim="800000"/>
            <a:headEnd/>
            <a:tailEnd/>
          </a:ln>
        </p:spPr>
      </p:pic>
      <p:sp>
        <p:nvSpPr>
          <p:cNvPr id="2" name="Text Placeholder 1"/>
          <p:cNvSpPr>
            <a:spLocks noGrp="1"/>
          </p:cNvSpPr>
          <p:nvPr>
            <p:ph type="body" sz="quarter" idx="10"/>
          </p:nvPr>
        </p:nvSpPr>
        <p:spPr/>
        <p:txBody>
          <a:bodyPr/>
          <a:lstStyle/>
          <a:p>
            <a:endParaRPr lang="en-GB"/>
          </a:p>
        </p:txBody>
      </p:sp>
      <p:sp>
        <p:nvSpPr>
          <p:cNvPr id="3" name="Text Placeholder 2"/>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3828908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23528" y="1124744"/>
            <a:ext cx="7772400" cy="532859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sz="2800" b="1" i="0" u="none" strike="noStrike" kern="1200" cap="none" spc="0" normalizeH="0" baseline="0" noProof="0" dirty="0" smtClean="0">
                <a:ln>
                  <a:noFill/>
                </a:ln>
                <a:solidFill>
                  <a:srgbClr val="1B763B"/>
                </a:solidFill>
                <a:effectLst/>
                <a:uLnTx/>
                <a:uFillTx/>
                <a:latin typeface="+mn-lt"/>
                <a:ea typeface="+mj-ea"/>
                <a:cs typeface="Arial" pitchFamily="34" charset="0"/>
              </a:rPr>
              <a:t>ICT LANDSCAPE  KCB : INFASTRUCTURE</a:t>
            </a:r>
          </a:p>
        </p:txBody>
      </p:sp>
      <p:pic>
        <p:nvPicPr>
          <p:cNvPr id="148482" name="Picture 2"/>
          <p:cNvPicPr>
            <a:picLocks noChangeAspect="1" noChangeArrowheads="1"/>
          </p:cNvPicPr>
          <p:nvPr/>
        </p:nvPicPr>
        <p:blipFill>
          <a:blip r:embed="rId2" cstate="print"/>
          <a:srcRect/>
          <a:stretch>
            <a:fillRect/>
          </a:stretch>
        </p:blipFill>
        <p:spPr bwMode="auto">
          <a:xfrm>
            <a:off x="611560" y="1628800"/>
            <a:ext cx="8064896" cy="4983007"/>
          </a:xfrm>
          <a:prstGeom prst="rect">
            <a:avLst/>
          </a:prstGeom>
          <a:noFill/>
          <a:ln w="9525">
            <a:noFill/>
            <a:miter lim="800000"/>
            <a:headEnd/>
            <a:tailEnd/>
          </a:ln>
        </p:spPr>
      </p:pic>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lstStyle/>
          <a:p>
            <a:endParaRPr lang="en-GB"/>
          </a:p>
        </p:txBody>
      </p:sp>
    </p:spTree>
    <p:extLst>
      <p:ext uri="{BB962C8B-B14F-4D97-AF65-F5344CB8AC3E}">
        <p14:creationId xmlns:p14="http://schemas.microsoft.com/office/powerpoint/2010/main" val="1644893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 4"/>
          <p:cNvGraphicFramePr>
            <a:graphicFrameLocks noGrp="1"/>
          </p:cNvGraphicFramePr>
          <p:nvPr/>
        </p:nvGraphicFramePr>
        <p:xfrm>
          <a:off x="1619672" y="1700808"/>
          <a:ext cx="6552728" cy="4760845"/>
        </p:xfrm>
        <a:graphic>
          <a:graphicData uri="http://schemas.openxmlformats.org/drawingml/2006/table">
            <a:tbl>
              <a:tblPr>
                <a:tableStyleId>{69C7853C-536D-4A76-A0AE-DD22124D55A5}</a:tableStyleId>
              </a:tblPr>
              <a:tblGrid>
                <a:gridCol w="1897406"/>
                <a:gridCol w="2144185"/>
                <a:gridCol w="1923028"/>
                <a:gridCol w="588109"/>
              </a:tblGrid>
              <a:tr h="432048">
                <a:tc gridSpan="4">
                  <a:txBody>
                    <a:bodyPr/>
                    <a:lstStyle/>
                    <a:p>
                      <a:pPr algn="ctr">
                        <a:spcAft>
                          <a:spcPts val="0"/>
                        </a:spcAft>
                      </a:pPr>
                      <a:endParaRPr lang="nl-NL" sz="1800" b="1" dirty="0" smtClean="0">
                        <a:solidFill>
                          <a:schemeClr val="accent3">
                            <a:lumMod val="50000"/>
                          </a:schemeClr>
                        </a:solidFill>
                        <a:latin typeface="Calibri"/>
                        <a:ea typeface="Calibri"/>
                        <a:cs typeface="Times New Roman"/>
                      </a:endParaRPr>
                    </a:p>
                    <a:p>
                      <a:pPr algn="ctr">
                        <a:spcAft>
                          <a:spcPts val="0"/>
                        </a:spcAft>
                      </a:pPr>
                      <a:r>
                        <a:rPr lang="nl-NL" sz="1800" b="1" dirty="0" smtClean="0">
                          <a:solidFill>
                            <a:schemeClr val="accent3">
                              <a:lumMod val="50000"/>
                            </a:schemeClr>
                          </a:solidFill>
                          <a:latin typeface="Calibri"/>
                          <a:ea typeface="Calibri"/>
                          <a:cs typeface="Times New Roman"/>
                        </a:rPr>
                        <a:t>TASK</a:t>
                      </a:r>
                      <a:endParaRPr lang="nl-NL" sz="1800" b="1" dirty="0">
                        <a:solidFill>
                          <a:schemeClr val="accent3">
                            <a:lumMod val="50000"/>
                          </a:schemeClr>
                        </a:solidFill>
                        <a:latin typeface="Calibri"/>
                        <a:ea typeface="Calibri"/>
                        <a:cs typeface="Times New Roman"/>
                      </a:endParaRPr>
                    </a:p>
                  </a:txBody>
                  <a:tcPr marL="68580" marR="68580" marT="0" marB="0"/>
                </a:tc>
                <a:tc hMerge="1">
                  <a:txBody>
                    <a:bodyPr/>
                    <a:lstStyle/>
                    <a:p>
                      <a:endParaRPr lang="nl-NL"/>
                    </a:p>
                  </a:txBody>
                  <a:tcPr/>
                </a:tc>
                <a:tc hMerge="1">
                  <a:txBody>
                    <a:bodyPr/>
                    <a:lstStyle/>
                    <a:p>
                      <a:endParaRPr lang="nl-NL"/>
                    </a:p>
                  </a:txBody>
                  <a:tcPr/>
                </a:tc>
                <a:tc hMerge="1">
                  <a:txBody>
                    <a:bodyPr/>
                    <a:lstStyle/>
                    <a:p>
                      <a:pPr algn="ctr">
                        <a:spcAft>
                          <a:spcPts val="0"/>
                        </a:spcAft>
                      </a:pPr>
                      <a:endParaRPr lang="nl-NL" sz="1800" b="1" dirty="0">
                        <a:solidFill>
                          <a:schemeClr val="accent3">
                            <a:lumMod val="50000"/>
                          </a:schemeClr>
                        </a:solidFill>
                        <a:latin typeface="Calibri"/>
                        <a:ea typeface="Calibri"/>
                        <a:cs typeface="Times New Roman"/>
                      </a:endParaRPr>
                    </a:p>
                  </a:txBody>
                  <a:tcPr marL="68580" marR="68580" marT="0" marB="0" vert="vert" anchor="ctr"/>
                </a:tc>
              </a:tr>
              <a:tr h="792088">
                <a:tc>
                  <a:txBody>
                    <a:bodyPr/>
                    <a:lstStyle/>
                    <a:p>
                      <a:pPr>
                        <a:spcAft>
                          <a:spcPts val="0"/>
                        </a:spcAft>
                      </a:pPr>
                      <a:endParaRPr lang="nl-NL" sz="1800" b="1" dirty="0">
                        <a:solidFill>
                          <a:schemeClr val="accent3">
                            <a:lumMod val="50000"/>
                          </a:schemeClr>
                        </a:solidFill>
                      </a:endParaRPr>
                    </a:p>
                    <a:p>
                      <a:pPr algn="ctr">
                        <a:spcAft>
                          <a:spcPts val="0"/>
                        </a:spcAft>
                      </a:pPr>
                      <a:r>
                        <a:rPr lang="nl-NL" sz="1800" b="1" dirty="0" smtClean="0">
                          <a:solidFill>
                            <a:schemeClr val="accent3">
                              <a:lumMod val="50000"/>
                            </a:schemeClr>
                          </a:solidFill>
                        </a:rPr>
                        <a:t>IMPORT</a:t>
                      </a:r>
                    </a:p>
                    <a:p>
                      <a:pPr algn="ctr">
                        <a:spcAft>
                          <a:spcPts val="0"/>
                        </a:spcAft>
                      </a:pPr>
                      <a:endParaRPr lang="nl-NL" sz="1800" b="1" dirty="0">
                        <a:solidFill>
                          <a:schemeClr val="accent3">
                            <a:lumMod val="50000"/>
                          </a:schemeClr>
                        </a:solidFill>
                        <a:latin typeface="Calibri"/>
                        <a:ea typeface="Calibri"/>
                        <a:cs typeface="Times New Roman"/>
                      </a:endParaRPr>
                    </a:p>
                  </a:txBody>
                  <a:tcPr marL="68580" marR="68580" marT="0" marB="0"/>
                </a:tc>
                <a:tc>
                  <a:txBody>
                    <a:bodyPr/>
                    <a:lstStyle/>
                    <a:p>
                      <a:pPr>
                        <a:spcAft>
                          <a:spcPts val="0"/>
                        </a:spcAft>
                      </a:pPr>
                      <a:endParaRPr lang="nl-NL" sz="1800" b="1" dirty="0">
                        <a:solidFill>
                          <a:schemeClr val="accent3">
                            <a:lumMod val="50000"/>
                          </a:schemeClr>
                        </a:solidFill>
                      </a:endParaRPr>
                    </a:p>
                    <a:p>
                      <a:pPr algn="ctr">
                        <a:spcAft>
                          <a:spcPts val="0"/>
                        </a:spcAft>
                      </a:pPr>
                      <a:r>
                        <a:rPr lang="nl-NL" sz="1800" b="1" dirty="0">
                          <a:solidFill>
                            <a:schemeClr val="accent3">
                              <a:lumMod val="50000"/>
                            </a:schemeClr>
                          </a:solidFill>
                        </a:rPr>
                        <a:t>INTERNAL MARKET</a:t>
                      </a:r>
                      <a:endParaRPr lang="nl-NL" sz="1800" b="1" dirty="0">
                        <a:solidFill>
                          <a:schemeClr val="accent3">
                            <a:lumMod val="50000"/>
                          </a:schemeClr>
                        </a:solidFill>
                        <a:latin typeface="Calibri"/>
                        <a:ea typeface="Calibri"/>
                        <a:cs typeface="Times New Roman"/>
                      </a:endParaRPr>
                    </a:p>
                  </a:txBody>
                  <a:tcPr marL="68580" marR="68580" marT="0" marB="0"/>
                </a:tc>
                <a:tc>
                  <a:txBody>
                    <a:bodyPr/>
                    <a:lstStyle/>
                    <a:p>
                      <a:pPr>
                        <a:spcAft>
                          <a:spcPts val="0"/>
                        </a:spcAft>
                      </a:pPr>
                      <a:endParaRPr lang="nl-NL" sz="1800" b="1" dirty="0">
                        <a:solidFill>
                          <a:schemeClr val="accent3">
                            <a:lumMod val="50000"/>
                          </a:schemeClr>
                        </a:solidFill>
                      </a:endParaRPr>
                    </a:p>
                    <a:p>
                      <a:pPr algn="ctr">
                        <a:spcAft>
                          <a:spcPts val="0"/>
                        </a:spcAft>
                      </a:pPr>
                      <a:r>
                        <a:rPr lang="nl-NL" sz="1800" b="1" dirty="0">
                          <a:solidFill>
                            <a:schemeClr val="accent3">
                              <a:lumMod val="50000"/>
                            </a:schemeClr>
                          </a:solidFill>
                        </a:rPr>
                        <a:t>EXPORT</a:t>
                      </a:r>
                      <a:endParaRPr lang="nl-NL" sz="1800" b="1" dirty="0">
                        <a:solidFill>
                          <a:schemeClr val="accent3">
                            <a:lumMod val="50000"/>
                          </a:schemeClr>
                        </a:solidFill>
                        <a:latin typeface="Calibri"/>
                        <a:ea typeface="Calibri"/>
                        <a:cs typeface="Times New Roman"/>
                      </a:endParaRPr>
                    </a:p>
                  </a:txBody>
                  <a:tcPr marL="68580" marR="68580" marT="0" marB="0"/>
                </a:tc>
                <a:tc rowSpan="7">
                  <a:txBody>
                    <a:bodyPr/>
                    <a:lstStyle/>
                    <a:p>
                      <a:pPr algn="ctr">
                        <a:spcAft>
                          <a:spcPts val="0"/>
                        </a:spcAft>
                      </a:pPr>
                      <a:r>
                        <a:rPr lang="nl-NL" sz="1600" dirty="0" smtClean="0">
                          <a:solidFill>
                            <a:schemeClr val="accent3">
                              <a:lumMod val="50000"/>
                            </a:schemeClr>
                          </a:solidFill>
                        </a:rPr>
                        <a:t>QUALITY</a:t>
                      </a:r>
                      <a:r>
                        <a:rPr lang="nl-NL" sz="1600" baseline="0" dirty="0" smtClean="0">
                          <a:solidFill>
                            <a:schemeClr val="accent3">
                              <a:lumMod val="50000"/>
                            </a:schemeClr>
                          </a:solidFill>
                        </a:rPr>
                        <a:t> MANAGEMENT SYSTEM</a:t>
                      </a:r>
                      <a:endParaRPr lang="nl-NL" sz="1600" b="1" dirty="0">
                        <a:solidFill>
                          <a:schemeClr val="accent3">
                            <a:lumMod val="50000"/>
                          </a:schemeClr>
                        </a:solidFill>
                        <a:latin typeface="Calibri"/>
                        <a:ea typeface="Calibri"/>
                        <a:cs typeface="Times New Roman"/>
                      </a:endParaRPr>
                    </a:p>
                  </a:txBody>
                  <a:tcPr marL="68580" marR="68580" marT="0" marB="0" vert="vert" anchor="ctr"/>
                </a:tc>
              </a:tr>
              <a:tr h="597768">
                <a:tc>
                  <a:txBody>
                    <a:bodyPr/>
                    <a:lstStyle/>
                    <a:p>
                      <a:pPr algn="ctr">
                        <a:spcAft>
                          <a:spcPts val="0"/>
                        </a:spcAft>
                      </a:pPr>
                      <a:endParaRPr lang="nl-NL" sz="1600" dirty="0" smtClean="0">
                        <a:solidFill>
                          <a:schemeClr val="accent3">
                            <a:lumMod val="50000"/>
                          </a:schemeClr>
                        </a:solidFill>
                      </a:endParaRPr>
                    </a:p>
                    <a:p>
                      <a:pPr algn="ctr">
                        <a:spcAft>
                          <a:spcPts val="0"/>
                        </a:spcAft>
                      </a:pPr>
                      <a:r>
                        <a:rPr lang="nl-NL" sz="1600" dirty="0" smtClean="0">
                          <a:solidFill>
                            <a:schemeClr val="accent3">
                              <a:lumMod val="50000"/>
                            </a:schemeClr>
                          </a:solidFill>
                        </a:rPr>
                        <a:t>CLIENT</a:t>
                      </a:r>
                      <a:r>
                        <a:rPr lang="nl-NL" sz="1600" baseline="0" dirty="0" smtClean="0">
                          <a:solidFill>
                            <a:schemeClr val="accent3">
                              <a:lumMod val="50000"/>
                            </a:schemeClr>
                          </a:solidFill>
                        </a:rPr>
                        <a:t> IMPORT</a:t>
                      </a:r>
                    </a:p>
                    <a:p>
                      <a:pPr algn="ctr">
                        <a:spcAft>
                          <a:spcPts val="0"/>
                        </a:spcAft>
                      </a:pPr>
                      <a:r>
                        <a:rPr lang="nl-NL" sz="1600" b="1" baseline="0" dirty="0" smtClean="0">
                          <a:solidFill>
                            <a:schemeClr val="accent3">
                              <a:lumMod val="50000"/>
                            </a:schemeClr>
                          </a:solidFill>
                          <a:latin typeface="Calibri"/>
                          <a:ea typeface="Calibri"/>
                          <a:cs typeface="Times New Roman"/>
                        </a:rPr>
                        <a:t>CLI</a:t>
                      </a:r>
                      <a:endParaRPr lang="nl-NL" sz="1600" b="1" dirty="0">
                        <a:solidFill>
                          <a:schemeClr val="accent3">
                            <a:lumMod val="50000"/>
                          </a:schemeClr>
                        </a:solidFill>
                        <a:latin typeface="Calibri"/>
                        <a:ea typeface="Calibri"/>
                        <a:cs typeface="Times New Roman"/>
                      </a:endParaRPr>
                    </a:p>
                  </a:txBody>
                  <a:tcPr marL="68580" marR="68580" marT="0" marB="0"/>
                </a:tc>
                <a:tc>
                  <a:txBody>
                    <a:bodyPr/>
                    <a:lstStyle/>
                    <a:p>
                      <a:pPr algn="ctr"/>
                      <a:endParaRPr lang="nl-NL" sz="1600" dirty="0" smtClean="0">
                        <a:solidFill>
                          <a:schemeClr val="accent3">
                            <a:lumMod val="50000"/>
                          </a:schemeClr>
                        </a:solidFill>
                      </a:endParaRPr>
                    </a:p>
                    <a:p>
                      <a:pPr algn="ctr"/>
                      <a:r>
                        <a:rPr lang="nl-NL" sz="1600" dirty="0" smtClean="0">
                          <a:solidFill>
                            <a:schemeClr val="accent3">
                              <a:lumMod val="50000"/>
                            </a:schemeClr>
                          </a:solidFill>
                        </a:rPr>
                        <a:t>DATABASE</a:t>
                      </a:r>
                      <a:r>
                        <a:rPr lang="nl-NL" sz="1600" baseline="0" dirty="0" smtClean="0">
                          <a:solidFill>
                            <a:schemeClr val="accent3">
                              <a:lumMod val="50000"/>
                            </a:schemeClr>
                          </a:solidFill>
                        </a:rPr>
                        <a:t> TRADERS AND GROWERS  </a:t>
                      </a:r>
                      <a:r>
                        <a:rPr lang="nl-NL" sz="1600" b="1" baseline="0" dirty="0" smtClean="0">
                          <a:solidFill>
                            <a:schemeClr val="accent3">
                              <a:lumMod val="50000"/>
                            </a:schemeClr>
                          </a:solidFill>
                        </a:rPr>
                        <a:t>DMD</a:t>
                      </a:r>
                      <a:endParaRPr lang="nl-NL" sz="1600" b="1" dirty="0">
                        <a:solidFill>
                          <a:schemeClr val="accent3">
                            <a:lumMod val="50000"/>
                          </a:schemeClr>
                        </a:solidFill>
                      </a:endParaRPr>
                    </a:p>
                  </a:txBody>
                  <a:tcPr marL="68580" marR="68580" marT="0" marB="0"/>
                </a:tc>
                <a:tc>
                  <a:txBody>
                    <a:bodyPr/>
                    <a:lstStyle/>
                    <a:p>
                      <a:pPr algn="ctr">
                        <a:spcAft>
                          <a:spcPts val="0"/>
                        </a:spcAft>
                      </a:pPr>
                      <a:endParaRPr lang="nl-NL" sz="1600" dirty="0" smtClean="0">
                        <a:solidFill>
                          <a:schemeClr val="accent3">
                            <a:lumMod val="50000"/>
                          </a:schemeClr>
                        </a:solidFill>
                      </a:endParaRPr>
                    </a:p>
                    <a:p>
                      <a:pPr algn="ctr">
                        <a:spcAft>
                          <a:spcPts val="0"/>
                        </a:spcAft>
                      </a:pPr>
                      <a:r>
                        <a:rPr lang="nl-NL" sz="1600" dirty="0" smtClean="0">
                          <a:solidFill>
                            <a:schemeClr val="accent3">
                              <a:lumMod val="50000"/>
                            </a:schemeClr>
                          </a:solidFill>
                        </a:rPr>
                        <a:t>CLIENT EXPORT</a:t>
                      </a:r>
                    </a:p>
                    <a:p>
                      <a:pPr algn="ctr">
                        <a:spcAft>
                          <a:spcPts val="0"/>
                        </a:spcAft>
                      </a:pPr>
                      <a:r>
                        <a:rPr lang="nl-NL" sz="1600" b="1" dirty="0" smtClean="0">
                          <a:solidFill>
                            <a:schemeClr val="accent3">
                              <a:lumMod val="50000"/>
                            </a:schemeClr>
                          </a:solidFill>
                          <a:latin typeface="Calibri"/>
                          <a:ea typeface="Calibri"/>
                          <a:cs typeface="Times New Roman"/>
                        </a:rPr>
                        <a:t>CLE</a:t>
                      </a:r>
                      <a:endParaRPr lang="nl-NL" sz="1600" b="1" dirty="0">
                        <a:solidFill>
                          <a:schemeClr val="accent3">
                            <a:lumMod val="50000"/>
                          </a:schemeClr>
                        </a:solidFill>
                        <a:latin typeface="Calibri"/>
                        <a:ea typeface="Calibri"/>
                        <a:cs typeface="Times New Roman"/>
                      </a:endParaRPr>
                    </a:p>
                  </a:txBody>
                  <a:tcPr marL="68580" marR="68580" marT="0" marB="0"/>
                </a:tc>
                <a:tc vMerge="1">
                  <a:txBody>
                    <a:bodyPr/>
                    <a:lstStyle/>
                    <a:p>
                      <a:pPr algn="ctr">
                        <a:spcAft>
                          <a:spcPts val="0"/>
                        </a:spcAft>
                      </a:pPr>
                      <a:endParaRPr lang="nl-NL" sz="1800" b="1" dirty="0">
                        <a:solidFill>
                          <a:srgbClr val="FFFFFF"/>
                        </a:solidFill>
                        <a:latin typeface="Calibri"/>
                        <a:ea typeface="Calibri"/>
                        <a:cs typeface="Times New Roman"/>
                      </a:endParaRPr>
                    </a:p>
                  </a:txBody>
                  <a:tcPr marL="68580" marR="68580" marT="0" marB="0">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r>
              <a:tr h="467363">
                <a:tc gridSpan="3">
                  <a:txBody>
                    <a:bodyPr/>
                    <a:lstStyle/>
                    <a:p>
                      <a:pPr algn="ctr">
                        <a:spcAft>
                          <a:spcPts val="0"/>
                        </a:spcAft>
                      </a:pPr>
                      <a:endParaRPr lang="nl-NL" sz="1600" dirty="0" smtClean="0">
                        <a:solidFill>
                          <a:schemeClr val="accent3">
                            <a:lumMod val="50000"/>
                          </a:schemeClr>
                        </a:solidFill>
                      </a:endParaRPr>
                    </a:p>
                    <a:p>
                      <a:pPr algn="ctr">
                        <a:spcAft>
                          <a:spcPts val="0"/>
                        </a:spcAft>
                      </a:pPr>
                      <a:r>
                        <a:rPr lang="nl-NL" sz="1600" dirty="0" smtClean="0">
                          <a:solidFill>
                            <a:schemeClr val="accent3">
                              <a:lumMod val="50000"/>
                            </a:schemeClr>
                          </a:solidFill>
                        </a:rPr>
                        <a:t>INSPECTION </a:t>
                      </a:r>
                      <a:r>
                        <a:rPr lang="nl-NL" sz="1600" dirty="0">
                          <a:solidFill>
                            <a:schemeClr val="accent3">
                              <a:lumMod val="50000"/>
                            </a:schemeClr>
                          </a:solidFill>
                        </a:rPr>
                        <a:t>MANAGEMENT </a:t>
                      </a:r>
                      <a:r>
                        <a:rPr lang="nl-NL" sz="1600" dirty="0" smtClean="0">
                          <a:solidFill>
                            <a:schemeClr val="accent3">
                              <a:lumMod val="50000"/>
                            </a:schemeClr>
                          </a:solidFill>
                        </a:rPr>
                        <a:t>SYSTEM  </a:t>
                      </a:r>
                      <a:r>
                        <a:rPr lang="nl-NL" sz="1600" b="1" dirty="0" smtClean="0">
                          <a:solidFill>
                            <a:schemeClr val="accent3">
                              <a:lumMod val="50000"/>
                            </a:schemeClr>
                          </a:solidFill>
                        </a:rPr>
                        <a:t>IBP</a:t>
                      </a:r>
                      <a:endParaRPr lang="nl-NL" sz="1600" b="1" dirty="0">
                        <a:solidFill>
                          <a:schemeClr val="accent3">
                            <a:lumMod val="50000"/>
                          </a:schemeClr>
                        </a:solidFill>
                        <a:latin typeface="Calibri"/>
                        <a:ea typeface="Calibri"/>
                        <a:cs typeface="Times New Roman"/>
                      </a:endParaRPr>
                    </a:p>
                  </a:txBody>
                  <a:tcPr marL="68580" marR="68580" marT="0" marB="0"/>
                </a:tc>
                <a:tc hMerge="1">
                  <a:txBody>
                    <a:bodyPr/>
                    <a:lstStyle/>
                    <a:p>
                      <a:endParaRPr lang="nl-NL"/>
                    </a:p>
                  </a:txBody>
                  <a:tcPr/>
                </a:tc>
                <a:tc hMerge="1">
                  <a:txBody>
                    <a:bodyPr/>
                    <a:lstStyle/>
                    <a:p>
                      <a:endParaRPr lang="nl-NL"/>
                    </a:p>
                  </a:txBody>
                  <a:tcPr/>
                </a:tc>
                <a:tc vMerge="1">
                  <a:txBody>
                    <a:bodyPr/>
                    <a:lstStyle/>
                    <a:p>
                      <a:pPr algn="ctr">
                        <a:spcAft>
                          <a:spcPts val="0"/>
                        </a:spcAft>
                      </a:pPr>
                      <a:endParaRPr lang="nl-NL" sz="18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r>
              <a:tr h="494787">
                <a:tc gridSpan="3">
                  <a:txBody>
                    <a:bodyPr/>
                    <a:lstStyle/>
                    <a:p>
                      <a:pPr algn="ctr">
                        <a:spcAft>
                          <a:spcPts val="0"/>
                        </a:spcAft>
                      </a:pPr>
                      <a:endParaRPr lang="nl-NL" sz="1600" dirty="0" smtClean="0">
                        <a:solidFill>
                          <a:schemeClr val="accent3">
                            <a:lumMod val="50000"/>
                          </a:schemeClr>
                        </a:solidFill>
                      </a:endParaRPr>
                    </a:p>
                    <a:p>
                      <a:pPr algn="ctr">
                        <a:spcAft>
                          <a:spcPts val="0"/>
                        </a:spcAft>
                      </a:pPr>
                      <a:r>
                        <a:rPr lang="nl-NL" sz="1600" dirty="0" smtClean="0">
                          <a:solidFill>
                            <a:schemeClr val="accent3">
                              <a:lumMod val="50000"/>
                            </a:schemeClr>
                          </a:solidFill>
                        </a:rPr>
                        <a:t>MOBILE </a:t>
                      </a:r>
                      <a:r>
                        <a:rPr lang="nl-NL" sz="1600" dirty="0">
                          <a:solidFill>
                            <a:schemeClr val="accent3">
                              <a:lumMod val="50000"/>
                            </a:schemeClr>
                          </a:solidFill>
                        </a:rPr>
                        <a:t>INSPECTION </a:t>
                      </a:r>
                      <a:r>
                        <a:rPr lang="nl-NL" sz="1600" dirty="0" smtClean="0">
                          <a:solidFill>
                            <a:schemeClr val="accent3">
                              <a:lumMod val="50000"/>
                            </a:schemeClr>
                          </a:solidFill>
                        </a:rPr>
                        <a:t>REPORT   </a:t>
                      </a:r>
                      <a:r>
                        <a:rPr lang="nl-NL" sz="1600" b="1" dirty="0" smtClean="0">
                          <a:solidFill>
                            <a:schemeClr val="accent3">
                              <a:lumMod val="50000"/>
                            </a:schemeClr>
                          </a:solidFill>
                        </a:rPr>
                        <a:t>MIR</a:t>
                      </a:r>
                      <a:endParaRPr lang="nl-NL" sz="1600" b="1" dirty="0">
                        <a:solidFill>
                          <a:schemeClr val="accent3">
                            <a:lumMod val="50000"/>
                          </a:schemeClr>
                        </a:solidFill>
                        <a:latin typeface="Calibri"/>
                        <a:ea typeface="Calibri"/>
                        <a:cs typeface="Times New Roman"/>
                      </a:endParaRPr>
                    </a:p>
                  </a:txBody>
                  <a:tcPr marL="68580" marR="68580" marT="0" marB="0"/>
                </a:tc>
                <a:tc hMerge="1">
                  <a:txBody>
                    <a:bodyPr/>
                    <a:lstStyle/>
                    <a:p>
                      <a:endParaRPr lang="nl-NL"/>
                    </a:p>
                  </a:txBody>
                  <a:tcPr/>
                </a:tc>
                <a:tc hMerge="1">
                  <a:txBody>
                    <a:bodyPr/>
                    <a:lstStyle/>
                    <a:p>
                      <a:endParaRPr lang="nl-NL"/>
                    </a:p>
                  </a:txBody>
                  <a:tcPr/>
                </a:tc>
                <a:tc vMerge="1">
                  <a:txBody>
                    <a:bodyPr/>
                    <a:lstStyle/>
                    <a:p>
                      <a:pPr algn="ctr">
                        <a:spcAft>
                          <a:spcPts val="0"/>
                        </a:spcAft>
                      </a:pPr>
                      <a:endParaRPr lang="nl-NL" sz="18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r>
              <a:tr h="593789">
                <a:tc gridSpan="3">
                  <a:txBody>
                    <a:bodyPr/>
                    <a:lstStyle/>
                    <a:p>
                      <a:pPr algn="ctr">
                        <a:spcAft>
                          <a:spcPts val="0"/>
                        </a:spcAft>
                      </a:pPr>
                      <a:endParaRPr lang="nl-NL" sz="1600" dirty="0" smtClean="0">
                        <a:solidFill>
                          <a:schemeClr val="accent3">
                            <a:lumMod val="50000"/>
                          </a:schemeClr>
                        </a:solidFill>
                      </a:endParaRPr>
                    </a:p>
                    <a:p>
                      <a:pPr algn="ctr">
                        <a:spcAft>
                          <a:spcPts val="0"/>
                        </a:spcAft>
                      </a:pPr>
                      <a:r>
                        <a:rPr lang="nl-NL" sz="1600" dirty="0" smtClean="0">
                          <a:solidFill>
                            <a:schemeClr val="accent3">
                              <a:lumMod val="50000"/>
                            </a:schemeClr>
                          </a:solidFill>
                        </a:rPr>
                        <a:t>TIME </a:t>
                      </a:r>
                      <a:r>
                        <a:rPr lang="nl-NL" sz="1600" dirty="0">
                          <a:solidFill>
                            <a:schemeClr val="accent3">
                              <a:lumMod val="50000"/>
                            </a:schemeClr>
                          </a:solidFill>
                        </a:rPr>
                        <a:t>REGISTRATION </a:t>
                      </a:r>
                      <a:r>
                        <a:rPr lang="nl-NL" sz="1600" dirty="0" smtClean="0">
                          <a:solidFill>
                            <a:schemeClr val="accent3">
                              <a:lumMod val="50000"/>
                            </a:schemeClr>
                          </a:solidFill>
                        </a:rPr>
                        <a:t>SYSTEM  </a:t>
                      </a:r>
                      <a:r>
                        <a:rPr lang="nl-NL" sz="1600" b="1" dirty="0" smtClean="0">
                          <a:solidFill>
                            <a:schemeClr val="accent3">
                              <a:lumMod val="50000"/>
                            </a:schemeClr>
                          </a:solidFill>
                        </a:rPr>
                        <a:t>PTS</a:t>
                      </a:r>
                      <a:endParaRPr lang="nl-NL" sz="1600" b="1" dirty="0">
                        <a:solidFill>
                          <a:schemeClr val="accent3">
                            <a:lumMod val="50000"/>
                          </a:schemeClr>
                        </a:solidFill>
                        <a:latin typeface="Calibri"/>
                        <a:ea typeface="Calibri"/>
                        <a:cs typeface="Times New Roman"/>
                      </a:endParaRPr>
                    </a:p>
                  </a:txBody>
                  <a:tcPr marL="68580" marR="68580" marT="0" marB="0"/>
                </a:tc>
                <a:tc hMerge="1">
                  <a:txBody>
                    <a:bodyPr/>
                    <a:lstStyle/>
                    <a:p>
                      <a:endParaRPr lang="nl-NL"/>
                    </a:p>
                  </a:txBody>
                  <a:tcPr/>
                </a:tc>
                <a:tc hMerge="1">
                  <a:txBody>
                    <a:bodyPr/>
                    <a:lstStyle/>
                    <a:p>
                      <a:endParaRPr lang="nl-NL"/>
                    </a:p>
                  </a:txBody>
                  <a:tcPr/>
                </a:tc>
                <a:tc vMerge="1">
                  <a:txBody>
                    <a:bodyPr/>
                    <a:lstStyle/>
                    <a:p>
                      <a:pPr algn="ctr">
                        <a:spcAft>
                          <a:spcPts val="0"/>
                        </a:spcAft>
                      </a:pPr>
                      <a:endParaRPr lang="nl-NL" sz="18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r>
              <a:tr h="360470">
                <a:tc gridSpan="3">
                  <a:txBody>
                    <a:bodyPr/>
                    <a:lstStyle/>
                    <a:p>
                      <a:pPr algn="ctr">
                        <a:spcAft>
                          <a:spcPts val="0"/>
                        </a:spcAft>
                      </a:pPr>
                      <a:endParaRPr lang="nl-NL" sz="1600" dirty="0" smtClean="0">
                        <a:solidFill>
                          <a:schemeClr val="accent3">
                            <a:lumMod val="50000"/>
                          </a:schemeClr>
                        </a:solidFill>
                      </a:endParaRPr>
                    </a:p>
                    <a:p>
                      <a:pPr algn="ctr">
                        <a:spcAft>
                          <a:spcPts val="0"/>
                        </a:spcAft>
                      </a:pPr>
                      <a:r>
                        <a:rPr lang="nl-NL" sz="1600" dirty="0" smtClean="0">
                          <a:solidFill>
                            <a:schemeClr val="accent3">
                              <a:lumMod val="50000"/>
                            </a:schemeClr>
                          </a:solidFill>
                        </a:rPr>
                        <a:t>BILLING SYSTEM    </a:t>
                      </a:r>
                      <a:r>
                        <a:rPr lang="nl-NL" sz="1600" b="1" dirty="0" smtClean="0">
                          <a:solidFill>
                            <a:schemeClr val="accent3">
                              <a:lumMod val="50000"/>
                            </a:schemeClr>
                          </a:solidFill>
                        </a:rPr>
                        <a:t>FAC</a:t>
                      </a:r>
                      <a:endParaRPr lang="nl-NL" sz="1600" b="1" dirty="0">
                        <a:solidFill>
                          <a:schemeClr val="accent3">
                            <a:lumMod val="50000"/>
                          </a:schemeClr>
                        </a:solidFill>
                        <a:latin typeface="Calibri"/>
                        <a:ea typeface="Calibri"/>
                        <a:cs typeface="Times New Roman"/>
                      </a:endParaRPr>
                    </a:p>
                  </a:txBody>
                  <a:tcPr marL="68580" marR="68580" marT="0" marB="0"/>
                </a:tc>
                <a:tc hMerge="1">
                  <a:txBody>
                    <a:bodyPr/>
                    <a:lstStyle/>
                    <a:p>
                      <a:endParaRPr lang="nl-NL"/>
                    </a:p>
                  </a:txBody>
                  <a:tcPr/>
                </a:tc>
                <a:tc hMerge="1">
                  <a:txBody>
                    <a:bodyPr/>
                    <a:lstStyle/>
                    <a:p>
                      <a:endParaRPr lang="nl-NL"/>
                    </a:p>
                  </a:txBody>
                  <a:tcPr/>
                </a:tc>
                <a:tc vMerge="1">
                  <a:txBody>
                    <a:bodyPr/>
                    <a:lstStyle/>
                    <a:p>
                      <a:pPr algn="ctr">
                        <a:spcAft>
                          <a:spcPts val="0"/>
                        </a:spcAft>
                      </a:pPr>
                      <a:endParaRPr lang="nl-NL" sz="1800" dirty="0">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r>
              <a:tr h="593789">
                <a:tc gridSpan="3">
                  <a:txBody>
                    <a:bodyPr/>
                    <a:lstStyle/>
                    <a:p>
                      <a:pPr algn="ctr">
                        <a:spcAft>
                          <a:spcPts val="0"/>
                        </a:spcAft>
                      </a:pPr>
                      <a:endParaRPr lang="nl-NL" sz="1600" dirty="0" smtClean="0">
                        <a:solidFill>
                          <a:schemeClr val="accent3">
                            <a:lumMod val="50000"/>
                          </a:schemeClr>
                        </a:solidFill>
                      </a:endParaRPr>
                    </a:p>
                    <a:p>
                      <a:pPr algn="ctr">
                        <a:spcAft>
                          <a:spcPts val="0"/>
                        </a:spcAft>
                      </a:pPr>
                      <a:r>
                        <a:rPr lang="nl-NL" sz="1600" dirty="0" smtClean="0">
                          <a:solidFill>
                            <a:schemeClr val="accent3">
                              <a:lumMod val="50000"/>
                            </a:schemeClr>
                          </a:solidFill>
                        </a:rPr>
                        <a:t>FINANCIAL SYSTEM  </a:t>
                      </a:r>
                      <a:r>
                        <a:rPr lang="nl-NL" sz="1600" b="1" dirty="0" smtClean="0">
                          <a:solidFill>
                            <a:schemeClr val="accent3">
                              <a:lumMod val="50000"/>
                            </a:schemeClr>
                          </a:solidFill>
                        </a:rPr>
                        <a:t>FMS</a:t>
                      </a:r>
                      <a:endParaRPr lang="nl-NL" sz="1600" b="1" dirty="0">
                        <a:solidFill>
                          <a:schemeClr val="accent3">
                            <a:lumMod val="50000"/>
                          </a:schemeClr>
                        </a:solidFill>
                        <a:latin typeface="Calibri"/>
                        <a:ea typeface="Calibri"/>
                        <a:cs typeface="Times New Roman"/>
                      </a:endParaRPr>
                    </a:p>
                  </a:txBody>
                  <a:tcPr marL="68580" marR="68580" marT="0" marB="0"/>
                </a:tc>
                <a:tc hMerge="1">
                  <a:txBody>
                    <a:bodyPr/>
                    <a:lstStyle/>
                    <a:p>
                      <a:endParaRPr lang="nl-NL"/>
                    </a:p>
                  </a:txBody>
                  <a:tcPr/>
                </a:tc>
                <a:tc hMerge="1">
                  <a:txBody>
                    <a:bodyPr/>
                    <a:lstStyle/>
                    <a:p>
                      <a:endParaRPr lang="nl-NL"/>
                    </a:p>
                  </a:txBody>
                  <a:tcPr/>
                </a:tc>
                <a:tc vMerge="1">
                  <a:txBody>
                    <a:bodyPr/>
                    <a:lstStyle/>
                    <a:p>
                      <a:pPr algn="ctr">
                        <a:spcAft>
                          <a:spcPts val="0"/>
                        </a:spcAft>
                      </a:pPr>
                      <a:endParaRPr lang="nl-NL" sz="1800" b="1" dirty="0">
                        <a:solidFill>
                          <a:schemeClr val="bg1"/>
                        </a:solidFill>
                        <a:latin typeface="Calibri"/>
                        <a:ea typeface="Calibri"/>
                        <a:cs typeface="Times New Roman"/>
                      </a:endParaRPr>
                    </a:p>
                  </a:txBody>
                  <a:tcPr marL="68580" marR="68580" marT="0" marB="0">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BBB59"/>
                    </a:solidFill>
                  </a:tcPr>
                </a:tc>
              </a:tr>
            </a:tbl>
          </a:graphicData>
        </a:graphic>
      </p:graphicFrame>
      <p:sp>
        <p:nvSpPr>
          <p:cNvPr id="33793"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nl-NL"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2"/>
          <p:cNvSpPr>
            <a:spLocks noGrp="1" noChangeArrowheads="1"/>
          </p:cNvSpPr>
          <p:nvPr>
            <p:ph type="title"/>
          </p:nvPr>
        </p:nvSpPr>
        <p:spPr>
          <a:xfrm>
            <a:off x="457200" y="1189856"/>
            <a:ext cx="7620000" cy="456382"/>
          </a:xfrm>
          <a:prstGeom prst="rect">
            <a:avLst/>
          </a:prstGeom>
        </p:spPr>
        <p:txBody>
          <a:bodyPr>
            <a:normAutofit fontScale="90000"/>
          </a:bodyPr>
          <a:lstStyle/>
          <a:p>
            <a:pPr eaLnBrk="1" hangingPunct="1"/>
            <a:r>
              <a:rPr lang="nl-NL" sz="2800" dirty="0" smtClean="0">
                <a:latin typeface="+mn-lt"/>
              </a:rPr>
              <a:t>ICT LANDSCAPE  KCB : INFORMATIONSYSTEMS</a:t>
            </a:r>
          </a:p>
        </p:txBody>
      </p:sp>
      <p:sp>
        <p:nvSpPr>
          <p:cNvPr id="6" name="Content Placeholder 5"/>
          <p:cNvSpPr>
            <a:spLocks noGrp="1"/>
          </p:cNvSpPr>
          <p:nvPr>
            <p:ph idx="1"/>
          </p:nvPr>
        </p:nvSpPr>
        <p:spPr/>
        <p:txBody>
          <a:bodyPr/>
          <a:lstStyle/>
          <a:p>
            <a:endParaRPr lang="en-GB"/>
          </a:p>
        </p:txBody>
      </p:sp>
      <p:sp>
        <p:nvSpPr>
          <p:cNvPr id="9" name="Rectangle 2"/>
          <p:cNvSpPr txBox="1">
            <a:spLocks noChangeArrowheads="1"/>
          </p:cNvSpPr>
          <p:nvPr/>
        </p:nvSpPr>
        <p:spPr>
          <a:xfrm>
            <a:off x="179512" y="2780928"/>
            <a:ext cx="1440160" cy="648072"/>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b="1" i="0" u="none" strike="noStrike" kern="1200" cap="none" spc="0" normalizeH="0" baseline="0" noProof="0" dirty="0" smtClean="0">
                <a:ln>
                  <a:noFill/>
                </a:ln>
                <a:solidFill>
                  <a:srgbClr val="1B763B"/>
                </a:solidFill>
                <a:effectLst/>
                <a:uLnTx/>
                <a:uFillTx/>
                <a:latin typeface="+mn-lt"/>
                <a:ea typeface="+mj-ea"/>
                <a:cs typeface="Arial" pitchFamily="34" charset="0"/>
              </a:rPr>
              <a:t>SUPPORTING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nl-NL" b="1" i="0" u="none" strike="noStrike" kern="1200" cap="none" spc="0" normalizeH="0" baseline="0" noProof="0" dirty="0" smtClean="0">
                <a:ln>
                  <a:noFill/>
                </a:ln>
                <a:solidFill>
                  <a:srgbClr val="1B763B"/>
                </a:solidFill>
                <a:effectLst/>
                <a:uLnTx/>
                <a:uFillTx/>
                <a:latin typeface="+mn-lt"/>
                <a:ea typeface="+mj-ea"/>
                <a:cs typeface="Arial" pitchFamily="34" charset="0"/>
              </a:rPr>
              <a:t>SYSTEMS</a:t>
            </a:r>
          </a:p>
        </p:txBody>
      </p:sp>
      <p:sp>
        <p:nvSpPr>
          <p:cNvPr id="11" name="Rectangle 2"/>
          <p:cNvSpPr txBox="1">
            <a:spLocks noChangeArrowheads="1"/>
          </p:cNvSpPr>
          <p:nvPr/>
        </p:nvSpPr>
        <p:spPr>
          <a:xfrm>
            <a:off x="323528" y="3284984"/>
            <a:ext cx="1080120" cy="3096344"/>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nl-NL" b="1" i="0" u="none" strike="noStrike" kern="1200" cap="none" spc="0" normalizeH="0" baseline="0" noProof="0" dirty="0" smtClean="0">
              <a:ln>
                <a:noFill/>
              </a:ln>
              <a:solidFill>
                <a:srgbClr val="1B763B"/>
              </a:solidFill>
              <a:effectLst/>
              <a:uLnTx/>
              <a:uFillTx/>
              <a:latin typeface="+mn-lt"/>
              <a:ea typeface="+mj-ea"/>
              <a:cs typeface="Arial" pitchFamily="34" charset="0"/>
            </a:endParaRPr>
          </a:p>
        </p:txBody>
      </p:sp>
      <p:sp>
        <p:nvSpPr>
          <p:cNvPr id="16" name="PIJL-OMLAAG 15"/>
          <p:cNvSpPr/>
          <p:nvPr/>
        </p:nvSpPr>
        <p:spPr>
          <a:xfrm>
            <a:off x="1115616" y="3356992"/>
            <a:ext cx="432048" cy="2952328"/>
          </a:xfrm>
          <a:prstGeom prst="downArrow">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453203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8482" name="Object 2"/>
          <p:cNvGraphicFramePr>
            <a:graphicFrameLocks noChangeAspect="1"/>
          </p:cNvGraphicFramePr>
          <p:nvPr/>
        </p:nvGraphicFramePr>
        <p:xfrm>
          <a:off x="1691680" y="908720"/>
          <a:ext cx="6099364" cy="5688632"/>
        </p:xfrm>
        <a:graphic>
          <a:graphicData uri="http://schemas.openxmlformats.org/presentationml/2006/ole">
            <mc:AlternateContent xmlns:mc="http://schemas.openxmlformats.org/markup-compatibility/2006">
              <mc:Choice xmlns:v="urn:schemas-microsoft-com:vml" Requires="v">
                <p:oleObj spid="_x0000_s7194" name="iGrafx" r:id="rId4" imgW="6319080" imgH="6627960" progId="iGrafx.Document">
                  <p:embed/>
                </p:oleObj>
              </mc:Choice>
              <mc:Fallback>
                <p:oleObj name="iGrafx" r:id="rId4" imgW="6319080" imgH="6627960" progId="iGrafx.Document">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80" y="908720"/>
                        <a:ext cx="6099364"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lstStyle/>
          <a:p>
            <a:endParaRPr lang="en-GB"/>
          </a:p>
        </p:txBody>
      </p:sp>
    </p:spTree>
    <p:extLst>
      <p:ext uri="{BB962C8B-B14F-4D97-AF65-F5344CB8AC3E}">
        <p14:creationId xmlns:p14="http://schemas.microsoft.com/office/powerpoint/2010/main" val="9973211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quarter" idx="10"/>
          </p:nvPr>
        </p:nvSpPr>
        <p:spPr/>
        <p:txBody>
          <a:bodyPr/>
          <a:lstStyle/>
          <a:p>
            <a:pPr eaLnBrk="1" hangingPunct="1"/>
            <a:endParaRPr lang="nl-NL" sz="2400" dirty="0" smtClean="0">
              <a:latin typeface="+mn-lt"/>
            </a:endParaRPr>
          </a:p>
        </p:txBody>
      </p:sp>
      <p:sp>
        <p:nvSpPr>
          <p:cNvPr id="3" name="Text Placeholder 2"/>
          <p:cNvSpPr>
            <a:spLocks noGrp="1"/>
          </p:cNvSpPr>
          <p:nvPr>
            <p:ph type="body" sz="quarter" idx="14"/>
          </p:nvPr>
        </p:nvSpPr>
        <p:spPr/>
        <p:txBody>
          <a:bodyPr/>
          <a:lstStyle/>
          <a:p>
            <a:r>
              <a:rPr lang="en-US" dirty="0">
                <a:solidFill>
                  <a:schemeClr val="tx1"/>
                </a:solidFill>
              </a:rPr>
              <a:t>Phytosanitary  and quality inspections prior to customs procedures </a:t>
            </a:r>
          </a:p>
          <a:p>
            <a:r>
              <a:rPr lang="en-US" dirty="0">
                <a:solidFill>
                  <a:schemeClr val="tx1"/>
                </a:solidFill>
              </a:rPr>
              <a:t>Risk Analysis (product/country of origin)</a:t>
            </a:r>
          </a:p>
          <a:p>
            <a:r>
              <a:rPr lang="en-US" dirty="0">
                <a:solidFill>
                  <a:schemeClr val="tx1"/>
                </a:solidFill>
              </a:rPr>
              <a:t>Selection of the goods to be inspected </a:t>
            </a:r>
          </a:p>
          <a:p>
            <a:r>
              <a:rPr lang="en-US" dirty="0">
                <a:solidFill>
                  <a:schemeClr val="tx1"/>
                </a:solidFill>
              </a:rPr>
              <a:t>Analysis and selection based on data from the declaration of the goods</a:t>
            </a:r>
          </a:p>
          <a:p>
            <a:r>
              <a:rPr lang="en-US" dirty="0">
                <a:solidFill>
                  <a:schemeClr val="tx1"/>
                </a:solidFill>
              </a:rPr>
              <a:t>Selection of goods - which is based on profiles – is fully automated</a:t>
            </a:r>
          </a:p>
          <a:p>
            <a:endParaRPr lang="en-US" dirty="0"/>
          </a:p>
          <a:p>
            <a:endParaRPr lang="nl-NL" dirty="0"/>
          </a:p>
          <a:p>
            <a:endParaRPr lang="en-GB" dirty="0"/>
          </a:p>
        </p:txBody>
      </p:sp>
      <p:sp>
        <p:nvSpPr>
          <p:cNvPr id="2" name="Text Placeholder 1"/>
          <p:cNvSpPr>
            <a:spLocks noGrp="1"/>
          </p:cNvSpPr>
          <p:nvPr>
            <p:ph type="body" sz="quarter" idx="12"/>
          </p:nvPr>
        </p:nvSpPr>
        <p:spPr/>
        <p:txBody>
          <a:bodyPr/>
          <a:lstStyle/>
          <a:p>
            <a:endParaRPr lang="en-GB" dirty="0"/>
          </a:p>
        </p:txBody>
      </p:sp>
      <p:sp>
        <p:nvSpPr>
          <p:cNvPr id="6146" name="Rectangle 2"/>
          <p:cNvSpPr>
            <a:spLocks noGrp="1" noChangeArrowheads="1"/>
          </p:cNvSpPr>
          <p:nvPr>
            <p:ph type="title" idx="4294967295"/>
          </p:nvPr>
        </p:nvSpPr>
        <p:spPr>
          <a:xfrm>
            <a:off x="0" y="1196975"/>
            <a:ext cx="7620000" cy="719138"/>
          </a:xfrm>
          <a:prstGeom prst="rect">
            <a:avLst/>
          </a:prstGeom>
        </p:spPr>
        <p:txBody>
          <a:bodyPr/>
          <a:lstStyle/>
          <a:p>
            <a:pPr eaLnBrk="1" hangingPunct="1"/>
            <a:r>
              <a:rPr lang="en-US" sz="2800" dirty="0" smtClean="0">
                <a:latin typeface="+mn-lt"/>
              </a:rPr>
              <a:t>CLIENT</a:t>
            </a:r>
            <a:r>
              <a:rPr lang="en-US" sz="3200" dirty="0" smtClean="0">
                <a:latin typeface="+mn-lt"/>
              </a:rPr>
              <a:t> </a:t>
            </a:r>
            <a:r>
              <a:rPr lang="en-US" sz="2800" dirty="0" smtClean="0">
                <a:latin typeface="+mn-lt"/>
              </a:rPr>
              <a:t>IMPORT   1 </a:t>
            </a:r>
            <a:endParaRPr lang="nl-NL" sz="2800" dirty="0" smtClean="0">
              <a:latin typeface="+mn-lt"/>
            </a:endParaRPr>
          </a:p>
        </p:txBody>
      </p:sp>
    </p:spTree>
    <p:extLst>
      <p:ext uri="{BB962C8B-B14F-4D97-AF65-F5344CB8AC3E}">
        <p14:creationId xmlns:p14="http://schemas.microsoft.com/office/powerpoint/2010/main" val="19981516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quarter" idx="10"/>
          </p:nvPr>
        </p:nvSpPr>
        <p:spPr/>
        <p:txBody>
          <a:bodyPr/>
          <a:lstStyle/>
          <a:p>
            <a:pPr eaLnBrk="1" hangingPunct="1">
              <a:buNone/>
            </a:pPr>
            <a:endParaRPr lang="nl-NL" sz="2400" dirty="0" smtClean="0">
              <a:latin typeface="+mn-lt"/>
            </a:endParaRPr>
          </a:p>
        </p:txBody>
      </p:sp>
      <p:sp>
        <p:nvSpPr>
          <p:cNvPr id="3" name="Text Placeholder 2"/>
          <p:cNvSpPr>
            <a:spLocks noGrp="1"/>
          </p:cNvSpPr>
          <p:nvPr>
            <p:ph type="body" sz="quarter" idx="14"/>
          </p:nvPr>
        </p:nvSpPr>
        <p:spPr/>
        <p:txBody>
          <a:bodyPr/>
          <a:lstStyle/>
          <a:p>
            <a:r>
              <a:rPr lang="en-US" dirty="0">
                <a:solidFill>
                  <a:schemeClr val="tx1"/>
                </a:solidFill>
              </a:rPr>
              <a:t>Inspection request sent to Inspection Management System</a:t>
            </a:r>
          </a:p>
          <a:p>
            <a:r>
              <a:rPr lang="en-US" dirty="0">
                <a:solidFill>
                  <a:schemeClr val="tx1"/>
                </a:solidFill>
              </a:rPr>
              <a:t>Non selected shipments will be administrative checked for  proper documents and registration in CLIENT import</a:t>
            </a:r>
          </a:p>
          <a:p>
            <a:endParaRPr lang="nl-NL" dirty="0"/>
          </a:p>
          <a:p>
            <a:endParaRPr lang="en-GB" dirty="0"/>
          </a:p>
        </p:txBody>
      </p:sp>
      <p:sp>
        <p:nvSpPr>
          <p:cNvPr id="2" name="Text Placeholder 1"/>
          <p:cNvSpPr>
            <a:spLocks noGrp="1"/>
          </p:cNvSpPr>
          <p:nvPr>
            <p:ph type="body" sz="quarter" idx="12"/>
          </p:nvPr>
        </p:nvSpPr>
        <p:spPr/>
        <p:txBody>
          <a:bodyPr/>
          <a:lstStyle/>
          <a:p>
            <a:endParaRPr lang="en-GB"/>
          </a:p>
        </p:txBody>
      </p:sp>
      <p:sp>
        <p:nvSpPr>
          <p:cNvPr id="6146" name="Rectangle 2"/>
          <p:cNvSpPr>
            <a:spLocks noGrp="1" noChangeArrowheads="1"/>
          </p:cNvSpPr>
          <p:nvPr>
            <p:ph type="title" idx="4294967295"/>
          </p:nvPr>
        </p:nvSpPr>
        <p:spPr>
          <a:xfrm>
            <a:off x="0" y="1196975"/>
            <a:ext cx="7620000" cy="1143000"/>
          </a:xfrm>
          <a:prstGeom prst="rect">
            <a:avLst/>
          </a:prstGeom>
        </p:spPr>
        <p:txBody>
          <a:bodyPr/>
          <a:lstStyle/>
          <a:p>
            <a:pPr eaLnBrk="1" hangingPunct="1"/>
            <a:r>
              <a:rPr lang="en-US" sz="2800" dirty="0" smtClean="0">
                <a:latin typeface="+mn-lt"/>
              </a:rPr>
              <a:t>CLIENT</a:t>
            </a:r>
            <a:r>
              <a:rPr lang="en-US" sz="3200" dirty="0" smtClean="0"/>
              <a:t> </a:t>
            </a:r>
            <a:r>
              <a:rPr lang="en-US" sz="2800" dirty="0" smtClean="0">
                <a:latin typeface="+mn-lt"/>
              </a:rPr>
              <a:t>IMPORT   2 </a:t>
            </a:r>
            <a:endParaRPr lang="nl-NL" sz="2800" dirty="0" smtClean="0">
              <a:latin typeface="+mn-lt"/>
            </a:endParaRPr>
          </a:p>
        </p:txBody>
      </p:sp>
    </p:spTree>
    <p:extLst>
      <p:ext uri="{BB962C8B-B14F-4D97-AF65-F5344CB8AC3E}">
        <p14:creationId xmlns:p14="http://schemas.microsoft.com/office/powerpoint/2010/main" val="3245521711"/>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KCB Presentatie Sjabloon 1.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marL="0" marR="0" indent="0" algn="l" defTabSz="914400" rtl="0" eaLnBrk="1" fontAlgn="auto" latinLnBrk="0" hangingPunct="1">
          <a:lnSpc>
            <a:spcPct val="100000"/>
          </a:lnSpc>
          <a:spcBef>
            <a:spcPct val="0"/>
          </a:spcBef>
          <a:spcAft>
            <a:spcPts val="0"/>
          </a:spcAft>
          <a:buClrTx/>
          <a:buSzTx/>
          <a:buFontTx/>
          <a:buNone/>
          <a:tabLst/>
          <a:defRPr kumimoji="0" sz="1800" b="1" i="0" u="none" strike="noStrike" kern="1200" cap="none" spc="0" normalizeH="0" baseline="0" noProof="0" dirty="0" smtClean="0">
            <a:ln>
              <a:noFill/>
            </a:ln>
            <a:solidFill>
              <a:srgbClr val="2B2A26"/>
            </a:solidFill>
            <a:effectLst/>
            <a:uLnTx/>
            <a:uFillTx/>
            <a:latin typeface="Futura Std Book" pitchFamily="34" charset="0"/>
            <a:ea typeface="+mj-ea"/>
            <a:cs typeface="Arial" pitchFamily="34" charset="0"/>
          </a:defRPr>
        </a:defPPr>
      </a:lstStyle>
    </a:tx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ción en blanco">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s-ES_tradnl" sz="2400" b="0" i="0" u="none" strike="noStrike" cap="none" normalizeH="0" baseline="0" smtClean="0">
            <a:ln>
              <a:noFill/>
            </a:ln>
            <a:solidFill>
              <a:schemeClr val="tx1"/>
            </a:solidFill>
            <a:effectLst/>
            <a:latin typeface="Times" charset="0"/>
          </a:defRPr>
        </a:defPPr>
      </a:lstStyle>
    </a:lnDef>
  </a:objectDefaults>
  <a:extraClrSchemeLst>
    <a:extraClrScheme>
      <a:clrScheme name="Presentación en blanc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ción en blanc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ción en blanc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ción en blanco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ción en blanc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ción en blanc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ción en blanc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ción en blanc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ción en blanc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Syntesa V120607a</Template>
  <TotalTime>756</TotalTime>
  <Words>3054</Words>
  <Application>Microsoft Office PowerPoint</Application>
  <PresentationFormat>On-screen Show (4:3)</PresentationFormat>
  <Paragraphs>226</Paragraphs>
  <Slides>34</Slides>
  <Notes>1</Notes>
  <HiddenSlides>0</HiddenSlides>
  <MMClips>0</MMClips>
  <ScaleCrop>false</ScaleCrop>
  <HeadingPairs>
    <vt:vector size="8" baseType="variant">
      <vt:variant>
        <vt:lpstr>Fonts Used</vt:lpstr>
      </vt:variant>
      <vt:variant>
        <vt:i4>9</vt:i4>
      </vt:variant>
      <vt:variant>
        <vt:lpstr>Theme</vt:lpstr>
      </vt:variant>
      <vt:variant>
        <vt:i4>10</vt:i4>
      </vt:variant>
      <vt:variant>
        <vt:lpstr>Embedded OLE Servers</vt:lpstr>
      </vt:variant>
      <vt:variant>
        <vt:i4>1</vt:i4>
      </vt:variant>
      <vt:variant>
        <vt:lpstr>Slide Titles</vt:lpstr>
      </vt:variant>
      <vt:variant>
        <vt:i4>34</vt:i4>
      </vt:variant>
    </vt:vector>
  </HeadingPairs>
  <TitlesOfParts>
    <vt:vector size="54" baseType="lpstr">
      <vt:lpstr>Arial</vt:lpstr>
      <vt:lpstr>Calibri</vt:lpstr>
      <vt:lpstr>Cambria</vt:lpstr>
      <vt:lpstr>Futura Std Book</vt:lpstr>
      <vt:lpstr>HELvetica</vt:lpstr>
      <vt:lpstr>Symbol</vt:lpstr>
      <vt:lpstr>Times</vt:lpstr>
      <vt:lpstr>Times New Roman</vt:lpstr>
      <vt:lpstr>Wingdings</vt:lpstr>
      <vt:lpstr>1_Custom Design</vt:lpstr>
      <vt:lpstr>4_Custom Design</vt:lpstr>
      <vt:lpstr>5_Custom Design</vt:lpstr>
      <vt:lpstr>2_Custom Design</vt:lpstr>
      <vt:lpstr>6_Custom Design</vt:lpstr>
      <vt:lpstr>7_Custom Design</vt:lpstr>
      <vt:lpstr>8_Custom Design</vt:lpstr>
      <vt:lpstr>Custom Design</vt:lpstr>
      <vt:lpstr>Presentación en blanco</vt:lpstr>
      <vt:lpstr>KCB Presentatie Sjabloon 1.1</vt:lpstr>
      <vt:lpstr>iGrafx</vt:lpstr>
      <vt:lpstr>Fresh fruit and vegetable exports from Greece: challenges</vt:lpstr>
      <vt:lpstr>Programme of the day</vt:lpstr>
      <vt:lpstr>Time to export</vt:lpstr>
      <vt:lpstr>PowerPoint Presentation</vt:lpstr>
      <vt:lpstr>PowerPoint Presentation</vt:lpstr>
      <vt:lpstr>ICT LANDSCAPE  KCB : INFORMATIONSYSTEMS</vt:lpstr>
      <vt:lpstr>PowerPoint Presentation</vt:lpstr>
      <vt:lpstr>CLIENT IMPORT   1 </vt:lpstr>
      <vt:lpstr>CLIENT IMPORT   2 </vt:lpstr>
      <vt:lpstr>CLIENT EXPORT   </vt:lpstr>
      <vt:lpstr>INSPECTION MANAGEMENT SYSTEM (IBP)</vt:lpstr>
      <vt:lpstr>INVOICE SYSTEM  FAC</vt:lpstr>
      <vt:lpstr>Peer review 2011</vt:lpstr>
      <vt:lpstr>Peer review 2011</vt:lpstr>
      <vt:lpstr>Quality Control Board</vt:lpstr>
      <vt:lpstr>Efficiency of inspection </vt:lpstr>
      <vt:lpstr>Inspections</vt:lpstr>
      <vt:lpstr>Approved traders</vt:lpstr>
      <vt:lpstr>Quality control of inspections and inspectors</vt:lpstr>
      <vt:lpstr>Costs</vt:lpstr>
      <vt:lpstr>Phytosanitary certificates</vt:lpstr>
      <vt:lpstr>Phytosanitary Certificates</vt:lpstr>
      <vt:lpstr>SPS</vt:lpstr>
      <vt:lpstr>South Africa</vt:lpstr>
      <vt:lpstr>Responsibilities in food control</vt:lpstr>
      <vt:lpstr>Cold treatment</vt:lpstr>
      <vt:lpstr>PowerPoint Presentation</vt:lpstr>
      <vt:lpstr>Export process</vt:lpstr>
      <vt:lpstr>Specific procedures</vt:lpstr>
      <vt:lpstr>Phytosanitary measures</vt:lpstr>
      <vt:lpstr>Phytosanitary certificates</vt:lpstr>
      <vt:lpstr>Phytosanitary certificates</vt:lpstr>
      <vt:lpstr>Special trade agreements</vt:lpstr>
      <vt:lpstr>Thank you for your attention!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Heiner Lehr</dc:creator>
  <cp:lastModifiedBy>Heiner Lehr</cp:lastModifiedBy>
  <cp:revision>85</cp:revision>
  <dcterms:created xsi:type="dcterms:W3CDTF">2014-05-05T03:32:55Z</dcterms:created>
  <dcterms:modified xsi:type="dcterms:W3CDTF">2014-05-06T05:42:29Z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Google.Documents.DocumentId">
    <vt:lpwstr>1DjXEyN2sBlpI6Nm2kLJoRmw13u2HZvOGfxmoRRBV218</vt:lpwstr>
  </property>
  <property fmtid="{D5CDD505-2E9C-101B-9397-08002B2CF9AE}" pid="3" name="Google.Documents.RevisionId">
    <vt:lpwstr>08342784795775903886</vt:lpwstr>
  </property>
  <property fmtid="{D5CDD505-2E9C-101B-9397-08002B2CF9AE}" pid="4" name="Google.Documents.PreviousRevisionId">
    <vt:lpwstr>02996576129064177633</vt:lpwstr>
  </property>
  <property fmtid="{D5CDD505-2E9C-101B-9397-08002B2CF9AE}" pid="5" name="Google.Documents.PluginVersion">
    <vt:lpwstr>2.0.2662.553</vt:lpwstr>
  </property>
  <property fmtid="{D5CDD505-2E9C-101B-9397-08002B2CF9AE}" pid="6" name="Google.Documents.MergeIncapabilityFlags">
    <vt:i4>0</vt:i4>
  </property>
  <property fmtid="{D5CDD505-2E9C-101B-9397-08002B2CF9AE}" pid="7" name="Google.Documents.Tracking">
    <vt:lpwstr>false</vt:lpwstr>
  </property>
</Properties>
</file>