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Default Extension="package" ContentType="application/vnd.openxmlformats-officedocument.package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charts/chart6.xml" ContentType="application/vnd.openxmlformats-officedocument.drawingml.chart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charts/chart4.xml" ContentType="application/vnd.openxmlformats-officedocument.drawingml.chart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435" r:id="rId3"/>
    <p:sldId id="417" r:id="rId4"/>
    <p:sldId id="437" r:id="rId5"/>
    <p:sldId id="481" r:id="rId6"/>
    <p:sldId id="440" r:id="rId7"/>
    <p:sldId id="443" r:id="rId8"/>
    <p:sldId id="444" r:id="rId9"/>
    <p:sldId id="445" r:id="rId10"/>
    <p:sldId id="465" r:id="rId11"/>
    <p:sldId id="482" r:id="rId12"/>
    <p:sldId id="468" r:id="rId13"/>
    <p:sldId id="469" r:id="rId14"/>
    <p:sldId id="470" r:id="rId15"/>
    <p:sldId id="480" r:id="rId16"/>
    <p:sldId id="472" r:id="rId17"/>
    <p:sldId id="474" r:id="rId18"/>
    <p:sldId id="485" r:id="rId19"/>
  </p:sldIdLst>
  <p:sldSz cx="8961438" cy="6721475"/>
  <p:notesSz cx="9928225" cy="6669088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CCFF"/>
    <a:srgbClr val="C54343"/>
    <a:srgbClr val="B40000"/>
    <a:srgbClr val="77933C"/>
    <a:srgbClr val="11AB70"/>
    <a:srgbClr val="00BC5E"/>
    <a:srgbClr val="0077D0"/>
    <a:srgbClr val="86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6" autoAdjust="0"/>
    <p:restoredTop sz="96598" autoAdjust="0"/>
  </p:normalViewPr>
  <p:slideViewPr>
    <p:cSldViewPr snapToGrid="0">
      <p:cViewPr>
        <p:scale>
          <a:sx n="104" d="100"/>
          <a:sy n="104" d="100"/>
        </p:scale>
        <p:origin x="-134" y="-58"/>
      </p:cViewPr>
      <p:guideLst>
        <p:guide orient="horz" pos="2117"/>
        <p:guide pos="2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"/>
    </p:cViewPr>
  </p:sorterViewPr>
  <p:notesViewPr>
    <p:cSldViewPr snapToGrid="0">
      <p:cViewPr varScale="1">
        <p:scale>
          <a:sx n="112" d="100"/>
          <a:sy n="112" d="100"/>
        </p:scale>
        <p:origin x="-84" y="-102"/>
      </p:cViewPr>
      <p:guideLst>
        <p:guide orient="horz" pos="210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4.package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5.package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6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10"/>
      <c:depthPercent val="100"/>
      <c:rAngAx val="1"/>
    </c:view3D>
    <c:sideWall>
      <c:spPr>
        <a:gradFill flip="none" rotWithShape="1">
          <a:gsLst>
            <a:gs pos="0">
              <a:srgbClr val="FFFFFF">
                <a:tint val="80000"/>
                <a:satMod val="300000"/>
              </a:srgbClr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</c:spPr>
    </c:sideWall>
    <c:backWall>
      <c:spPr>
        <a:gradFill flip="none" rotWithShape="1">
          <a:gsLst>
            <a:gs pos="0">
              <a:srgbClr val="FFFFFF">
                <a:tint val="80000"/>
                <a:satMod val="300000"/>
              </a:srgbClr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</c:spPr>
    </c:backWall>
    <c:plotArea>
      <c:layout>
        <c:manualLayout>
          <c:layoutTarget val="inner"/>
          <c:xMode val="edge"/>
          <c:yMode val="edge"/>
          <c:x val="7.8673181609575704E-2"/>
          <c:y val="4.3190309679398797E-2"/>
          <c:w val="0.53569903566344501"/>
          <c:h val="0.822290559474709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information equipment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78.588999999999999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ramps and lifts</c:v>
                </c:pt>
              </c:strCache>
            </c:strRef>
          </c:tx>
          <c:spPr>
            <a:solidFill>
              <a:srgbClr val="11AB7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77933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674.47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platform equipment</c:v>
                </c:pt>
              </c:strCache>
            </c:strRef>
          </c:tx>
          <c:spPr>
            <a:solidFill>
              <a:srgbClr val="B400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C5434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325.70999999999992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auxilary facility reconstruction</c:v>
                </c:pt>
              </c:strCache>
            </c:strRef>
          </c:tx>
          <c:spPr>
            <a:solidFill>
              <a:srgbClr val="0070C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534.48099999999999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tactile marking</c:v>
                </c:pt>
              </c:strCache>
            </c:strRef>
          </c:tx>
          <c:spPr>
            <a:solidFill>
              <a:srgbClr val="7030A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153.1</c:v>
                </c:pt>
              </c:numCache>
            </c:numRef>
          </c:val>
        </c:ser>
        <c:shape val="cylinder"/>
        <c:axId val="57336960"/>
        <c:axId val="57338496"/>
        <c:axId val="0"/>
      </c:bar3DChart>
      <c:catAx>
        <c:axId val="57336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57338496"/>
        <c:crosses val="autoZero"/>
        <c:auto val="1"/>
        <c:lblAlgn val="ctr"/>
        <c:lblOffset val="100"/>
      </c:catAx>
      <c:valAx>
        <c:axId val="57338496"/>
        <c:scaling>
          <c:orientation val="minMax"/>
        </c:scaling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#,##0_р_." sourceLinked="0"/>
        <c:tickLblPos val="nextTo"/>
        <c:txPr>
          <a:bodyPr/>
          <a:lstStyle/>
          <a:p>
            <a:pPr>
              <a:defRPr lang="ru-RU" sz="1400" b="1">
                <a:latin typeface="Calibri" pitchFamily="34" charset="0"/>
              </a:defRPr>
            </a:pPr>
            <a:endParaRPr lang="en-US"/>
          </a:p>
        </c:txPr>
        <c:crossAx val="57336960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66163405894930438"/>
          <c:y val="0.2690605638580893"/>
          <c:w val="0.99847542805990763"/>
          <c:h val="0.55966977342117974"/>
        </c:manualLayout>
      </c:layout>
      <c:txPr>
        <a:bodyPr/>
        <a:lstStyle/>
        <a:p>
          <a:pPr>
            <a:defRPr lang="ru-RU" sz="1400" b="1" i="1">
              <a:latin typeface="Calibri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799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6871406471968185E-2"/>
          <c:y val="5.7332201293982865E-2"/>
          <c:w val="0.91312859352803311"/>
          <c:h val="0.6908624205911999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9512">
              <a:noFill/>
              <a:prstDash val="solid"/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matte">
              <a:bevelT/>
            </a:sp3d>
          </c:spPr>
          <c:dPt>
            <c:idx val="0"/>
            <c:spPr>
              <a:solidFill>
                <a:srgbClr val="604A7B"/>
              </a:solidFill>
              <a:ln w="951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>
                <a:bevelT/>
              </a:sp3d>
            </c:spPr>
          </c:dPt>
          <c:dPt>
            <c:idx val="1"/>
            <c:spPr>
              <a:solidFill>
                <a:srgbClr val="B05408"/>
              </a:solidFill>
              <a:ln w="951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>
                <a:bevelT/>
              </a:sp3d>
            </c:spPr>
          </c:dPt>
          <c:dPt>
            <c:idx val="2"/>
            <c:spPr>
              <a:solidFill>
                <a:srgbClr val="C54343"/>
              </a:solidFill>
              <a:ln w="951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>
                <a:bevelT/>
              </a:sp3d>
            </c:spPr>
          </c:dPt>
          <c:dPt>
            <c:idx val="3"/>
            <c:spPr>
              <a:solidFill>
                <a:srgbClr val="77933C"/>
              </a:solidFill>
              <a:ln w="951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>
                <a:bevelT/>
              </a:sp3d>
            </c:spPr>
          </c:dPt>
          <c:dPt>
            <c:idx val="4"/>
            <c:spPr>
              <a:solidFill>
                <a:srgbClr val="31859C"/>
              </a:solidFill>
              <a:ln w="951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>
                <a:bevelT/>
              </a:sp3d>
            </c:spPr>
          </c:dPt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</c:v>
                </c:pt>
                <c:pt idx="1">
                  <c:v>20</c:v>
                </c:pt>
                <c:pt idx="2">
                  <c:v>130</c:v>
                </c:pt>
                <c:pt idx="3">
                  <c:v>263</c:v>
                </c:pt>
                <c:pt idx="4">
                  <c:v>332</c:v>
                </c:pt>
              </c:numCache>
            </c:numRef>
          </c:val>
        </c:ser>
        <c:axId val="35721984"/>
        <c:axId val="35723520"/>
      </c:barChart>
      <c:catAx>
        <c:axId val="35721984"/>
        <c:scaling>
          <c:orientation val="minMax"/>
        </c:scaling>
        <c:axPos val="b"/>
        <c:majorGridlines>
          <c:spPr>
            <a:ln>
              <a:prstDash val="dash"/>
            </a:ln>
          </c:spPr>
        </c:majorGridlines>
        <c:numFmt formatCode="General" sourceLinked="1"/>
        <c:tickLblPos val="low"/>
        <c:spPr>
          <a:ln w="23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398" b="1" i="0" u="none" strike="noStrike" baseline="0">
                <a:solidFill>
                  <a:schemeClr val="tx1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35723520"/>
        <c:crosses val="autoZero"/>
        <c:auto val="1"/>
        <c:lblAlgn val="ctr"/>
        <c:lblOffset val="100"/>
        <c:tickLblSkip val="1"/>
        <c:tickMarkSkip val="1"/>
      </c:catAx>
      <c:valAx>
        <c:axId val="35723520"/>
        <c:scaling>
          <c:orientation val="minMax"/>
          <c:max val="350"/>
          <c:min val="0"/>
        </c:scaling>
        <c:axPos val="l"/>
        <c:majorGridlines>
          <c:spPr>
            <a:ln>
              <a:prstDash val="dash"/>
            </a:ln>
          </c:spPr>
        </c:majorGridlines>
        <c:numFmt formatCode="#,##0" sourceLinked="0"/>
        <c:tickLblPos val="nextTo"/>
        <c:spPr>
          <a:ln w="23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398" b="1" i="0" u="none" strike="noStrike" baseline="0">
                <a:solidFill>
                  <a:schemeClr val="tx1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35721984"/>
        <c:crosses val="autoZero"/>
        <c:crossBetween val="between"/>
        <c:majorUnit val="100"/>
      </c:valAx>
      <c:spPr>
        <a:gradFill flip="none" rotWithShape="1">
          <a:gsLst>
            <a:gs pos="0">
              <a:srgbClr val="99CCFF"/>
            </a:gs>
            <a:gs pos="0">
              <a:srgbClr val="A0C7EA"/>
            </a:gs>
            <a:gs pos="100000">
              <a:srgbClr val="D6E7F6"/>
            </a:gs>
          </a:gsLst>
          <a:path path="circle">
            <a:fillToRect r="100000" b="100000"/>
          </a:path>
          <a:tileRect l="-100000" t="-100000"/>
        </a:gradFill>
        <a:ln w="12686">
          <a:noFill/>
          <a:prstDash val="solid"/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35415778291972638"/>
          <c:y val="4.4964462964054416E-2"/>
          <c:w val="0.63598741190415775"/>
          <c:h val="0.7278521345057759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7232">
              <a:noFill/>
              <a:prstDash val="solid"/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dPt>
            <c:idx val="0"/>
            <c:spPr>
              <a:solidFill>
                <a:srgbClr val="604A7B"/>
              </a:solidFill>
              <a:ln w="723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1"/>
            <c:spPr>
              <a:solidFill>
                <a:srgbClr val="B05408"/>
              </a:solidFill>
              <a:ln w="723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2"/>
            <c:spPr>
              <a:solidFill>
                <a:srgbClr val="C54343"/>
              </a:solidFill>
              <a:ln w="723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3"/>
            <c:spPr>
              <a:solidFill>
                <a:srgbClr val="77933C"/>
              </a:solidFill>
              <a:ln w="723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4"/>
            <c:spPr>
              <a:solidFill>
                <a:srgbClr val="31859C"/>
              </a:solidFill>
              <a:ln w="723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100</c:v>
                </c:pt>
                <c:pt idx="1">
                  <c:v>135</c:v>
                </c:pt>
                <c:pt idx="2">
                  <c:v>198</c:v>
                </c:pt>
                <c:pt idx="3">
                  <c:v>282</c:v>
                </c:pt>
                <c:pt idx="4">
                  <c:v>332</c:v>
                </c:pt>
              </c:numCache>
            </c:numRef>
          </c:val>
        </c:ser>
        <c:axId val="35810304"/>
        <c:axId val="35820288"/>
      </c:barChart>
      <c:catAx>
        <c:axId val="35810304"/>
        <c:scaling>
          <c:orientation val="minMax"/>
        </c:scaling>
        <c:axPos val="b"/>
        <c:majorGridlines>
          <c:spPr>
            <a:ln>
              <a:prstDash val="dash"/>
            </a:ln>
          </c:spPr>
        </c:majorGridlines>
        <c:numFmt formatCode="General" sourceLinked="1"/>
        <c:tickLblPos val="low"/>
        <c:spPr>
          <a:ln w="18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400"/>
            </a:pPr>
            <a:endParaRPr lang="en-US"/>
          </a:p>
        </c:txPr>
        <c:crossAx val="35820288"/>
        <c:crosses val="autoZero"/>
        <c:auto val="1"/>
        <c:lblAlgn val="ctr"/>
        <c:lblOffset val="100"/>
        <c:tickLblSkip val="1"/>
        <c:tickMarkSkip val="1"/>
      </c:catAx>
      <c:valAx>
        <c:axId val="35820288"/>
        <c:scaling>
          <c:orientation val="minMax"/>
          <c:max val="350"/>
          <c:min val="0"/>
        </c:scaling>
        <c:axPos val="l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spPr>
          <a:ln w="18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400"/>
            </a:pPr>
            <a:endParaRPr lang="en-US"/>
          </a:p>
        </c:txPr>
        <c:crossAx val="35810304"/>
        <c:crosses val="autoZero"/>
        <c:crossBetween val="between"/>
        <c:majorUnit val="100"/>
      </c:valAx>
      <c:spPr>
        <a:gradFill>
          <a:gsLst>
            <a:gs pos="0">
              <a:srgbClr val="99CCFF"/>
            </a:gs>
            <a:gs pos="0">
              <a:srgbClr val="A0C7EA"/>
            </a:gs>
            <a:gs pos="100000">
              <a:srgbClr val="D6E7F6"/>
            </a:gs>
          </a:gsLst>
        </a:gradFill>
        <a:ln w="12694">
          <a:noFill/>
          <a:prstDash val="solid"/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</c:chart>
  <c:spPr>
    <a:noFill/>
    <a:ln>
      <a:noFill/>
    </a:ln>
  </c:spPr>
  <c:txPr>
    <a:bodyPr/>
    <a:lstStyle/>
    <a:p>
      <a:pPr algn="ctr">
        <a:defRPr lang="ru-RU" sz="1300" b="1" i="0" u="none" strike="noStrike" kern="1200" baseline="0">
          <a:solidFill>
            <a:srgbClr val="000000"/>
          </a:solidFill>
          <a:latin typeface="Calibri" pitchFamily="34" charset="0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3.6426389545623655E-3"/>
          <c:y val="0"/>
          <c:w val="0.99251260442967437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установка информационного оборудования</c:v>
                </c:pt>
              </c:strCache>
            </c:strRef>
          </c:tx>
          <c:spPr>
            <a:solidFill>
              <a:srgbClr val="FFFF00"/>
            </a:solidFill>
            <a:ln w="7229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spPr>
              <a:solidFill>
                <a:srgbClr val="FFC000"/>
              </a:solidFill>
              <a:ln w="7229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3366FF"/>
              </a:solidFill>
              <a:ln w="7229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54343"/>
              </a:solidFill>
              <a:ln w="7229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92D050"/>
              </a:solidFill>
              <a:ln w="7229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3252402939641816"/>
                  <c:y val="8.9072985971207025E-2"/>
                </c:manualLayout>
              </c:layout>
              <c:dLblPos val="bestFit"/>
              <c:showCatName val="1"/>
            </c:dLbl>
            <c:dLbl>
              <c:idx val="1"/>
              <c:layout>
                <c:manualLayout>
                  <c:x val="-0.11408265442188265"/>
                  <c:y val="-0.17290638453234408"/>
                </c:manualLayout>
              </c:layout>
              <c:dLblPos val="bestFit"/>
              <c:showCatName val="1"/>
            </c:dLbl>
            <c:dLbl>
              <c:idx val="2"/>
              <c:layout>
                <c:manualLayout>
                  <c:x val="7.5388823850735337E-2"/>
                  <c:y val="-0.30721874778378688"/>
                </c:manualLayout>
              </c:layout>
              <c:dLblPos val="bestFit"/>
              <c:showCatName val="1"/>
            </c:dLbl>
            <c:dLbl>
              <c:idx val="3"/>
              <c:layout>
                <c:manualLayout>
                  <c:x val="0.20023956261738121"/>
                  <c:y val="3.159564716048939E-2"/>
                </c:manualLayout>
              </c:layout>
              <c:dLblPos val="bestFit"/>
              <c:showCatName val="1"/>
            </c:dLbl>
            <c:txPr>
              <a:bodyPr/>
              <a:lstStyle/>
              <a:p>
                <a:pPr>
                  <a:defRPr lang="ru-RU" sz="1398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defRPr>
                </a:pPr>
                <a:endParaRPr lang="en-US"/>
              </a:p>
            </c:txPr>
            <c:showCatName val="1"/>
            <c:showLeaderLines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2007</c:v>
                </c:pt>
                <c:pt idx="1">
                  <c:v>2009</c:v>
                </c:pt>
                <c:pt idx="2">
                  <c:v>2013</c:v>
                </c:pt>
                <c:pt idx="3">
                  <c:v>2015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150</c:v>
                </c:pt>
                <c:pt idx="1">
                  <c:v>210</c:v>
                </c:pt>
                <c:pt idx="2">
                  <c:v>295</c:v>
                </c:pt>
                <c:pt idx="3">
                  <c:v>332</c:v>
                </c:pt>
              </c:numCache>
            </c:numRef>
          </c:val>
        </c:ser>
      </c:pie3DChart>
      <c:spPr>
        <a:noFill/>
        <a:ln w="25376">
          <a:noFill/>
        </a:ln>
      </c:spPr>
    </c:plotArea>
    <c:plotVisOnly val="1"/>
    <c:dispBlanksAs val="zero"/>
  </c:chart>
  <c:spPr>
    <a:gradFill flip="none" rotWithShape="1">
      <a:gsLst>
        <a:gs pos="0">
          <a:schemeClr val="bg1">
            <a:lumMod val="85000"/>
          </a:schemeClr>
        </a:gs>
        <a:gs pos="100000">
          <a:srgbClr val="FFFFFF">
            <a:lumMod val="65000"/>
          </a:srgbClr>
        </a:gs>
        <a:gs pos="100000">
          <a:srgbClr val="D35962"/>
        </a:gs>
      </a:gsLst>
      <a:path path="rect">
        <a:fillToRect t="100000" r="100000"/>
      </a:path>
      <a:tileRect l="-100000" b="-100000"/>
    </a:gra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7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1.3399648228950673E-3"/>
          <c:y val="0.17927856719059543"/>
          <c:w val="0.99866003517710489"/>
          <c:h val="0.713761124687000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нанесение тактильной разметки</c:v>
                </c:pt>
              </c:strCache>
            </c:strRef>
          </c:tx>
          <c:spPr>
            <a:solidFill>
              <a:schemeClr val="accent1"/>
            </a:solidFill>
            <a:ln w="6989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5"/>
          <c:dPt>
            <c:idx val="0"/>
            <c:spPr>
              <a:solidFill>
                <a:srgbClr val="FFC000"/>
              </a:solidFill>
              <a:ln w="6989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3366FF"/>
              </a:solidFill>
              <a:ln w="6989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C54343"/>
              </a:solidFill>
              <a:ln w="6989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92D050"/>
              </a:solidFill>
              <a:ln w="6989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9.5935475695754127E-2"/>
                  <c:y val="0.12130700663686395"/>
                </c:manualLayout>
              </c:layout>
              <c:dLblPos val="bestFit"/>
              <c:showCatName val="1"/>
            </c:dLbl>
            <c:dLbl>
              <c:idx val="1"/>
              <c:layout>
                <c:manualLayout>
                  <c:x val="-0.1097702874596605"/>
                  <c:y val="1.8704156233344409E-2"/>
                </c:manualLayout>
              </c:layout>
              <c:dLblPos val="bestFit"/>
              <c:showCatName val="1"/>
            </c:dLbl>
            <c:dLbl>
              <c:idx val="2"/>
              <c:layout>
                <c:manualLayout>
                  <c:x val="-0.17338876259715524"/>
                  <c:y val="-0.25432943648879264"/>
                </c:manualLayout>
              </c:layout>
              <c:dLblPos val="bestFit"/>
              <c:showCatName val="1"/>
            </c:dLbl>
            <c:dLbl>
              <c:idx val="3"/>
              <c:layout>
                <c:manualLayout>
                  <c:x val="0.14164276110971008"/>
                  <c:y val="-6.0864231051578968E-3"/>
                </c:manualLayout>
              </c:layout>
              <c:dLblPos val="bestFit"/>
              <c:showCatName val="1"/>
            </c:dLbl>
            <c:txPr>
              <a:bodyPr/>
              <a:lstStyle/>
              <a:p>
                <a:pPr>
                  <a:defRPr lang="ru-RU" sz="140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defRPr>
                </a:pPr>
                <a:endParaRPr lang="en-US"/>
              </a:p>
            </c:txPr>
            <c:showCatName val="1"/>
            <c:showLeaderLines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2007</c:v>
                </c:pt>
                <c:pt idx="1">
                  <c:v>2009</c:v>
                </c:pt>
                <c:pt idx="2">
                  <c:v>2013</c:v>
                </c:pt>
                <c:pt idx="3">
                  <c:v>2015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68</c:v>
                </c:pt>
                <c:pt idx="1">
                  <c:v>154</c:v>
                </c:pt>
                <c:pt idx="2">
                  <c:v>203</c:v>
                </c:pt>
                <c:pt idx="3">
                  <c:v>332</c:v>
                </c:pt>
              </c:numCache>
            </c:numRef>
          </c:val>
        </c:ser>
      </c:pie3DChart>
      <c:spPr>
        <a:noFill/>
        <a:ln w="25393">
          <a:noFill/>
        </a:ln>
      </c:spPr>
    </c:plotArea>
    <c:plotVisOnly val="1"/>
    <c:dispBlanksAs val="zero"/>
  </c:chart>
  <c:spPr>
    <a:gradFill>
      <a:gsLst>
        <a:gs pos="0">
          <a:srgbClr val="FFFFFF">
            <a:lumMod val="85000"/>
          </a:srgbClr>
        </a:gs>
        <a:gs pos="100000">
          <a:srgbClr val="FFFFFF">
            <a:lumMod val="65000"/>
          </a:srgbClr>
        </a:gs>
        <a:gs pos="100000">
          <a:srgbClr val="D35962"/>
        </a:gs>
      </a:gsLst>
      <a:path path="rect">
        <a:fillToRect t="100000" r="100000"/>
      </a:path>
    </a:gra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9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0"/>
      <c:rotY val="30"/>
      <c:depthPercent val="100"/>
      <c:perspective val="30"/>
    </c:view3D>
    <c:sideWall>
      <c:spPr>
        <a:gradFill>
          <a:gsLst>
            <a:gs pos="0">
              <a:srgbClr val="99CCFF"/>
            </a:gs>
            <a:gs pos="50000">
              <a:srgbClr val="C9DFF3"/>
            </a:gs>
            <a:gs pos="100000">
              <a:srgbClr val="F9F9F9">
                <a:shade val="100000"/>
                <a:satMod val="115000"/>
              </a:srgbClr>
            </a:gs>
          </a:gsLst>
          <a:lin ang="2700000" scaled="1"/>
        </a:gradFill>
        <a:ln w="12700">
          <a:noFill/>
          <a:prstDash val="solid"/>
        </a:ln>
      </c:spPr>
    </c:sideWall>
    <c:backWall>
      <c:spPr>
        <a:gradFill>
          <a:gsLst>
            <a:gs pos="0">
              <a:srgbClr val="99CCFF"/>
            </a:gs>
            <a:gs pos="50000">
              <a:srgbClr val="C9DFF3"/>
            </a:gs>
            <a:gs pos="100000">
              <a:srgbClr val="F9F9F9">
                <a:shade val="100000"/>
                <a:satMod val="115000"/>
              </a:srgbClr>
            </a:gs>
          </a:gsLst>
          <a:lin ang="2700000" scaled="1"/>
        </a:gradFill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8.7421598230939507E-2"/>
          <c:y val="6.0347440916825895E-2"/>
          <c:w val="0.89841405311048994"/>
          <c:h val="0.826079509611821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закуплено вагонов</c:v>
                </c:pt>
              </c:strCache>
            </c:strRef>
          </c:tx>
          <c:spPr>
            <a:solidFill>
              <a:srgbClr val="5A7CAE"/>
            </a:solidFill>
            <a:ln w="15067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dPt>
            <c:idx val="0"/>
            <c:spPr>
              <a:solidFill>
                <a:srgbClr val="5F9127"/>
              </a:solidFill>
              <a:ln w="15067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2"/>
            <c:spPr>
              <a:solidFill>
                <a:srgbClr val="C54343"/>
              </a:solidFill>
              <a:ln w="15067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3"/>
            <c:spPr>
              <a:solidFill>
                <a:srgbClr val="FFC000"/>
              </a:solidFill>
              <a:ln w="15067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4"/>
            <c:spPr>
              <a:solidFill>
                <a:srgbClr val="572179"/>
              </a:solidFill>
              <a:ln w="15067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5"/>
            <c:spPr>
              <a:solidFill>
                <a:srgbClr val="8E0000"/>
              </a:solidFill>
              <a:ln w="15067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6"/>
            <c:spPr>
              <a:solidFill>
                <a:srgbClr val="009E47"/>
              </a:solidFill>
              <a:ln w="15067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2786308886325107E-2"/>
                  <c:y val="-2.1976806667331852E-3"/>
                </c:manualLayout>
              </c:layout>
              <c:showVal val="1"/>
            </c:dLbl>
            <c:dLbl>
              <c:idx val="1"/>
              <c:layout>
                <c:manualLayout>
                  <c:x val="1.1696671421618943E-2"/>
                  <c:y val="1.0421740278185761E-2"/>
                </c:manualLayout>
              </c:layout>
              <c:showVal val="1"/>
            </c:dLbl>
            <c:dLbl>
              <c:idx val="2"/>
              <c:layout>
                <c:manualLayout>
                  <c:x val="1.8300097383083205E-2"/>
                  <c:y val="4.2445446669913782E-3"/>
                </c:manualLayout>
              </c:layout>
              <c:showVal val="1"/>
            </c:dLbl>
            <c:dLbl>
              <c:idx val="3"/>
              <c:layout>
                <c:manualLayout>
                  <c:x val="2.0284814771689651E-2"/>
                  <c:y val="1.2932178749763063E-2"/>
                </c:manualLayout>
              </c:layout>
              <c:showVal val="1"/>
            </c:dLbl>
            <c:dLbl>
              <c:idx val="4"/>
              <c:layout>
                <c:manualLayout>
                  <c:x val="1.3775465628339721E-2"/>
                  <c:y val="2.2631126908762452E-2"/>
                </c:manualLayout>
              </c:layout>
              <c:showVal val="1"/>
            </c:dLbl>
            <c:dLbl>
              <c:idx val="5"/>
              <c:layout>
                <c:manualLayout>
                  <c:x val="8.8703738044138176E-3"/>
                  <c:y val="1.9398144189095901E-2"/>
                </c:manualLayout>
              </c:layout>
              <c:showVal val="1"/>
            </c:dLbl>
            <c:dLbl>
              <c:idx val="6"/>
              <c:layout>
                <c:manualLayout>
                  <c:x val="1.7408364147883645E-2"/>
                  <c:y val="1.9398144189095901E-2"/>
                </c:manualLayout>
              </c:layout>
              <c:showVal val="1"/>
            </c:dLbl>
            <c:spPr>
              <a:solidFill>
                <a:srgbClr val="C9DFF3"/>
              </a:solidFill>
              <a:ln w="30131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lang="ru-RU" sz="1600" b="1" i="0" u="none" strike="noStrike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RussianRail G Pro"/>
                    <a:cs typeface="RussianRail G Pro"/>
                  </a:defRPr>
                </a:pPr>
                <a:endParaRPr lang="en-U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2009г.</c:v>
                </c:pt>
                <c:pt idx="1">
                  <c:v>2010г.</c:v>
                </c:pt>
                <c:pt idx="2">
                  <c:v>2011г.</c:v>
                </c:pt>
                <c:pt idx="3">
                  <c:v>2012г.</c:v>
                </c:pt>
                <c:pt idx="4">
                  <c:v>2013г.</c:v>
                </c:pt>
                <c:pt idx="5">
                  <c:v>2014г.</c:v>
                </c:pt>
                <c:pt idx="6">
                  <c:v>2015г.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308</c:v>
                </c:pt>
                <c:pt idx="1">
                  <c:v>450</c:v>
                </c:pt>
                <c:pt idx="2">
                  <c:v>574</c:v>
                </c:pt>
                <c:pt idx="3">
                  <c:v>699</c:v>
                </c:pt>
                <c:pt idx="4">
                  <c:v>765</c:v>
                </c:pt>
                <c:pt idx="5">
                  <c:v>870</c:v>
                </c:pt>
                <c:pt idx="6">
                  <c:v>950</c:v>
                </c:pt>
              </c:numCache>
            </c:numRef>
          </c:val>
        </c:ser>
        <c:gapWidth val="56"/>
        <c:shape val="pyramid"/>
        <c:axId val="36327424"/>
        <c:axId val="36328960"/>
        <c:axId val="0"/>
      </c:bar3DChart>
      <c:catAx>
        <c:axId val="36327424"/>
        <c:scaling>
          <c:orientation val="minMax"/>
        </c:scaling>
        <c:axPos val="b"/>
        <c:majorGridlines>
          <c:spPr>
            <a:ln>
              <a:prstDash val="dash"/>
            </a:ln>
          </c:spPr>
        </c:majorGridlines>
        <c:numFmt formatCode="General" sourceLinked="1"/>
        <c:tickLblPos val="low"/>
        <c:spPr>
          <a:ln w="37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400" b="1" i="0" u="none" strike="noStrike" baseline="0">
                <a:solidFill>
                  <a:schemeClr val="tx1"/>
                </a:solidFill>
                <a:latin typeface="Calibri" pitchFamily="34" charset="0"/>
                <a:ea typeface="RussianRail G Pro"/>
                <a:cs typeface="RussianRail G Pro"/>
              </a:defRPr>
            </a:pPr>
            <a:endParaRPr lang="en-US"/>
          </a:p>
        </c:txPr>
        <c:crossAx val="36328960"/>
        <c:crosses val="autoZero"/>
        <c:auto val="1"/>
        <c:lblAlgn val="ctr"/>
        <c:lblOffset val="100"/>
        <c:tickLblSkip val="1"/>
        <c:tickMarkSkip val="1"/>
      </c:catAx>
      <c:valAx>
        <c:axId val="36328960"/>
        <c:scaling>
          <c:orientation val="minMax"/>
          <c:max val="1000"/>
          <c:min val="0"/>
        </c:scaling>
        <c:axPos val="l"/>
        <c:majorGridlines>
          <c:spPr>
            <a:ln w="3766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500" b="1" i="1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t>Number of carriages purchased</a:t>
                </a:r>
              </a:p>
            </c:rich>
          </c:tx>
          <c:layout>
            <c:manualLayout>
              <c:xMode val="edge"/>
              <c:yMode val="edge"/>
              <c:x val="1.5207027692966954E-2"/>
              <c:y val="0.19055389457896713"/>
            </c:manualLayout>
          </c:layout>
          <c:spPr>
            <a:noFill/>
            <a:ln w="30131">
              <a:noFill/>
            </a:ln>
          </c:spPr>
        </c:title>
        <c:numFmt formatCode="General" sourceLinked="1"/>
        <c:tickLblPos val="nextTo"/>
        <c:spPr>
          <a:ln w="37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400" b="1" i="0" u="none" strike="noStrike" baseline="0">
                <a:solidFill>
                  <a:schemeClr val="tx1"/>
                </a:solidFill>
                <a:latin typeface="Calibri" pitchFamily="34" charset="0"/>
                <a:ea typeface="RussianRail G Pro"/>
                <a:cs typeface="RussianRail G Pro"/>
              </a:defRPr>
            </a:pPr>
            <a:endParaRPr lang="en-US"/>
          </a:p>
        </c:txPr>
        <c:crossAx val="36327424"/>
        <c:crosses val="autoZero"/>
        <c:crossBetween val="between"/>
        <c:majorUnit val="200"/>
      </c:valAx>
      <c:spPr>
        <a:noFill/>
        <a:ln w="2539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58" b="1" i="0" u="none" strike="noStrike" baseline="0">
          <a:solidFill>
            <a:schemeClr val="tx1"/>
          </a:solidFill>
          <a:latin typeface="?????? ProN W3"/>
          <a:ea typeface="?????? ProN W3"/>
          <a:cs typeface="?????? ProN W3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00" y="0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t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91A3D1B-5BA5-4461-B2B9-A5771F600799}" type="datetime1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5713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00" y="6335713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C058D82-91D7-41F1-862D-73A61B1B7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858838"/>
            <a:ext cx="7596187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87450" y="247650"/>
            <a:ext cx="82486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126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446963" y="34925"/>
            <a:ext cx="21796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03288" eaLnBrk="1" hangingPunct="1">
              <a:defRPr sz="800" b="0">
                <a:cs typeface="+mn-cs"/>
              </a:defRPr>
            </a:lvl1pPr>
          </a:lstStyle>
          <a:p>
            <a:pPr>
              <a:defRPr/>
            </a:pPr>
            <a:r>
              <a:rPr lang="en-US"/>
              <a:t>MOS-RRU003-20080512-MT1wm-r_c_cf</a:t>
            </a:r>
          </a:p>
        </p:txBody>
      </p:sp>
      <p:sp>
        <p:nvSpPr>
          <p:cNvPr id="5127" name="pg num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837613" y="6356350"/>
            <a:ext cx="7889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03288"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fld id="{598E56E1-E40B-48BE-9E5D-1FF307A13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37" name="McK Separator" hidden="1"/>
          <p:cNvSpPr>
            <a:spLocks noChangeShapeType="1"/>
          </p:cNvSpPr>
          <p:nvPr/>
        </p:nvSpPr>
        <p:spPr bwMode="auto">
          <a:xfrm>
            <a:off x="1190625" y="1012825"/>
            <a:ext cx="7593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000" b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7747000" y="34925"/>
            <a:ext cx="1879600" cy="122238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MOS-RRU003-20080512-MT1wm-r_c_cf</a:t>
            </a:r>
          </a:p>
        </p:txBody>
      </p:sp>
      <p:sp>
        <p:nvSpPr>
          <p:cNvPr id="17410" name="pg num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EF77A-5BAA-4884-83DE-522AD8F2302F}" type="slidenum">
              <a:rPr lang="en-US" smtClean="0">
                <a:cs typeface="Arial" charset="0"/>
              </a:rPr>
              <a:pPr/>
              <a:t>0</a:t>
            </a:fld>
            <a:endParaRPr lang="en-US" smtClean="0"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" name="Заметки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doc id"/>
          <p:cNvSpPr txBox="1">
            <a:spLocks noGrp="1" noChangeArrowheads="1"/>
          </p:cNvSpPr>
          <p:nvPr/>
        </p:nvSpPr>
        <p:spPr bwMode="auto">
          <a:xfrm>
            <a:off x="7747000" y="34925"/>
            <a:ext cx="18796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03288"/>
            <a:r>
              <a:rPr lang="en-US" sz="800" b="0"/>
              <a:t>MOS-RRU003-20080512-MT1wm-r_c_cf</a:t>
            </a:r>
          </a:p>
        </p:txBody>
      </p:sp>
      <p:sp>
        <p:nvSpPr>
          <p:cNvPr id="121858" name="pg num"/>
          <p:cNvSpPr txBox="1">
            <a:spLocks noGrp="1" noChangeArrowheads="1"/>
          </p:cNvSpPr>
          <p:nvPr/>
        </p:nvSpPr>
        <p:spPr bwMode="auto">
          <a:xfrm>
            <a:off x="8837613" y="6356350"/>
            <a:ext cx="7889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903288"/>
            <a:fld id="{0A58A8F7-4BD3-49BF-90DA-22C1E3545D88}" type="slidenum">
              <a:rPr lang="en-US" sz="1200" b="0"/>
              <a:pPr algn="r" defTabSz="903288"/>
              <a:t>2</a:t>
            </a:fld>
            <a:endParaRPr lang="en-US" sz="1200" b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CBD2-1D5B-4B1E-BF4A-2FE2BB060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931FF-B4B2-4596-B7A7-5E4BD9B0F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6538" y="230188"/>
            <a:ext cx="2154237" cy="2265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9063" y="230188"/>
            <a:ext cx="6315075" cy="2265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DE7D-A959-4046-AEC4-FC55F9FF5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9D3B-18F3-4E95-9DE7-1E7638C67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288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2238" y="1273175"/>
            <a:ext cx="4232275" cy="122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506913" y="1273175"/>
            <a:ext cx="4233862" cy="12223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FEF2C-0581-4B36-ABD7-75EAEC11D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B36D-8834-4B32-969D-3ACA6F611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288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273175"/>
            <a:ext cx="4232275" cy="122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6913" y="1273175"/>
            <a:ext cx="4233862" cy="122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1B1B-C709-43F1-824E-3110B1166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30E0-E100-47F7-A1E6-AE11ED65E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025" y="4319588"/>
            <a:ext cx="7616825" cy="13350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025" y="2849563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FAB82-B834-4C28-ACDC-42A70203A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D80F-C04C-4539-A91E-43593D999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273175"/>
            <a:ext cx="4232275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6913" y="1273175"/>
            <a:ext cx="4233862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CAD8B-D032-4EBC-9192-0D05825F5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1841-23B8-429A-AB34-C935950A4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2950" y="1504950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4C1C-2126-468E-82CE-30F91E3E9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0E727-A9BD-48DC-B03F-B5BCCED28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C9EF-ED1E-49F3-BE3B-129B416C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6C51F-727A-4BE8-A9CA-1711868A7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883D5-4C52-47C3-BCFD-8FCE99C23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E300-1EA6-40B6-A507-33ACADBE3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268288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3613" y="268288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78C5-3084-41A0-8482-3C5A8CCFB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462A-FD48-484F-8FE8-A9FCD3B0D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775" y="4705350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55775" y="600075"/>
            <a:ext cx="5376863" cy="4033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A6E6A-AF80-4BA6-9BC6-D75D37256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ED46C-948B-4FFE-9F48-2967B0B44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09F40-C1AE-4A31-9430-C3D383AF4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7D02-C6DB-4ECC-97F3-3F212AC49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Relationship Id="rId22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9" descr="head_92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24">
            <a:lum bright="60000" contrast="-66000"/>
          </a:blip>
          <a:srcRect/>
          <a:stretch>
            <a:fillRect/>
          </a:stretch>
        </p:blipFill>
        <p:spPr bwMode="auto">
          <a:xfrm>
            <a:off x="0" y="100013"/>
            <a:ext cx="896143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9" name="Rectangle 3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flipH="1">
            <a:off x="0" y="0"/>
            <a:ext cx="8961438" cy="76200"/>
          </a:xfrm>
          <a:prstGeom prst="rect">
            <a:avLst/>
          </a:prstGeom>
          <a:gradFill rotWithShape="1">
            <a:gsLst>
              <a:gs pos="0">
                <a:srgbClr val="F1EBE7"/>
              </a:gs>
              <a:gs pos="100000">
                <a:srgbClr val="C41A1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b"/>
          <a:lstStyle/>
          <a:p>
            <a:pPr>
              <a:defRPr/>
            </a:pPr>
            <a:endParaRPr lang="ru-RU" sz="1000" b="0">
              <a:cs typeface="+mn-cs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122238" y="1273175"/>
            <a:ext cx="861853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1" name="McK Slide Elements"/>
          <p:cNvGrpSpPr>
            <a:grpSpLocks/>
          </p:cNvGrpSpPr>
          <p:nvPr/>
        </p:nvGrpSpPr>
        <p:grpSpPr bwMode="auto">
          <a:xfrm>
            <a:off x="122238" y="531813"/>
            <a:ext cx="8618537" cy="6162675"/>
            <a:chOff x="77" y="335"/>
            <a:chExt cx="5429" cy="3882"/>
          </a:xfrm>
        </p:grpSpPr>
        <p:sp>
          <p:nvSpPr>
            <p:cNvPr id="2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895350">
                <a:defRPr/>
              </a:pPr>
              <a:r>
                <a:rPr lang="en-US" sz="1600" b="0">
                  <a:cs typeface="+mn-cs"/>
                </a:rPr>
                <a:t>Unit of measure</a:t>
              </a:r>
            </a:p>
          </p:txBody>
        </p:sp>
        <p:sp>
          <p:nvSpPr>
            <p:cNvPr id="1033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74675" indent="-574675" defTabSz="895350">
                <a:tabLst>
                  <a:tab pos="533400" algn="r"/>
                </a:tabLst>
                <a:defRPr/>
              </a:pPr>
              <a:r>
                <a:rPr lang="en-US" sz="1200" b="0">
                  <a:solidFill>
                    <a:srgbClr val="000000"/>
                  </a:solidFill>
                  <a:cs typeface="+mn-cs"/>
                </a:rPr>
                <a:t>	*	Footnote</a:t>
              </a:r>
            </a:p>
            <a:p>
              <a:pPr marL="574675" indent="-574675" defTabSz="895350">
                <a:spcBef>
                  <a:spcPct val="20000"/>
                </a:spcBef>
                <a:tabLst>
                  <a:tab pos="533400" algn="r"/>
                </a:tabLst>
                <a:defRPr/>
              </a:pPr>
              <a:r>
                <a:rPr lang="en-US" sz="1200" b="0">
                  <a:solidFill>
                    <a:srgbClr val="000000"/>
                  </a:solidFill>
                  <a:cs typeface="+mn-cs"/>
                </a:rPr>
                <a:t>Source:		Source</a:t>
              </a:r>
            </a:p>
          </p:txBody>
        </p:sp>
      </p:grpSp>
      <p:sp>
        <p:nvSpPr>
          <p:cNvPr id="1052" name="Working Draft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8035131" y="2705894"/>
            <a:ext cx="17129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b="0">
                <a:cs typeface="+mn-cs"/>
              </a:rPr>
              <a:t>Working Draft - Last Modified 21.07.2008 16:47:50</a:t>
            </a:r>
          </a:p>
        </p:txBody>
      </p:sp>
      <p:sp>
        <p:nvSpPr>
          <p:cNvPr id="1053" name="Printed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8770144" y="3852069"/>
            <a:ext cx="2428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b="0">
                <a:cs typeface="+mn-cs"/>
              </a:rPr>
              <a:t>Printed 21.07.2008 15:36:51</a:t>
            </a:r>
          </a:p>
        </p:txBody>
      </p:sp>
      <p:pic>
        <p:nvPicPr>
          <p:cNvPr id="1034" name="Picture 42" descr="logo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8423275" y="169863"/>
            <a:ext cx="4270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Rectangle 41" hidden="1"/>
          <p:cNvGraphicFramePr>
            <a:graphicFrameLocks/>
          </p:cNvGraphicFramePr>
          <p:nvPr>
            <p:custDataLst>
              <p:tags r:id="rId2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r:id="rId26" imgW="0" imgH="0" progId="">
              <p:embed/>
            </p:oleObj>
          </a:graphicData>
        </a:graphic>
      </p:graphicFrame>
      <p:sp>
        <p:nvSpPr>
          <p:cNvPr id="1035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78" name="Rectangle 5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0" y="6678613"/>
            <a:ext cx="8961438" cy="42862"/>
          </a:xfrm>
          <a:prstGeom prst="rect">
            <a:avLst/>
          </a:prstGeom>
          <a:gradFill rotWithShape="1">
            <a:gsLst>
              <a:gs pos="0">
                <a:srgbClr val="E6DDD6"/>
              </a:gs>
              <a:gs pos="100000">
                <a:srgbClr val="C41A1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endParaRPr lang="ru-RU" sz="1000" b="0">
              <a:cs typeface="+mn-cs"/>
            </a:endParaRP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0875" y="6423025"/>
            <a:ext cx="1905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5D4426B-3DBE-467A-80AE-619FC35D4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4"/>
            <p:custDataLst>
              <p:tags r:id="rId23"/>
            </p:custDataLst>
          </p:nvPr>
        </p:nvSpPr>
        <p:spPr bwMode="auto">
          <a:xfrm>
            <a:off x="7000875" y="6423025"/>
            <a:ext cx="1905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423F000-8CBC-47ED-9966-FE2073845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SzPct val="120000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4463" indent="-142875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295275" indent="-149225" algn="l" defTabSz="895350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31800" indent="-134938" algn="l" defTabSz="895350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82613" indent="-149225" algn="l" defTabSz="895350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398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4970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542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114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3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5.xml"/><Relationship Id="rId7" Type="http://schemas.openxmlformats.org/officeDocument/2006/relationships/oleObject" Target="../embeddings/oleObject2.bin"/><Relationship Id="rId2" Type="http://schemas.openxmlformats.org/officeDocument/2006/relationships/tags" Target="../tags/tag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2162175"/>
            <a:ext cx="3890963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5" descr="110_unece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6975" y="1441450"/>
            <a:ext cx="5205413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38"/>
          <p:cNvSpPr txBox="1">
            <a:spLocks noChangeArrowheads="1"/>
          </p:cNvSpPr>
          <p:nvPr/>
        </p:nvSpPr>
        <p:spPr bwMode="auto">
          <a:xfrm>
            <a:off x="3930650" y="6167438"/>
            <a:ext cx="2451100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/>
            <a:r>
              <a:rPr lang="ru-RU" sz="1800">
                <a:latin typeface="Calibri" pitchFamily="34" charset="0"/>
              </a:rPr>
              <a:t>                                                                  </a:t>
            </a:r>
            <a:r>
              <a:rPr lang="en-US" sz="1800">
                <a:latin typeface="Calibri" pitchFamily="34" charset="0"/>
              </a:rPr>
              <a:t>Geneva</a:t>
            </a:r>
            <a:r>
              <a:rPr lang="ru-RU" sz="1800">
                <a:latin typeface="Calibri" pitchFamily="34" charset="0"/>
              </a:rPr>
              <a:t> 2009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982841" y="920106"/>
            <a:ext cx="71553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2800" spc="50" dirty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Times New Roman" pitchFamily="18" charset="0"/>
              </a:rPr>
              <a:t>“Accessibility of Russian railroads for passengers with disabilities</a:t>
            </a:r>
            <a:r>
              <a:rPr lang="ru-RU" sz="2800" spc="50" dirty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Times New Roman" pitchFamily="18" charset="0"/>
              </a:rPr>
              <a:t>:</a:t>
            </a:r>
            <a:r>
              <a:rPr lang="en-US" sz="2800" spc="50" dirty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Times New Roman" pitchFamily="18" charset="0"/>
              </a:rPr>
              <a:t> current practice and planned improvements”</a:t>
            </a:r>
            <a:endParaRPr lang="ru-RU" sz="2800" spc="50" dirty="0">
              <a:ln w="11430"/>
              <a:solidFill>
                <a:srgbClr val="66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817" y="174846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 err="1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JSCo</a:t>
            </a: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</a:t>
            </a:r>
            <a:r>
              <a:rPr lang="en-US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“Russian Railways”</a:t>
            </a:r>
            <a:endParaRPr lang="ru-RU" sz="1500" spc="50" dirty="0">
              <a:ln w="28575">
                <a:solidFill>
                  <a:srgbClr val="C00000"/>
                </a:solidFill>
              </a:ln>
              <a:solidFill>
                <a:srgbClr val="B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Рисунок 15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6175" y="4738688"/>
            <a:ext cx="14033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AC7E78-3B47-48D0-9179-7AA6F6D37D6E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cs typeface="Arial" charset="0"/>
            </a:endParaRPr>
          </a:p>
        </p:txBody>
      </p:sp>
      <p:pic>
        <p:nvPicPr>
          <p:cNvPr id="5" name="Picture 3" descr="IMG_47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928688"/>
            <a:ext cx="4856163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 descr="IMG_4759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170363" y="2749550"/>
            <a:ext cx="4752975" cy="3563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9029" name="Рисунок 9" descr="Эмблема_1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38538" y="1073020"/>
            <a:ext cx="3885585" cy="1306288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652B91"/>
              </a:gs>
              <a:gs pos="100000">
                <a:srgbClr val="D3596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2438" eaLnBrk="0" hangingPunct="0">
              <a:defRPr/>
            </a:pP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Turnstiles for wheelchairs 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9817" y="193134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 err="1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JSCo</a:t>
            </a: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</a:t>
            </a:r>
            <a:r>
              <a:rPr lang="en-US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“Russian Railways”</a:t>
            </a:r>
            <a:endParaRPr lang="ru-RU" sz="1500" spc="50" dirty="0">
              <a:ln w="28575">
                <a:solidFill>
                  <a:srgbClr val="C00000"/>
                </a:solidFill>
              </a:ln>
              <a:solidFill>
                <a:srgbClr val="B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264" y="6415995"/>
            <a:ext cx="4093072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Working Party on Rail Transport 63</a:t>
            </a:r>
            <a:r>
              <a:rPr lang="en-US" sz="1500" spc="50" baseline="3000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rd</a:t>
            </a: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session</a:t>
            </a:r>
            <a:endParaRPr lang="ru-RU" sz="1500" spc="50" dirty="0">
              <a:ln w="28575">
                <a:solidFill>
                  <a:srgbClr val="0077D0"/>
                </a:solidFill>
              </a:ln>
              <a:solidFill>
                <a:srgbClr val="0077D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6F70A3-0139-4F1B-9306-918314A0F3A4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>
              <a:cs typeface="Arial" charset="0"/>
            </a:endParaRPr>
          </a:p>
        </p:txBody>
      </p:sp>
      <p:pic>
        <p:nvPicPr>
          <p:cNvPr id="5" name="Picture 3" descr="IMG_474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51459" y="576072"/>
            <a:ext cx="2146555" cy="286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6787" name="Picture 3" descr="IMG_4740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2054" y="2779776"/>
            <a:ext cx="2204021" cy="2938695"/>
          </a:xfrm>
          <a:effectLst>
            <a:softEdge rad="112500"/>
          </a:effectLst>
        </p:spPr>
      </p:pic>
      <p:pic>
        <p:nvPicPr>
          <p:cNvPr id="130052" name="Рисунок 10" descr="Эмблема_1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1719263" y="785813"/>
            <a:ext cx="3081337" cy="3951287"/>
            <a:chOff x="576072" y="1033272"/>
            <a:chExt cx="3081528" cy="395020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76072" y="1033272"/>
              <a:ext cx="3081528" cy="3950208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pic>
          <p:nvPicPr>
            <p:cNvPr id="6" name="Picture 3" descr="IMG_4747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67511" y="1104472"/>
              <a:ext cx="2880000" cy="3840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12500"/>
            </a:effectLst>
          </p:spPr>
        </p:pic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4551363" y="2228850"/>
            <a:ext cx="3081337" cy="3949700"/>
            <a:chOff x="4550664" y="957072"/>
            <a:chExt cx="3081528" cy="395020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550664" y="957072"/>
              <a:ext cx="3081528" cy="3950208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pic>
          <p:nvPicPr>
            <p:cNvPr id="7" name="Picture 3" descr="IMG_4746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617720" y="1009267"/>
              <a:ext cx="2880000" cy="384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TextBox 17"/>
          <p:cNvSpPr txBox="1"/>
          <p:nvPr/>
        </p:nvSpPr>
        <p:spPr>
          <a:xfrm>
            <a:off x="969817" y="193134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 err="1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JSCo</a:t>
            </a: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</a:t>
            </a:r>
            <a:r>
              <a:rPr lang="en-US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“Russian Railways”</a:t>
            </a:r>
            <a:endParaRPr lang="ru-RU" sz="1500" spc="50" dirty="0">
              <a:ln w="28575">
                <a:solidFill>
                  <a:srgbClr val="C00000"/>
                </a:solidFill>
              </a:ln>
              <a:solidFill>
                <a:srgbClr val="B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1264" y="6415995"/>
            <a:ext cx="4093072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Working Party on Rail Transport 63</a:t>
            </a:r>
            <a:r>
              <a:rPr lang="en-US" sz="1500" spc="50" baseline="3000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rd</a:t>
            </a: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session</a:t>
            </a:r>
            <a:endParaRPr lang="ru-RU" sz="1500" spc="50" dirty="0">
              <a:ln w="28575">
                <a:solidFill>
                  <a:srgbClr val="0077D0"/>
                </a:solidFill>
              </a:ln>
              <a:solidFill>
                <a:srgbClr val="0077D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708347-08DD-4A99-8A28-3CF7F23383DD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>
              <a:cs typeface="Arial" charset="0"/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1336675"/>
            <a:ext cx="3722688" cy="429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63" y="1697038"/>
            <a:ext cx="4289425" cy="4665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1076" name="Рисунок 9" descr="Эмблема_1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71017" y="541177"/>
            <a:ext cx="6419088" cy="903576"/>
          </a:xfrm>
          <a:prstGeom prst="roundRect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0070C0"/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Carriages, equipped with wheelchair lifts</a:t>
            </a:r>
            <a:endParaRPr lang="ru-RU" sz="1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817" y="193134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 err="1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JSCo</a:t>
            </a: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</a:t>
            </a:r>
            <a:r>
              <a:rPr lang="en-US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“Russian Railways”</a:t>
            </a:r>
            <a:endParaRPr lang="ru-RU" sz="1500" spc="50" dirty="0">
              <a:ln w="28575">
                <a:solidFill>
                  <a:srgbClr val="C00000"/>
                </a:solidFill>
              </a:ln>
              <a:solidFill>
                <a:srgbClr val="B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264" y="6415995"/>
            <a:ext cx="4093072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Working Party on Rail Transport 63</a:t>
            </a:r>
            <a:r>
              <a:rPr lang="en-US" sz="1500" spc="50" baseline="3000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rd</a:t>
            </a: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session</a:t>
            </a:r>
            <a:endParaRPr lang="ru-RU" sz="1500" spc="50" dirty="0">
              <a:ln w="28575">
                <a:solidFill>
                  <a:srgbClr val="0077D0"/>
                </a:solidFill>
              </a:ln>
              <a:solidFill>
                <a:srgbClr val="0077D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709095-38FD-48D9-8E27-8E35FE32677F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>
              <a:cs typeface="Arial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2700" y="1931988"/>
            <a:ext cx="3832225" cy="4424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4630598" y="616007"/>
            <a:ext cx="2803473" cy="1250302"/>
          </a:xfrm>
          <a:prstGeom prst="wedgeRoundRectCallout">
            <a:avLst>
              <a:gd name="adj1" fmla="val 48687"/>
              <a:gd name="adj2" fmla="val 89427"/>
              <a:gd name="adj3" fmla="val 16667"/>
            </a:avLst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C00000"/>
              </a:gs>
              <a:gs pos="100000">
                <a:srgbClr val="D3596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2438">
              <a:defRPr/>
            </a:pP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Sound and visual information board for deaf or blind passengers</a:t>
            </a:r>
            <a:endParaRPr lang="ru-RU" sz="17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32103" name="Рисунок 9" descr="Эмблема_1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38" y="2036763"/>
            <a:ext cx="5330825" cy="3641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219456" y="822960"/>
            <a:ext cx="3291597" cy="768096"/>
          </a:xfrm>
          <a:prstGeom prst="wedgeRoundRectCallout">
            <a:avLst>
              <a:gd name="adj1" fmla="val -6267"/>
              <a:gd name="adj2" fmla="val 113415"/>
              <a:gd name="adj3" fmla="val 16667"/>
            </a:avLst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C00000"/>
              </a:gs>
              <a:gs pos="100000">
                <a:srgbClr val="D3596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2438">
              <a:defRPr/>
            </a:pP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Compartment for disabled passengers</a:t>
            </a:r>
            <a:endParaRPr lang="ru-RU" sz="17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9817" y="193134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 err="1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JSCo</a:t>
            </a: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</a:t>
            </a:r>
            <a:r>
              <a:rPr lang="en-US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“Russian Railways”</a:t>
            </a:r>
            <a:endParaRPr lang="ru-RU" sz="1500" spc="50" dirty="0">
              <a:ln w="28575">
                <a:solidFill>
                  <a:srgbClr val="C00000"/>
                </a:solidFill>
              </a:ln>
              <a:solidFill>
                <a:srgbClr val="B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1264" y="6415995"/>
            <a:ext cx="4093072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Working Party on Rail Transport 63</a:t>
            </a:r>
            <a:r>
              <a:rPr lang="en-US" sz="1500" spc="50" baseline="3000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rd</a:t>
            </a: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session</a:t>
            </a:r>
            <a:endParaRPr lang="ru-RU" sz="1500" spc="50" dirty="0">
              <a:ln w="28575">
                <a:solidFill>
                  <a:srgbClr val="0077D0"/>
                </a:solidFill>
              </a:ln>
              <a:solidFill>
                <a:srgbClr val="0077D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2E9136-0790-4B66-8E5A-1143BBB149A5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>
              <a:cs typeface="Arial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939800"/>
            <a:ext cx="2851150" cy="3240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1904" y="4357396"/>
            <a:ext cx="3019200" cy="1287623"/>
          </a:xfrm>
          <a:prstGeom prst="wedgeRoundRectCallout">
            <a:avLst>
              <a:gd name="adj1" fmla="val -6934"/>
              <a:gd name="adj2" fmla="val -104690"/>
              <a:gd name="adj3" fmla="val 16667"/>
            </a:avLst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C00000"/>
              </a:gs>
              <a:gs pos="100000">
                <a:srgbClr val="D3596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2438">
              <a:defRPr/>
            </a:pP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Attendant call button with raised text for partially sighted and blind passengers</a:t>
            </a:r>
            <a:endParaRPr lang="ru-RU" sz="17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Рисунок 7" descr="Туалет_правка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1538" y="2538413"/>
            <a:ext cx="30099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4975" y="960438"/>
            <a:ext cx="2967038" cy="337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6337231" y="858417"/>
            <a:ext cx="2442875" cy="1166326"/>
          </a:xfrm>
          <a:prstGeom prst="wedgeRoundRectCallout">
            <a:avLst>
              <a:gd name="adj1" fmla="val -145516"/>
              <a:gd name="adj2" fmla="val 54677"/>
              <a:gd name="adj3" fmla="val 16667"/>
            </a:avLst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C00000"/>
              </a:gs>
              <a:gs pos="100000">
                <a:srgbClr val="D3596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2438">
              <a:defRPr/>
            </a:pP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Easily accessible</a:t>
            </a:r>
            <a:endParaRPr lang="ru-RU" sz="17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defTabSz="452438">
              <a:defRPr/>
            </a:pP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switches</a:t>
            </a:r>
            <a:r>
              <a:rPr lang="ru-RU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sockets, and attendant call buttons</a:t>
            </a:r>
            <a:endParaRPr lang="ru-RU" sz="17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088433" y="5047861"/>
            <a:ext cx="3666931" cy="1194318"/>
          </a:xfrm>
          <a:prstGeom prst="wedgeRoundRectCallout">
            <a:avLst>
              <a:gd name="adj1" fmla="val 36549"/>
              <a:gd name="adj2" fmla="val -85066"/>
              <a:gd name="adj3" fmla="val 16667"/>
            </a:avLst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C00000"/>
              </a:gs>
              <a:gs pos="100000">
                <a:srgbClr val="D3596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2438">
              <a:defRPr/>
            </a:pP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Grab bars in lavatories for disabled passengers</a:t>
            </a:r>
            <a:endParaRPr lang="ru-RU" sz="17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33134" name="Рисунок 11" descr="Эмблема_1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69817" y="193134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 err="1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JSCo</a:t>
            </a: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</a:t>
            </a:r>
            <a:r>
              <a:rPr lang="en-US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“Russian Railways”</a:t>
            </a:r>
            <a:endParaRPr lang="ru-RU" sz="1500" spc="50" dirty="0">
              <a:ln w="28575">
                <a:solidFill>
                  <a:srgbClr val="C00000"/>
                </a:solidFill>
              </a:ln>
              <a:solidFill>
                <a:srgbClr val="B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1264" y="6415995"/>
            <a:ext cx="4093072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Working Party on Rail Transport 63</a:t>
            </a:r>
            <a:r>
              <a:rPr lang="en-US" sz="1500" spc="50" baseline="3000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rd</a:t>
            </a: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session</a:t>
            </a:r>
            <a:endParaRPr lang="ru-RU" sz="1500" spc="50" dirty="0">
              <a:ln w="28575">
                <a:solidFill>
                  <a:srgbClr val="0077D0"/>
                </a:solidFill>
              </a:ln>
              <a:solidFill>
                <a:srgbClr val="0077D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Рисунок 11" descr="Эмблема_1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61C27D-9905-4378-8289-5A2C34AFFF57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>
              <a:cs typeface="Arial" charset="0"/>
            </a:endParaRPr>
          </a:p>
        </p:txBody>
      </p:sp>
      <p:sp>
        <p:nvSpPr>
          <p:cNvPr id="5" name="Text Box 12"/>
          <p:cNvSpPr txBox="1">
            <a:spLocks/>
          </p:cNvSpPr>
          <p:nvPr/>
        </p:nvSpPr>
        <p:spPr bwMode="auto">
          <a:xfrm>
            <a:off x="374650" y="927100"/>
            <a:ext cx="8961438" cy="307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452438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Number of new carriages accessible to disabled passengers in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200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8</a:t>
            </a:r>
            <a:r>
              <a:rPr 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-201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5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2103438"/>
          <a:ext cx="6454775" cy="415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9700" y="1574800"/>
            <a:ext cx="76708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2438" eaLnBrk="0" hangingPunct="0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The Russian Railways network uses 308 carriages that have </a:t>
            </a:r>
          </a:p>
          <a:p>
            <a:pPr algn="ctr" defTabSz="452438" eaLnBrk="0" hangingPunct="0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wheelchair lifts and compartments for people with special needs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69817" y="193134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 err="1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JSCo</a:t>
            </a: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</a:t>
            </a:r>
            <a:r>
              <a:rPr lang="en-US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“Russian Railways”</a:t>
            </a:r>
            <a:endParaRPr lang="ru-RU" sz="1500" spc="50" dirty="0">
              <a:ln w="28575">
                <a:solidFill>
                  <a:srgbClr val="C00000"/>
                </a:solidFill>
              </a:ln>
              <a:solidFill>
                <a:srgbClr val="B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264" y="6415995"/>
            <a:ext cx="4093072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Working Party on Rail Transport 63</a:t>
            </a:r>
            <a:r>
              <a:rPr lang="en-US" sz="1500" spc="50" baseline="3000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rd</a:t>
            </a: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session</a:t>
            </a:r>
            <a:endParaRPr lang="ru-RU" sz="1500" spc="50" dirty="0">
              <a:ln w="28575">
                <a:solidFill>
                  <a:srgbClr val="0077D0"/>
                </a:solidFill>
              </a:ln>
              <a:solidFill>
                <a:srgbClr val="0077D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80CE80-8251-4453-BFEF-332A8697B507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>
              <a:cs typeface="Arial" charset="0"/>
            </a:endParaRPr>
          </a:p>
        </p:txBody>
      </p:sp>
      <p:pic>
        <p:nvPicPr>
          <p:cNvPr id="5" name="Рисунок 4" descr="Invanostin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1427163"/>
            <a:ext cx="3024188" cy="4032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nvanostin 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2100263"/>
            <a:ext cx="3022600" cy="4032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Invanostin 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213" y="2322513"/>
            <a:ext cx="3024187" cy="4032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5173" name="Рисунок 11" descr="Эмблема_1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80318" y="643812"/>
            <a:ext cx="5122506" cy="1408922"/>
          </a:xfrm>
          <a:prstGeom prst="roundRect">
            <a:avLst/>
          </a:prstGeom>
          <a:gradFill>
            <a:gsLst>
              <a:gs pos="0">
                <a:srgbClr val="F6DEDE"/>
              </a:gs>
              <a:gs pos="100000">
                <a:srgbClr val="EAB8B8"/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Rapid trains have equipment for people with limited mobility</a:t>
            </a:r>
            <a:r>
              <a:rPr lang="ru-RU" sz="18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providing them the same comfort of travel as to other passengers </a:t>
            </a:r>
            <a:endParaRPr lang="ru-RU" sz="18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0673" y="183990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 err="1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JSCo</a:t>
            </a: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</a:t>
            </a:r>
            <a:r>
              <a:rPr lang="en-US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“Russian Railways”</a:t>
            </a:r>
            <a:endParaRPr lang="ru-RU" sz="1500" spc="50" dirty="0">
              <a:ln w="28575">
                <a:solidFill>
                  <a:srgbClr val="C00000"/>
                </a:solidFill>
              </a:ln>
              <a:solidFill>
                <a:srgbClr val="B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264" y="6415995"/>
            <a:ext cx="4093072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Working Party on Rail Transport 63</a:t>
            </a:r>
            <a:r>
              <a:rPr lang="en-US" sz="1500" spc="50" baseline="3000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rd</a:t>
            </a: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session</a:t>
            </a:r>
            <a:endParaRPr lang="ru-RU" sz="1500" spc="50" dirty="0">
              <a:ln w="28575">
                <a:solidFill>
                  <a:srgbClr val="0077D0"/>
                </a:solidFill>
              </a:ln>
              <a:solidFill>
                <a:srgbClr val="0077D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1698C5-BA25-4883-BE4D-45CB5D140A74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>
              <a:cs typeface="Arial" charset="0"/>
            </a:endParaRPr>
          </a:p>
        </p:txBody>
      </p:sp>
      <p:pic>
        <p:nvPicPr>
          <p:cNvPr id="5" name="Рисунок 4" descr="moskva-2_47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63" y="1500188"/>
            <a:ext cx="7272337" cy="4835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69817" y="15655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 err="1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JSCo</a:t>
            </a: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</a:t>
            </a:r>
            <a:r>
              <a:rPr lang="en-US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“Russian Railways”</a:t>
            </a:r>
            <a:endParaRPr lang="ru-RU" sz="1500" spc="50" dirty="0">
              <a:ln w="28575">
                <a:solidFill>
                  <a:srgbClr val="C00000"/>
                </a:solidFill>
              </a:ln>
              <a:solidFill>
                <a:srgbClr val="B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136196" name="Рисунок 9" descr="Эмблема_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959" y="587829"/>
            <a:ext cx="8686800" cy="1110342"/>
          </a:xfrm>
          <a:prstGeom prst="roundRect">
            <a:avLst/>
          </a:prstGeom>
          <a:gradFill>
            <a:gsLst>
              <a:gs pos="0">
                <a:srgbClr val="F6DEDE"/>
              </a:gs>
              <a:gs pos="100000">
                <a:srgbClr val="EAB8B8"/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Program for passenger service quality improvement and providing of railways accessibility for passengers with disabilities by </a:t>
            </a:r>
            <a:r>
              <a:rPr lang="ru-RU" sz="18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2015</a:t>
            </a:r>
            <a:r>
              <a:rPr lang="en-US" sz="18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will be fully completed</a:t>
            </a:r>
            <a:endParaRPr lang="ru-RU" sz="18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264" y="6415995"/>
            <a:ext cx="4093072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Working Party on Rail Transport 63</a:t>
            </a:r>
            <a:r>
              <a:rPr lang="en-US" sz="1500" spc="50" baseline="3000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rd</a:t>
            </a: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session</a:t>
            </a:r>
            <a:endParaRPr lang="ru-RU" sz="1500" spc="50" dirty="0">
              <a:ln w="28575">
                <a:solidFill>
                  <a:srgbClr val="0077D0"/>
                </a:solidFill>
              </a:ln>
              <a:solidFill>
                <a:srgbClr val="0077D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A8O25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432" y="758369"/>
            <a:ext cx="9000000" cy="5998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551632" y="4582895"/>
            <a:ext cx="8401050" cy="677108"/>
          </a:xfrm>
        </p:spPr>
        <p:txBody>
          <a:bodyPr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Thank you for your attention</a:t>
            </a:r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!</a:t>
            </a:r>
          </a:p>
        </p:txBody>
      </p:sp>
      <p:sp>
        <p:nvSpPr>
          <p:cNvPr id="137219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5223BE-39B2-4DFC-8DD8-E3DF02D6CF45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>
              <a:cs typeface="Arial" charset="0"/>
            </a:endParaRPr>
          </a:p>
        </p:txBody>
      </p:sp>
      <p:pic>
        <p:nvPicPr>
          <p:cNvPr id="4" name="Рисунок 3" descr="Эмблема_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8" y="103332"/>
            <a:ext cx="762000" cy="71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69817" y="147414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 err="1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JSCo</a:t>
            </a: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</a:t>
            </a:r>
            <a:r>
              <a:rPr lang="en-US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“Russian Railways”</a:t>
            </a:r>
            <a:endParaRPr lang="ru-RU" sz="1500" spc="50" dirty="0">
              <a:ln w="28575">
                <a:solidFill>
                  <a:srgbClr val="C00000"/>
                </a:solidFill>
              </a:ln>
              <a:solidFill>
                <a:srgbClr val="B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 descr="2193.jpg"/>
          <p:cNvPicPr>
            <a:picLocks noChangeAspect="1"/>
          </p:cNvPicPr>
          <p:nvPr/>
        </p:nvPicPr>
        <p:blipFill>
          <a:blip r:embed="rId3">
            <a:lum bright="34000"/>
          </a:blip>
          <a:srcRect/>
          <a:stretch>
            <a:fillRect/>
          </a:stretch>
        </p:blipFill>
        <p:spPr bwMode="auto">
          <a:xfrm>
            <a:off x="1679575" y="846138"/>
            <a:ext cx="59150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A3C660-5835-41B8-9D94-8E5D321A95B5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cs typeface="Arial" charset="0"/>
            </a:endParaRPr>
          </a:p>
        </p:txBody>
      </p:sp>
      <p:pic>
        <p:nvPicPr>
          <p:cNvPr id="18435" name="Рисунок 3" descr="Эмблема_1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257425"/>
            <a:ext cx="8413750" cy="615950"/>
          </a:xfrm>
        </p:spPr>
        <p:txBody>
          <a:bodyPr/>
          <a:lstStyle/>
          <a:p>
            <a:pPr marL="0" indent="363538">
              <a:spcBef>
                <a:spcPts val="1200"/>
              </a:spcBef>
              <a:defRPr/>
            </a:pPr>
            <a:r>
              <a:rPr lang="en-US" sz="2000" b="1" kern="1200" dirty="0" smtClean="0">
                <a:latin typeface="Calibri" pitchFamily="34" charset="0"/>
              </a:rPr>
              <a:t>In 2009, the Railway Stations Management Office started drafting a program to equip railway stations with facilities for people with disabilities</a:t>
            </a:r>
            <a:r>
              <a:rPr lang="ru-RU" sz="2000" b="1" kern="1200" dirty="0" smtClean="0">
                <a:latin typeface="Calibri" pitchFamily="34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4138" y="1231900"/>
            <a:ext cx="8821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4013" eaLnBrk="0" hangingPunct="0"/>
            <a:r>
              <a:rPr lang="en-US" sz="2000">
                <a:latin typeface="Calibri" pitchFamily="34" charset="0"/>
              </a:rPr>
              <a:t>The Government of the Russian Federation signed the Convention on the Rights of Persons with Disabilities on September 24, 2008</a:t>
            </a:r>
            <a:r>
              <a:rPr lang="ru-RU" sz="2000">
                <a:latin typeface="Calibri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9817" y="174846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 err="1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JSCo</a:t>
            </a: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</a:t>
            </a:r>
            <a:r>
              <a:rPr lang="en-US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“Russian Railways”</a:t>
            </a:r>
            <a:endParaRPr lang="ru-RU" sz="1500" spc="50" dirty="0">
              <a:ln w="28575">
                <a:solidFill>
                  <a:srgbClr val="C00000"/>
                </a:solidFill>
              </a:ln>
              <a:solidFill>
                <a:srgbClr val="B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264" y="6415995"/>
            <a:ext cx="4093072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Working Party on Rail Transport 63</a:t>
            </a:r>
            <a:r>
              <a:rPr lang="en-US" sz="1500" spc="50" baseline="3000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rd</a:t>
            </a: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session</a:t>
            </a:r>
            <a:endParaRPr lang="ru-RU" sz="1500" spc="50" dirty="0">
              <a:ln w="28575">
                <a:solidFill>
                  <a:srgbClr val="0077D0"/>
                </a:solidFill>
              </a:ln>
              <a:solidFill>
                <a:srgbClr val="0077D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uiExpand="1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Рисунок 7" descr="2193.jpg"/>
          <p:cNvPicPr>
            <a:picLocks noChangeAspect="1"/>
          </p:cNvPicPr>
          <p:nvPr/>
        </p:nvPicPr>
        <p:blipFill>
          <a:blip r:embed="rId6">
            <a:lum bright="34000"/>
          </a:blip>
          <a:srcRect/>
          <a:stretch>
            <a:fillRect/>
          </a:stretch>
        </p:blipFill>
        <p:spPr bwMode="auto">
          <a:xfrm>
            <a:off x="1679575" y="846138"/>
            <a:ext cx="59150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6" name="Rectangle 14"/>
          <p:cNvSpPr>
            <a:spLocks noGrp="1" noChangeArrowheads="1"/>
          </p:cNvSpPr>
          <p:nvPr>
            <p:ph idx="1"/>
          </p:nvPr>
        </p:nvSpPr>
        <p:spPr>
          <a:xfrm>
            <a:off x="187325" y="984250"/>
            <a:ext cx="8774113" cy="4462463"/>
          </a:xfrm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Draft Program to make railway stations fully accessible to people with disabilities (Railway Accessibility Program)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ru-RU" sz="2400" b="1" dirty="0" smtClean="0">
              <a:latin typeface="Calibri" pitchFamily="34" charset="0"/>
            </a:endParaRP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objective of the program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marL="0" indent="0">
              <a:defRPr/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to create comfortable and safe conditions that meet international </a:t>
            </a:r>
            <a:r>
              <a:rPr lang="ru-RU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pPr marL="0" indent="0">
              <a:defRPr/>
            </a:pPr>
            <a:r>
              <a:rPr lang="en-US" dirty="0" smtClean="0">
                <a:latin typeface="Calibri" pitchFamily="34" charset="0"/>
              </a:rPr>
              <a:t>requirements and standards and allow people with disabilities </a:t>
            </a:r>
          </a:p>
          <a:p>
            <a:pPr marL="0" indent="0">
              <a:defRPr/>
            </a:pPr>
            <a:r>
              <a:rPr lang="en-US" dirty="0" smtClean="0">
                <a:latin typeface="Calibri" pitchFamily="34" charset="0"/>
              </a:rPr>
              <a:t>to access to railway infrastructure facilities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>
              <a:defRPr/>
            </a:pPr>
            <a:endParaRPr lang="ru-RU" dirty="0" smtClean="0">
              <a:latin typeface="Calibri" pitchFamily="34" charset="0"/>
            </a:endParaRPr>
          </a:p>
          <a:p>
            <a:pPr marL="0" indent="0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</a:t>
            </a:r>
            <a:r>
              <a:rPr lang="en-US" dirty="0" smtClean="0">
                <a:latin typeface="Calibri" pitchFamily="34" charset="0"/>
              </a:rPr>
              <a:t>The following tasks should be accomplished to meet 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</a:t>
            </a:r>
          </a:p>
          <a:p>
            <a:pPr marL="0" indent="0">
              <a:defRPr/>
            </a:pP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Program’s objective</a:t>
            </a:r>
            <a:r>
              <a:rPr lang="ru-RU" dirty="0" smtClean="0">
                <a:latin typeface="Calibri" pitchFamily="34" charset="0"/>
              </a:rPr>
              <a:t>:</a:t>
            </a:r>
          </a:p>
          <a:p>
            <a:pPr marL="271463" indent="-271463">
              <a:defRPr/>
            </a:pPr>
            <a:endParaRPr lang="ru-RU" dirty="0" smtClean="0">
              <a:latin typeface="Calibri" pitchFamily="34" charset="0"/>
            </a:endParaRPr>
          </a:p>
          <a:p>
            <a:pPr marL="0" indent="0">
              <a:defRPr/>
            </a:pPr>
            <a:r>
              <a:rPr lang="ru-RU" dirty="0" smtClean="0">
                <a:latin typeface="Calibri" pitchFamily="34" charset="0"/>
              </a:rPr>
              <a:t>   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/>
              <a:t> - </a:t>
            </a:r>
            <a:r>
              <a:rPr lang="en-US" dirty="0" smtClean="0">
                <a:latin typeface="Calibri" pitchFamily="34" charset="0"/>
              </a:rPr>
              <a:t>Ensure availability of railway station services to</a:t>
            </a:r>
          </a:p>
          <a:p>
            <a:pPr marL="0" indent="0">
              <a:defRPr/>
            </a:pPr>
            <a:r>
              <a:rPr lang="en-US" dirty="0" smtClean="0">
                <a:latin typeface="Calibri" pitchFamily="34" charset="0"/>
              </a:rPr>
              <a:t>         people with disabilities, and</a:t>
            </a:r>
            <a:endParaRPr lang="ru-RU" dirty="0" smtClean="0">
              <a:latin typeface="Calibri" pitchFamily="34" charset="0"/>
            </a:endParaRPr>
          </a:p>
          <a:p>
            <a:pPr marL="0" indent="0">
              <a:defRPr/>
            </a:pPr>
            <a:r>
              <a:rPr lang="ru-RU" dirty="0" smtClean="0">
                <a:latin typeface="Calibri" pitchFamily="34" charset="0"/>
              </a:rPr>
              <a:t>      - </a:t>
            </a:r>
            <a:r>
              <a:rPr lang="en-US" dirty="0" smtClean="0">
                <a:latin typeface="Calibri" pitchFamily="34" charset="0"/>
              </a:rPr>
              <a:t>Improve overall safety of railway stations and adjacent</a:t>
            </a:r>
          </a:p>
          <a:p>
            <a:pPr marL="0" indent="0">
              <a:defRPr/>
            </a:pPr>
            <a:r>
              <a:rPr lang="en-US" dirty="0" smtClean="0">
                <a:latin typeface="Calibri" pitchFamily="34" charset="0"/>
              </a:rPr>
              <a:t>        areas for people with disabilities</a:t>
            </a:r>
            <a:endParaRPr lang="ru-RU" dirty="0" smtClean="0">
              <a:latin typeface="Calibri" pitchFamily="34" charset="0"/>
            </a:endParaRPr>
          </a:p>
          <a:p>
            <a:pPr>
              <a:defRPr/>
            </a:pPr>
            <a:endParaRPr lang="ru-RU" dirty="0" smtClean="0">
              <a:latin typeface="Calibri" pitchFamily="34" charset="0"/>
            </a:endParaRPr>
          </a:p>
        </p:txBody>
      </p:sp>
      <p:sp>
        <p:nvSpPr>
          <p:cNvPr id="120837" name="pg num"/>
          <p:cNvSpPr>
            <a:spLocks noGrp="1" noChangeArrowheads="1"/>
          </p:cNvSpPr>
          <p:nvPr>
            <p:ph type="sldNum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BA7AB7-BCDE-4940-B364-EF29153E180E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cs typeface="Arial" charset="0"/>
            </a:endParaRPr>
          </a:p>
        </p:txBody>
      </p:sp>
      <p:graphicFrame>
        <p:nvGraphicFramePr>
          <p:cNvPr id="120834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0834" r:id="rId7" imgW="0" imgH="0" progId="">
              <p:embed/>
            </p:oleObj>
          </a:graphicData>
        </a:graphic>
      </p:graphicFrame>
      <p:pic>
        <p:nvPicPr>
          <p:cNvPr id="120847" name="Picture 15" descr="pr_iva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30938" y="2389188"/>
            <a:ext cx="267335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9" name="Рисунок 10" descr="Эмблема_1.bmp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69817" y="174846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 err="1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JSCo</a:t>
            </a: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</a:t>
            </a:r>
            <a:r>
              <a:rPr lang="en-US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“Russian Railways”</a:t>
            </a:r>
            <a:endParaRPr lang="ru-RU" sz="1500" spc="50" dirty="0">
              <a:ln w="28575">
                <a:solidFill>
                  <a:srgbClr val="C00000"/>
                </a:solidFill>
              </a:ln>
              <a:solidFill>
                <a:srgbClr val="B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1264" y="6415995"/>
            <a:ext cx="4093072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Working Party on Rail Transport 63</a:t>
            </a:r>
            <a:r>
              <a:rPr lang="en-US" sz="1500" spc="50" baseline="3000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rd</a:t>
            </a: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session</a:t>
            </a:r>
            <a:endParaRPr lang="ru-RU" sz="1500" spc="50" dirty="0">
              <a:ln w="28575">
                <a:solidFill>
                  <a:srgbClr val="0077D0"/>
                </a:solidFill>
              </a:ln>
              <a:solidFill>
                <a:srgbClr val="0077D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8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8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08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08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8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08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8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8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08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08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Рисунок 8" descr="Эмблема_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2" name="Рисунок 5" descr="2193.jpg"/>
          <p:cNvPicPr>
            <a:picLocks noChangeAspect="1"/>
          </p:cNvPicPr>
          <p:nvPr/>
        </p:nvPicPr>
        <p:blipFill>
          <a:blip r:embed="rId4">
            <a:lum bright="34000"/>
          </a:blip>
          <a:srcRect/>
          <a:stretch>
            <a:fillRect/>
          </a:stretch>
        </p:blipFill>
        <p:spPr bwMode="auto">
          <a:xfrm>
            <a:off x="1679575" y="846138"/>
            <a:ext cx="59150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57150" y="965200"/>
            <a:ext cx="8839200" cy="4346575"/>
          </a:xfrm>
        </p:spPr>
        <p:txBody>
          <a:bodyPr/>
          <a:lstStyle/>
          <a:p>
            <a:pPr marL="0" indent="0" algn="ctr">
              <a:defRPr/>
            </a:pPr>
            <a:r>
              <a:rPr lang="en-US" sz="2000" b="1" dirty="0" smtClean="0">
                <a:latin typeface="Calibri" pitchFamily="34" charset="0"/>
              </a:rPr>
              <a:t>The following accessibility-enhancing devices and equipment will be installed at railway stations and in the adjacent areas</a:t>
            </a:r>
            <a:r>
              <a:rPr lang="ru-RU" sz="2000" b="1" dirty="0" smtClean="0">
                <a:latin typeface="Calibri" pitchFamily="34" charset="0"/>
              </a:rPr>
              <a:t>:</a:t>
            </a:r>
          </a:p>
          <a:p>
            <a:pPr marL="801688" indent="-176213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800" b="1" i="1" dirty="0" smtClean="0">
                <a:solidFill>
                  <a:srgbClr val="006000"/>
                </a:solidFill>
                <a:latin typeface="Calibri" pitchFamily="34" charset="0"/>
              </a:rPr>
              <a:t>Visual and audio information equipment</a:t>
            </a:r>
            <a:endParaRPr lang="ru-RU" sz="1800" b="1" i="1" dirty="0" smtClean="0">
              <a:solidFill>
                <a:srgbClr val="006000"/>
              </a:solidFill>
              <a:latin typeface="Calibri" pitchFamily="34" charset="0"/>
            </a:endParaRPr>
          </a:p>
          <a:p>
            <a:pPr marL="801688" indent="-17621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b="1" i="1" dirty="0" smtClean="0">
                <a:solidFill>
                  <a:srgbClr val="006000"/>
                </a:solidFill>
                <a:latin typeface="Calibri" pitchFamily="34" charset="0"/>
              </a:rPr>
              <a:t>Telephone booths or other communication means easily accessible to disabled people</a:t>
            </a:r>
            <a:endParaRPr lang="ru-RU" sz="1800" b="1" i="1" dirty="0" smtClean="0">
              <a:solidFill>
                <a:srgbClr val="006000"/>
              </a:solidFill>
              <a:latin typeface="Calibri" pitchFamily="34" charset="0"/>
            </a:endParaRPr>
          </a:p>
          <a:p>
            <a:pPr marL="801688" indent="-17621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b="1" i="1" dirty="0" smtClean="0">
                <a:solidFill>
                  <a:srgbClr val="006000"/>
                </a:solidFill>
                <a:latin typeface="Calibri" pitchFamily="34" charset="0"/>
              </a:rPr>
              <a:t>Restrooms with amenities for people with disabilities</a:t>
            </a:r>
            <a:endParaRPr lang="ru-RU" sz="1800" b="1" i="1" dirty="0" smtClean="0">
              <a:solidFill>
                <a:srgbClr val="006000"/>
              </a:solidFill>
              <a:latin typeface="Calibri" pitchFamily="34" charset="0"/>
            </a:endParaRPr>
          </a:p>
          <a:p>
            <a:pPr marL="801688" indent="-17621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b="1" i="1" dirty="0" smtClean="0">
                <a:solidFill>
                  <a:srgbClr val="006000"/>
                </a:solidFill>
                <a:latin typeface="Calibri" pitchFamily="34" charset="0"/>
              </a:rPr>
              <a:t>Ramps and handrails </a:t>
            </a:r>
          </a:p>
          <a:p>
            <a:pPr marL="801688" indent="-17621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b="1" i="1" dirty="0" smtClean="0">
                <a:solidFill>
                  <a:srgbClr val="006000"/>
                </a:solidFill>
                <a:latin typeface="Calibri" pitchFamily="34" charset="0"/>
              </a:rPr>
              <a:t>Access slopes </a:t>
            </a:r>
          </a:p>
          <a:p>
            <a:pPr marL="801688" indent="-17621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b="1" i="1" dirty="0" smtClean="0">
                <a:solidFill>
                  <a:srgbClr val="006000"/>
                </a:solidFill>
                <a:latin typeface="Calibri" pitchFamily="34" charset="0"/>
              </a:rPr>
              <a:t>Special direction signage and station floor plans showing accessible directions for people with disabilities</a:t>
            </a:r>
            <a:endParaRPr lang="ru-RU" sz="1800" b="1" i="1" dirty="0" smtClean="0">
              <a:solidFill>
                <a:srgbClr val="006000"/>
              </a:solidFill>
              <a:latin typeface="Calibri" pitchFamily="34" charset="0"/>
            </a:endParaRPr>
          </a:p>
          <a:p>
            <a:pPr marL="801688" indent="-17621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b="1" i="1" dirty="0" smtClean="0">
                <a:solidFill>
                  <a:srgbClr val="006000"/>
                </a:solidFill>
                <a:latin typeface="Calibri" pitchFamily="34" charset="0"/>
              </a:rPr>
              <a:t>Ramps with handrails in stairways at platforms or in adjacent areas in front of railway stations</a:t>
            </a:r>
          </a:p>
          <a:p>
            <a:pPr marL="801688" indent="-17621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b="1" i="1" dirty="0" smtClean="0">
                <a:solidFill>
                  <a:srgbClr val="006000"/>
                </a:solidFill>
                <a:latin typeface="Calibri" pitchFamily="34" charset="0"/>
              </a:rPr>
              <a:t>Ramps at building entrances</a:t>
            </a:r>
            <a:r>
              <a:rPr lang="ru-RU" sz="1800" b="1" i="1" dirty="0" smtClean="0">
                <a:solidFill>
                  <a:srgbClr val="006000"/>
                </a:solidFill>
                <a:latin typeface="Calibri" pitchFamily="34" charset="0"/>
              </a:rPr>
              <a:t>, </a:t>
            </a:r>
            <a:r>
              <a:rPr lang="en-US" sz="1800" b="1" i="1" dirty="0" smtClean="0">
                <a:solidFill>
                  <a:srgbClr val="006000"/>
                </a:solidFill>
                <a:latin typeface="Calibri" pitchFamily="34" charset="0"/>
              </a:rPr>
              <a:t>ramps or lifting devices near stairways on elevator landings and at entrances to underpasses and overpasses</a:t>
            </a:r>
            <a:endParaRPr lang="ru-RU" sz="1800" b="1" i="1" dirty="0" smtClean="0">
              <a:solidFill>
                <a:srgbClr val="006000"/>
              </a:solidFill>
              <a:latin typeface="Calibri" pitchFamily="34" charset="0"/>
            </a:endParaRPr>
          </a:p>
        </p:txBody>
      </p:sp>
      <p:sp>
        <p:nvSpPr>
          <p:cNvPr id="12288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2F4325-5B69-432B-8A4D-17EC833798D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69817" y="174846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 err="1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JSCo</a:t>
            </a: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</a:t>
            </a:r>
            <a:r>
              <a:rPr lang="en-US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“Russian Railways”</a:t>
            </a:r>
            <a:endParaRPr lang="ru-RU" sz="1500" spc="50" dirty="0">
              <a:ln w="28575">
                <a:solidFill>
                  <a:srgbClr val="C00000"/>
                </a:solidFill>
              </a:ln>
              <a:solidFill>
                <a:srgbClr val="B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1264" y="6415995"/>
            <a:ext cx="4093072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Working Party on Rail Transport 63</a:t>
            </a:r>
            <a:r>
              <a:rPr lang="en-US" sz="1500" spc="50" baseline="3000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rd</a:t>
            </a: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session</a:t>
            </a:r>
            <a:endParaRPr lang="ru-RU" sz="1500" spc="50" dirty="0">
              <a:ln w="28575">
                <a:solidFill>
                  <a:srgbClr val="0077D0"/>
                </a:solidFill>
              </a:ln>
              <a:solidFill>
                <a:srgbClr val="0077D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Рисунок 12" descr="2193.jpg"/>
          <p:cNvPicPr>
            <a:picLocks noChangeAspect="1"/>
          </p:cNvPicPr>
          <p:nvPr/>
        </p:nvPicPr>
        <p:blipFill>
          <a:blip r:embed="rId2">
            <a:lum bright="34000"/>
          </a:blip>
          <a:srcRect/>
          <a:stretch>
            <a:fillRect/>
          </a:stretch>
        </p:blipFill>
        <p:spPr bwMode="auto">
          <a:xfrm>
            <a:off x="4122738" y="1060450"/>
            <a:ext cx="4827587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2238" y="823913"/>
            <a:ext cx="8499475" cy="615950"/>
          </a:xfrm>
        </p:spPr>
        <p:txBody>
          <a:bodyPr/>
          <a:lstStyle/>
          <a:p>
            <a:pPr marL="0" indent="0" algn="ctr"/>
            <a:r>
              <a:rPr lang="ru-RU" sz="1800" b="1" smtClean="0">
                <a:latin typeface="Calibri" pitchFamily="34" charset="0"/>
              </a:rPr>
              <a:t>              </a:t>
            </a:r>
            <a:r>
              <a:rPr lang="en-US" sz="2000" b="1" smtClean="0">
                <a:latin typeface="Calibri" pitchFamily="34" charset="0"/>
              </a:rPr>
              <a:t>JSCo “Russian Railways” is planning to complete the Railway Accessibility Program by</a:t>
            </a:r>
            <a:r>
              <a:rPr lang="ru-RU" sz="2000" b="1" smtClean="0">
                <a:latin typeface="Calibri" pitchFamily="34" charset="0"/>
              </a:rPr>
              <a:t> 2015, </a:t>
            </a:r>
            <a:r>
              <a:rPr lang="en-US" sz="2000" b="1" smtClean="0">
                <a:latin typeface="Calibri" pitchFamily="34" charset="0"/>
              </a:rPr>
              <a:t>amount of financing is</a:t>
            </a:r>
            <a:r>
              <a:rPr lang="ru-RU" sz="2000" b="1" smtClean="0">
                <a:latin typeface="Calibri" pitchFamily="34" charset="0"/>
              </a:rPr>
              <a:t> </a:t>
            </a:r>
            <a:r>
              <a:rPr lang="en-US" sz="2000" b="1" smtClean="0">
                <a:latin typeface="Calibri" pitchFamily="34" charset="0"/>
              </a:rPr>
              <a:t>more than</a:t>
            </a:r>
            <a:r>
              <a:rPr lang="ru-RU" sz="2000" b="1" smtClean="0">
                <a:latin typeface="Calibri" pitchFamily="34" charset="0"/>
              </a:rPr>
              <a:t> 3 </a:t>
            </a:r>
            <a:r>
              <a:rPr lang="en-US" sz="2000" b="1" smtClean="0">
                <a:latin typeface="Calibri" pitchFamily="34" charset="0"/>
              </a:rPr>
              <a:t>billion rubles.</a:t>
            </a:r>
            <a:endParaRPr lang="ru-RU" sz="1800" b="1" smtClean="0">
              <a:latin typeface="Calibri" pitchFamily="34" charset="0"/>
            </a:endParaRPr>
          </a:p>
        </p:txBody>
      </p:sp>
      <p:sp>
        <p:nvSpPr>
          <p:cNvPr id="123907" name="Номер слайда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BF9232-D3BB-4AB8-81F9-18A07E9EEDE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cs typeface="Arial" charset="0"/>
            </a:endParaRPr>
          </a:p>
        </p:txBody>
      </p:sp>
      <p:pic>
        <p:nvPicPr>
          <p:cNvPr id="123908" name="Рисунок 10" descr="Эмблема_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209550" y="1847850"/>
          <a:ext cx="83312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 rot="16200000">
            <a:off x="-324644" y="3872707"/>
            <a:ext cx="1103313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billion rubles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9817" y="193134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 err="1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JSCo</a:t>
            </a: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</a:t>
            </a:r>
            <a:r>
              <a:rPr lang="en-US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“Russian Railways”</a:t>
            </a:r>
            <a:endParaRPr lang="ru-RU" sz="1500" spc="50" dirty="0">
              <a:ln w="28575">
                <a:solidFill>
                  <a:srgbClr val="C00000"/>
                </a:solidFill>
              </a:ln>
              <a:solidFill>
                <a:srgbClr val="B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1264" y="6415995"/>
            <a:ext cx="4093072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Working Party on Rail Transport 63</a:t>
            </a:r>
            <a:r>
              <a:rPr lang="en-US" sz="1500" spc="50" baseline="3000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rd</a:t>
            </a: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session</a:t>
            </a:r>
            <a:endParaRPr lang="ru-RU" sz="1500" spc="50" dirty="0">
              <a:ln w="28575">
                <a:solidFill>
                  <a:srgbClr val="0077D0"/>
                </a:solidFill>
              </a:ln>
              <a:solidFill>
                <a:srgbClr val="0077D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  <p:bldGraphic spid="16" grpId="0">
        <p:bldAsOne/>
      </p:bldGraphic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Рисунок 11" descr="Эмблема_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106363" y="841375"/>
          <a:ext cx="4027487" cy="267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3084513" y="877888"/>
          <a:ext cx="5540375" cy="259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493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821BA2-04D4-4C4F-A47A-E61D4C0830AF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cs typeface="Arial" charset="0"/>
            </a:endParaRPr>
          </a:p>
        </p:txBody>
      </p:sp>
      <p:sp>
        <p:nvSpPr>
          <p:cNvPr id="187408" name="Rectangle 16"/>
          <p:cNvSpPr>
            <a:spLocks noGrp="1" noChangeArrowheads="1"/>
          </p:cNvSpPr>
          <p:nvPr>
            <p:ph sz="quarter" idx="4294967295"/>
          </p:nvPr>
        </p:nvSpPr>
        <p:spPr>
          <a:xfrm>
            <a:off x="5311775" y="682625"/>
            <a:ext cx="3127375" cy="554038"/>
          </a:xfrm>
        </p:spPr>
        <p:txBody>
          <a:bodyPr/>
          <a:lstStyle/>
          <a:p>
            <a:pPr marL="0" indent="0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Installation of elevators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units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7406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76275" y="688975"/>
            <a:ext cx="3429000" cy="554038"/>
          </a:xfrm>
        </p:spPr>
        <p:txBody>
          <a:bodyPr/>
          <a:lstStyle/>
          <a:p>
            <a:pPr marL="0" indent="0"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Installation of wheelchair lifts, units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-61913" y="3478213"/>
            <a:ext cx="4870451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 eaLnBrk="0" hangingPunct="0">
              <a:buSzPct val="120000"/>
              <a:defRPr/>
            </a:pPr>
            <a:r>
              <a:rPr lang="en-US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Information equipment</a:t>
            </a:r>
            <a:endParaRPr lang="ru-RU" sz="1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253038" y="3479800"/>
            <a:ext cx="33401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Tactile marking</a:t>
            </a:r>
            <a:endParaRPr lang="ru-RU" sz="1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defRPr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212725" y="3827463"/>
          <a:ext cx="4125913" cy="20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4702175" y="3819525"/>
          <a:ext cx="4095750" cy="207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Rectangle 7"/>
          <p:cNvSpPr txBox="1">
            <a:spLocks noChangeArrowheads="1"/>
          </p:cNvSpPr>
          <p:nvPr/>
        </p:nvSpPr>
        <p:spPr bwMode="auto">
          <a:xfrm>
            <a:off x="2276475" y="3236913"/>
            <a:ext cx="48704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 eaLnBrk="0" hangingPunct="0">
              <a:buSzPct val="120000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Investments</a:t>
            </a:r>
            <a:endParaRPr lang="ru-R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9817" y="193134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 err="1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JSCo</a:t>
            </a: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</a:t>
            </a:r>
            <a:r>
              <a:rPr lang="en-US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“Russian Railways”</a:t>
            </a:r>
            <a:endParaRPr lang="ru-RU" sz="1500" spc="50" dirty="0">
              <a:ln w="28575">
                <a:solidFill>
                  <a:srgbClr val="C00000"/>
                </a:solidFill>
              </a:ln>
              <a:solidFill>
                <a:srgbClr val="B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1264" y="6415995"/>
            <a:ext cx="4093072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Working Party on Rail Transport 63</a:t>
            </a:r>
            <a:r>
              <a:rPr lang="en-US" sz="1500" spc="50" baseline="3000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rd</a:t>
            </a: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session</a:t>
            </a:r>
            <a:endParaRPr lang="ru-RU" sz="1500" spc="50" dirty="0">
              <a:ln w="28575">
                <a:solidFill>
                  <a:srgbClr val="0077D0"/>
                </a:solidFill>
              </a:ln>
              <a:solidFill>
                <a:srgbClr val="0077D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187408" grpId="0" build="p"/>
      <p:bldP spid="187406" grpId="0" build="p"/>
      <p:bldP spid="16" grpId="0" build="p"/>
      <p:bldP spid="17" grpId="0"/>
      <p:bldGraphic spid="18" grpId="0">
        <p:bldAsOne/>
      </p:bldGraphic>
      <p:bldGraphic spid="19" grpId="0">
        <p:bldAsOne/>
      </p:bldGraphic>
      <p:bldP spid="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6C58D2-0387-482C-9745-CBDCFB48F7E7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cs typeface="Arial" charset="0"/>
            </a:endParaRPr>
          </a:p>
        </p:txBody>
      </p:sp>
      <p:pic>
        <p:nvPicPr>
          <p:cNvPr id="5" name="Picture 3" descr="IMG_474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5" y="1312863"/>
            <a:ext cx="2771775" cy="3695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6787" name="Picture 3" descr="IMG_4740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25613" y="2687638"/>
            <a:ext cx="2746375" cy="36607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 descr="IMG_47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3650" y="2930525"/>
            <a:ext cx="261778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MG_4747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206875" y="1427163"/>
            <a:ext cx="2687638" cy="3582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5958" name="Рисунок 10" descr="Эмблема_1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85583" y="737116"/>
            <a:ext cx="4879912" cy="634484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652B91"/>
              </a:gs>
              <a:gs pos="100000">
                <a:srgbClr val="D3596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Renovation of Kursky Rail Terminal, Moscow 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1264" y="6415995"/>
            <a:ext cx="4029064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Working Party on Rail Transport  63</a:t>
            </a:r>
            <a:r>
              <a:rPr lang="en-US" sz="1500" spc="50" baseline="3000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rd</a:t>
            </a: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 session</a:t>
            </a:r>
            <a:endParaRPr lang="ru-RU" sz="1500" spc="50" dirty="0">
              <a:ln w="28575">
                <a:solidFill>
                  <a:srgbClr val="0077D0"/>
                </a:solidFill>
              </a:ln>
              <a:solidFill>
                <a:srgbClr val="0077D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9817" y="174846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 err="1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JSCo</a:t>
            </a: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</a:t>
            </a:r>
            <a:r>
              <a:rPr lang="en-US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“Russian Railways”</a:t>
            </a:r>
            <a:endParaRPr lang="ru-RU" sz="1500" spc="50" dirty="0">
              <a:ln w="28575">
                <a:solidFill>
                  <a:srgbClr val="C00000"/>
                </a:solidFill>
              </a:ln>
              <a:solidFill>
                <a:srgbClr val="B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8DEBE5-16DE-4E8B-BDA4-7FA8C0726FFC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cs typeface="Arial" charset="0"/>
            </a:endParaRPr>
          </a:p>
        </p:txBody>
      </p:sp>
      <p:pic>
        <p:nvPicPr>
          <p:cNvPr id="5" name="Picture 3" descr="IMG_474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2113" y="847725"/>
            <a:ext cx="3592512" cy="4789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7811" name="Picture 3" descr="IMG_474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75238" y="1724025"/>
            <a:ext cx="3470275" cy="46259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6980" name="Рисунок 9" descr="Эмблема_1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60439" y="821092"/>
            <a:ext cx="4068147" cy="1203652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652B91"/>
              </a:gs>
              <a:gs pos="100000">
                <a:srgbClr val="D3596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2438" eaLnBrk="0" hangingPunct="0">
              <a:defRPr/>
            </a:pP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Lavatory room for passengers with special needs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264" y="6380915"/>
            <a:ext cx="4029064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Working Party on Rail Transport  63</a:t>
            </a:r>
            <a:r>
              <a:rPr lang="en-US" sz="1500" spc="50" baseline="3000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rd</a:t>
            </a: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 session</a:t>
            </a:r>
            <a:endParaRPr lang="ru-RU" sz="1500" spc="50" dirty="0">
              <a:ln w="28575">
                <a:solidFill>
                  <a:srgbClr val="0077D0"/>
                </a:solidFill>
              </a:ln>
              <a:solidFill>
                <a:srgbClr val="0077D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9817" y="174846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 err="1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JSCo</a:t>
            </a: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</a:t>
            </a:r>
            <a:r>
              <a:rPr lang="en-US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“Russian Railways”</a:t>
            </a:r>
            <a:endParaRPr lang="ru-RU" sz="1500" spc="50" dirty="0">
              <a:ln w="28575">
                <a:solidFill>
                  <a:srgbClr val="C00000"/>
                </a:solidFill>
              </a:ln>
              <a:solidFill>
                <a:srgbClr val="B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MG_4757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0825" y="727075"/>
            <a:ext cx="3671888" cy="48958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8003" name="pg num"/>
          <p:cNvSpPr>
            <a:spLocks noGrp="1" noChangeArrowheads="1"/>
          </p:cNvSpPr>
          <p:nvPr>
            <p:ph type="sldNum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070BD3-27B4-49E5-975D-804C1574598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cs typeface="Arial" charset="0"/>
            </a:endParaRPr>
          </a:p>
        </p:txBody>
      </p:sp>
      <p:pic>
        <p:nvPicPr>
          <p:cNvPr id="6" name="Picture 3" descr="IMG_476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00625" y="1423988"/>
            <a:ext cx="36576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8005" name="Рисунок 9" descr="Эмблема_1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85591" y="690463"/>
            <a:ext cx="4068147" cy="905071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652B91"/>
              </a:gs>
              <a:gs pos="100000">
                <a:srgbClr val="D3596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2438" eaLnBrk="0" hangingPunct="0">
              <a:defRPr/>
            </a:pP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Entrance ramps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1264" y="6415995"/>
            <a:ext cx="4093072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Working Party on Rail Transport 63</a:t>
            </a:r>
            <a:r>
              <a:rPr lang="en-US" sz="1500" spc="50" baseline="3000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rd</a:t>
            </a:r>
            <a:r>
              <a:rPr lang="en-US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session</a:t>
            </a:r>
            <a:endParaRPr lang="ru-RU" sz="1500" spc="50" dirty="0">
              <a:ln w="28575">
                <a:solidFill>
                  <a:srgbClr val="0077D0"/>
                </a:solidFill>
              </a:ln>
              <a:solidFill>
                <a:srgbClr val="0077D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9817" y="174846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500" spc="50" dirty="0" err="1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JSCo</a:t>
            </a: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 </a:t>
            </a:r>
            <a:r>
              <a:rPr lang="en-US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“Russian Railways”</a:t>
            </a:r>
            <a:endParaRPr lang="ru-RU" sz="1500" spc="50" dirty="0">
              <a:ln w="28575">
                <a:solidFill>
                  <a:srgbClr val="C00000"/>
                </a:solidFill>
              </a:ln>
              <a:solidFill>
                <a:srgbClr val="B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20&quot;/&gt;&lt;partner val=&quot;53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&gt;&lt;m_strFormatTime&gt;%d.&lt;/m_strFormatTime&gt;&lt;/m_precDefault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&gt;&lt;m_strFormatTime&gt;%d.%m.&lt;/m_strFormatTime&gt;&lt;/m_precDefault&gt;&lt;/CDefaultPrec&gt;&lt;CDefaultPrec id=&quot;3&quot;&gt;&lt;m_precDefault/&gt;&lt;/CDefaultPrec&gt;&lt;CDefaultPrec id=&quot;2&quot;&gt;&lt;m_precDefault/&gt;&lt;/CDefaultPrec&gt;&lt;/root&gt;"/>
  <p:tag name="THINKCELLUNDODONOTDELETE" val="24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JYwBAeZ0a_.qix9sA6C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.ndAWhJE.XbWyPcIx5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w3iBI1.0y53GimcZOwU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ubMnX2L0OK6EeT8nYC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eGw2sFekGUYO0XS1QL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b_iDmOsEuSVpVwHk3IF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eJYoR.CEiqJJyrZXJOIw"/>
</p:tagLst>
</file>

<file path=ppt/theme/theme1.xml><?xml version="1.0" encoding="utf-8"?>
<a:theme xmlns:a="http://schemas.openxmlformats.org/drawingml/2006/main" name="Blank">
  <a:themeElements>
    <a:clrScheme name="Blank 16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F9F9F9"/>
      </a:accent1>
      <a:accent2>
        <a:srgbClr val="E6DDD6"/>
      </a:accent2>
      <a:accent3>
        <a:srgbClr val="FFFFFF"/>
      </a:accent3>
      <a:accent4>
        <a:srgbClr val="000000"/>
      </a:accent4>
      <a:accent5>
        <a:srgbClr val="FBFBFB"/>
      </a:accent5>
      <a:accent6>
        <a:srgbClr val="D0C8C2"/>
      </a:accent6>
      <a:hlink>
        <a:srgbClr val="AEAFB1"/>
      </a:hlink>
      <a:folHlink>
        <a:srgbClr val="C41719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DDD7D2"/>
        </a:accent1>
        <a:accent2>
          <a:srgbClr val="F5F7F6"/>
        </a:accent2>
        <a:accent3>
          <a:srgbClr val="FFFFFF"/>
        </a:accent3>
        <a:accent4>
          <a:srgbClr val="000000"/>
        </a:accent4>
        <a:accent5>
          <a:srgbClr val="EBE8E5"/>
        </a:accent5>
        <a:accent6>
          <a:srgbClr val="DEE0DF"/>
        </a:accent6>
        <a:hlink>
          <a:srgbClr val="C41719"/>
        </a:hlink>
        <a:folHlink>
          <a:srgbClr val="AEAF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2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5F7F6"/>
        </a:accent1>
        <a:accent2>
          <a:srgbClr val="DDD7D2"/>
        </a:accent2>
        <a:accent3>
          <a:srgbClr val="FFFFFF"/>
        </a:accent3>
        <a:accent4>
          <a:srgbClr val="000000"/>
        </a:accent4>
        <a:accent5>
          <a:srgbClr val="F9FAFA"/>
        </a:accent5>
        <a:accent6>
          <a:srgbClr val="C8C3BE"/>
        </a:accent6>
        <a:hlink>
          <a:srgbClr val="C41719"/>
        </a:hlink>
        <a:folHlink>
          <a:srgbClr val="AEAF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5F7F6"/>
        </a:accent1>
        <a:accent2>
          <a:srgbClr val="F1EBE7"/>
        </a:accent2>
        <a:accent3>
          <a:srgbClr val="FFFFFF"/>
        </a:accent3>
        <a:accent4>
          <a:srgbClr val="000000"/>
        </a:accent4>
        <a:accent5>
          <a:srgbClr val="F9FAFA"/>
        </a:accent5>
        <a:accent6>
          <a:srgbClr val="DAD5D1"/>
        </a:accent6>
        <a:hlink>
          <a:srgbClr val="C41719"/>
        </a:hlink>
        <a:folHlink>
          <a:srgbClr val="AEAF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5F7F6"/>
        </a:accent1>
        <a:accent2>
          <a:srgbClr val="F1EBE7"/>
        </a:accent2>
        <a:accent3>
          <a:srgbClr val="FFFFFF"/>
        </a:accent3>
        <a:accent4>
          <a:srgbClr val="000000"/>
        </a:accent4>
        <a:accent5>
          <a:srgbClr val="F9FAFA"/>
        </a:accent5>
        <a:accent6>
          <a:srgbClr val="DAD5D1"/>
        </a:accent6>
        <a:hlink>
          <a:srgbClr val="AEAFB1"/>
        </a:hlink>
        <a:folHlink>
          <a:srgbClr val="C417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9F9F9"/>
        </a:accent1>
        <a:accent2>
          <a:srgbClr val="F1EBE7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DAD5D1"/>
        </a:accent6>
        <a:hlink>
          <a:srgbClr val="AEAFB1"/>
        </a:hlink>
        <a:folHlink>
          <a:srgbClr val="C417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9F9F9"/>
        </a:accent1>
        <a:accent2>
          <a:srgbClr val="E6DDD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D0C8C2"/>
        </a:accent6>
        <a:hlink>
          <a:srgbClr val="AEAFB1"/>
        </a:hlink>
        <a:folHlink>
          <a:srgbClr val="C417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16">
    <a:dk1>
      <a:srgbClr val="000000"/>
    </a:dk1>
    <a:lt1>
      <a:srgbClr val="FFFFFF"/>
    </a:lt1>
    <a:dk2>
      <a:srgbClr val="000000"/>
    </a:dk2>
    <a:lt2>
      <a:srgbClr val="5F5F5F"/>
    </a:lt2>
    <a:accent1>
      <a:srgbClr val="F9F9F9"/>
    </a:accent1>
    <a:accent2>
      <a:srgbClr val="E6DDD6"/>
    </a:accent2>
    <a:accent3>
      <a:srgbClr val="FFFFFF"/>
    </a:accent3>
    <a:accent4>
      <a:srgbClr val="000000"/>
    </a:accent4>
    <a:accent5>
      <a:srgbClr val="FBFBFB"/>
    </a:accent5>
    <a:accent6>
      <a:srgbClr val="D0C8C2"/>
    </a:accent6>
    <a:hlink>
      <a:srgbClr val="AEAFB1"/>
    </a:hlink>
    <a:folHlink>
      <a:srgbClr val="C41719"/>
    </a:folHlink>
  </a:clrScheme>
</a:themeOverride>
</file>

<file path=ppt/theme/themeOverride2.xml><?xml version="1.0" encoding="utf-8"?>
<a:themeOverride xmlns:a="http://schemas.openxmlformats.org/drawingml/2006/main">
  <a:clrScheme name="Blank 16">
    <a:dk1>
      <a:srgbClr val="000000"/>
    </a:dk1>
    <a:lt1>
      <a:srgbClr val="FFFFFF"/>
    </a:lt1>
    <a:dk2>
      <a:srgbClr val="000000"/>
    </a:dk2>
    <a:lt2>
      <a:srgbClr val="5F5F5F"/>
    </a:lt2>
    <a:accent1>
      <a:srgbClr val="F9F9F9"/>
    </a:accent1>
    <a:accent2>
      <a:srgbClr val="E6DDD6"/>
    </a:accent2>
    <a:accent3>
      <a:srgbClr val="FFFFFF"/>
    </a:accent3>
    <a:accent4>
      <a:srgbClr val="000000"/>
    </a:accent4>
    <a:accent5>
      <a:srgbClr val="FBFBFB"/>
    </a:accent5>
    <a:accent6>
      <a:srgbClr val="D0C8C2"/>
    </a:accent6>
    <a:hlink>
      <a:srgbClr val="AEAFB1"/>
    </a:hlink>
    <a:folHlink>
      <a:srgbClr val="C4171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15403</TotalTime>
  <Words>412</Words>
  <Application>Microsoft PowerPoint</Application>
  <PresentationFormat>Custom</PresentationFormat>
  <Paragraphs>70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Arial</vt:lpstr>
      <vt:lpstr>Times New Roman</vt:lpstr>
      <vt:lpstr>Calibri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Microsoft Excel Chart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>Alexander Nikolaenko</Manager>
  <Company>DZV-RZD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обслуживания пассажиров на вокзалах</dc:title>
  <dc:subject>Конференция</dc:subject>
  <dc:creator>Dmitry Kirchanov</dc:creator>
  <cp:keywords>Message Universal Template A4</cp:keywords>
  <dc:description>Version 1.1</dc:description>
  <cp:lastModifiedBy>Marilley</cp:lastModifiedBy>
  <cp:revision>1088</cp:revision>
  <cp:lastPrinted>2009-04-18T07:12:10Z</cp:lastPrinted>
  <dcterms:created xsi:type="dcterms:W3CDTF">2008-03-14T12:25:44Z</dcterms:created>
  <dcterms:modified xsi:type="dcterms:W3CDTF">2009-11-16T09:46:30Z</dcterms:modified>
  <cp:category>POT - A4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Event">
    <vt:lpwstr>Материалы для обсуждения с руководством ДЖВ ОАО «РЖД»</vt:lpwstr>
  </property>
  <property fmtid="{D5CDD505-2E9C-101B-9397-08002B2CF9AE}" pid="6" name="Delivery Date">
    <vt:lpwstr>22 июля 2008 г.</vt:lpwstr>
  </property>
  <property fmtid="{D5CDD505-2E9C-101B-9397-08002B2CF9AE}" pid="7" name="Title">
    <vt:lpwstr>Title</vt:lpwstr>
  </property>
  <property fmtid="{D5CDD505-2E9C-101B-9397-08002B2CF9AE}" pid="8" name="Final">
    <vt:bool>true</vt:bool>
  </property>
  <property fmtid="{D5CDD505-2E9C-101B-9397-08002B2CF9AE}" pid="9" name="DocID">
    <vt:lpwstr/>
  </property>
  <property fmtid="{D5CDD505-2E9C-101B-9397-08002B2CF9AE}" pid="10" name="DocIDinTitle">
    <vt:bool>false</vt:bool>
  </property>
  <property fmtid="{D5CDD505-2E9C-101B-9397-08002B2CF9AE}" pid="11" name="DocIDinSlide">
    <vt:bool>true</vt:bool>
  </property>
  <property fmtid="{D5CDD505-2E9C-101B-9397-08002B2CF9AE}" pid="12" name="DocIDPosition">
    <vt:i4>0</vt:i4>
  </property>
</Properties>
</file>