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7315200" cy="96012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34" charset="-128"/>
        <a:cs typeface="+mn-cs"/>
      </a:defRPr>
    </a:lvl5pPr>
    <a:lvl6pPr marL="2286000" algn="l" defTabSz="914400" rtl="0" eaLnBrk="1" latinLnBrk="0" hangingPunct="1">
      <a:defRPr kumimoji="1" kern="1200">
        <a:solidFill>
          <a:schemeClr val="tx1"/>
        </a:solidFill>
        <a:latin typeface="Arial" charset="0"/>
        <a:ea typeface="ＭＳ Ｐゴシック" pitchFamily="34" charset="-128"/>
        <a:cs typeface="+mn-cs"/>
      </a:defRPr>
    </a:lvl6pPr>
    <a:lvl7pPr marL="2743200" algn="l" defTabSz="914400" rtl="0" eaLnBrk="1" latinLnBrk="0" hangingPunct="1">
      <a:defRPr kumimoji="1" kern="1200">
        <a:solidFill>
          <a:schemeClr val="tx1"/>
        </a:solidFill>
        <a:latin typeface="Arial" charset="0"/>
        <a:ea typeface="ＭＳ Ｐゴシック" pitchFamily="34" charset="-128"/>
        <a:cs typeface="+mn-cs"/>
      </a:defRPr>
    </a:lvl7pPr>
    <a:lvl8pPr marL="3200400" algn="l" defTabSz="914400" rtl="0" eaLnBrk="1" latinLnBrk="0" hangingPunct="1">
      <a:defRPr kumimoji="1" kern="1200">
        <a:solidFill>
          <a:schemeClr val="tx1"/>
        </a:solidFill>
        <a:latin typeface="Arial" charset="0"/>
        <a:ea typeface="ＭＳ Ｐゴシック" pitchFamily="34" charset="-128"/>
        <a:cs typeface="+mn-cs"/>
      </a:defRPr>
    </a:lvl8pPr>
    <a:lvl9pPr marL="3657600" algn="l" defTabSz="914400" rtl="0" eaLnBrk="1" latinLnBrk="0" hangingPunct="1">
      <a:defRPr kumimoji="1"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0" d="100"/>
          <a:sy n="130" d="100"/>
        </p:scale>
        <p:origin x="-24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D23803D-63E3-4807-AE88-B537C0B1D585}" type="datetimeFigureOut">
              <a:rPr lang="ja-JP" altLang="en-US"/>
              <a:pPr>
                <a:defRPr/>
              </a:pPr>
              <a:t>2010/10/6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75DFC80-9AF5-4E32-917E-551202D3414C}"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C517499-1E59-4CD7-A652-5A1E49D0ED06}" type="datetimeFigureOut">
              <a:rPr lang="ja-JP" altLang="en-US"/>
              <a:pPr>
                <a:defRPr/>
              </a:pPr>
              <a:t>2010/10/6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88395AF-4740-4D40-9B7A-0D3870A82858}"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1815220-5E34-4124-A358-2ACE5132589F}" type="datetimeFigureOut">
              <a:rPr lang="ja-JP" altLang="en-US"/>
              <a:pPr>
                <a:defRPr/>
              </a:pPr>
              <a:t>2010/10/6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B32F082-C37A-43A4-BD8A-A4BC8B4238F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7AA5EEE-DB87-47B4-AB31-1F6812774706}" type="datetimeFigureOut">
              <a:rPr lang="ja-JP" altLang="en-US"/>
              <a:pPr>
                <a:defRPr/>
              </a:pPr>
              <a:t>2010/10/6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73726B5-AB62-4779-9239-AA32C45721EF}"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2D852B9F-84D9-4DA4-A484-64F806D1C94B}" type="datetimeFigureOut">
              <a:rPr lang="ja-JP" altLang="en-US"/>
              <a:pPr>
                <a:defRPr/>
              </a:pPr>
              <a:t>2010/10/6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3A852A2-12D9-41A9-98BC-DCA648D1A0C8}"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8FF10B3F-F14F-41F5-A9F3-5F5F5F919C45}" type="datetimeFigureOut">
              <a:rPr lang="ja-JP" altLang="en-US"/>
              <a:pPr>
                <a:defRPr/>
              </a:pPr>
              <a:t>2010/10/6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4706E14-50C1-471F-8602-068470D5EA8B}"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31B1410D-9787-4851-9534-1365950BF124}" type="datetimeFigureOut">
              <a:rPr lang="ja-JP" altLang="en-US"/>
              <a:pPr>
                <a:defRPr/>
              </a:pPr>
              <a:t>2010/10/6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F822A47E-ED57-4531-804C-373FB0CB5352}"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22FB7FCD-5E81-4D29-B42D-ECBD3E9911E6}" type="datetimeFigureOut">
              <a:rPr lang="ja-JP" altLang="en-US"/>
              <a:pPr>
                <a:defRPr/>
              </a:pPr>
              <a:t>2010/10/6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AD47F59C-309B-4DD1-BC09-2D3FCAC3F792}"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06B6C6A1-6B33-4793-8B16-4BDBD990BDE6}" type="datetimeFigureOut">
              <a:rPr lang="ja-JP" altLang="en-US"/>
              <a:pPr>
                <a:defRPr/>
              </a:pPr>
              <a:t>2010/10/6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EB8F1FA0-6F85-4555-9DD2-BEB95783176E}"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3381176-D407-4CDE-B234-F6BFEA1D7497}" type="datetimeFigureOut">
              <a:rPr lang="ja-JP" altLang="en-US"/>
              <a:pPr>
                <a:defRPr/>
              </a:pPr>
              <a:t>2010/10/6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49DE863-96E0-4EB1-B86E-E485A3593062}"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0FECD07-5382-4FB3-BD0B-A35545B99126}" type="datetimeFigureOut">
              <a:rPr lang="ja-JP" altLang="en-US"/>
              <a:pPr>
                <a:defRPr/>
              </a:pPr>
              <a:t>2010/10/6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63A33FD-3186-4EEC-809F-C68CF5A98A9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8CF3047A-650D-466D-AE6B-2846B19EDCFA}" type="datetimeFigureOut">
              <a:rPr lang="ja-JP" altLang="en-US"/>
              <a:pPr>
                <a:defRPr/>
              </a:pPr>
              <a:t>2010/10/6</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644FE5F7-B52F-4F27-915A-7E2DF877CC1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pitchFamily="34" charset="-128"/>
        </a:defRPr>
      </a:lvl2pPr>
      <a:lvl3pPr algn="ctr" rtl="0" fontAlgn="base">
        <a:spcBef>
          <a:spcPct val="0"/>
        </a:spcBef>
        <a:spcAft>
          <a:spcPct val="0"/>
        </a:spcAft>
        <a:defRPr kumimoji="1" sz="4400">
          <a:solidFill>
            <a:schemeClr val="tx1"/>
          </a:solidFill>
          <a:latin typeface="Calibri" pitchFamily="34" charset="0"/>
          <a:ea typeface="ＭＳ Ｐゴシック" pitchFamily="34" charset="-128"/>
        </a:defRPr>
      </a:lvl3pPr>
      <a:lvl4pPr algn="ctr" rtl="0" fontAlgn="base">
        <a:spcBef>
          <a:spcPct val="0"/>
        </a:spcBef>
        <a:spcAft>
          <a:spcPct val="0"/>
        </a:spcAft>
        <a:defRPr kumimoji="1" sz="4400">
          <a:solidFill>
            <a:schemeClr val="tx1"/>
          </a:solidFill>
          <a:latin typeface="Calibri" pitchFamily="34" charset="0"/>
          <a:ea typeface="ＭＳ Ｐゴシック" pitchFamily="34" charset="-128"/>
        </a:defRPr>
      </a:lvl4pPr>
      <a:lvl5pPr algn="ctr" rtl="0" fontAlgn="base">
        <a:spcBef>
          <a:spcPct val="0"/>
        </a:spcBef>
        <a:spcAft>
          <a:spcPct val="0"/>
        </a:spcAft>
        <a:defRPr kumimoji="1" sz="4400">
          <a:solidFill>
            <a:schemeClr val="tx1"/>
          </a:solidFill>
          <a:latin typeface="Calibri" pitchFamily="34" charset="0"/>
          <a:ea typeface="ＭＳ Ｐゴシック" pitchFamily="34"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34"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34"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34"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34"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214313" y="571500"/>
            <a:ext cx="8715375" cy="1692275"/>
          </a:xfrm>
          <a:prstGeom prst="rect">
            <a:avLst/>
          </a:prstGeom>
          <a:noFill/>
          <a:ln w="9525">
            <a:noFill/>
            <a:miter lim="800000"/>
            <a:headEnd/>
            <a:tailEnd/>
          </a:ln>
        </p:spPr>
        <p:txBody>
          <a:bodyPr anchor="ctr">
            <a:spAutoFit/>
          </a:bodyPr>
          <a:lstStyle/>
          <a:p>
            <a:pPr algn="ctr"/>
            <a:r>
              <a:rPr lang="en-US" altLang="ja-JP">
                <a:latin typeface="Century" pitchFamily="18" charset="0"/>
                <a:ea typeface="ＭＳ ゴシック" pitchFamily="49" charset="-128"/>
                <a:cs typeface="Times New Roman" pitchFamily="18" charset="0"/>
              </a:rPr>
              <a:t>Effect Evaluation on the Implemented Full-Width Frontal Impact Standard</a:t>
            </a:r>
            <a:br>
              <a:rPr lang="en-US" altLang="ja-JP">
                <a:latin typeface="Century" pitchFamily="18" charset="0"/>
                <a:ea typeface="ＭＳ ゴシック" pitchFamily="49" charset="-128"/>
                <a:cs typeface="Times New Roman" pitchFamily="18" charset="0"/>
              </a:rPr>
            </a:br>
            <a:r>
              <a:rPr lang="en-US" altLang="ja-JP">
                <a:latin typeface="Century" pitchFamily="18" charset="0"/>
                <a:ea typeface="ＭＳ ゴシック" pitchFamily="49" charset="-128"/>
                <a:cs typeface="Times New Roman" pitchFamily="18" charset="0"/>
              </a:rPr>
              <a:t>for Reduction of Fatalities as well as the Number of the Seriously-Injured </a:t>
            </a:r>
          </a:p>
          <a:p>
            <a:pPr algn="ctr"/>
            <a:r>
              <a:rPr lang="en-US" altLang="ja-JP">
                <a:latin typeface="Century" pitchFamily="18" charset="0"/>
                <a:ea typeface="ＭＳ ゴシック" pitchFamily="49" charset="-128"/>
                <a:cs typeface="Times New Roman" pitchFamily="18" charset="0"/>
              </a:rPr>
              <a:t>in Japan</a:t>
            </a:r>
            <a:endParaRPr lang="en-US" altLang="ja-JP" sz="900">
              <a:ea typeface="ＭＳ ゴシック" pitchFamily="49" charset="-128"/>
              <a:cs typeface="Times New Roman" pitchFamily="18" charset="0"/>
            </a:endParaRPr>
          </a:p>
          <a:p>
            <a:pPr algn="ctr" eaLnBrk="0" hangingPunct="0"/>
            <a:r>
              <a:rPr lang="en-US" altLang="zh-CN" sz="1400">
                <a:latin typeface="Century" pitchFamily="18" charset="0"/>
                <a:ea typeface="ＭＳ ゴシック" pitchFamily="49" charset="-128"/>
                <a:cs typeface="Times New Roman" pitchFamily="18" charset="0"/>
              </a:rPr>
              <a:t>(</a:t>
            </a:r>
            <a:r>
              <a:rPr lang="en-US" altLang="ja-JP" sz="1400">
                <a:latin typeface="Century" pitchFamily="18" charset="0"/>
                <a:ea typeface="ＭＳ ゴシック" pitchFamily="49" charset="-128"/>
                <a:cs typeface="Times New Roman" pitchFamily="18" charset="0"/>
              </a:rPr>
              <a:t>2009 statistics by the Ministry of Land, Infrastructure, Transport and Tourism</a:t>
            </a:r>
            <a:r>
              <a:rPr lang="en-US" altLang="zh-CN" sz="1400">
                <a:latin typeface="Century" pitchFamily="18" charset="0"/>
                <a:ea typeface="ＭＳ ゴシック" pitchFamily="49" charset="-128"/>
                <a:cs typeface="Times New Roman" pitchFamily="18" charset="0"/>
              </a:rPr>
              <a:t>)</a:t>
            </a:r>
            <a:endParaRPr lang="en-US" altLang="ja-JP" sz="900"/>
          </a:p>
          <a:p>
            <a:pPr algn="ctr" eaLnBrk="0" hangingPunct="0"/>
            <a:r>
              <a:rPr lang="en-US" altLang="ja-JP">
                <a:latin typeface="Century" pitchFamily="18" charset="0"/>
                <a:ea typeface="ＭＳ ゴシック" pitchFamily="49" charset="-128"/>
              </a:rPr>
              <a:t>Effect of the Standardization (2009): </a:t>
            </a:r>
          </a:p>
          <a:p>
            <a:pPr algn="ctr" eaLnBrk="0" hangingPunct="0"/>
            <a:r>
              <a:rPr lang="en-US" altLang="ja-JP">
                <a:latin typeface="Century" pitchFamily="18" charset="0"/>
                <a:ea typeface="ＭＳ ゴシック" pitchFamily="49" charset="-128"/>
              </a:rPr>
              <a:t>1,271 deaths prevented and 5905 cases reduced from serious to minor injury</a:t>
            </a:r>
            <a:endParaRPr lang="en-US" altLang="ja-JP" sz="900"/>
          </a:p>
        </p:txBody>
      </p:sp>
      <p:sp>
        <p:nvSpPr>
          <p:cNvPr id="13314" name="Rectangle 2"/>
          <p:cNvSpPr>
            <a:spLocks noChangeArrowheads="1"/>
          </p:cNvSpPr>
          <p:nvPr/>
        </p:nvSpPr>
        <p:spPr bwMode="auto">
          <a:xfrm>
            <a:off x="285750" y="2928938"/>
            <a:ext cx="1857375" cy="307975"/>
          </a:xfrm>
          <a:prstGeom prst="rect">
            <a:avLst/>
          </a:prstGeom>
          <a:noFill/>
          <a:ln w="9525">
            <a:noFill/>
            <a:miter lim="800000"/>
            <a:headEnd/>
            <a:tailEnd/>
          </a:ln>
        </p:spPr>
        <p:txBody>
          <a:bodyPr anchor="ctr">
            <a:spAutoFit/>
          </a:bodyPr>
          <a:lstStyle/>
          <a:p>
            <a:r>
              <a:rPr lang="en-US" altLang="ja-JP" sz="1400" u="sng">
                <a:latin typeface="Century" pitchFamily="18" charset="0"/>
                <a:ea typeface="ＭＳ ゴシック" pitchFamily="49" charset="-128"/>
                <a:cs typeface="Times New Roman" pitchFamily="18" charset="0"/>
              </a:rPr>
              <a:t>Calculation Method:</a:t>
            </a:r>
            <a:endParaRPr lang="en-US" altLang="ja-JP" u="sng">
              <a:ea typeface="ＭＳ ゴシック" pitchFamily="49" charset="-128"/>
              <a:cs typeface="Times New Roman" pitchFamily="18" charset="0"/>
            </a:endParaRPr>
          </a:p>
        </p:txBody>
      </p:sp>
      <p:sp>
        <p:nvSpPr>
          <p:cNvPr id="13315" name="Rectangle 3"/>
          <p:cNvSpPr>
            <a:spLocks noChangeArrowheads="1"/>
          </p:cNvSpPr>
          <p:nvPr/>
        </p:nvSpPr>
        <p:spPr bwMode="auto">
          <a:xfrm>
            <a:off x="785813" y="3214688"/>
            <a:ext cx="7858125" cy="954087"/>
          </a:xfrm>
          <a:prstGeom prst="rect">
            <a:avLst/>
          </a:prstGeom>
          <a:noFill/>
          <a:ln w="9525">
            <a:noFill/>
            <a:miter lim="800000"/>
            <a:headEnd/>
            <a:tailEnd/>
          </a:ln>
        </p:spPr>
        <p:txBody>
          <a:bodyPr anchor="ctr">
            <a:spAutoFit/>
          </a:bodyPr>
          <a:lstStyle/>
          <a:p>
            <a:pPr indent="1588"/>
            <a:r>
              <a:rPr lang="en-US" altLang="ja-JP" sz="1400">
                <a:latin typeface="Century" pitchFamily="18" charset="0"/>
                <a:ea typeface="ＭＳ ゴシック" pitchFamily="49" charset="-128"/>
                <a:cs typeface="Times New Roman" pitchFamily="18" charset="0"/>
              </a:rPr>
              <a:t>The numbers of deaths as well as the seriously injured and those of the respective accidents are calculated for the cases where the full-width frontal impact standard is assumed not to have been implemented, and the worked–out result as difference between the calculated numbers for all those cases and ones from actual records is taken as the effect. </a:t>
            </a:r>
            <a:endParaRPr lang="en-US" altLang="ja-JP">
              <a:ea typeface="ＭＳ ゴシック" pitchFamily="49" charset="-128"/>
              <a:cs typeface="Times New Roman" pitchFamily="18" charset="0"/>
            </a:endParaRPr>
          </a:p>
        </p:txBody>
      </p:sp>
      <p:sp>
        <p:nvSpPr>
          <p:cNvPr id="13316" name="Rectangle 4"/>
          <p:cNvSpPr>
            <a:spLocks noChangeArrowheads="1"/>
          </p:cNvSpPr>
          <p:nvPr/>
        </p:nvSpPr>
        <p:spPr bwMode="auto">
          <a:xfrm>
            <a:off x="357188" y="4429125"/>
            <a:ext cx="8358187" cy="1816100"/>
          </a:xfrm>
          <a:prstGeom prst="rect">
            <a:avLst/>
          </a:prstGeom>
          <a:noFill/>
          <a:ln w="9525">
            <a:noFill/>
            <a:miter lim="800000"/>
            <a:headEnd/>
            <a:tailEnd/>
          </a:ln>
        </p:spPr>
        <p:txBody>
          <a:bodyPr anchor="ctr">
            <a:spAutoFit/>
          </a:bodyPr>
          <a:lstStyle/>
          <a:p>
            <a:r>
              <a:rPr lang="en-US" altLang="ja-JP" sz="1400">
                <a:latin typeface="Century" pitchFamily="18" charset="0"/>
                <a:ea typeface="ＭＳ ゴシック" pitchFamily="49" charset="-128"/>
                <a:cs typeface="Times New Roman" pitchFamily="18" charset="0"/>
              </a:rPr>
              <a:t>○The fatality rate is calculated for non-compliant vehicles involved in the target accidents.</a:t>
            </a:r>
            <a:endParaRPr lang="en-US" altLang="ja-JP" sz="900">
              <a:ea typeface="ＭＳ ゴシック" pitchFamily="49" charset="-128"/>
              <a:cs typeface="Times New Roman" pitchFamily="18" charset="0"/>
            </a:endParaRPr>
          </a:p>
          <a:p>
            <a:pPr eaLnBrk="0" hangingPunct="0"/>
            <a:r>
              <a:rPr lang="en-US" altLang="ja-JP" sz="1400">
                <a:latin typeface="Century" pitchFamily="18" charset="0"/>
                <a:ea typeface="ＭＳ ゴシック" pitchFamily="49" charset="-128"/>
                <a:cs typeface="Times New Roman" pitchFamily="18" charset="0"/>
              </a:rPr>
              <a:t>       F</a:t>
            </a:r>
            <a:r>
              <a:rPr lang="en-US" altLang="zh-CN" sz="1400">
                <a:latin typeface="Century" pitchFamily="18" charset="0"/>
                <a:ea typeface="ＭＳ ゴシック" pitchFamily="49" charset="-128"/>
                <a:cs typeface="Times New Roman" pitchFamily="18" charset="0"/>
              </a:rPr>
              <a:t>atality rate:             fatalities </a:t>
            </a:r>
            <a:r>
              <a:rPr lang="en-US" altLang="ja-JP" sz="1400">
                <a:latin typeface="Century" pitchFamily="18" charset="0"/>
                <a:ea typeface="ＭＳ ゴシック" pitchFamily="49" charset="-128"/>
                <a:cs typeface="Times New Roman" pitchFamily="18" charset="0"/>
              </a:rPr>
              <a:t>/ (fatalities + number of the seriously, slightly injured and not-  </a:t>
            </a:r>
          </a:p>
          <a:p>
            <a:pPr eaLnBrk="0" hangingPunct="0"/>
            <a:r>
              <a:rPr lang="en-US" altLang="ja-JP" sz="1400">
                <a:latin typeface="Century" pitchFamily="18" charset="0"/>
                <a:ea typeface="ＭＳ ゴシック" pitchFamily="49" charset="-128"/>
                <a:cs typeface="Times New Roman" pitchFamily="18" charset="0"/>
              </a:rPr>
              <a:t>                                           injured)</a:t>
            </a:r>
          </a:p>
          <a:p>
            <a:pPr eaLnBrk="0" hangingPunct="0"/>
            <a:r>
              <a:rPr lang="en-US" altLang="ja-JP" sz="1400">
                <a:latin typeface="Century" pitchFamily="18" charset="0"/>
                <a:ea typeface="ＭＳ ゴシック" pitchFamily="49" charset="-128"/>
                <a:cs typeface="Times New Roman" pitchFamily="18" charset="0"/>
              </a:rPr>
              <a:t>       Serious injury rate:   number of the seriously injured / (fatalities + number of the seriously,  </a:t>
            </a:r>
          </a:p>
          <a:p>
            <a:pPr eaLnBrk="0" hangingPunct="0"/>
            <a:r>
              <a:rPr lang="en-US" altLang="ja-JP" sz="1400">
                <a:latin typeface="Century" pitchFamily="18" charset="0"/>
                <a:ea typeface="ＭＳ ゴシック" pitchFamily="49" charset="-128"/>
                <a:cs typeface="Times New Roman" pitchFamily="18" charset="0"/>
              </a:rPr>
              <a:t>                                          slightly injured and not-injured)  </a:t>
            </a:r>
            <a:endParaRPr lang="en-US" altLang="ja-JP" sz="900"/>
          </a:p>
          <a:p>
            <a:pPr eaLnBrk="0" hangingPunct="0"/>
            <a:r>
              <a:rPr lang="en-US" altLang="ja-JP" sz="1400">
                <a:latin typeface="Century" pitchFamily="18" charset="0"/>
                <a:ea typeface="ＭＳ ゴシック" pitchFamily="49" charset="-128"/>
              </a:rPr>
              <a:t>       Target accidents:      vehicle-to-vehicle accidents with four-wheeled vehicles or single vehicle  </a:t>
            </a:r>
          </a:p>
          <a:p>
            <a:pPr eaLnBrk="0" hangingPunct="0"/>
            <a:r>
              <a:rPr lang="en-US" altLang="ja-JP" sz="1400">
                <a:latin typeface="Century" pitchFamily="18" charset="0"/>
                <a:ea typeface="ＭＳ ゴシック" pitchFamily="49" charset="-128"/>
              </a:rPr>
              <a:t>                                          accidents, where the crash takes place at the frontal or oblique frontal </a:t>
            </a:r>
          </a:p>
          <a:p>
            <a:pPr eaLnBrk="0" hangingPunct="0"/>
            <a:r>
              <a:rPr lang="en-US" altLang="ja-JP" sz="1400">
                <a:latin typeface="Century" pitchFamily="18" charset="0"/>
                <a:ea typeface="ＭＳ ゴシック" pitchFamily="49" charset="-128"/>
              </a:rPr>
              <a:t>                                          area.</a:t>
            </a:r>
            <a:endParaRPr lang="en-US" altLang="ja-JP"/>
          </a:p>
        </p:txBody>
      </p:sp>
      <p:sp>
        <p:nvSpPr>
          <p:cNvPr id="13318" name="Text Box 6"/>
          <p:cNvSpPr txBox="1">
            <a:spLocks noChangeArrowheads="1"/>
          </p:cNvSpPr>
          <p:nvPr/>
        </p:nvSpPr>
        <p:spPr bwMode="auto">
          <a:xfrm>
            <a:off x="7380288" y="188913"/>
            <a:ext cx="1368425" cy="366712"/>
          </a:xfrm>
          <a:prstGeom prst="rect">
            <a:avLst/>
          </a:prstGeom>
          <a:noFill/>
          <a:ln w="9525">
            <a:noFill/>
            <a:miter lim="800000"/>
            <a:headEnd/>
            <a:tailEnd/>
          </a:ln>
          <a:effectLst/>
        </p:spPr>
        <p:txBody>
          <a:bodyPr>
            <a:spAutoFit/>
          </a:bodyPr>
          <a:lstStyle/>
          <a:p>
            <a:r>
              <a:rPr lang="en-GB"/>
              <a:t>FI-09-07</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5"/>
          <p:cNvSpPr>
            <a:spLocks noChangeArrowheads="1"/>
          </p:cNvSpPr>
          <p:nvPr/>
        </p:nvSpPr>
        <p:spPr bwMode="auto">
          <a:xfrm>
            <a:off x="285750" y="606425"/>
            <a:ext cx="8572500" cy="1816100"/>
          </a:xfrm>
          <a:prstGeom prst="rect">
            <a:avLst/>
          </a:prstGeom>
          <a:noFill/>
          <a:ln w="9525">
            <a:noFill/>
            <a:miter lim="800000"/>
            <a:headEnd/>
            <a:tailEnd/>
          </a:ln>
        </p:spPr>
        <p:txBody>
          <a:bodyPr anchor="ctr">
            <a:spAutoFit/>
          </a:bodyPr>
          <a:lstStyle/>
          <a:p>
            <a:r>
              <a:rPr lang="en-US" altLang="ja-JP" sz="1400">
                <a:latin typeface="Century" pitchFamily="18" charset="0"/>
                <a:ea typeface="ＭＳ ゴシック" pitchFamily="49" charset="-128"/>
                <a:cs typeface="Times New Roman" pitchFamily="18" charset="0"/>
              </a:rPr>
              <a:t>○The number of deaths and the seriously injured is calculated for the case where all vehicles subject  </a:t>
            </a:r>
          </a:p>
          <a:p>
            <a:r>
              <a:rPr lang="en-US" altLang="ja-JP" sz="1400">
                <a:latin typeface="Century" pitchFamily="18" charset="0"/>
                <a:ea typeface="ＭＳ ゴシック" pitchFamily="49" charset="-128"/>
                <a:cs typeface="Times New Roman" pitchFamily="18" charset="0"/>
              </a:rPr>
              <a:t>    to the evaluation are assumed non-compliant.</a:t>
            </a:r>
            <a:endParaRPr lang="en-US" altLang="ja-JP" sz="900">
              <a:ea typeface="ＭＳ ゴシック" pitchFamily="49" charset="-128"/>
              <a:cs typeface="Times New Roman" pitchFamily="18" charset="0"/>
            </a:endParaRPr>
          </a:p>
          <a:p>
            <a:pPr eaLnBrk="0" hangingPunct="0"/>
            <a:r>
              <a:rPr lang="en-US" altLang="ja-JP" sz="1400">
                <a:latin typeface="Century" pitchFamily="18" charset="0"/>
                <a:ea typeface="ＭＳ ゴシック" pitchFamily="49" charset="-128"/>
                <a:cs typeface="Times New Roman" pitchFamily="18" charset="0"/>
              </a:rPr>
              <a:t>    </a:t>
            </a:r>
          </a:p>
          <a:p>
            <a:pPr eaLnBrk="0" hangingPunct="0"/>
            <a:r>
              <a:rPr lang="en-US" altLang="ja-JP" sz="1400">
                <a:latin typeface="Century" pitchFamily="18" charset="0"/>
                <a:ea typeface="ＭＳ ゴシック" pitchFamily="49" charset="-128"/>
                <a:cs typeface="Times New Roman" pitchFamily="18" charset="0"/>
              </a:rPr>
              <a:t>     Assumed number of deaths:    fatality rate for non-compliant vehicles  x  total number of         </a:t>
            </a:r>
          </a:p>
          <a:p>
            <a:pPr eaLnBrk="0" hangingPunct="0"/>
            <a:r>
              <a:rPr lang="en-US" altLang="ja-JP" sz="1400">
                <a:latin typeface="Century" pitchFamily="18" charset="0"/>
                <a:ea typeface="ＭＳ ゴシック" pitchFamily="49" charset="-128"/>
                <a:cs typeface="Times New Roman" pitchFamily="18" charset="0"/>
              </a:rPr>
              <a:t>                                                      occupants for all vehicles in the evaluation.</a:t>
            </a:r>
          </a:p>
          <a:p>
            <a:pPr eaLnBrk="0" hangingPunct="0"/>
            <a:r>
              <a:rPr lang="en-US" altLang="ja-JP" sz="1400">
                <a:latin typeface="Century" pitchFamily="18" charset="0"/>
                <a:ea typeface="ＭＳ ゴシック" pitchFamily="49" charset="-128"/>
                <a:cs typeface="Times New Roman" pitchFamily="18" charset="0"/>
              </a:rPr>
              <a:t>    Assumed number </a:t>
            </a:r>
          </a:p>
          <a:p>
            <a:pPr eaLnBrk="0" hangingPunct="0"/>
            <a:r>
              <a:rPr lang="en-US" altLang="ja-JP" sz="1400">
                <a:latin typeface="Century" pitchFamily="18" charset="0"/>
                <a:ea typeface="ＭＳ ゴシック" pitchFamily="49" charset="-128"/>
                <a:cs typeface="Times New Roman" pitchFamily="18" charset="0"/>
              </a:rPr>
              <a:t>    of the seriously injured:           serious injury rate for non-compliant vehicles  x  total number of </a:t>
            </a:r>
          </a:p>
          <a:p>
            <a:pPr eaLnBrk="0" hangingPunct="0"/>
            <a:r>
              <a:rPr lang="en-US" altLang="ja-JP" sz="1400">
                <a:latin typeface="Century" pitchFamily="18" charset="0"/>
                <a:ea typeface="ＭＳ ゴシック" pitchFamily="49" charset="-128"/>
                <a:cs typeface="Times New Roman" pitchFamily="18" charset="0"/>
              </a:rPr>
              <a:t>                                                      occupants for all vehicles in the evaluation.</a:t>
            </a:r>
            <a:endParaRPr lang="en-US" altLang="ja-JP"/>
          </a:p>
        </p:txBody>
      </p:sp>
      <p:sp>
        <p:nvSpPr>
          <p:cNvPr id="14338" name="Rectangle 1"/>
          <p:cNvSpPr>
            <a:spLocks noChangeArrowheads="1"/>
          </p:cNvSpPr>
          <p:nvPr/>
        </p:nvSpPr>
        <p:spPr bwMode="auto">
          <a:xfrm>
            <a:off x="285750" y="2749550"/>
            <a:ext cx="8215313" cy="1385888"/>
          </a:xfrm>
          <a:prstGeom prst="rect">
            <a:avLst/>
          </a:prstGeom>
          <a:noFill/>
          <a:ln w="9525">
            <a:noFill/>
            <a:miter lim="800000"/>
            <a:headEnd/>
            <a:tailEnd/>
          </a:ln>
        </p:spPr>
        <p:txBody>
          <a:bodyPr anchor="ctr">
            <a:spAutoFit/>
          </a:bodyPr>
          <a:lstStyle/>
          <a:p>
            <a:r>
              <a:rPr lang="en-US" altLang="zh-CN" sz="1400">
                <a:latin typeface="Century" pitchFamily="18" charset="0"/>
                <a:ea typeface="ＭＳ ゴシック" pitchFamily="49" charset="-128"/>
                <a:cs typeface="Times New Roman" pitchFamily="18" charset="0"/>
              </a:rPr>
              <a:t>○</a:t>
            </a:r>
            <a:r>
              <a:rPr lang="en-US" altLang="ja-JP" sz="1400">
                <a:latin typeface="Century" pitchFamily="18" charset="0"/>
                <a:ea typeface="ＭＳ ゴシック" pitchFamily="49" charset="-128"/>
                <a:cs typeface="Times New Roman" pitchFamily="18" charset="0"/>
              </a:rPr>
              <a:t>The effect (the number of deaths prevented and cases with reduced serious injury) is calculated.</a:t>
            </a:r>
            <a:endParaRPr lang="en-US" altLang="ja-JP" sz="900">
              <a:ea typeface="ＭＳ ゴシック" pitchFamily="49" charset="-128"/>
              <a:cs typeface="Times New Roman" pitchFamily="18" charset="0"/>
            </a:endParaRPr>
          </a:p>
          <a:p>
            <a:pPr eaLnBrk="0" hangingPunct="0"/>
            <a:endParaRPr lang="en-US" altLang="ja-JP" sz="1400">
              <a:latin typeface="Century" pitchFamily="18" charset="0"/>
              <a:ea typeface="ＭＳ ゴシック" pitchFamily="49" charset="-128"/>
              <a:cs typeface="Times New Roman" pitchFamily="18" charset="0"/>
            </a:endParaRPr>
          </a:p>
          <a:p>
            <a:pPr eaLnBrk="0" hangingPunct="0"/>
            <a:r>
              <a:rPr lang="en-US" altLang="ja-JP" sz="1400">
                <a:latin typeface="Century" pitchFamily="18" charset="0"/>
                <a:ea typeface="ＭＳ ゴシック" pitchFamily="49" charset="-128"/>
                <a:cs typeface="Times New Roman" pitchFamily="18" charset="0"/>
              </a:rPr>
              <a:t>     Number of deaths prevented:   assumed number of deaths </a:t>
            </a:r>
            <a:r>
              <a:rPr lang="en-US" altLang="ja-JP" sz="1400">
                <a:latin typeface="Times New Roman" pitchFamily="18" charset="0"/>
                <a:ea typeface="ＭＳ ゴシック" pitchFamily="49" charset="-128"/>
                <a:cs typeface="Times New Roman" pitchFamily="18" charset="0"/>
                <a:sym typeface="Symbol" pitchFamily="18" charset="2"/>
              </a:rPr>
              <a:t></a:t>
            </a:r>
            <a:r>
              <a:rPr lang="en-US" altLang="ja-JP" sz="1400">
                <a:latin typeface="Century" pitchFamily="18" charset="0"/>
                <a:ea typeface="ＭＳ ゴシック" pitchFamily="49" charset="-128"/>
                <a:cs typeface="Times New Roman" pitchFamily="18" charset="0"/>
              </a:rPr>
              <a:t> actual number of deaths</a:t>
            </a:r>
          </a:p>
          <a:p>
            <a:pPr eaLnBrk="0" hangingPunct="0"/>
            <a:r>
              <a:rPr lang="en-US" altLang="ja-JP" sz="1400">
                <a:latin typeface="Century" pitchFamily="18" charset="0"/>
                <a:ea typeface="ＭＳ ゴシック" pitchFamily="49" charset="-128"/>
                <a:cs typeface="Times New Roman" pitchFamily="18" charset="0"/>
                <a:sym typeface="Symbol" pitchFamily="18" charset="2"/>
              </a:rPr>
              <a:t>     Number of  cases </a:t>
            </a:r>
          </a:p>
          <a:p>
            <a:pPr eaLnBrk="0" hangingPunct="0"/>
            <a:r>
              <a:rPr lang="en-US" altLang="ja-JP" sz="1400">
                <a:latin typeface="Century" pitchFamily="18" charset="0"/>
                <a:ea typeface="ＭＳ ゴシック" pitchFamily="49" charset="-128"/>
                <a:cs typeface="Times New Roman" pitchFamily="18" charset="0"/>
                <a:sym typeface="Symbol" pitchFamily="18" charset="2"/>
              </a:rPr>
              <a:t>      with reduced serious injury:     assumed number of the seriously injured </a:t>
            </a:r>
            <a:r>
              <a:rPr lang="en-US" altLang="ja-JP" sz="1400">
                <a:latin typeface="Times New Roman" pitchFamily="18" charset="0"/>
                <a:ea typeface="ＭＳ ゴシック" pitchFamily="49" charset="-128"/>
                <a:cs typeface="Times New Roman" pitchFamily="18" charset="0"/>
                <a:sym typeface="Symbol" pitchFamily="18" charset="2"/>
              </a:rPr>
              <a:t> actual number of the </a:t>
            </a:r>
          </a:p>
          <a:p>
            <a:pPr eaLnBrk="0" hangingPunct="0"/>
            <a:r>
              <a:rPr lang="en-US" altLang="ja-JP" sz="1400">
                <a:latin typeface="Times New Roman" pitchFamily="18" charset="0"/>
                <a:ea typeface="ＭＳ ゴシック" pitchFamily="49" charset="-128"/>
                <a:cs typeface="Times New Roman" pitchFamily="18" charset="0"/>
                <a:sym typeface="Symbol" pitchFamily="18" charset="2"/>
              </a:rPr>
              <a:t>                                                                seriously injured</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290</Words>
  <Application>Microsoft Office PowerPoint</Application>
  <PresentationFormat>On-screen Show (4:3)</PresentationFormat>
  <Paragraphs>30</Paragraphs>
  <Slides>2</Slides>
  <Notes>0</Notes>
  <HiddenSlides>0</HiddenSlides>
  <MMClips>0</MMClips>
  <ScaleCrop>false</ScaleCrop>
  <HeadingPairs>
    <vt:vector size="6" baseType="variant">
      <vt:variant>
        <vt:lpstr>Fonts Used</vt:lpstr>
      </vt:variant>
      <vt:variant>
        <vt:i4>7</vt:i4>
      </vt:variant>
      <vt:variant>
        <vt:lpstr>Design Template</vt:lpstr>
      </vt:variant>
      <vt:variant>
        <vt:i4>1</vt:i4>
      </vt:variant>
      <vt:variant>
        <vt:lpstr>Slide Titles</vt:lpstr>
      </vt:variant>
      <vt:variant>
        <vt:i4>2</vt:i4>
      </vt:variant>
    </vt:vector>
  </HeadingPairs>
  <TitlesOfParts>
    <vt:vector size="10" baseType="lpstr">
      <vt:lpstr>Calibri</vt:lpstr>
      <vt:lpstr>ＭＳ Ｐゴシック</vt:lpstr>
      <vt:lpstr>Arial</vt:lpstr>
      <vt:lpstr>Century</vt:lpstr>
      <vt:lpstr>ＭＳ ゴシック</vt:lpstr>
      <vt:lpstr>Times New Roman</vt:lpstr>
      <vt:lpstr>Symbol</vt:lpstr>
      <vt:lpstr>Office テーマ</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日本における死亡及び重傷者数減少に係るフルラップ前面衝突基準の効果評価 （国土交通省による２００９の統計）</dc:title>
  <dc:creator>平川　清彦</dc:creator>
  <cp:lastModifiedBy>Gianotti</cp:lastModifiedBy>
  <cp:revision>26</cp:revision>
  <dcterms:created xsi:type="dcterms:W3CDTF">2010-04-26T00:12:47Z</dcterms:created>
  <dcterms:modified xsi:type="dcterms:W3CDTF">2010-10-06T16:28:16Z</dcterms:modified>
</cp:coreProperties>
</file>