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92" r:id="rId3"/>
    <p:sldMasterId id="2147483708" r:id="rId4"/>
    <p:sldMasterId id="2147483724" r:id="rId5"/>
    <p:sldMasterId id="2147483736" r:id="rId6"/>
    <p:sldMasterId id="2147483750" r:id="rId7"/>
    <p:sldMasterId id="2147483764" r:id="rId8"/>
    <p:sldMasterId id="2147483778" r:id="rId9"/>
    <p:sldMasterId id="2147483832" r:id="rId10"/>
  </p:sldMasterIdLst>
  <p:notesMasterIdLst>
    <p:notesMasterId r:id="rId34"/>
  </p:notesMasterIdLst>
  <p:handoutMasterIdLst>
    <p:handoutMasterId r:id="rId35"/>
  </p:handoutMasterIdLst>
  <p:sldIdLst>
    <p:sldId id="478" r:id="rId11"/>
    <p:sldId id="403" r:id="rId12"/>
    <p:sldId id="402" r:id="rId13"/>
    <p:sldId id="474" r:id="rId14"/>
    <p:sldId id="476" r:id="rId15"/>
    <p:sldId id="404" r:id="rId16"/>
    <p:sldId id="458" r:id="rId17"/>
    <p:sldId id="454" r:id="rId18"/>
    <p:sldId id="410" r:id="rId19"/>
    <p:sldId id="412" r:id="rId20"/>
    <p:sldId id="413" r:id="rId21"/>
    <p:sldId id="414" r:id="rId22"/>
    <p:sldId id="415" r:id="rId23"/>
    <p:sldId id="417" r:id="rId24"/>
    <p:sldId id="418" r:id="rId25"/>
    <p:sldId id="424" r:id="rId26"/>
    <p:sldId id="432" r:id="rId27"/>
    <p:sldId id="434" r:id="rId28"/>
    <p:sldId id="442" r:id="rId29"/>
    <p:sldId id="443" r:id="rId30"/>
    <p:sldId id="450" r:id="rId31"/>
    <p:sldId id="461" r:id="rId32"/>
    <p:sldId id="399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0000"/>
    <a:srgbClr val="C0C0C0"/>
    <a:srgbClr val="4E46EC"/>
    <a:srgbClr val="4A42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66D173-54C9-4513-8100-FA80E0E30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8AD21E-99EE-43F7-9B9E-C5C1215913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D69D5-FCB3-4EDF-A220-3B259E10A475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International Sava River Basin Commission</a:t>
            </a:r>
          </a:p>
        </p:txBody>
      </p:sp>
      <p:sp>
        <p:nvSpPr>
          <p:cNvPr id="16486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9442-6214-49B4-9DF1-9AA253A1555C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998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C1A0C-C012-419E-91ED-4EB7798D72CC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720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BD294-4A73-44DD-9042-C9D411AA9CC6}" type="slidenum">
              <a:rPr lang="fr-BE" smtClean="0">
                <a:solidFill>
                  <a:srgbClr val="000000"/>
                </a:solidFill>
              </a:rPr>
              <a:pPr/>
              <a:t>11</a:t>
            </a:fld>
            <a:endParaRPr lang="fr-B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740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12AC2-3CD7-4BCC-AB28-6DE4817232C8}" type="slidenum">
              <a:rPr lang="fr-BE" smtClean="0">
                <a:solidFill>
                  <a:srgbClr val="000000"/>
                </a:solidFill>
              </a:rPr>
              <a:pPr/>
              <a:t>12</a:t>
            </a:fld>
            <a:endParaRPr lang="fr-B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1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C0564-3BB5-47B6-AA2D-E0F1CCF9B37E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7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A746-253C-4A54-AE1E-B2F1FB4A42BC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D5BE4E4B-FCFF-49B7-AFDE-4D3C71A02D3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E36E-8D14-48BB-AFC7-9757181EE6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03F4-4542-4CCC-8F5E-952BDE8B8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F41E-BE15-44B8-8A90-FD2A4043E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0155-9AA9-424E-B7AB-A93CD4A58A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00E8-1A01-4057-A55F-B42D2E362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6F7E-F0AA-4D16-93D0-530B7FD23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5A59-57F3-419D-A70E-17206CEAD1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C04FB-FF3C-4FF5-A758-555CFDC21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DEDC-6BFA-4A94-9D14-450E9EE1A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A617-1F76-4754-830A-140560F0C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9BD81-668F-4A18-865A-C0FBDEFD01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F17E-13CD-458F-827A-20961798299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55D7-1897-4628-9BF8-8EECA5CB4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4127-575E-46EE-B02C-C0DB704C1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CCF9-CEA8-4F0B-9E0A-5ECB1048F5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5F5F-1692-4DB6-9E06-441F09E88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BBE8-CA39-4987-80A9-CDDA72096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5972-9D00-4324-9001-A0912C497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298C-A99F-414A-B31D-02CF71596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4A54-6BFF-49F6-BD5B-A3279627E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A382-3047-413D-9291-59289E79B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9EA9-2333-4BC7-A7A8-5DBEAD95B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27B4B-117D-4B90-9563-A9EF5DB1D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20D8-DE8B-47BB-9CFB-77A5A3B01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84A0-2D8D-4F7D-8571-7F7D7C534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74CC-D6F7-47B2-82F6-28B93E2EAE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7287-820B-48E8-97C2-63AAF399E8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7F63-81FF-42C6-A892-A8EF31BC05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4B7C-8F64-465D-898A-9BABAA043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E87A-49E1-4A84-9CEB-1AFC38B13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1412-0F31-4798-97E8-0086B95CB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AC66-7AFC-4675-A261-BC9A9651E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64B3-127E-4F9D-B8DE-B7E6B248F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E5D7-37FB-458D-8C0D-59CD373BA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C0E4-0C3A-48E8-B0F8-3C6FE73D4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2C4A-0542-4F8C-BF3C-19779EB92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D4A5-5B30-4B97-9A49-D15243EE7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274C-ECC8-4521-8FAF-4CD0067E0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276F-83E1-49AF-B69F-46CDE6DE5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F9AB-DEDA-4C7E-B97C-4D396930E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7849-96D6-4A9C-B10A-66D39DDE0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89BA-436B-4ED3-AA32-51A1B98F0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5C97-6DD6-4ABA-AE66-3BE3145EEC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D9C9-B6B0-4B79-961F-196B4D846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FEAD-477D-44CD-B1E4-1F7BBD184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1644-5AD0-497C-B87F-D7BD39C75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829A-A02F-497E-9D0E-4F006A4F0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332E8-E33F-475B-A90B-1FF514C83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5436-CAD5-4A1F-B32F-E1EEEB361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8C3F-37E3-4484-BBE8-89BE91BB3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2308-F6AC-4B79-A3B2-7E89A0AF56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D22A-ADC6-41F3-B6C7-183AC7A420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EB69-4586-430D-9712-AAB719C70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5020-3BAD-4501-AA74-719B40C3B7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8C037-284F-40F2-BCD2-38FD22118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62C-417E-4782-94B8-D8BC79AAEB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E71C-C47C-486A-9F59-50F412E46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5798-67AD-437F-8BCF-37BCB95F5B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D215-27C0-42F5-AC94-E6F34310F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7EBE-C1E2-4C49-8822-446D78747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2B35-2788-49C4-B4F9-49907964AE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457C-C398-4E9C-AAA2-2305F129E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5071-317A-4CC4-A001-B3FA135FF9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C2B7-836D-48A3-A6C4-5877412AC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E6E9-2F8F-4950-92C9-177093915D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21C0-49BD-440D-9CB2-5B9F2C3A33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97C1-F9FF-4A7D-AF41-6A40BA6441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FCB8-4355-43A9-881B-D731A58D5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25AC-6A3E-4DCC-8FF4-4FD314C08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4C87-FD93-4F7E-9490-F11EDC862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4DF9-2F52-49BF-864C-26C9A1FBF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C5CA-50C6-472A-AC2B-142AE230E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C76F-6F1C-4F25-B210-769217B298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1B85-CCFB-45E8-968B-B4403B66DA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3108-1832-41C8-BA42-DC492A30A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A9FC-3309-4C96-A092-51718AC6C8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F11E-ADDC-4E65-B3CE-5E3B8FD2F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A9A1-170D-440C-8BF2-DB68EEBAF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EC40-B0FD-467B-9D1D-DAABBA9CA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4595-BFA7-4ED4-B7AD-A85ADD687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609B-14F9-4E4D-809F-ABF91CDF61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8515-E489-46C4-BBA0-A4AA1FCA0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F7E4-1C2D-4188-848E-149717140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22D5-3A57-433A-A4AC-6554B7AF81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15BF-4E06-4FD8-9E68-2A62DB7954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0452-E2C6-479A-919E-04604B910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B2F3-338A-45E8-B69B-9DE5C2E79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0D1F-9C45-4F2A-9719-6C6CBB337E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405E-E478-4DEC-AAB0-D3A08BF369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C3CA2-187F-4EB8-840C-84A02435A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55CF-FF40-489D-9BFA-BC62681B3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D6C8-8E3A-4314-BF3E-5294779B0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F8D3688-B1CC-4BED-9AFC-844E7A341C6A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A8FCB94-DE2B-41C7-A2E9-CAC76864D734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E23F55E-7F4A-4564-AB2D-D49462AFB481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C18E7C5-F6CD-4C4F-90FA-36D684208E3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95BFF8E-26EE-44E1-B555-A2D5E04D8602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F1A3711-BEF6-48EC-82F2-1D6ED516EF7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BE0F-1CEB-496A-8CA2-47B3E145F8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A7AB4BA-3DA2-4F9E-8DFC-8B37F16831A7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8FE0FCA-F2A3-4C54-9856-80EF6346527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2B3FD69-3A5B-4BD4-A99A-48BBA3E03965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B760E5C-51A1-4822-BB40-3A882386083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F15B49C-5975-4C55-8426-1EB995926974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9E5986F-2058-4AD9-B86C-6F7AF717D46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483FC9D-B272-449C-A434-BAE8127BE34D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BA3A26E-176C-487A-8A7A-B1E7C410B96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FBF7024-B9E0-4EC6-9D4A-17AEE1DDA94D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446955A-7604-4DCF-B6F8-BB1646F38A6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Vrije v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971B022-CD42-4140-9BD8-55BD507C2703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F61CEE6-4BBE-4909-B3E3-52F4AA99C62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A489ED3-5D44-49CA-A1A6-3BD7AD24FF07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D17964A-BB42-4CB4-A0A0-B05FB5CF04C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E3D641F-D3FC-4C11-96C5-51815E06CF69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01A48C3-B51E-4694-9030-E4CBAB0BF78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DD1B-AAC3-4FC8-AE5B-0FC8C92EB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CF91-6D68-4B8F-82BC-1CB870FEB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112A-17D2-4BD1-9106-203D6F0B75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1CDF-5E3A-4C4C-9A66-565598EAE5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2BF7-BB5B-43CA-AAE6-E9D4F2392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163D-93CE-4BCD-B450-D9DFBD3F8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576-A0D4-4A82-94DC-557157123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6485-5184-47B1-A774-93729AEFB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6146-369B-4753-9650-D0837BB5D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7B24-801B-4790-954A-E62DDC729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4656-E583-42EB-8A26-D1BE64CB4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7A1C-B95E-4A7B-AEB3-46DB51578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78DB-8BA0-424D-B425-DB416823B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0878-02A1-422D-897A-09F7ED6DCCC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8828-84B7-4E13-A24C-0B39473B7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0449-DF24-47CD-BC73-CADBB20E4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AD2A-49E2-41EF-8DFD-F35B2FE82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3883-2806-4791-B84F-E508C98A93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6312-699E-4D2A-BF83-7685FA9A1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9C05-7158-43A1-BF75-B6ED5FC90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E7C6-E191-4C67-8D9B-6E16ED041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EDA1-3EDA-40CD-B614-231405155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4EF1-37F6-4CCB-8091-6643F6505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8A98-3CDD-4C67-9E2A-2E93AA95A3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AA73-5223-483F-AEF1-9834E2A790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78A9-7CE8-497A-BA74-109A22478C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3EA9-9153-44F3-8C84-449EFE9BB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D117-EDBE-4035-8A41-A610B5175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A856-125B-433D-B966-236CADEEF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A643-2751-483B-A1D4-75969EDD3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41B-919F-492F-8C27-F7367101BE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B929-B00A-422F-9A00-2ADFFB4E4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F79A-440E-4D50-862E-74FE24841A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D29A-7BF1-4E5F-936A-B970A27B1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4B24-94A6-4214-8DC1-396F5FC00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Tekst in lijst op tweede niveau</a:t>
            </a:r>
          </a:p>
          <a:p>
            <a:pPr lvl="2"/>
            <a:r>
              <a:rPr lang="nl-NL" smtClean="0"/>
              <a:t>Tekst in lijst op derde niveau</a:t>
            </a:r>
          </a:p>
          <a:p>
            <a:pPr lvl="3"/>
            <a:r>
              <a:rPr lang="nl-NL" smtClean="0"/>
              <a:t> Tekst in lijst op vierde niveau</a:t>
            </a:r>
          </a:p>
          <a:p>
            <a:pPr lvl="4"/>
            <a:r>
              <a:rPr lang="nl-NL" smtClean="0"/>
              <a:t>Tekst in lijst op vijfde niveau</a:t>
            </a:r>
          </a:p>
          <a:p>
            <a:pPr lvl="1"/>
            <a:endParaRPr lang="nl-NL" smtClean="0"/>
          </a:p>
          <a:p>
            <a:pPr lvl="2"/>
            <a:endParaRPr lang="nl-NL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AA9E8C8D-1CB2-4DFF-8835-BFA31521FB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EF4480-1BD0-4AB5-915E-8F59560EC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  <p:sldLayoutId id="2147483961" r:id="rId12"/>
    <p:sldLayoutId id="2147483960" r:id="rId13"/>
    <p:sldLayoutId id="2147483959" r:id="rId14"/>
    <p:sldLayoutId id="2147483958" r:id="rId15"/>
    <p:sldLayoutId id="2147483957" r:id="rId16"/>
    <p:sldLayoutId id="214748395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53300F-2B15-426E-8BA7-263642DCB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8" r:id="rId2"/>
    <p:sldLayoutId id="2147483867" r:id="rId3"/>
    <p:sldLayoutId id="2147483866" r:id="rId4"/>
    <p:sldLayoutId id="2147483865" r:id="rId5"/>
    <p:sldLayoutId id="2147483864" r:id="rId6"/>
    <p:sldLayoutId id="2147483863" r:id="rId7"/>
    <p:sldLayoutId id="2147483862" r:id="rId8"/>
    <p:sldLayoutId id="2147483861" r:id="rId9"/>
    <p:sldLayoutId id="2147483860" r:id="rId10"/>
    <p:sldLayoutId id="2147483859" r:id="rId11"/>
    <p:sldLayoutId id="2147483858" r:id="rId12"/>
    <p:sldLayoutId id="2147483857" r:id="rId13"/>
    <p:sldLayoutId id="2147483856" r:id="rId14"/>
    <p:sldLayoutId id="2147483855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542778-A42E-487A-9D58-D8410E2F2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3" r:id="rId2"/>
    <p:sldLayoutId id="2147483882" r:id="rId3"/>
    <p:sldLayoutId id="2147483881" r:id="rId4"/>
    <p:sldLayoutId id="2147483880" r:id="rId5"/>
    <p:sldLayoutId id="2147483879" r:id="rId6"/>
    <p:sldLayoutId id="2147483878" r:id="rId7"/>
    <p:sldLayoutId id="2147483877" r:id="rId8"/>
    <p:sldLayoutId id="2147483876" r:id="rId9"/>
    <p:sldLayoutId id="2147483875" r:id="rId10"/>
    <p:sldLayoutId id="2147483874" r:id="rId11"/>
    <p:sldLayoutId id="2147483873" r:id="rId12"/>
    <p:sldLayoutId id="2147483872" r:id="rId13"/>
    <p:sldLayoutId id="2147483871" r:id="rId14"/>
    <p:sldLayoutId id="2147483870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03E6B7-471E-4016-94A4-129CFC9BF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  <p:sldLayoutId id="2147483888" r:id="rId12"/>
    <p:sldLayoutId id="2147483887" r:id="rId13"/>
    <p:sldLayoutId id="2147483886" r:id="rId14"/>
    <p:sldLayoutId id="2147483885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6247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732B8E16-8E4B-43A0-B3CA-2AF95C6951E9}" type="datetimeFigureOut">
              <a:rPr lang="nl-BE"/>
              <a:pPr>
                <a:defRPr/>
              </a:pPr>
              <a:t>15/02/2012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6EBA6959-CAC3-48BC-AF75-CF30463E410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C1816DE-B165-46C3-9E48-A0ECA4EF2C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10" r:id="rId3"/>
    <p:sldLayoutId id="2147483909" r:id="rId4"/>
    <p:sldLayoutId id="2147483908" r:id="rId5"/>
    <p:sldLayoutId id="2147483907" r:id="rId6"/>
    <p:sldLayoutId id="2147483906" r:id="rId7"/>
    <p:sldLayoutId id="2147483905" r:id="rId8"/>
    <p:sldLayoutId id="2147483904" r:id="rId9"/>
    <p:sldLayoutId id="2147483903" r:id="rId10"/>
    <p:sldLayoutId id="2147483902" r:id="rId11"/>
    <p:sldLayoutId id="2147483901" r:id="rId12"/>
    <p:sldLayoutId id="2147483900" r:id="rId13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B6EDC46-CF6D-42E0-96D9-772CA869F9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4" r:id="rId2"/>
    <p:sldLayoutId id="2147483923" r:id="rId3"/>
    <p:sldLayoutId id="2147483922" r:id="rId4"/>
    <p:sldLayoutId id="2147483921" r:id="rId5"/>
    <p:sldLayoutId id="2147483920" r:id="rId6"/>
    <p:sldLayoutId id="2147483919" r:id="rId7"/>
    <p:sldLayoutId id="2147483918" r:id="rId8"/>
    <p:sldLayoutId id="2147483917" r:id="rId9"/>
    <p:sldLayoutId id="2147483916" r:id="rId10"/>
    <p:sldLayoutId id="2147483915" r:id="rId11"/>
    <p:sldLayoutId id="2147483914" r:id="rId12"/>
    <p:sldLayoutId id="2147483913" r:id="rId13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DE9ADAC-B3EE-4B33-B956-572603A7A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  <p:sldLayoutId id="2147483935" r:id="rId4"/>
    <p:sldLayoutId id="2147483934" r:id="rId5"/>
    <p:sldLayoutId id="2147483933" r:id="rId6"/>
    <p:sldLayoutId id="2147483932" r:id="rId7"/>
    <p:sldLayoutId id="2147483931" r:id="rId8"/>
    <p:sldLayoutId id="2147483930" r:id="rId9"/>
    <p:sldLayoutId id="2147483929" r:id="rId10"/>
    <p:sldLayoutId id="2147483928" r:id="rId11"/>
    <p:sldLayoutId id="2147483927" r:id="rId12"/>
    <p:sldLayoutId id="2147483926" r:id="rId13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641DE9-425F-4448-9C2C-42D708B52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  <p:sldLayoutId id="2147483953" r:id="rId3"/>
    <p:sldLayoutId id="2147483952" r:id="rId4"/>
    <p:sldLayoutId id="2147483951" r:id="rId5"/>
    <p:sldLayoutId id="2147483950" r:id="rId6"/>
    <p:sldLayoutId id="2147483949" r:id="rId7"/>
    <p:sldLayoutId id="2147483948" r:id="rId8"/>
    <p:sldLayoutId id="2147483947" r:id="rId9"/>
    <p:sldLayoutId id="2147483946" r:id="rId10"/>
    <p:sldLayoutId id="2147483945" r:id="rId11"/>
    <p:sldLayoutId id="2147483944" r:id="rId12"/>
    <p:sldLayoutId id="2147483943" r:id="rId13"/>
    <p:sldLayoutId id="2147483942" r:id="rId14"/>
    <p:sldLayoutId id="2147483941" r:id="rId15"/>
    <p:sldLayoutId id="2147483940" r:id="rId16"/>
    <p:sldLayoutId id="214748393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9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7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51.png"/><Relationship Id="rId5" Type="http://schemas.openxmlformats.org/officeDocument/2006/relationships/hyperlink" Target="http://en.wikipedia.org/wiki/Roll,_pitch,_and_yaw" TargetMode="Externa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en.wikipedia.org/wiki/File:Flag_of_Hungary_(1867-1918).svg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jpeg"/><Relationship Id="rId21" Type="http://schemas.openxmlformats.org/officeDocument/2006/relationships/hyperlink" Target="http://en.wikipedia.org/wiki/File:Flag_of_Germany.svg" TargetMode="External"/><Relationship Id="rId34" Type="http://schemas.openxmlformats.org/officeDocument/2006/relationships/image" Target="../media/image22.png"/><Relationship Id="rId7" Type="http://schemas.openxmlformats.org/officeDocument/2006/relationships/hyperlink" Target="http://en.wikipedia.org/wiki/File:Flag_of_Bulgaria.svg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://en.wikipedia.org/wiki/File:Flag_of_Belgium_(civil).svg" TargetMode="External"/><Relationship Id="rId25" Type="http://schemas.openxmlformats.org/officeDocument/2006/relationships/hyperlink" Target="http://en.wikipedia.org/wiki/File:Flag_of_Italy.svg" TargetMode="External"/><Relationship Id="rId33" Type="http://schemas.openxmlformats.org/officeDocument/2006/relationships/hyperlink" Target="http://en.wikipedia.org/wiki/File:Flag_of_Slovakia.sv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hyperlink" Target="http://en.wikipedia.org/wiki/File:Flag_of_the_Czech_Republic.svg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hyperlink" Target="http://en.wikipedia.org/wiki/File:Flag_of_Serbia.svg" TargetMode="Externa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hyperlink" Target="http://en.wikipedia.org/wiki/File:Flag_of_Ukraine.svg" TargetMode="External"/><Relationship Id="rId15" Type="http://schemas.openxmlformats.org/officeDocument/2006/relationships/hyperlink" Target="http://en.wikipedia.org/wiki/File:Flag_of_the_Netherlands.svg" TargetMode="External"/><Relationship Id="rId23" Type="http://schemas.openxmlformats.org/officeDocument/2006/relationships/hyperlink" Target="http://en.wikipedia.org/wiki/File:Flag_of_Switzerland_(Pantone).svg" TargetMode="Externa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hyperlink" Target="http://en.wikipedia.org/wiki/File:Flag_of_France.svg" TargetMode="External"/><Relationship Id="rId31" Type="http://schemas.openxmlformats.org/officeDocument/2006/relationships/hyperlink" Target="http://en.wikipedia.org/wiki/File:Flag_of_Poland.sv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n.wikipedia.org/wiki/File:Flag_of_Romania.svg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hyperlink" Target="http://en.wikipedia.org/wiki/File:Flag_of_Austria.svg" TargetMode="External"/><Relationship Id="rId30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package" Target="../embeddings/Microsoft_PowerPoint-dia111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kstvak 2"/>
          <p:cNvSpPr txBox="1">
            <a:spLocks noChangeArrowheads="1"/>
          </p:cNvSpPr>
          <p:nvPr/>
        </p:nvSpPr>
        <p:spPr bwMode="auto">
          <a:xfrm>
            <a:off x="1116013" y="439738"/>
            <a:ext cx="51577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 algn="just">
              <a:lnSpc>
                <a:spcPts val="4013"/>
              </a:lnSpc>
            </a:pPr>
            <a:r>
              <a:rPr lang="nl-NL" sz="4000">
                <a:solidFill>
                  <a:srgbClr val="FFFF00"/>
                </a:solidFill>
              </a:rPr>
              <a:t> </a:t>
            </a:r>
            <a:endParaRPr lang="nl-NL" sz="3600">
              <a:solidFill>
                <a:srgbClr val="FFFF00"/>
              </a:solidFill>
            </a:endParaRPr>
          </a:p>
        </p:txBody>
      </p:sp>
      <p:sp>
        <p:nvSpPr>
          <p:cNvPr id="156674" name="Tekstvak 3"/>
          <p:cNvSpPr txBox="1">
            <a:spLocks noChangeArrowheads="1"/>
          </p:cNvSpPr>
          <p:nvPr/>
        </p:nvSpPr>
        <p:spPr bwMode="auto">
          <a:xfrm>
            <a:off x="2112963" y="1446213"/>
            <a:ext cx="20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25" rIns="91650" bIns="45825">
            <a:spAutoFit/>
          </a:bodyPr>
          <a:lstStyle/>
          <a:p>
            <a:pPr algn="just">
              <a:lnSpc>
                <a:spcPts val="2400"/>
              </a:lnSpc>
            </a:pPr>
            <a:r>
              <a:rPr lang="nl-NL" sz="2400">
                <a:solidFill>
                  <a:srgbClr val="FFFFFF"/>
                </a:solidFill>
              </a:rPr>
              <a:t>•</a:t>
            </a:r>
          </a:p>
        </p:txBody>
      </p:sp>
      <p:sp>
        <p:nvSpPr>
          <p:cNvPr id="156675" name="Tekstvak 4"/>
          <p:cNvSpPr txBox="1">
            <a:spLocks noChangeArrowheads="1"/>
          </p:cNvSpPr>
          <p:nvPr/>
        </p:nvSpPr>
        <p:spPr bwMode="auto">
          <a:xfrm>
            <a:off x="79375" y="2060575"/>
            <a:ext cx="64849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>
              <a:lnSpc>
                <a:spcPts val="5788"/>
              </a:lnSpc>
            </a:pPr>
            <a:r>
              <a:rPr lang="en-US" sz="2400">
                <a:solidFill>
                  <a:srgbClr val="FFFFFF"/>
                </a:solidFill>
              </a:rPr>
              <a:t>•</a:t>
            </a:r>
          </a:p>
          <a:p>
            <a:pPr>
              <a:lnSpc>
                <a:spcPts val="5788"/>
              </a:lnSpc>
            </a:pPr>
            <a:r>
              <a:rPr lang="en-US" sz="2400">
                <a:solidFill>
                  <a:srgbClr val="FFFFFF"/>
                </a:solidFill>
              </a:rPr>
              <a:t>•</a:t>
            </a:r>
            <a:endParaRPr lang="nl-NL" sz="2400">
              <a:solidFill>
                <a:srgbClr val="FFFFFF"/>
              </a:solidFill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288" y="0"/>
            <a:ext cx="941228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3327400"/>
            <a:ext cx="93821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42EC"/>
            </a:gs>
            <a:gs pos="100000">
              <a:srgbClr val="221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echte verbindingslijn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>
                <a:solidFill>
                  <a:srgbClr val="FFFF00"/>
                </a:solidFill>
              </a:rPr>
              <a:t>Dagelijkse praktijk in de binnenvaart communicatie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4038600" cy="4525962"/>
          </a:xfrm>
        </p:spPr>
        <p:txBody>
          <a:bodyPr/>
          <a:lstStyle/>
          <a:p>
            <a:pPr eaLnBrk="1" hangingPunct="1"/>
            <a:r>
              <a:rPr lang="nl-NL" sz="2400" smtClean="0">
                <a:solidFill>
                  <a:schemeClr val="bg1"/>
                </a:solidFill>
              </a:rPr>
              <a:t>Schip - schip verkeer</a:t>
            </a:r>
          </a:p>
          <a:p>
            <a:pPr eaLnBrk="1" hangingPunct="1"/>
            <a:r>
              <a:rPr lang="nl-NL" sz="2400" smtClean="0">
                <a:solidFill>
                  <a:schemeClr val="bg1"/>
                </a:solidFill>
              </a:rPr>
              <a:t>Schip –wal verkeer</a:t>
            </a:r>
          </a:p>
          <a:p>
            <a:pPr eaLnBrk="1" hangingPunct="1"/>
            <a:r>
              <a:rPr lang="nl-NL" sz="2400" smtClean="0">
                <a:solidFill>
                  <a:schemeClr val="bg1"/>
                </a:solidFill>
              </a:rPr>
              <a:t>Havens en terminals</a:t>
            </a:r>
          </a:p>
          <a:p>
            <a:pPr eaLnBrk="1" hangingPunct="1"/>
            <a:r>
              <a:rPr lang="nl-NL" sz="2400" smtClean="0">
                <a:solidFill>
                  <a:schemeClr val="bg1"/>
                </a:solidFill>
              </a:rPr>
              <a:t>Intra-schip and sociale communicatie aan boord</a:t>
            </a:r>
          </a:p>
          <a:p>
            <a:pPr eaLnBrk="1" hangingPunct="1">
              <a:buFontTx/>
              <a:buNone/>
            </a:pPr>
            <a:r>
              <a:rPr lang="nl-NL" sz="2800" smtClean="0">
                <a:solidFill>
                  <a:schemeClr val="bg1"/>
                </a:solidFill>
              </a:rPr>
              <a:t>	</a:t>
            </a:r>
            <a:r>
              <a:rPr lang="en-GB" sz="28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en-GB" sz="2800" smtClean="0">
              <a:solidFill>
                <a:schemeClr val="bg1"/>
              </a:solidFill>
            </a:endParaRPr>
          </a:p>
        </p:txBody>
      </p:sp>
      <p:sp>
        <p:nvSpPr>
          <p:cNvPr id="168965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68966" name="Picture 4" descr="Matrozen%20Facto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4825"/>
            <a:ext cx="15875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7" name="Picture 5" descr="Stuurhutopsch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350" y="5588000"/>
            <a:ext cx="17716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8" name="Picture 6" descr="schepe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603875"/>
            <a:ext cx="15843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9" name="Picture 7" descr="verstelbarestuurh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5589588"/>
            <a:ext cx="17287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70" name="Text Box 8"/>
          <p:cNvSpPr txBox="1">
            <a:spLocks noChangeArrowheads="1"/>
          </p:cNvSpPr>
          <p:nvPr/>
        </p:nvSpPr>
        <p:spPr bwMode="auto">
          <a:xfrm>
            <a:off x="3419475" y="5589588"/>
            <a:ext cx="2305050" cy="1192212"/>
          </a:xfrm>
          <a:prstGeom prst="rect">
            <a:avLst/>
          </a:prstGeom>
          <a:solidFill>
            <a:srgbClr val="4E4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Education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In Inland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Navigation</a:t>
            </a:r>
          </a:p>
        </p:txBody>
      </p:sp>
      <p:pic>
        <p:nvPicPr>
          <p:cNvPr id="168971" name="Picture 10" descr="DEW0310-122-1"/>
          <p:cNvPicPr>
            <a:picLocks noChangeAspect="1" noChangeArrowheads="1"/>
          </p:cNvPicPr>
          <p:nvPr/>
        </p:nvPicPr>
        <p:blipFill>
          <a:blip r:embed="rId7"/>
          <a:srcRect t="4002" b="7310"/>
          <a:stretch>
            <a:fillRect/>
          </a:stretch>
        </p:blipFill>
        <p:spPr bwMode="auto">
          <a:xfrm>
            <a:off x="5003800" y="18446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3716338"/>
            <a:ext cx="21701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288" y="1814513"/>
            <a:ext cx="37814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rme libre 3"/>
          <p:cNvSpPr/>
          <p:nvPr/>
        </p:nvSpPr>
        <p:spPr>
          <a:xfrm>
            <a:off x="0" y="3779838"/>
            <a:ext cx="9144000" cy="1665287"/>
          </a:xfrm>
          <a:custGeom>
            <a:avLst/>
            <a:gdLst>
              <a:gd name="connsiteX0" fmla="*/ 0 w 9095232"/>
              <a:gd name="connsiteY0" fmla="*/ 60960 h 1402080"/>
              <a:gd name="connsiteX1" fmla="*/ 1438656 w 9095232"/>
              <a:gd name="connsiteY1" fmla="*/ 73152 h 1402080"/>
              <a:gd name="connsiteX2" fmla="*/ 1450848 w 9095232"/>
              <a:gd name="connsiteY2" fmla="*/ 1389888 h 1402080"/>
              <a:gd name="connsiteX3" fmla="*/ 6632448 w 9095232"/>
              <a:gd name="connsiteY3" fmla="*/ 1402080 h 1402080"/>
              <a:gd name="connsiteX4" fmla="*/ 7766304 w 9095232"/>
              <a:gd name="connsiteY4" fmla="*/ 0 h 1402080"/>
              <a:gd name="connsiteX5" fmla="*/ 9083040 w 9095232"/>
              <a:gd name="connsiteY5" fmla="*/ 12192 h 1402080"/>
              <a:gd name="connsiteX6" fmla="*/ 9095232 w 9095232"/>
              <a:gd name="connsiteY6" fmla="*/ 36576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232" h="1402080">
                <a:moveTo>
                  <a:pt x="0" y="60960"/>
                </a:moveTo>
                <a:lnTo>
                  <a:pt x="1438656" y="73152"/>
                </a:lnTo>
                <a:lnTo>
                  <a:pt x="1450848" y="1389888"/>
                </a:lnTo>
                <a:lnTo>
                  <a:pt x="6632448" y="1402080"/>
                </a:lnTo>
                <a:lnTo>
                  <a:pt x="7766304" y="0"/>
                </a:lnTo>
                <a:lnTo>
                  <a:pt x="9083040" y="12192"/>
                </a:lnTo>
                <a:lnTo>
                  <a:pt x="9095232" y="36576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rgbClr val="00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76375" y="4292600"/>
            <a:ext cx="1800225" cy="0"/>
          </a:xfrm>
          <a:prstGeom prst="line">
            <a:avLst/>
          </a:prstGeom>
          <a:ln w="508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940425" y="4292600"/>
            <a:ext cx="1511300" cy="0"/>
          </a:xfrm>
          <a:prstGeom prst="line">
            <a:avLst/>
          </a:prstGeom>
          <a:ln w="508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196975"/>
            <a:ext cx="91440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rgbClr val="FFFFFF"/>
              </a:solidFill>
            </a:endParaRPr>
          </a:p>
        </p:txBody>
      </p:sp>
      <p:sp>
        <p:nvSpPr>
          <p:cNvPr id="12" name="Losange 11"/>
          <p:cNvSpPr/>
          <p:nvPr/>
        </p:nvSpPr>
        <p:spPr>
          <a:xfrm>
            <a:off x="4500563" y="1412875"/>
            <a:ext cx="215900" cy="2159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850" y="1773238"/>
            <a:ext cx="287338" cy="208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32813" y="1773238"/>
            <a:ext cx="28733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srgbClr val="FFFFFF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10800000">
            <a:off x="2555875" y="2133600"/>
            <a:ext cx="1439863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0800000">
            <a:off x="2555875" y="4868863"/>
            <a:ext cx="1439863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0800000">
            <a:off x="5867400" y="3933825"/>
            <a:ext cx="649288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hlinkClick r:id="rId4" action="ppaction://hlinksldjump" tooltip="Tirant d'air"/>
          </p:cNvPr>
          <p:cNvCxnSpPr/>
          <p:nvPr/>
        </p:nvCxnSpPr>
        <p:spPr>
          <a:xfrm rot="5400000">
            <a:off x="1548607" y="3212306"/>
            <a:ext cx="2159000" cy="1587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hlinkClick r:id="rId4" action="ppaction://hlinksldjump"/>
          </p:cNvPr>
          <p:cNvCxnSpPr/>
          <p:nvPr/>
        </p:nvCxnSpPr>
        <p:spPr>
          <a:xfrm rot="5400000">
            <a:off x="2339975" y="4579938"/>
            <a:ext cx="576263" cy="1587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hlinkClick r:id="rId5" action="ppaction://hlinksldjump" tooltip="Franc bord"/>
          </p:cNvPr>
          <p:cNvCxnSpPr/>
          <p:nvPr/>
        </p:nvCxnSpPr>
        <p:spPr>
          <a:xfrm rot="5400000">
            <a:off x="6265069" y="4112419"/>
            <a:ext cx="358775" cy="1587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hlinkClick r:id="rId6" action="ppaction://hlinksldjump" tooltip="Distance de sécurité ou Pied de pilote"/>
          </p:cNvPr>
          <p:cNvCxnSpPr/>
          <p:nvPr/>
        </p:nvCxnSpPr>
        <p:spPr>
          <a:xfrm rot="5400000">
            <a:off x="2339976" y="5156200"/>
            <a:ext cx="576262" cy="1587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hlinkClick r:id="rId7" action="ppaction://hlinksldjump" tooltip="Hauteur libre"/>
          </p:cNvPr>
          <p:cNvCxnSpPr/>
          <p:nvPr/>
        </p:nvCxnSpPr>
        <p:spPr>
          <a:xfrm rot="5400000">
            <a:off x="575469" y="3032919"/>
            <a:ext cx="2520950" cy="1588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hlinkClick r:id="rId8" action="ppaction://hlinksldjump" tooltip="Mouillage"/>
          </p:cNvPr>
          <p:cNvCxnSpPr/>
          <p:nvPr/>
        </p:nvCxnSpPr>
        <p:spPr>
          <a:xfrm rot="5400000">
            <a:off x="1259681" y="4869657"/>
            <a:ext cx="1152525" cy="1588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26" name="Tekstvak 20"/>
          <p:cNvSpPr txBox="1">
            <a:spLocks noChangeArrowheads="1"/>
          </p:cNvSpPr>
          <p:nvPr/>
        </p:nvSpPr>
        <p:spPr bwMode="auto">
          <a:xfrm>
            <a:off x="1835150" y="260350"/>
            <a:ext cx="547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>
                <a:solidFill>
                  <a:srgbClr val="2D2D8A"/>
                </a:solidFill>
              </a:rPr>
              <a:t>Professioneel binnenvaart jargon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700"/>
            <a:ext cx="914400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42EC"/>
            </a:gs>
            <a:gs pos="100000">
              <a:srgbClr val="221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>
                <a:solidFill>
                  <a:srgbClr val="FFFF00"/>
                </a:solidFill>
              </a:rPr>
              <a:t>Schip – schip communicatie</a:t>
            </a: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				</a:t>
            </a:r>
          </a:p>
          <a:p>
            <a:pPr eaLnBrk="1" hangingPunct="1">
              <a:buFontTx/>
              <a:buNone/>
            </a:pPr>
            <a:endParaRPr lang="en-GB" sz="2800" smtClean="0">
              <a:solidFill>
                <a:schemeClr val="bg1"/>
              </a:solidFill>
            </a:endParaRPr>
          </a:p>
        </p:txBody>
      </p:sp>
      <p:pic>
        <p:nvPicPr>
          <p:cNvPr id="175109" name="Picture 2" descr="Herzlich Willkommen auf den Internetseiten des WSA Verden!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133600"/>
            <a:ext cx="3178175" cy="3178175"/>
          </a:xfrm>
        </p:spPr>
      </p:pic>
      <p:pic>
        <p:nvPicPr>
          <p:cNvPr id="1751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33600"/>
            <a:ext cx="3889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cintillan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933825"/>
            <a:ext cx="2889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42EC"/>
            </a:gs>
            <a:gs pos="100000">
              <a:srgbClr val="221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4143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/>
            </a:r>
            <a:br>
              <a:rPr lang="en-GB" smtClean="0">
                <a:solidFill>
                  <a:srgbClr val="FFFF00"/>
                </a:solidFill>
              </a:rPr>
            </a:br>
            <a:r>
              <a:rPr lang="en-GB" smtClean="0">
                <a:solidFill>
                  <a:srgbClr val="FFFF00"/>
                </a:solidFill>
              </a:rPr>
              <a:t>Riverspeak – SINC</a:t>
            </a:r>
            <a:br>
              <a:rPr lang="en-GB" smtClean="0">
                <a:solidFill>
                  <a:srgbClr val="FFFF00"/>
                </a:solidFill>
              </a:rPr>
            </a:br>
            <a:r>
              <a:rPr lang="en-GB" sz="2000" smtClean="0">
                <a:solidFill>
                  <a:srgbClr val="FFFF00"/>
                </a:solidFill>
              </a:rPr>
              <a:t>Standard Inland Navigation Communication Phrases</a:t>
            </a:r>
            <a:br>
              <a:rPr lang="en-GB" sz="2000" smtClean="0">
                <a:solidFill>
                  <a:srgbClr val="FFFF00"/>
                </a:solidFill>
              </a:rPr>
            </a:br>
            <a:r>
              <a:rPr lang="nl-NL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16350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Verzamelen van bestaand materiaal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Aanpassen aan binnenvaart jargon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Uitbreiden vanuit specifieke binnenvaart expertise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Opstellen van een intern EDINNA concept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Bespreken concept met alle stake holders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Verwerken van commentaar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Vertalen in talen EDINNA leden</a:t>
            </a:r>
          </a:p>
          <a:p>
            <a:pPr eaLnBrk="1" hangingPunct="1"/>
            <a:r>
              <a:rPr lang="nl-NL" sz="2400" smtClean="0">
                <a:solidFill>
                  <a:schemeClr val="bg1"/>
                </a:solidFill>
              </a:rPr>
              <a:t>Introductie in binnenvaartonderwijs zodat er een “bottom up” benadering ontstaat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509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tx1"/>
                </a:solidFill>
              </a:rPr>
              <a:t> Simulators in Inland Navigation</a:t>
            </a:r>
          </a:p>
        </p:txBody>
      </p:sp>
      <p:sp>
        <p:nvSpPr>
          <p:cNvPr id="17920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9203" name="Picture 11" descr="eroef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36385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9205" name="Object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000250"/>
            <a:ext cx="37147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6" name="Picture 15" descr="Copy of _DSC6029 Panor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" y="4071938"/>
            <a:ext cx="3592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7" name="Afbeelding 1" descr="Biva Al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71938"/>
            <a:ext cx="37417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8" name="Picture 17" descr="Logo Edin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6000750"/>
            <a:ext cx="19288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tx1"/>
                </a:solidFill>
              </a:rPr>
              <a:t> INLAND WATERWAY SIMULATORS</a:t>
            </a:r>
          </a:p>
        </p:txBody>
      </p:sp>
      <p:sp>
        <p:nvSpPr>
          <p:cNvPr id="1802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0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1643063"/>
            <a:ext cx="66643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0229" name="Rechte verbindingslijn met pijl 10"/>
          <p:cNvCxnSpPr>
            <a:cxnSpLocks noChangeShapeType="1"/>
          </p:cNvCxnSpPr>
          <p:nvPr/>
        </p:nvCxnSpPr>
        <p:spPr bwMode="auto">
          <a:xfrm rot="5400000">
            <a:off x="3820319" y="3393282"/>
            <a:ext cx="1216025" cy="158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0230" name="Rechte verbindingslijn met pijl 12"/>
          <p:cNvCxnSpPr>
            <a:cxnSpLocks noChangeShapeType="1"/>
          </p:cNvCxnSpPr>
          <p:nvPr/>
        </p:nvCxnSpPr>
        <p:spPr bwMode="auto">
          <a:xfrm>
            <a:off x="4429125" y="4000500"/>
            <a:ext cx="85725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80231" name="Picture 17" descr="Logo Edin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00750"/>
            <a:ext cx="19288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29600" cy="850900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Properties of Simulators in IWT</a:t>
            </a:r>
            <a:endParaRPr lang="en-GB" sz="3600" smtClean="0">
              <a:solidFill>
                <a:schemeClr val="tx1"/>
              </a:solidFill>
            </a:endParaRPr>
          </a:p>
        </p:txBody>
      </p:sp>
      <p:pic>
        <p:nvPicPr>
          <p:cNvPr id="181250" name="Afbeelding 1" descr="6-DOF motion plat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73238"/>
            <a:ext cx="334962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4" descr="A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36830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Rechthoek 214"/>
          <p:cNvSpPr>
            <a:spLocks noChangeArrowheads="1"/>
          </p:cNvSpPr>
          <p:nvPr/>
        </p:nvSpPr>
        <p:spPr bwMode="auto">
          <a:xfrm>
            <a:off x="539750" y="4149725"/>
            <a:ext cx="3671888" cy="5746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1253" name="Afbeelding 0" descr="Hexapod_general_Ani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437063"/>
            <a:ext cx="1352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Tekstvak 215"/>
          <p:cNvSpPr txBox="1">
            <a:spLocks noChangeArrowheads="1"/>
          </p:cNvSpPr>
          <p:nvPr/>
        </p:nvSpPr>
        <p:spPr bwMode="auto">
          <a:xfrm>
            <a:off x="539750" y="4581525"/>
            <a:ext cx="3168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These are the three linear movements x, y, z (</a:t>
            </a:r>
            <a:r>
              <a:rPr lang="en-US">
                <a:solidFill>
                  <a:srgbClr val="3C8C93"/>
                </a:solidFill>
              </a:rPr>
              <a:t>lateral, longitudinal and vertical</a:t>
            </a:r>
            <a:r>
              <a:rPr lang="en-US">
                <a:solidFill>
                  <a:srgbClr val="000000"/>
                </a:solidFill>
              </a:rPr>
              <a:t>), and the three rotations </a:t>
            </a:r>
            <a:r>
              <a:rPr lang="en-US" u="sng">
                <a:solidFill>
                  <a:srgbClr val="FF0000"/>
                </a:solidFill>
                <a:hlinkClick r:id="rId5" tooltip="Roll, pitch, and yaw"/>
              </a:rPr>
              <a:t>pitch, roll</a:t>
            </a:r>
            <a:r>
              <a:rPr lang="en-US" u="sng">
                <a:solidFill>
                  <a:srgbClr val="000000"/>
                </a:solidFill>
                <a:hlinkClick r:id="rId5" tooltip="Roll, pitch, and yaw"/>
              </a:rPr>
              <a:t>, &amp; yaw</a:t>
            </a:r>
            <a:r>
              <a:rPr lang="en-US">
                <a:solidFill>
                  <a:srgbClr val="000000"/>
                </a:solidFill>
              </a:rPr>
              <a:t>. The term "six-axis" platform is also used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181255" name="Picture 1" descr="http://upload.wikimedia.org/wikipedia/commons/1/12/6_degrees_freedo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365625"/>
            <a:ext cx="31480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509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tx1"/>
                </a:solidFill>
              </a:rPr>
              <a:t> Databases</a:t>
            </a:r>
          </a:p>
        </p:txBody>
      </p:sp>
      <p:sp>
        <p:nvSpPr>
          <p:cNvPr id="1822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2276" name="Picture 2" descr="Erle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4071938" cy="2428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2277" name="Picture 2" descr="auto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643438" y="981075"/>
            <a:ext cx="40005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Picture 14" descr="tdf-20070423_190_pr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4429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Afbeelding 7" descr="Area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860800"/>
            <a:ext cx="3732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2" descr="leerer 4-er Schubverb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24175"/>
            <a:ext cx="70342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8" name="Picture 4" descr="http://www.dst-org.de/projekte/projekte/simulator/Schiffe/schubverb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1525"/>
            <a:ext cx="70564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6" descr="http://www.dst-org.de/projekte/projekte/simulator/Schiffe/GMS135mt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549275"/>
            <a:ext cx="70564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6" descr="EDINN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79914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060575"/>
            <a:ext cx="6086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Tekstvak 4"/>
          <p:cNvSpPr txBox="1">
            <a:spLocks noChangeArrowheads="1"/>
          </p:cNvSpPr>
          <p:nvPr/>
        </p:nvSpPr>
        <p:spPr bwMode="auto">
          <a:xfrm>
            <a:off x="5292725" y="4724400"/>
            <a:ext cx="5032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solidFill>
                  <a:srgbClr val="FFFFFF"/>
                </a:solidFill>
              </a:rPr>
              <a:t>UKR</a:t>
            </a:r>
          </a:p>
        </p:txBody>
      </p:sp>
      <p:sp>
        <p:nvSpPr>
          <p:cNvPr id="157700" name="Tekstvak 8"/>
          <p:cNvSpPr txBox="1">
            <a:spLocks noChangeArrowheads="1"/>
          </p:cNvSpPr>
          <p:nvPr/>
        </p:nvSpPr>
        <p:spPr bwMode="auto">
          <a:xfrm>
            <a:off x="3995738" y="5373688"/>
            <a:ext cx="428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FFFFFF"/>
                </a:solidFill>
              </a:rPr>
              <a:t>IT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356100" y="4652963"/>
            <a:ext cx="4286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>
                <a:solidFill>
                  <a:srgbClr val="FFFFFF"/>
                </a:solidFill>
              </a:rPr>
              <a:t>CZ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716463" y="4868863"/>
            <a:ext cx="4286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>
                <a:solidFill>
                  <a:srgbClr val="FFFFFF"/>
                </a:solidFill>
              </a:rPr>
              <a:t>SK</a:t>
            </a:r>
          </a:p>
        </p:txBody>
      </p:sp>
      <p:pic>
        <p:nvPicPr>
          <p:cNvPr id="157703" name="Picture 2" descr="http://upload.wikimedia.org/wikipedia/commons/thumb/4/49/Flag_of_Ukraine.svg/125px-Flag_of_Ukraine.svg.png">
            <a:hlinkClick r:id="rId5" tooltip="Flag of Ukrain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4437063"/>
            <a:ext cx="719138" cy="4302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4" name="Picture 4" descr="http://upload.wikimedia.org/wikipedia/commons/thumb/9/9a/Flag_of_Bulgaria.svg/125px-Flag_of_Bulgaria.svg.png">
            <a:hlinkClick r:id="rId7" tooltip="Flag of Bulgaria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0650" y="5949950"/>
            <a:ext cx="7191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5" name="Picture 6" descr="http://upload.wikimedia.org/wikipedia/commons/thumb/7/73/Flag_of_Romania.svg/125px-Flag_of_Romania.svg.png">
            <a:hlinkClick r:id="rId9" tooltip="Flag of Romania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0650" y="4941888"/>
            <a:ext cx="7191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6" name="Picture 8" descr="http://upload.wikimedia.org/wikipedia/commons/thumb/f/ff/Flag_of_Serbia.svg/125px-Flag_of_Serbia.svg.png">
            <a:hlinkClick r:id="rId11" tooltip="Flag of Serbia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0650" y="5445125"/>
            <a:ext cx="7191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7" name="Picture 10" descr="http://upload.wikimedia.org/wikipedia/commons/thumb/2/2f/Flag_of_Hungary_%281867-1918%29.svg/125px-Flag_of_Hungary_%281867-1918%29.svg.png">
            <a:hlinkClick r:id="rId13" tooltip="Flag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3860800"/>
            <a:ext cx="719138" cy="477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8" name="Picture 12" descr="http://upload.wikimedia.org/wikipedia/commons/thumb/2/20/Flag_of_the_Netherlands.svg/125px-Flag_of_the_Netherlands.svg.png">
            <a:hlinkClick r:id="rId15" tooltip="Flag of Netherlands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9750" y="2060575"/>
            <a:ext cx="719138" cy="477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9" name="Picture 14" descr="http://upload.wikimedia.org/wikipedia/commons/thumb/9/92/Flag_of_Belgium_%28civil%29.svg/125px-Flag_of_Belgium_%28civil%29.svg.png">
            <a:hlinkClick r:id="rId17" tooltip="Flag of Belgium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9750" y="2636838"/>
            <a:ext cx="719138" cy="4778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0" name="Picture 16" descr="http://upload.wikimedia.org/wikipedia/commons/thumb/c/c3/Flag_of_France.svg/125px-Flag_of_France.svg.png">
            <a:hlinkClick r:id="rId19" tooltip="Flag of France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9750" y="3213100"/>
            <a:ext cx="719138" cy="477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1" name="Picture 18" descr="http://upload.wikimedia.org/wikipedia/commons/thumb/b/ba/Flag_of_Germany.svg/125px-Flag_of_Germany.svg.png">
            <a:hlinkClick r:id="rId21" tooltip="Flag of Germany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39750" y="3789363"/>
            <a:ext cx="7191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2" name="Picture 20" descr="http://upload.wikimedia.org/wikipedia/commons/thumb/0/08/Flag_of_Switzerland_%28Pantone%29.svg/125px-Flag_of_Switzerland_%28Pantone%29.svg.png">
            <a:hlinkClick r:id="rId23" tooltip="Flag of Switzerland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39750" y="4292600"/>
            <a:ext cx="719138" cy="4587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kstvak 19"/>
          <p:cNvSpPr txBox="1"/>
          <p:nvPr/>
        </p:nvSpPr>
        <p:spPr>
          <a:xfrm>
            <a:off x="3851275" y="4941888"/>
            <a:ext cx="4286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>
                <a:solidFill>
                  <a:srgbClr val="FFFFFF"/>
                </a:solidFill>
              </a:rPr>
              <a:t>CH</a:t>
            </a:r>
          </a:p>
        </p:txBody>
      </p:sp>
      <p:pic>
        <p:nvPicPr>
          <p:cNvPr id="157714" name="Picture 22" descr="http://upload.wikimedia.org/wikipedia/commons/thumb/0/03/Flag_of_Italy.svg/125px-Flag_of_Italy.svg.png">
            <a:hlinkClick r:id="rId25" tooltip="Flag of Italy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9750" y="4797425"/>
            <a:ext cx="719138" cy="477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5" name="Picture 24" descr="http://upload.wikimedia.org/wikipedia/commons/thumb/4/41/Flag_of_Austria.svg/125px-Flag_of_Austria.svg.png">
            <a:hlinkClick r:id="rId27" tooltip="Flag of Austria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39750" y="5373688"/>
            <a:ext cx="719138" cy="4778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6" name="Picture 26" descr="http://upload.wikimedia.org/wikipedia/commons/thumb/c/cb/Flag_of_the_Czech_Republic.svg/125px-Flag_of_the_Czech_Republic.svg.png">
            <a:hlinkClick r:id="rId29" tooltip="Flag of Czech Republic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740650" y="2060575"/>
            <a:ext cx="719138" cy="477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7" name="Picture 28" descr="http://upload.wikimedia.org/wikipedia/commons/thumb/1/12/Flag_of_Poland.svg/125px-Flag_of_Poland.svg.png">
            <a:hlinkClick r:id="rId31" tooltip="Flag of Poland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740650" y="2636838"/>
            <a:ext cx="719138" cy="449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18" name="Picture 30" descr="http://upload.wikimedia.org/wikipedia/commons/thumb/e/e6/Flag_of_Slovakia.svg/125px-Flag_of_Slovakia.svg.png">
            <a:hlinkClick r:id="rId33" tooltip="Flag of Slovakia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740650" y="3213100"/>
            <a:ext cx="719138" cy="477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Rechthoek 23"/>
          <p:cNvSpPr/>
          <p:nvPr/>
        </p:nvSpPr>
        <p:spPr>
          <a:xfrm>
            <a:off x="2339975" y="6396038"/>
            <a:ext cx="39608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15 countries in Europe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 descr="http://www.dst-org.de/projekte/projekte/simulator/Bilder/Disi-Foto_Ruhr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7041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860800"/>
            <a:ext cx="36639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2" descr="Flachwassersimulator-sch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7338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Inland Waterways Navigation simulator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pic>
        <p:nvPicPr>
          <p:cNvPr id="186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52513"/>
            <a:ext cx="10571162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5" descr="drapeaux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661025"/>
            <a:ext cx="1066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Thank you for your attention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</a:t>
            </a:r>
          </a:p>
        </p:txBody>
      </p:sp>
      <p:pic>
        <p:nvPicPr>
          <p:cNvPr id="187395" name="Picture 4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133600"/>
            <a:ext cx="3044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el 1"/>
          <p:cNvSpPr>
            <a:spLocks noGrp="1"/>
          </p:cNvSpPr>
          <p:nvPr>
            <p:ph type="title"/>
          </p:nvPr>
        </p:nvSpPr>
        <p:spPr>
          <a:xfrm>
            <a:off x="2555875" y="2276475"/>
            <a:ext cx="4032250" cy="2001838"/>
          </a:xfrm>
        </p:spPr>
        <p:txBody>
          <a:bodyPr/>
          <a:lstStyle/>
          <a:p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b="1" smtClean="0">
                <a:solidFill>
                  <a:srgbClr val="FFFF00"/>
                </a:solidFill>
              </a:rPr>
              <a:t/>
            </a:r>
            <a:br>
              <a:rPr lang="en-GB" sz="3200" b="1" smtClean="0">
                <a:solidFill>
                  <a:srgbClr val="FFFF00"/>
                </a:solidFill>
              </a:rPr>
            </a:br>
            <a:r>
              <a:rPr lang="en-GB" sz="3200" b="1" smtClean="0">
                <a:solidFill>
                  <a:srgbClr val="FFFF00"/>
                </a:solidFill>
              </a:rPr>
              <a:t>25 members</a:t>
            </a:r>
            <a:br>
              <a:rPr lang="en-GB" sz="3200" b="1" smtClean="0">
                <a:solidFill>
                  <a:srgbClr val="FFFF00"/>
                </a:solidFill>
              </a:rPr>
            </a:br>
            <a:r>
              <a:rPr lang="en-GB" sz="3200" b="1" smtClean="0">
                <a:solidFill>
                  <a:srgbClr val="FFFF00"/>
                </a:solidFill>
              </a:rPr>
              <a:t/>
            </a:r>
            <a:br>
              <a:rPr lang="en-GB" sz="3200" b="1" smtClean="0">
                <a:solidFill>
                  <a:srgbClr val="FFFF00"/>
                </a:solidFill>
              </a:rPr>
            </a:br>
            <a:r>
              <a:rPr lang="en-GB" sz="3200" b="1" smtClean="0">
                <a:solidFill>
                  <a:srgbClr val="FFFF00"/>
                </a:solidFill>
              </a:rPr>
              <a:t>8 associated members</a:t>
            </a:r>
            <a:br>
              <a:rPr lang="en-GB" sz="3200" b="1" smtClean="0">
                <a:solidFill>
                  <a:srgbClr val="FFFF00"/>
                </a:solidFill>
              </a:rPr>
            </a:br>
            <a:r>
              <a:rPr lang="en-GB" sz="3200" b="1" smtClean="0">
                <a:solidFill>
                  <a:srgbClr val="FFFF00"/>
                </a:solidFill>
              </a:rPr>
              <a:t/>
            </a:r>
            <a:br>
              <a:rPr lang="en-GB" sz="3200" b="1" smtClean="0">
                <a:solidFill>
                  <a:srgbClr val="FFFF00"/>
                </a:solidFill>
              </a:rPr>
            </a:br>
            <a:r>
              <a:rPr lang="en-GB" sz="3200" b="1" smtClean="0">
                <a:solidFill>
                  <a:srgbClr val="FFFF00"/>
                </a:solidFill>
              </a:rPr>
              <a:t>Recognized by the CCNR as NGO</a:t>
            </a:r>
            <a:r>
              <a:rPr lang="en-GB" sz="3200" smtClean="0">
                <a:solidFill>
                  <a:srgbClr val="FF0000"/>
                </a:solidFill>
              </a:rPr>
              <a:t/>
            </a:r>
            <a:br>
              <a:rPr lang="en-GB" sz="3200" smtClean="0">
                <a:solidFill>
                  <a:srgbClr val="FF0000"/>
                </a:solidFill>
              </a:rPr>
            </a:br>
            <a:r>
              <a:rPr lang="en-GB" sz="3200" smtClean="0">
                <a:solidFill>
                  <a:srgbClr val="FF0000"/>
                </a:solidFill>
              </a:rPr>
              <a:t/>
            </a:r>
            <a:br>
              <a:rPr lang="en-GB" sz="3200" smtClean="0">
                <a:solidFill>
                  <a:srgbClr val="FF0000"/>
                </a:solidFill>
              </a:rPr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>  </a:t>
            </a:r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24288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765175"/>
            <a:ext cx="24669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3348038" y="5949950"/>
            <a:ext cx="2520950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www.edinna.eu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Afbeelding 1" descr="a2e193.tmp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0" name="Tekstvak 2"/>
          <p:cNvSpPr txBox="1">
            <a:spLocks noChangeArrowheads="1"/>
          </p:cNvSpPr>
          <p:nvPr/>
        </p:nvSpPr>
        <p:spPr bwMode="auto">
          <a:xfrm>
            <a:off x="1116013" y="439738"/>
            <a:ext cx="51577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 algn="just">
              <a:lnSpc>
                <a:spcPts val="4013"/>
              </a:lnSpc>
            </a:pPr>
            <a:r>
              <a:rPr lang="nl-NL" sz="4000">
                <a:solidFill>
                  <a:srgbClr val="FFFF00"/>
                </a:solidFill>
              </a:rPr>
              <a:t> Edinna board</a:t>
            </a:r>
            <a:endParaRPr lang="nl-NL" sz="3600">
              <a:solidFill>
                <a:srgbClr val="FFFF00"/>
              </a:solidFill>
            </a:endParaRPr>
          </a:p>
        </p:txBody>
      </p:sp>
      <p:sp>
        <p:nvSpPr>
          <p:cNvPr id="160771" name="Tekstvak 3"/>
          <p:cNvSpPr txBox="1">
            <a:spLocks noChangeArrowheads="1"/>
          </p:cNvSpPr>
          <p:nvPr/>
        </p:nvSpPr>
        <p:spPr bwMode="auto">
          <a:xfrm>
            <a:off x="79375" y="1446213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25" rIns="91650" bIns="45825">
            <a:spAutoFit/>
          </a:bodyPr>
          <a:lstStyle/>
          <a:p>
            <a:pPr algn="just">
              <a:lnSpc>
                <a:spcPts val="2400"/>
              </a:lnSpc>
            </a:pPr>
            <a:r>
              <a:rPr lang="nl-NL" sz="2400">
                <a:solidFill>
                  <a:srgbClr val="FFFFFF"/>
                </a:solidFill>
              </a:rPr>
              <a:t>• Chairman - Mr. Arjen Mintjes </a:t>
            </a:r>
          </a:p>
        </p:txBody>
      </p:sp>
      <p:sp>
        <p:nvSpPr>
          <p:cNvPr id="160772" name="Tekstvak 4"/>
          <p:cNvSpPr txBox="1">
            <a:spLocks noChangeArrowheads="1"/>
          </p:cNvSpPr>
          <p:nvPr/>
        </p:nvSpPr>
        <p:spPr bwMode="auto">
          <a:xfrm>
            <a:off x="79375" y="2060575"/>
            <a:ext cx="64849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>
              <a:lnSpc>
                <a:spcPts val="5788"/>
              </a:lnSpc>
            </a:pPr>
            <a:r>
              <a:rPr lang="en-US" sz="2400">
                <a:solidFill>
                  <a:srgbClr val="FFFFFF"/>
                </a:solidFill>
              </a:rPr>
              <a:t>• Vice Chairman - Mr. Hans Gunter Portmann </a:t>
            </a:r>
          </a:p>
          <a:p>
            <a:pPr>
              <a:lnSpc>
                <a:spcPts val="5788"/>
              </a:lnSpc>
            </a:pPr>
            <a:r>
              <a:rPr lang="en-US" sz="2400">
                <a:solidFill>
                  <a:srgbClr val="FFFFFF"/>
                </a:solidFill>
              </a:rPr>
              <a:t>• Secretary - Treasurer - Mr. Rob van Reem</a:t>
            </a:r>
          </a:p>
          <a:p>
            <a:pPr>
              <a:lnSpc>
                <a:spcPts val="5788"/>
              </a:lnSpc>
            </a:pPr>
            <a:r>
              <a:rPr lang="en-US" sz="2400">
                <a:solidFill>
                  <a:srgbClr val="FFFFFF"/>
                </a:solidFill>
              </a:rPr>
              <a:t> • Advisory Officer - Mr. Mihai Ghiba </a:t>
            </a:r>
          </a:p>
          <a:p>
            <a:pPr>
              <a:lnSpc>
                <a:spcPts val="5788"/>
              </a:lnSpc>
            </a:pPr>
            <a:r>
              <a:rPr lang="en-US" sz="2400">
                <a:solidFill>
                  <a:srgbClr val="FFFFFF"/>
                </a:solidFill>
              </a:rPr>
              <a:t>• Advisory Officer - Mrs. Doina Monteanu </a:t>
            </a:r>
            <a:endParaRPr lang="nl-NL" sz="2400">
              <a:solidFill>
                <a:srgbClr val="FFFFFF"/>
              </a:solidFill>
            </a:endParaRPr>
          </a:p>
        </p:txBody>
      </p:sp>
      <p:sp>
        <p:nvSpPr>
          <p:cNvPr id="160773" name="Tekstvak 5"/>
          <p:cNvSpPr txBox="1">
            <a:spLocks noChangeArrowheads="1"/>
          </p:cNvSpPr>
          <p:nvPr/>
        </p:nvSpPr>
        <p:spPr bwMode="auto">
          <a:xfrm>
            <a:off x="4008438" y="5637213"/>
            <a:ext cx="1311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25" rIns="91650" bIns="45825">
            <a:spAutoFit/>
          </a:bodyPr>
          <a:lstStyle/>
          <a:p>
            <a:pPr algn="just">
              <a:lnSpc>
                <a:spcPts val="1800"/>
              </a:lnSpc>
            </a:pPr>
            <a:r>
              <a:rPr lang="nl-NL">
                <a:solidFill>
                  <a:srgbClr val="FFFF00"/>
                </a:solidFill>
                <a:latin typeface="Verdana" pitchFamily="34" charset="0"/>
              </a:rPr>
              <a:t>Education </a:t>
            </a:r>
          </a:p>
        </p:txBody>
      </p:sp>
      <p:sp>
        <p:nvSpPr>
          <p:cNvPr id="160774" name="Tekstvak 6"/>
          <p:cNvSpPr txBox="1">
            <a:spLocks noChangeArrowheads="1"/>
          </p:cNvSpPr>
          <p:nvPr/>
        </p:nvSpPr>
        <p:spPr bwMode="auto">
          <a:xfrm>
            <a:off x="3959225" y="6051550"/>
            <a:ext cx="13509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 indent="85725" algn="just">
              <a:lnSpc>
                <a:spcPts val="2525"/>
              </a:lnSpc>
            </a:pPr>
            <a:r>
              <a:rPr lang="nl-NL">
                <a:solidFill>
                  <a:srgbClr val="FFFF00"/>
                </a:solidFill>
                <a:latin typeface="Verdana" pitchFamily="34" charset="0"/>
              </a:rPr>
              <a:t>In Inland Navigation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Afbeelding 1" descr="a2e140.tmp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4" name="Tekstvak 2"/>
          <p:cNvSpPr txBox="1">
            <a:spLocks noChangeArrowheads="1"/>
          </p:cNvSpPr>
          <p:nvPr/>
        </p:nvSpPr>
        <p:spPr bwMode="auto">
          <a:xfrm>
            <a:off x="2057400" y="214313"/>
            <a:ext cx="53498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25" rIns="91650" bIns="45825">
            <a:spAutoFit/>
          </a:bodyPr>
          <a:lstStyle/>
          <a:p>
            <a:pPr algn="just">
              <a:lnSpc>
                <a:spcPts val="4413"/>
              </a:lnSpc>
            </a:pPr>
            <a:r>
              <a:rPr lang="nl-NL" sz="4400">
                <a:solidFill>
                  <a:srgbClr val="FFFF00"/>
                </a:solidFill>
              </a:rPr>
              <a:t>Edinna working plan </a:t>
            </a:r>
          </a:p>
        </p:txBody>
      </p:sp>
      <p:sp>
        <p:nvSpPr>
          <p:cNvPr id="161795" name="Tekstvak 3"/>
          <p:cNvSpPr txBox="1">
            <a:spLocks noChangeArrowheads="1"/>
          </p:cNvSpPr>
          <p:nvPr/>
        </p:nvSpPr>
        <p:spPr bwMode="auto">
          <a:xfrm>
            <a:off x="476250" y="1012825"/>
            <a:ext cx="80756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>
              <a:lnSpc>
                <a:spcPts val="3563"/>
              </a:lnSpc>
            </a:pPr>
            <a:r>
              <a:rPr lang="en-US" sz="2800">
                <a:solidFill>
                  <a:srgbClr val="FFFFFF"/>
                </a:solidFill>
              </a:rPr>
              <a:t>• Cooperation on the subject EU harmonisation of inland navigation education and training. • Development of the Standards of Training and Certification Inland Navigation (STCIN) </a:t>
            </a:r>
            <a:endParaRPr lang="nl-NL" sz="2800">
              <a:solidFill>
                <a:srgbClr val="FFFFFF"/>
              </a:solidFill>
            </a:endParaRPr>
          </a:p>
        </p:txBody>
      </p:sp>
      <p:sp>
        <p:nvSpPr>
          <p:cNvPr id="161796" name="Tekstvak 4"/>
          <p:cNvSpPr txBox="1">
            <a:spLocks noChangeArrowheads="1"/>
          </p:cNvSpPr>
          <p:nvPr/>
        </p:nvSpPr>
        <p:spPr bwMode="auto">
          <a:xfrm>
            <a:off x="476250" y="3068638"/>
            <a:ext cx="79375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>
                <a:solidFill>
                  <a:srgbClr val="FFFFFF"/>
                </a:solidFill>
              </a:rPr>
              <a:t>• Cooperation on the subject communication and language in navigation on inland waterways • </a:t>
            </a:r>
          </a:p>
          <a:p>
            <a:pPr>
              <a:lnSpc>
                <a:spcPts val="3900"/>
              </a:lnSpc>
            </a:pPr>
            <a:r>
              <a:rPr lang="en-US" sz="2800">
                <a:solidFill>
                  <a:srgbClr val="FFFFFF"/>
                </a:solidFill>
              </a:rPr>
              <a:t>• Development of exchange programmes </a:t>
            </a:r>
            <a:endParaRPr lang="nl-NL" sz="2800">
              <a:solidFill>
                <a:srgbClr val="FFFFFF"/>
              </a:solidFill>
            </a:endParaRPr>
          </a:p>
        </p:txBody>
      </p:sp>
      <p:sp>
        <p:nvSpPr>
          <p:cNvPr id="161797" name="Tekstvak 5"/>
          <p:cNvSpPr txBox="1">
            <a:spLocks noChangeArrowheads="1"/>
          </p:cNvSpPr>
          <p:nvPr/>
        </p:nvSpPr>
        <p:spPr bwMode="auto">
          <a:xfrm>
            <a:off x="4008438" y="5637213"/>
            <a:ext cx="1311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25" rIns="91650" bIns="45825">
            <a:spAutoFit/>
          </a:bodyPr>
          <a:lstStyle/>
          <a:p>
            <a:pPr algn="just">
              <a:lnSpc>
                <a:spcPts val="1800"/>
              </a:lnSpc>
            </a:pPr>
            <a:r>
              <a:rPr lang="nl-NL">
                <a:solidFill>
                  <a:srgbClr val="FFFF00"/>
                </a:solidFill>
                <a:latin typeface="Verdana" pitchFamily="34" charset="0"/>
              </a:rPr>
              <a:t>Education </a:t>
            </a:r>
          </a:p>
        </p:txBody>
      </p:sp>
      <p:sp>
        <p:nvSpPr>
          <p:cNvPr id="161798" name="Tekstvak 6"/>
          <p:cNvSpPr txBox="1">
            <a:spLocks noChangeArrowheads="1"/>
          </p:cNvSpPr>
          <p:nvPr/>
        </p:nvSpPr>
        <p:spPr bwMode="auto">
          <a:xfrm>
            <a:off x="3959225" y="6051550"/>
            <a:ext cx="13509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25" rIns="91650" bIns="45825">
            <a:spAutoFit/>
          </a:bodyPr>
          <a:lstStyle/>
          <a:p>
            <a:pPr indent="85725" algn="just">
              <a:lnSpc>
                <a:spcPts val="2525"/>
              </a:lnSpc>
            </a:pPr>
            <a:r>
              <a:rPr lang="nl-NL">
                <a:solidFill>
                  <a:srgbClr val="FFFF00"/>
                </a:solidFill>
                <a:latin typeface="Verdana" pitchFamily="34" charset="0"/>
              </a:rPr>
              <a:t>In Inland Navigation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Joint Working Group</a:t>
            </a:r>
          </a:p>
        </p:txBody>
      </p:sp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258888" y="1395413"/>
          <a:ext cx="6626225" cy="4962525"/>
        </p:xfrm>
        <a:graphic>
          <a:graphicData uri="http://schemas.openxmlformats.org/presentationml/2006/ole">
            <p:oleObj spid="_x0000_s1030" name="Slide" r:id="rId4" imgW="4570532" imgH="3427618" progId="">
              <p:embed/>
            </p:oleObj>
          </a:graphicData>
        </a:graphic>
      </p:graphicFrame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652963"/>
            <a:ext cx="194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6300788" y="3644900"/>
            <a:ext cx="935037" cy="504825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6" name="Tekstvak 6"/>
          <p:cNvSpPr txBox="1">
            <a:spLocks noChangeArrowheads="1"/>
          </p:cNvSpPr>
          <p:nvPr/>
        </p:nvSpPr>
        <p:spPr bwMode="auto">
          <a:xfrm>
            <a:off x="6443663" y="3789363"/>
            <a:ext cx="865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ISRBC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42EC"/>
            </a:gs>
            <a:gs pos="100000">
              <a:srgbClr val="221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/>
            </a:r>
            <a:br>
              <a:rPr lang="en-GB" smtClean="0">
                <a:solidFill>
                  <a:srgbClr val="FFFF00"/>
                </a:solidFill>
              </a:rPr>
            </a:br>
            <a:r>
              <a:rPr lang="en-GB" smtClean="0">
                <a:solidFill>
                  <a:srgbClr val="FFFF00"/>
                </a:solidFill>
              </a:rPr>
              <a:t> Competenties OL en ML</a:t>
            </a:r>
            <a:r>
              <a:rPr lang="en-GB" sz="2400" smtClean="0">
                <a:solidFill>
                  <a:schemeClr val="bg1"/>
                </a:solidFill>
              </a:rPr>
              <a:t/>
            </a:r>
            <a:br>
              <a:rPr lang="en-GB" sz="2400" smtClean="0">
                <a:solidFill>
                  <a:schemeClr val="bg1"/>
                </a:solidFill>
              </a:rPr>
            </a:br>
            <a:endParaRPr lang="en-GB" sz="2400" smtClean="0">
              <a:solidFill>
                <a:srgbClr val="FFFF00"/>
              </a:solidFill>
            </a:endParaRPr>
          </a:p>
        </p:txBody>
      </p:sp>
      <p:sp>
        <p:nvSpPr>
          <p:cNvPr id="165891" name="Tijdelijke aanduiding voor tekst 1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35975" cy="3916363"/>
          </a:xfrm>
        </p:spPr>
        <p:txBody>
          <a:bodyPr/>
          <a:lstStyle/>
          <a:p>
            <a:endParaRPr lang="en-US" sz="28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5892" name="Picture 4" descr="Matrozen%20Fact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4825"/>
            <a:ext cx="15875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5" descr="Stuurhutopsc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2350" y="5588000"/>
            <a:ext cx="17716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Picture 6" descr="schepe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603875"/>
            <a:ext cx="15843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Picture 7" descr="verstelbarestuurh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589588"/>
            <a:ext cx="17287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3419475" y="5589588"/>
            <a:ext cx="2305050" cy="1192212"/>
          </a:xfrm>
          <a:prstGeom prst="rect">
            <a:avLst/>
          </a:prstGeom>
          <a:solidFill>
            <a:srgbClr val="4E46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Education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In Inland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Navigation</a:t>
            </a:r>
          </a:p>
        </p:txBody>
      </p:sp>
      <p:sp>
        <p:nvSpPr>
          <p:cNvPr id="1658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898" name="Rectangle 7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feld 5"/>
          <p:cNvSpPr txBox="1"/>
          <p:nvPr/>
        </p:nvSpPr>
        <p:spPr>
          <a:xfrm>
            <a:off x="250825" y="1628775"/>
            <a:ext cx="85693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2925" indent="-257175">
              <a:defRPr/>
            </a:pPr>
            <a:r>
              <a:rPr lang="en-GB" sz="2400" dirty="0">
                <a:solidFill>
                  <a:srgbClr val="FFFFFF"/>
                </a:solidFill>
              </a:rPr>
              <a:t>1. </a:t>
            </a:r>
            <a:r>
              <a:rPr lang="en-GB" sz="2400" dirty="0">
                <a:solidFill>
                  <a:schemeClr val="bg1"/>
                </a:solidFill>
              </a:rPr>
              <a:t>Navigation </a:t>
            </a:r>
            <a:endParaRPr lang="en-GB" sz="1600" dirty="0">
              <a:solidFill>
                <a:schemeClr val="bg1"/>
              </a:solidFill>
            </a:endParaRPr>
          </a:p>
          <a:p>
            <a:pPr marL="542925" indent="-257175">
              <a:defRPr/>
            </a:pPr>
            <a:r>
              <a:rPr lang="en-GB" sz="2400" dirty="0">
                <a:solidFill>
                  <a:schemeClr val="bg1"/>
                </a:solidFill>
              </a:rPr>
              <a:t>2. Cargo Handling, stowage and passenger transport </a:t>
            </a:r>
            <a:endParaRPr lang="en-GB" sz="1600" dirty="0">
              <a:solidFill>
                <a:schemeClr val="bg1"/>
              </a:solidFill>
            </a:endParaRPr>
          </a:p>
          <a:p>
            <a:pPr marL="542925" indent="-257175">
              <a:defRPr/>
            </a:pPr>
            <a:r>
              <a:rPr lang="en-GB" sz="2400" dirty="0">
                <a:solidFill>
                  <a:schemeClr val="bg1"/>
                </a:solidFill>
              </a:rPr>
              <a:t>3. Controlling the operation of the ship and care for </a:t>
            </a:r>
          </a:p>
          <a:p>
            <a:pPr marL="542925" indent="-257175">
              <a:defRPr/>
            </a:pPr>
            <a:r>
              <a:rPr lang="en-GB" sz="2400" dirty="0">
                <a:solidFill>
                  <a:schemeClr val="bg1"/>
                </a:solidFill>
              </a:rPr>
              <a:t>    persons on board</a:t>
            </a:r>
          </a:p>
          <a:p>
            <a:pPr marL="542925" indent="-257175">
              <a:defRPr/>
            </a:pPr>
            <a:r>
              <a:rPr lang="en-GB" sz="2400" dirty="0">
                <a:solidFill>
                  <a:schemeClr val="bg1"/>
                </a:solidFill>
              </a:rPr>
              <a:t>4. Marine, electrical, electronic and control engineering</a:t>
            </a:r>
          </a:p>
          <a:p>
            <a:pPr marL="542925" indent="-257175">
              <a:defRPr/>
            </a:pPr>
            <a:r>
              <a:rPr lang="en-GB" sz="2400" dirty="0">
                <a:solidFill>
                  <a:schemeClr val="bg1"/>
                </a:solidFill>
              </a:rPr>
              <a:t>5. Maintenance and repair </a:t>
            </a:r>
            <a:endParaRPr lang="en-GB" sz="1600" dirty="0">
              <a:solidFill>
                <a:schemeClr val="bg1"/>
              </a:solidFill>
            </a:endParaRPr>
          </a:p>
          <a:p>
            <a:pPr marL="542925" indent="-257175">
              <a:defRPr/>
            </a:pPr>
            <a:r>
              <a:rPr lang="en-GB" sz="2400" dirty="0">
                <a:solidFill>
                  <a:srgbClr val="FFFFFF"/>
                </a:solidFill>
              </a:rPr>
              <a:t>6. Communication </a:t>
            </a:r>
            <a:endParaRPr lang="en-GB" sz="1600" dirty="0">
              <a:solidFill>
                <a:srgbClr val="FFFFFF"/>
              </a:solidFill>
            </a:endParaRPr>
          </a:p>
          <a:p>
            <a:pPr marL="542925" indent="-257175">
              <a:defRPr/>
            </a:pPr>
            <a:r>
              <a:rPr lang="en-GB" sz="2400" dirty="0">
                <a:solidFill>
                  <a:srgbClr val="FFFFFF"/>
                </a:solidFill>
              </a:rPr>
              <a:t>7. Safety, health and environmental </a:t>
            </a:r>
            <a:r>
              <a:rPr lang="en-GB" sz="2400">
                <a:solidFill>
                  <a:srgbClr val="FFFFFF"/>
                </a:solidFill>
              </a:rPr>
              <a:t>protection </a:t>
            </a:r>
            <a:endParaRPr lang="en-GB" sz="1600" dirty="0">
              <a:solidFill>
                <a:srgbClr val="FFFFFF"/>
              </a:solidFill>
            </a:endParaRPr>
          </a:p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3910" name="Group 118"/>
          <p:cNvGraphicFramePr>
            <a:graphicFrameLocks noGrp="1"/>
          </p:cNvGraphicFramePr>
          <p:nvPr/>
        </p:nvGraphicFramePr>
        <p:xfrm>
          <a:off x="323850" y="1125538"/>
          <a:ext cx="8353425" cy="5126037"/>
        </p:xfrm>
        <a:graphic>
          <a:graphicData uri="http://schemas.openxmlformats.org/drawingml/2006/table">
            <a:tbl>
              <a:tblPr/>
              <a:tblGrid>
                <a:gridCol w="1666875"/>
                <a:gridCol w="2774950"/>
                <a:gridCol w="1955800"/>
                <a:gridCol w="19558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COMPETENCE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KNOWLEDGE, UNDERSTANDING AND PROFICIENCY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METHODS FOR DEMONSTRATING COMPETENCE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CRITERIA FOR EVALUATING COMPETENCE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Assists the ships management in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situations of manoeuvring and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handling a ship on inland waterways,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using all types of waterways and ports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and is able to: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Types of  bollards and winches on  push/tow vessels and barges, self-propelled vessels and ashore.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Demonstrates handling of wires and ropes during mooring and unmooring operations, such as: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Demonstrates the use of head ropes, stern ropes and springs;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Demonstrates the safety measures to be taken when handling mooring ropes and wires.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/>
                          <a:cs typeface="Arial Unicode MS"/>
                        </a:rPr>
                        <a:t>Demonstrates how to attach mooring ropes or wires to various types of bollards and other facilities.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Demonstrates the use of various winches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Knowledge: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Theoretical exam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Understanding and proficiency: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Practical training and exam on (school) training vessel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Training record book during work placement practice.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Candidate is able to: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Prepare the ship for mooring operation;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Take care of the fenders and to place them in position;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Select the wire or rope usable in case of a mooring operation;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Understand the communication (orders) between the wheelhouse and wanted deck activities;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Handle the wires and ropes in the wanted sequence taking in account the safe working rules.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30" name="Text Box 119"/>
          <p:cNvSpPr txBox="1">
            <a:spLocks noChangeArrowheads="1"/>
          </p:cNvSpPr>
          <p:nvPr/>
        </p:nvSpPr>
        <p:spPr bwMode="auto">
          <a:xfrm>
            <a:off x="395288" y="333375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 D 3.13: STCIN – consolidated tables for operational and management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0" descr="http://www.leewhitephotography.com/blog/wp-content/uploads/2010/03/top_of_newsle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24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Improvement of communication</a:t>
            </a:r>
            <a:r>
              <a:rPr lang="en-GB" smtClean="0">
                <a:solidFill>
                  <a:schemeClr val="bg1"/>
                </a:solidFill>
              </a:rPr>
              <a:t/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</a:rPr>
              <a:t>River-speak - SINCP </a:t>
            </a:r>
          </a:p>
        </p:txBody>
      </p:sp>
      <p:pic>
        <p:nvPicPr>
          <p:cNvPr id="16793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38"/>
            <a:ext cx="9144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Rectangle 10"/>
          <p:cNvSpPr>
            <a:spLocks noChangeArrowheads="1"/>
          </p:cNvSpPr>
          <p:nvPr/>
        </p:nvSpPr>
        <p:spPr bwMode="auto">
          <a:xfrm>
            <a:off x="323850" y="4508500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400" b="1">
              <a:solidFill>
                <a:srgbClr val="FFFFFF"/>
              </a:solidFill>
            </a:endParaRPr>
          </a:p>
          <a:p>
            <a:pPr algn="ctr"/>
            <a:r>
              <a:rPr lang="en-GB" sz="2400" b="1">
                <a:solidFill>
                  <a:srgbClr val="FFFFFF"/>
                </a:solidFill>
              </a:rPr>
              <a:t>Standard Inland Navigation Communication Phrases</a:t>
            </a:r>
            <a:r>
              <a:rPr lang="en-GB" sz="24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Trainingsseminar">
  <a:themeElements>
    <a:clrScheme name="1_Trainingssemina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rainingssemina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iningssemina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ssemina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ssemina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ssemina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s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s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s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507</Words>
  <Application>Microsoft Office PowerPoint</Application>
  <PresentationFormat>On-screen Show (4:3)</PresentationFormat>
  <Paragraphs>122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54" baseType="lpstr">
      <vt:lpstr>Arial</vt:lpstr>
      <vt:lpstr>Trebuchet MS</vt:lpstr>
      <vt:lpstr>Lucida Sans Unicode</vt:lpstr>
      <vt:lpstr>Wingdings 3</vt:lpstr>
      <vt:lpstr>Verdana</vt:lpstr>
      <vt:lpstr>Wingdings 2</vt:lpstr>
      <vt:lpstr>Times New Roman</vt:lpstr>
      <vt:lpstr>Arial Unicode MS</vt:lpstr>
      <vt:lpstr>1_Trainingsseminar</vt:lpstr>
      <vt:lpstr>1_Standaardontwerp</vt:lpstr>
      <vt:lpstr>2_Standaardontwerp</vt:lpstr>
      <vt:lpstr>3_Standaardontwerp</vt:lpstr>
      <vt:lpstr>Concours</vt:lpstr>
      <vt:lpstr>4_Standaardontwerp</vt:lpstr>
      <vt:lpstr>5_Standaardontwerp</vt:lpstr>
      <vt:lpstr>6_Standaardontwerp</vt:lpstr>
      <vt:lpstr>7_Standaardontwerp</vt:lpstr>
      <vt:lpstr>10_Standaardontwerp</vt:lpstr>
      <vt:lpstr>1_Trainingsseminar</vt:lpstr>
      <vt:lpstr>Concours</vt:lpstr>
      <vt:lpstr>Concours</vt:lpstr>
      <vt:lpstr>Concours</vt:lpstr>
      <vt:lpstr>Concours</vt:lpstr>
      <vt:lpstr>Concours</vt:lpstr>
      <vt:lpstr>Concours</vt:lpstr>
      <vt:lpstr>Concours</vt:lpstr>
      <vt:lpstr>Concours</vt:lpstr>
      <vt:lpstr>Concours</vt:lpstr>
      <vt:lpstr>Concours</vt:lpstr>
      <vt:lpstr>Concours</vt:lpstr>
      <vt:lpstr>Slide</vt:lpstr>
      <vt:lpstr>Slide 1</vt:lpstr>
      <vt:lpstr>Slide 2</vt:lpstr>
      <vt:lpstr>        25 members  8 associated members  Recognized by the CCNR as NGO          </vt:lpstr>
      <vt:lpstr>Slide 4</vt:lpstr>
      <vt:lpstr>Slide 5</vt:lpstr>
      <vt:lpstr>Joint Working Group</vt:lpstr>
      <vt:lpstr>  Competenties OL en ML </vt:lpstr>
      <vt:lpstr>Slide 8</vt:lpstr>
      <vt:lpstr>Improvement of communication River-speak - SINCP </vt:lpstr>
      <vt:lpstr>Dagelijkse praktijk in de binnenvaart communicatie</vt:lpstr>
      <vt:lpstr>Slide 11</vt:lpstr>
      <vt:lpstr>Slide 12</vt:lpstr>
      <vt:lpstr>Schip – schip communicatie</vt:lpstr>
      <vt:lpstr> Riverspeak – SINC Standard Inland Navigation Communication Phrases  </vt:lpstr>
      <vt:lpstr> Simulators in Inland Navigation</vt:lpstr>
      <vt:lpstr> INLAND WATERWAY SIMULATORS</vt:lpstr>
      <vt:lpstr> Properties of Simulators in IWT</vt:lpstr>
      <vt:lpstr> Databases</vt:lpstr>
      <vt:lpstr>Slide 19</vt:lpstr>
      <vt:lpstr>Slide 20</vt:lpstr>
      <vt:lpstr>Slide 21</vt:lpstr>
      <vt:lpstr>Inland Waterways Navigation simulator </vt:lpstr>
      <vt:lpstr>Thank you for your attention</vt:lpstr>
    </vt:vector>
  </TitlesOfParts>
  <Company>Scheepvaart &amp; Transport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Competence</dc:title>
  <dc:creator>LT-00690</dc:creator>
  <cp:lastModifiedBy>Marilley</cp:lastModifiedBy>
  <cp:revision>84</cp:revision>
  <dcterms:created xsi:type="dcterms:W3CDTF">2009-01-09T21:26:48Z</dcterms:created>
  <dcterms:modified xsi:type="dcterms:W3CDTF">2012-02-15T12:27:18Z</dcterms:modified>
</cp:coreProperties>
</file>