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79" r:id="rId2"/>
  </p:sldMasterIdLst>
  <p:notesMasterIdLst>
    <p:notesMasterId r:id="rId29"/>
  </p:notesMasterIdLst>
  <p:handoutMasterIdLst>
    <p:handoutMasterId r:id="rId30"/>
  </p:handoutMasterIdLst>
  <p:sldIdLst>
    <p:sldId id="496" r:id="rId3"/>
    <p:sldId id="487" r:id="rId4"/>
    <p:sldId id="498" r:id="rId5"/>
    <p:sldId id="519" r:id="rId6"/>
    <p:sldId id="520" r:id="rId7"/>
    <p:sldId id="469" r:id="rId8"/>
    <p:sldId id="500" r:id="rId9"/>
    <p:sldId id="531" r:id="rId10"/>
    <p:sldId id="511" r:id="rId11"/>
    <p:sldId id="504" r:id="rId12"/>
    <p:sldId id="526" r:id="rId13"/>
    <p:sldId id="523" r:id="rId14"/>
    <p:sldId id="524" r:id="rId15"/>
    <p:sldId id="525" r:id="rId16"/>
    <p:sldId id="513" r:id="rId17"/>
    <p:sldId id="505" r:id="rId18"/>
    <p:sldId id="506" r:id="rId19"/>
    <p:sldId id="508" r:id="rId20"/>
    <p:sldId id="438" r:id="rId21"/>
    <p:sldId id="475" r:id="rId22"/>
    <p:sldId id="517" r:id="rId23"/>
    <p:sldId id="530" r:id="rId24"/>
    <p:sldId id="521" r:id="rId25"/>
    <p:sldId id="501" r:id="rId26"/>
    <p:sldId id="529" r:id="rId27"/>
    <p:sldId id="318" r:id="rId28"/>
  </p:sldIdLst>
  <p:sldSz cx="9144000" cy="6858000" type="screen4x3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6600"/>
    <a:srgbClr val="CCFF66"/>
    <a:srgbClr val="FFFF00"/>
    <a:srgbClr val="00FF00"/>
    <a:srgbClr val="FF0000"/>
    <a:srgbClr val="FF66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3410" autoAdjust="0"/>
  </p:normalViewPr>
  <p:slideViewPr>
    <p:cSldViewPr snapToObjects="1"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1053C-7FBD-4C3A-A80B-C137EA912086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3761898-F82C-458A-A2C6-6CA14BC661A1}">
      <dgm:prSet phldrT="[Text]" custT="1"/>
      <dgm:spPr/>
      <dgm:t>
        <a:bodyPr/>
        <a:lstStyle/>
        <a:p>
          <a:r>
            <a:rPr lang="de-A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Levy on </a:t>
          </a:r>
          <a:r>
            <a:rPr lang="de-AT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gasoil</a:t>
          </a:r>
          <a:endParaRPr lang="de-DE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849073-BB12-4519-810F-A46B98D966BE}" type="parTrans" cxnId="{B941BF06-0696-4970-960E-C89CB6B65E40}">
      <dgm:prSet/>
      <dgm:spPr/>
      <dgm:t>
        <a:bodyPr/>
        <a:lstStyle/>
        <a:p>
          <a:endParaRPr lang="de-DE"/>
        </a:p>
      </dgm:t>
    </dgm:pt>
    <dgm:pt modelId="{1A71C5A4-E855-4BA5-A6BA-CE03855208A7}" type="sibTrans" cxnId="{B941BF06-0696-4970-960E-C89CB6B65E40}">
      <dgm:prSet/>
      <dgm:spPr/>
      <dgm:t>
        <a:bodyPr/>
        <a:lstStyle/>
        <a:p>
          <a:endParaRPr lang="de-DE"/>
        </a:p>
      </dgm:t>
    </dgm:pt>
    <dgm:pt modelId="{AC680C7F-791A-48AB-8342-FFC81EC76F3D}">
      <dgm:prSet phldrT="[Text]"/>
      <dgm:spPr/>
      <dgm:t>
        <a:bodyPr/>
        <a:lstStyle/>
        <a:p>
          <a:pPr rtl="0"/>
          <a:r>
            <a:rPr kumimoji="0" lang="en-GB" b="1" i="1" u="none" strike="noStrike" cap="none" normalizeH="0" baseline="0" smtClean="0">
              <a:ln/>
              <a:effectLst/>
              <a:latin typeface="Calibri" pitchFamily="34" charset="0"/>
              <a:ea typeface="ＭＳ Ｐゴシック" pitchFamily="54" charset="-128"/>
            </a:rPr>
            <a:t>11 €/1000 l gasoil; </a:t>
          </a:r>
          <a:r>
            <a:rPr kumimoji="0" lang="en-GB" b="1" i="1" u="sng" strike="noStrike" cap="none" normalizeH="0" baseline="0" smtClean="0">
              <a:ln/>
              <a:effectLst/>
              <a:latin typeface="Calibri" pitchFamily="34" charset="0"/>
              <a:ea typeface="ＭＳ Ｐゴシック" pitchFamily="54" charset="-128"/>
            </a:rPr>
            <a:t>+ used in the Rhine region</a:t>
          </a:r>
          <a:endParaRPr lang="de-DE" dirty="0"/>
        </a:p>
      </dgm:t>
    </dgm:pt>
    <dgm:pt modelId="{FBE43BED-2949-4B1F-A6B4-2042F3F003F2}" type="parTrans" cxnId="{CC97C641-7227-4E2E-9A69-DD1C622DD457}">
      <dgm:prSet/>
      <dgm:spPr/>
      <dgm:t>
        <a:bodyPr/>
        <a:lstStyle/>
        <a:p>
          <a:endParaRPr lang="de-DE"/>
        </a:p>
      </dgm:t>
    </dgm:pt>
    <dgm:pt modelId="{0A0C2D0D-0168-4338-B787-709FF772F1CC}" type="sibTrans" cxnId="{CC97C641-7227-4E2E-9A69-DD1C622DD457}">
      <dgm:prSet/>
      <dgm:spPr/>
      <dgm:t>
        <a:bodyPr/>
        <a:lstStyle/>
        <a:p>
          <a:endParaRPr lang="de-DE"/>
        </a:p>
      </dgm:t>
    </dgm:pt>
    <dgm:pt modelId="{4C6D857C-A7DD-4AD9-9AD4-E79CD4016082}">
      <dgm:prSet phldrT="[Text]" custT="1"/>
      <dgm:spPr/>
      <dgm:t>
        <a:bodyPr/>
        <a:lstStyle/>
        <a:p>
          <a:r>
            <a:rPr lang="de-A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Levy on </a:t>
          </a:r>
          <a:r>
            <a:rPr lang="de-AT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</a:t>
          </a:r>
          <a:r>
            <a:rPr lang="de-A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AT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dues</a:t>
          </a:r>
          <a:endParaRPr lang="de-DE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DCA6CA-4640-4C5D-89D9-4DA88BA1E17A}" type="parTrans" cxnId="{4711339E-78D9-4ACA-BF1D-05F09AB6C084}">
      <dgm:prSet/>
      <dgm:spPr/>
      <dgm:t>
        <a:bodyPr/>
        <a:lstStyle/>
        <a:p>
          <a:endParaRPr lang="de-DE"/>
        </a:p>
      </dgm:t>
    </dgm:pt>
    <dgm:pt modelId="{9E1B0FF1-5DDF-4799-9244-6032018CD2B1}" type="sibTrans" cxnId="{4711339E-78D9-4ACA-BF1D-05F09AB6C084}">
      <dgm:prSet/>
      <dgm:spPr/>
      <dgm:t>
        <a:bodyPr/>
        <a:lstStyle/>
        <a:p>
          <a:endParaRPr lang="de-DE"/>
        </a:p>
      </dgm:t>
    </dgm:pt>
    <dgm:pt modelId="{1BD832E2-22BB-4E83-80DB-7F0D02D6EC26}">
      <dgm:prSet phldrT="[Text]"/>
      <dgm:spPr/>
      <dgm:t>
        <a:bodyPr/>
        <a:lstStyle/>
        <a:p>
          <a:pPr rtl="0"/>
          <a:r>
            <a:rPr kumimoji="0" lang="en-GB" b="1" i="0" u="none" strike="noStrike" cap="none" normalizeH="0" baseline="0" dirty="0" smtClean="0">
              <a:ln/>
              <a:effectLst/>
              <a:latin typeface="Calibri" pitchFamily="34" charset="0"/>
              <a:ea typeface="ＭＳ Ｐゴシック" pitchFamily="54" charset="-128"/>
            </a:rPr>
            <a:t>15 €/port entry </a:t>
          </a:r>
          <a:r>
            <a:rPr kumimoji="0" lang="en-GB" b="0" i="0" u="none" strike="noStrike" cap="none" normalizeH="0" baseline="0" dirty="0" smtClean="0">
              <a:ln/>
              <a:effectLst/>
              <a:latin typeface="Calibri" pitchFamily="34" charset="0"/>
              <a:ea typeface="ＭＳ Ｐゴシック" pitchFamily="54" charset="-128"/>
            </a:rPr>
            <a:t>; costs could range from </a:t>
          </a:r>
          <a:r>
            <a:rPr kumimoji="0" lang="en-GB" b="1" i="0" u="none" strike="noStrike" cap="none" normalizeH="0" baseline="0" dirty="0" smtClean="0">
              <a:ln/>
              <a:effectLst/>
              <a:latin typeface="Calibri" pitchFamily="34" charset="0"/>
              <a:ea typeface="ＭＳ Ｐゴシック" pitchFamily="54" charset="-128"/>
            </a:rPr>
            <a:t>0 to 5500 €/vessel</a:t>
          </a:r>
          <a:r>
            <a:rPr kumimoji="0" lang="en-GB" b="0" i="0" u="none" strike="noStrike" cap="none" normalizeH="0" baseline="0" dirty="0" smtClean="0">
              <a:ln/>
              <a:effectLst/>
              <a:latin typeface="Calibri" pitchFamily="34" charset="0"/>
              <a:ea typeface="ＭＳ Ｐゴシック" pitchFamily="54" charset="-128"/>
            </a:rPr>
            <a:t>; no. of  port entries not related to waste generation; complex administration, monitoring and controlling, market interference possible; </a:t>
          </a:r>
          <a:endParaRPr lang="de-DE" dirty="0"/>
        </a:p>
      </dgm:t>
    </dgm:pt>
    <dgm:pt modelId="{B8FFD891-2836-4A08-8BB1-E856C50334C7}" type="parTrans" cxnId="{BBFCB0D1-1AFE-49D4-8E8E-45092CED5CF0}">
      <dgm:prSet/>
      <dgm:spPr/>
      <dgm:t>
        <a:bodyPr/>
        <a:lstStyle/>
        <a:p>
          <a:endParaRPr lang="de-DE"/>
        </a:p>
      </dgm:t>
    </dgm:pt>
    <dgm:pt modelId="{45FCFC9F-619E-432E-8DAA-98CA27E8B19D}" type="sibTrans" cxnId="{BBFCB0D1-1AFE-49D4-8E8E-45092CED5CF0}">
      <dgm:prSet/>
      <dgm:spPr/>
      <dgm:t>
        <a:bodyPr/>
        <a:lstStyle/>
        <a:p>
          <a:endParaRPr lang="de-DE"/>
        </a:p>
      </dgm:t>
    </dgm:pt>
    <dgm:pt modelId="{EBE4C0E2-9E16-4DF4-A346-1320661680A9}">
      <dgm:prSet phldrT="[Text]" custT="1"/>
      <dgm:spPr/>
      <dgm:t>
        <a:bodyPr/>
        <a:lstStyle/>
        <a:p>
          <a:r>
            <a:rPr lang="de-A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Vignette</a:t>
          </a:r>
          <a:endParaRPr lang="de-DE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97B9FE-910E-44F3-A521-190A28AF8AA2}" type="parTrans" cxnId="{0FD90802-F8ED-416D-BF09-11688703C20E}">
      <dgm:prSet/>
      <dgm:spPr/>
      <dgm:t>
        <a:bodyPr/>
        <a:lstStyle/>
        <a:p>
          <a:endParaRPr lang="de-DE"/>
        </a:p>
      </dgm:t>
    </dgm:pt>
    <dgm:pt modelId="{52B3C30B-B4E0-46B5-8F0D-A9768E96DD02}" type="sibTrans" cxnId="{0FD90802-F8ED-416D-BF09-11688703C20E}">
      <dgm:prSet/>
      <dgm:spPr/>
      <dgm:t>
        <a:bodyPr/>
        <a:lstStyle/>
        <a:p>
          <a:endParaRPr lang="de-DE"/>
        </a:p>
      </dgm:t>
    </dgm:pt>
    <dgm:pt modelId="{4D1F0EC9-542C-4DB3-A72A-76DC61F20584}">
      <dgm:prSet phldrT="[Text]" custT="1"/>
      <dgm:spPr/>
      <dgm:t>
        <a:bodyPr/>
        <a:lstStyle/>
        <a:p>
          <a:r>
            <a:rPr lang="de-AT" sz="1600" dirty="0" smtClean="0"/>
            <a:t>Simple </a:t>
          </a:r>
          <a:r>
            <a:rPr lang="de-AT" sz="1600" dirty="0" err="1" smtClean="0"/>
            <a:t>low</a:t>
          </a:r>
          <a:r>
            <a:rPr lang="de-AT" sz="1600" dirty="0" smtClean="0"/>
            <a:t> </a:t>
          </a:r>
          <a:r>
            <a:rPr lang="de-AT" sz="1600" dirty="0" err="1" smtClean="0"/>
            <a:t>administration</a:t>
          </a:r>
          <a:r>
            <a:rPr lang="de-AT" sz="1600" dirty="0" smtClean="0"/>
            <a:t> </a:t>
          </a:r>
          <a:r>
            <a:rPr lang="de-AT" sz="1600" dirty="0" err="1" smtClean="0"/>
            <a:t>cost</a:t>
          </a:r>
          <a:r>
            <a:rPr lang="de-AT" sz="1600" dirty="0" smtClean="0"/>
            <a:t>, </a:t>
          </a:r>
          <a:r>
            <a:rPr lang="de-AT" sz="1600" dirty="0" err="1" smtClean="0"/>
            <a:t>support</a:t>
          </a:r>
          <a:r>
            <a:rPr lang="de-AT" sz="1600" dirty="0" smtClean="0"/>
            <a:t> </a:t>
          </a:r>
          <a:r>
            <a:rPr lang="de-AT" sz="1600" dirty="0" err="1" smtClean="0"/>
            <a:t>by</a:t>
          </a:r>
          <a:r>
            <a:rPr lang="de-AT" sz="1600" dirty="0" smtClean="0"/>
            <a:t> River Information Systems (RIS) </a:t>
          </a:r>
          <a:r>
            <a:rPr lang="de-AT" sz="1600" dirty="0" err="1" smtClean="0"/>
            <a:t>possible</a:t>
          </a:r>
          <a:r>
            <a:rPr lang="de-AT" sz="1600" dirty="0" smtClean="0"/>
            <a:t>, </a:t>
          </a:r>
          <a:r>
            <a:rPr lang="de-AT" sz="1600" b="1" dirty="0" err="1" smtClean="0"/>
            <a:t>app</a:t>
          </a:r>
          <a:r>
            <a:rPr lang="de-AT" sz="1600" b="1" dirty="0" smtClean="0"/>
            <a:t>. 1500€/ </a:t>
          </a:r>
          <a:r>
            <a:rPr lang="de-AT" sz="1600" b="1" dirty="0" err="1" smtClean="0"/>
            <a:t>yr</a:t>
          </a:r>
          <a:endParaRPr lang="de-DE" sz="1600" b="1" dirty="0"/>
        </a:p>
      </dgm:t>
    </dgm:pt>
    <dgm:pt modelId="{E48B2AD4-33A7-4773-9264-1A6A9BB7CB80}" type="parTrans" cxnId="{A651DBDF-EAB8-4A7C-A34C-B7BF01B0DEDD}">
      <dgm:prSet/>
      <dgm:spPr/>
      <dgm:t>
        <a:bodyPr/>
        <a:lstStyle/>
        <a:p>
          <a:endParaRPr lang="de-DE"/>
        </a:p>
      </dgm:t>
    </dgm:pt>
    <dgm:pt modelId="{214E6505-ECAD-4358-86B8-928F74EDEDC9}" type="sibTrans" cxnId="{A651DBDF-EAB8-4A7C-A34C-B7BF01B0DEDD}">
      <dgm:prSet/>
      <dgm:spPr/>
      <dgm:t>
        <a:bodyPr/>
        <a:lstStyle/>
        <a:p>
          <a:endParaRPr lang="de-DE"/>
        </a:p>
      </dgm:t>
    </dgm:pt>
    <dgm:pt modelId="{EB35DE99-E959-4486-9C1B-6AF4F95AE781}">
      <dgm:prSet/>
      <dgm:spPr/>
      <dgm:t>
        <a:bodyPr/>
        <a:lstStyle/>
        <a:p>
          <a:pPr rtl="0"/>
          <a:r>
            <a:rPr kumimoji="0" lang="en-GB" b="0" i="0" u="none" strike="noStrike" cap="none" normalizeH="0" baseline="0" dirty="0" smtClean="0">
              <a:ln/>
              <a:effectLst/>
              <a:latin typeface="Calibri" pitchFamily="34" charset="0"/>
              <a:ea typeface="ＭＳ Ｐゴシック" pitchFamily="54" charset="-128"/>
            </a:rPr>
            <a:t>Evasive reactions of vessels possible, hence higher risk for successful implementation; changes in CDNI possible; high administration costs expected;</a:t>
          </a:r>
        </a:p>
      </dgm:t>
    </dgm:pt>
    <dgm:pt modelId="{38CFF4C5-DD0C-4328-B0FB-45EF1B44825B}" type="parTrans" cxnId="{34E68B99-CB01-4EDE-8BC5-9EA2A66394B2}">
      <dgm:prSet/>
      <dgm:spPr/>
      <dgm:t>
        <a:bodyPr/>
        <a:lstStyle/>
        <a:p>
          <a:endParaRPr lang="de-DE"/>
        </a:p>
      </dgm:t>
    </dgm:pt>
    <dgm:pt modelId="{6DE6614E-48DA-4EC3-A996-C582FC18C233}" type="sibTrans" cxnId="{34E68B99-CB01-4EDE-8BC5-9EA2A66394B2}">
      <dgm:prSet/>
      <dgm:spPr/>
      <dgm:t>
        <a:bodyPr/>
        <a:lstStyle/>
        <a:p>
          <a:endParaRPr lang="de-DE"/>
        </a:p>
      </dgm:t>
    </dgm:pt>
    <dgm:pt modelId="{0C2DB16C-08F1-45FD-831C-B26DA4F61BDE}">
      <dgm:prSet phldrT="[Text]" custT="1"/>
      <dgm:spPr/>
      <dgm:t>
        <a:bodyPr/>
        <a:lstStyle/>
        <a:p>
          <a:r>
            <a:rPr lang="de-AT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Vessel</a:t>
          </a:r>
          <a:r>
            <a:rPr lang="de-AT" sz="3000" dirty="0" smtClean="0"/>
            <a:t> </a:t>
          </a:r>
          <a:r>
            <a:rPr lang="de-AT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registration</a:t>
          </a:r>
          <a:r>
            <a:rPr lang="de-AT" sz="3000" dirty="0" smtClean="0"/>
            <a:t> </a:t>
          </a:r>
          <a:r>
            <a:rPr lang="de-AT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fee</a:t>
          </a:r>
          <a:endParaRPr lang="de-DE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7670A-244B-4E5B-98A9-B2F62202D90A}" type="parTrans" cxnId="{D76FB5C5-C50C-46E3-8F1A-92FE8B63D819}">
      <dgm:prSet/>
      <dgm:spPr/>
      <dgm:t>
        <a:bodyPr/>
        <a:lstStyle/>
        <a:p>
          <a:endParaRPr lang="de-DE"/>
        </a:p>
      </dgm:t>
    </dgm:pt>
    <dgm:pt modelId="{6611BC45-CBAB-42EB-A7BE-E204F6FC15FE}" type="sibTrans" cxnId="{D76FB5C5-C50C-46E3-8F1A-92FE8B63D819}">
      <dgm:prSet/>
      <dgm:spPr/>
      <dgm:t>
        <a:bodyPr/>
        <a:lstStyle/>
        <a:p>
          <a:endParaRPr lang="de-DE"/>
        </a:p>
      </dgm:t>
    </dgm:pt>
    <dgm:pt modelId="{70C4F1E0-1660-4617-9B3D-9E399A0F7D8D}">
      <dgm:prSet phldrT="[Text]" custT="1"/>
      <dgm:spPr/>
      <dgm:t>
        <a:bodyPr/>
        <a:lstStyle/>
        <a:p>
          <a:r>
            <a:rPr lang="de-AT" sz="1600" dirty="0" err="1" smtClean="0"/>
            <a:t>Vessels</a:t>
          </a:r>
          <a:r>
            <a:rPr lang="de-AT" sz="1600" dirty="0" smtClean="0"/>
            <a:t> </a:t>
          </a:r>
          <a:r>
            <a:rPr lang="de-AT" sz="1600" dirty="0" err="1" smtClean="0"/>
            <a:t>could</a:t>
          </a:r>
          <a:r>
            <a:rPr lang="de-AT" sz="1600" dirty="0" smtClean="0"/>
            <a:t> </a:t>
          </a:r>
          <a:r>
            <a:rPr lang="de-AT" sz="1600" dirty="0" err="1" smtClean="0"/>
            <a:t>avoid</a:t>
          </a:r>
          <a:r>
            <a:rPr lang="de-AT" sz="1600" dirty="0" smtClean="0"/>
            <a:t> </a:t>
          </a:r>
          <a:r>
            <a:rPr lang="de-AT" sz="1600" dirty="0" err="1" smtClean="0"/>
            <a:t>payment</a:t>
          </a:r>
          <a:r>
            <a:rPr lang="de-AT" sz="1600" dirty="0" smtClean="0"/>
            <a:t> </a:t>
          </a:r>
          <a:r>
            <a:rPr lang="de-AT" sz="1600" dirty="0" err="1" smtClean="0"/>
            <a:t>by</a:t>
          </a:r>
          <a:r>
            <a:rPr lang="de-AT" sz="1600" dirty="0" smtClean="0"/>
            <a:t> </a:t>
          </a:r>
          <a:r>
            <a:rPr lang="de-AT" sz="1600" dirty="0" err="1" smtClean="0"/>
            <a:t>registration</a:t>
          </a:r>
          <a:r>
            <a:rPr lang="de-AT" sz="1600" dirty="0" smtClean="0"/>
            <a:t> outside </a:t>
          </a:r>
          <a:r>
            <a:rPr lang="de-AT" sz="1600" dirty="0" err="1" smtClean="0"/>
            <a:t>the</a:t>
          </a:r>
          <a:r>
            <a:rPr lang="de-AT" sz="1600" dirty="0" smtClean="0"/>
            <a:t> </a:t>
          </a:r>
          <a:r>
            <a:rPr lang="de-AT" sz="1600" dirty="0" err="1" smtClean="0"/>
            <a:t>Danube</a:t>
          </a:r>
          <a:r>
            <a:rPr lang="de-AT" sz="1600" dirty="0" smtClean="0"/>
            <a:t> </a:t>
          </a:r>
          <a:r>
            <a:rPr lang="de-AT" sz="1600" dirty="0" err="1" smtClean="0"/>
            <a:t>region</a:t>
          </a:r>
          <a:endParaRPr lang="de-DE" sz="1600" dirty="0"/>
        </a:p>
      </dgm:t>
    </dgm:pt>
    <dgm:pt modelId="{68E46614-BD0E-4B6D-9549-016AD465436A}" type="parTrans" cxnId="{5E5BE0C5-E6F4-4E24-8746-E1E31C5BF023}">
      <dgm:prSet/>
      <dgm:spPr/>
      <dgm:t>
        <a:bodyPr/>
        <a:lstStyle/>
        <a:p>
          <a:endParaRPr lang="de-DE"/>
        </a:p>
      </dgm:t>
    </dgm:pt>
    <dgm:pt modelId="{A10C5478-3164-4CA8-8F90-CBC465488FD2}" type="sibTrans" cxnId="{5E5BE0C5-E6F4-4E24-8746-E1E31C5BF023}">
      <dgm:prSet/>
      <dgm:spPr/>
      <dgm:t>
        <a:bodyPr/>
        <a:lstStyle/>
        <a:p>
          <a:endParaRPr lang="de-DE"/>
        </a:p>
      </dgm:t>
    </dgm:pt>
    <dgm:pt modelId="{91F49804-F38A-42FD-A93A-9FE28FA5701B}" type="pres">
      <dgm:prSet presAssocID="{F4C1053C-7FBD-4C3A-A80B-C137EA9120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9F15A03-4766-4CEA-8425-E844484DFB9D}" type="pres">
      <dgm:prSet presAssocID="{43761898-F82C-458A-A2C6-6CA14BC661A1}" presName="linNode" presStyleCnt="0"/>
      <dgm:spPr/>
    </dgm:pt>
    <dgm:pt modelId="{482BC2BF-41E9-4D1E-A4B2-E67C156F7911}" type="pres">
      <dgm:prSet presAssocID="{43761898-F82C-458A-A2C6-6CA14BC661A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BC3E76-D574-4151-8705-2A4B8FDCAA71}" type="pres">
      <dgm:prSet presAssocID="{43761898-F82C-458A-A2C6-6CA14BC661A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ADB0F7-CCE9-4DB6-BA0F-0B69D42D8E3C}" type="pres">
      <dgm:prSet presAssocID="{1A71C5A4-E855-4BA5-A6BA-CE03855208A7}" presName="sp" presStyleCnt="0"/>
      <dgm:spPr/>
    </dgm:pt>
    <dgm:pt modelId="{D2128500-1CFA-48F4-8A92-4B495F0564D0}" type="pres">
      <dgm:prSet presAssocID="{4C6D857C-A7DD-4AD9-9AD4-E79CD4016082}" presName="linNode" presStyleCnt="0"/>
      <dgm:spPr/>
    </dgm:pt>
    <dgm:pt modelId="{E341F03D-E146-456F-A116-494C0F4B19C5}" type="pres">
      <dgm:prSet presAssocID="{4C6D857C-A7DD-4AD9-9AD4-E79CD401608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25CA6B-1549-4FBC-AF40-CD1BEBE45FE9}" type="pres">
      <dgm:prSet presAssocID="{4C6D857C-A7DD-4AD9-9AD4-E79CD401608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EB1623-84AA-408B-AF1E-9FAC0635A02E}" type="pres">
      <dgm:prSet presAssocID="{9E1B0FF1-5DDF-4799-9244-6032018CD2B1}" presName="sp" presStyleCnt="0"/>
      <dgm:spPr/>
    </dgm:pt>
    <dgm:pt modelId="{E2A801F9-FC2D-4FC1-9E88-640F60CFEE6A}" type="pres">
      <dgm:prSet presAssocID="{EBE4C0E2-9E16-4DF4-A346-1320661680A9}" presName="linNode" presStyleCnt="0"/>
      <dgm:spPr/>
    </dgm:pt>
    <dgm:pt modelId="{0D455A98-3043-46AB-966F-70D30139EE69}" type="pres">
      <dgm:prSet presAssocID="{EBE4C0E2-9E16-4DF4-A346-1320661680A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F31D91-AD10-43A8-A9D6-C2047E3BB181}" type="pres">
      <dgm:prSet presAssocID="{EBE4C0E2-9E16-4DF4-A346-1320661680A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DEC2A5-6D18-4CA1-87EB-059FABDC564B}" type="pres">
      <dgm:prSet presAssocID="{52B3C30B-B4E0-46B5-8F0D-A9768E96DD02}" presName="sp" presStyleCnt="0"/>
      <dgm:spPr/>
    </dgm:pt>
    <dgm:pt modelId="{AB90BCF1-8F66-4D44-A259-8CE4005A76AC}" type="pres">
      <dgm:prSet presAssocID="{0C2DB16C-08F1-45FD-831C-B26DA4F61BDE}" presName="linNode" presStyleCnt="0"/>
      <dgm:spPr/>
    </dgm:pt>
    <dgm:pt modelId="{0BAD2760-8830-442C-9094-AFD68B5F4BB7}" type="pres">
      <dgm:prSet presAssocID="{0C2DB16C-08F1-45FD-831C-B26DA4F61BD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E04893-40B6-4F43-8BE8-255380185DD6}" type="pres">
      <dgm:prSet presAssocID="{0C2DB16C-08F1-45FD-831C-B26DA4F61BD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DB41012-FDD6-43FE-AD6D-55F154D5369B}" type="presOf" srcId="{0C2DB16C-08F1-45FD-831C-B26DA4F61BDE}" destId="{0BAD2760-8830-442C-9094-AFD68B5F4BB7}" srcOrd="0" destOrd="0" presId="urn:microsoft.com/office/officeart/2005/8/layout/vList5"/>
    <dgm:cxn modelId="{0FD90802-F8ED-416D-BF09-11688703C20E}" srcId="{F4C1053C-7FBD-4C3A-A80B-C137EA912086}" destId="{EBE4C0E2-9E16-4DF4-A346-1320661680A9}" srcOrd="2" destOrd="0" parTransId="{1097B9FE-910E-44F3-A521-190A28AF8AA2}" sibTransId="{52B3C30B-B4E0-46B5-8F0D-A9768E96DD02}"/>
    <dgm:cxn modelId="{5E5BE0C5-E6F4-4E24-8746-E1E31C5BF023}" srcId="{0C2DB16C-08F1-45FD-831C-B26DA4F61BDE}" destId="{70C4F1E0-1660-4617-9B3D-9E399A0F7D8D}" srcOrd="0" destOrd="0" parTransId="{68E46614-BD0E-4B6D-9549-016AD465436A}" sibTransId="{A10C5478-3164-4CA8-8F90-CBC465488FD2}"/>
    <dgm:cxn modelId="{912282B3-8557-4DA3-8D78-352E46F42401}" type="presOf" srcId="{70C4F1E0-1660-4617-9B3D-9E399A0F7D8D}" destId="{C6E04893-40B6-4F43-8BE8-255380185DD6}" srcOrd="0" destOrd="0" presId="urn:microsoft.com/office/officeart/2005/8/layout/vList5"/>
    <dgm:cxn modelId="{BBFCB0D1-1AFE-49D4-8E8E-45092CED5CF0}" srcId="{4C6D857C-A7DD-4AD9-9AD4-E79CD4016082}" destId="{1BD832E2-22BB-4E83-80DB-7F0D02D6EC26}" srcOrd="0" destOrd="0" parTransId="{B8FFD891-2836-4A08-8BB1-E856C50334C7}" sibTransId="{45FCFC9F-619E-432E-8DAA-98CA27E8B19D}"/>
    <dgm:cxn modelId="{BB619329-5EA1-45EF-BD72-FBCA3AC52CBF}" type="presOf" srcId="{43761898-F82C-458A-A2C6-6CA14BC661A1}" destId="{482BC2BF-41E9-4D1E-A4B2-E67C156F7911}" srcOrd="0" destOrd="0" presId="urn:microsoft.com/office/officeart/2005/8/layout/vList5"/>
    <dgm:cxn modelId="{57645764-34AD-4992-AE04-06A62961356F}" type="presOf" srcId="{1BD832E2-22BB-4E83-80DB-7F0D02D6EC26}" destId="{E225CA6B-1549-4FBC-AF40-CD1BEBE45FE9}" srcOrd="0" destOrd="0" presId="urn:microsoft.com/office/officeart/2005/8/layout/vList5"/>
    <dgm:cxn modelId="{CC97C641-7227-4E2E-9A69-DD1C622DD457}" srcId="{43761898-F82C-458A-A2C6-6CA14BC661A1}" destId="{AC680C7F-791A-48AB-8342-FFC81EC76F3D}" srcOrd="0" destOrd="0" parTransId="{FBE43BED-2949-4B1F-A6B4-2042F3F003F2}" sibTransId="{0A0C2D0D-0168-4338-B787-709FF772F1CC}"/>
    <dgm:cxn modelId="{1945380C-248F-4A63-8899-02C51C8B3664}" type="presOf" srcId="{4C6D857C-A7DD-4AD9-9AD4-E79CD4016082}" destId="{E341F03D-E146-456F-A116-494C0F4B19C5}" srcOrd="0" destOrd="0" presId="urn:microsoft.com/office/officeart/2005/8/layout/vList5"/>
    <dgm:cxn modelId="{D76FB5C5-C50C-46E3-8F1A-92FE8B63D819}" srcId="{F4C1053C-7FBD-4C3A-A80B-C137EA912086}" destId="{0C2DB16C-08F1-45FD-831C-B26DA4F61BDE}" srcOrd="3" destOrd="0" parTransId="{E247670A-244B-4E5B-98A9-B2F62202D90A}" sibTransId="{6611BC45-CBAB-42EB-A7BE-E204F6FC15FE}"/>
    <dgm:cxn modelId="{478291BF-4B0A-4853-AAF0-BDEA20EED81F}" type="presOf" srcId="{AC680C7F-791A-48AB-8342-FFC81EC76F3D}" destId="{29BC3E76-D574-4151-8705-2A4B8FDCAA71}" srcOrd="0" destOrd="0" presId="urn:microsoft.com/office/officeart/2005/8/layout/vList5"/>
    <dgm:cxn modelId="{430A37CA-95BA-42B5-A812-FBCC42FE9442}" type="presOf" srcId="{4D1F0EC9-542C-4DB3-A72A-76DC61F20584}" destId="{68F31D91-AD10-43A8-A9D6-C2047E3BB181}" srcOrd="0" destOrd="0" presId="urn:microsoft.com/office/officeart/2005/8/layout/vList5"/>
    <dgm:cxn modelId="{A651DBDF-EAB8-4A7C-A34C-B7BF01B0DEDD}" srcId="{EBE4C0E2-9E16-4DF4-A346-1320661680A9}" destId="{4D1F0EC9-542C-4DB3-A72A-76DC61F20584}" srcOrd="0" destOrd="0" parTransId="{E48B2AD4-33A7-4773-9264-1A6A9BB7CB80}" sibTransId="{214E6505-ECAD-4358-86B8-928F74EDEDC9}"/>
    <dgm:cxn modelId="{4711339E-78D9-4ACA-BF1D-05F09AB6C084}" srcId="{F4C1053C-7FBD-4C3A-A80B-C137EA912086}" destId="{4C6D857C-A7DD-4AD9-9AD4-E79CD4016082}" srcOrd="1" destOrd="0" parTransId="{77DCA6CA-4640-4C5D-89D9-4DA88BA1E17A}" sibTransId="{9E1B0FF1-5DDF-4799-9244-6032018CD2B1}"/>
    <dgm:cxn modelId="{3E47DBA3-81C6-4173-9507-3467ACF7E0A9}" type="presOf" srcId="{EBE4C0E2-9E16-4DF4-A346-1320661680A9}" destId="{0D455A98-3043-46AB-966F-70D30139EE69}" srcOrd="0" destOrd="0" presId="urn:microsoft.com/office/officeart/2005/8/layout/vList5"/>
    <dgm:cxn modelId="{34E68B99-CB01-4EDE-8BC5-9EA2A66394B2}" srcId="{43761898-F82C-458A-A2C6-6CA14BC661A1}" destId="{EB35DE99-E959-4486-9C1B-6AF4F95AE781}" srcOrd="1" destOrd="0" parTransId="{38CFF4C5-DD0C-4328-B0FB-45EF1B44825B}" sibTransId="{6DE6614E-48DA-4EC3-A996-C582FC18C233}"/>
    <dgm:cxn modelId="{B941BF06-0696-4970-960E-C89CB6B65E40}" srcId="{F4C1053C-7FBD-4C3A-A80B-C137EA912086}" destId="{43761898-F82C-458A-A2C6-6CA14BC661A1}" srcOrd="0" destOrd="0" parTransId="{8F849073-BB12-4519-810F-A46B98D966BE}" sibTransId="{1A71C5A4-E855-4BA5-A6BA-CE03855208A7}"/>
    <dgm:cxn modelId="{CD735BEF-3203-4149-A178-07933E135EB3}" type="presOf" srcId="{F4C1053C-7FBD-4C3A-A80B-C137EA912086}" destId="{91F49804-F38A-42FD-A93A-9FE28FA5701B}" srcOrd="0" destOrd="0" presId="urn:microsoft.com/office/officeart/2005/8/layout/vList5"/>
    <dgm:cxn modelId="{1A9CC492-EBA3-4403-BD11-86E2FA14DF7E}" type="presOf" srcId="{EB35DE99-E959-4486-9C1B-6AF4F95AE781}" destId="{29BC3E76-D574-4151-8705-2A4B8FDCAA71}" srcOrd="0" destOrd="1" presId="urn:microsoft.com/office/officeart/2005/8/layout/vList5"/>
    <dgm:cxn modelId="{FF6665FE-4A01-4BAB-BE6A-B2452B2B2213}" type="presParOf" srcId="{91F49804-F38A-42FD-A93A-9FE28FA5701B}" destId="{F9F15A03-4766-4CEA-8425-E844484DFB9D}" srcOrd="0" destOrd="0" presId="urn:microsoft.com/office/officeart/2005/8/layout/vList5"/>
    <dgm:cxn modelId="{78876CB8-DB77-40B2-8C3E-FE7FA25C2F5D}" type="presParOf" srcId="{F9F15A03-4766-4CEA-8425-E844484DFB9D}" destId="{482BC2BF-41E9-4D1E-A4B2-E67C156F7911}" srcOrd="0" destOrd="0" presId="urn:microsoft.com/office/officeart/2005/8/layout/vList5"/>
    <dgm:cxn modelId="{3D2562A8-6725-46EE-AA7C-9C4160981E2E}" type="presParOf" srcId="{F9F15A03-4766-4CEA-8425-E844484DFB9D}" destId="{29BC3E76-D574-4151-8705-2A4B8FDCAA71}" srcOrd="1" destOrd="0" presId="urn:microsoft.com/office/officeart/2005/8/layout/vList5"/>
    <dgm:cxn modelId="{33E81DC8-FF22-4C1E-99B7-43882008CC82}" type="presParOf" srcId="{91F49804-F38A-42FD-A93A-9FE28FA5701B}" destId="{47ADB0F7-CCE9-4DB6-BA0F-0B69D42D8E3C}" srcOrd="1" destOrd="0" presId="urn:microsoft.com/office/officeart/2005/8/layout/vList5"/>
    <dgm:cxn modelId="{6A7917C9-5E2B-4DA6-87D7-4A6697E34819}" type="presParOf" srcId="{91F49804-F38A-42FD-A93A-9FE28FA5701B}" destId="{D2128500-1CFA-48F4-8A92-4B495F0564D0}" srcOrd="2" destOrd="0" presId="urn:microsoft.com/office/officeart/2005/8/layout/vList5"/>
    <dgm:cxn modelId="{95EF6876-D406-4846-B010-5080DBFC5C0A}" type="presParOf" srcId="{D2128500-1CFA-48F4-8A92-4B495F0564D0}" destId="{E341F03D-E146-456F-A116-494C0F4B19C5}" srcOrd="0" destOrd="0" presId="urn:microsoft.com/office/officeart/2005/8/layout/vList5"/>
    <dgm:cxn modelId="{C46F5808-F48D-4BCA-8391-A32FAD1D1B72}" type="presParOf" srcId="{D2128500-1CFA-48F4-8A92-4B495F0564D0}" destId="{E225CA6B-1549-4FBC-AF40-CD1BEBE45FE9}" srcOrd="1" destOrd="0" presId="urn:microsoft.com/office/officeart/2005/8/layout/vList5"/>
    <dgm:cxn modelId="{96CC3137-322D-44AC-86D8-214597454D55}" type="presParOf" srcId="{91F49804-F38A-42FD-A93A-9FE28FA5701B}" destId="{3DEB1623-84AA-408B-AF1E-9FAC0635A02E}" srcOrd="3" destOrd="0" presId="urn:microsoft.com/office/officeart/2005/8/layout/vList5"/>
    <dgm:cxn modelId="{E874C192-8FF0-4116-846E-FADD90CF53D2}" type="presParOf" srcId="{91F49804-F38A-42FD-A93A-9FE28FA5701B}" destId="{E2A801F9-FC2D-4FC1-9E88-640F60CFEE6A}" srcOrd="4" destOrd="0" presId="urn:microsoft.com/office/officeart/2005/8/layout/vList5"/>
    <dgm:cxn modelId="{229042DD-6194-4206-A3BA-549488893F88}" type="presParOf" srcId="{E2A801F9-FC2D-4FC1-9E88-640F60CFEE6A}" destId="{0D455A98-3043-46AB-966F-70D30139EE69}" srcOrd="0" destOrd="0" presId="urn:microsoft.com/office/officeart/2005/8/layout/vList5"/>
    <dgm:cxn modelId="{70DE3067-EEBA-4ECA-B0F2-D5FA96E60501}" type="presParOf" srcId="{E2A801F9-FC2D-4FC1-9E88-640F60CFEE6A}" destId="{68F31D91-AD10-43A8-A9D6-C2047E3BB181}" srcOrd="1" destOrd="0" presId="urn:microsoft.com/office/officeart/2005/8/layout/vList5"/>
    <dgm:cxn modelId="{CCD20306-EB10-4362-AC10-D9CEB2E052ED}" type="presParOf" srcId="{91F49804-F38A-42FD-A93A-9FE28FA5701B}" destId="{CEDEC2A5-6D18-4CA1-87EB-059FABDC564B}" srcOrd="5" destOrd="0" presId="urn:microsoft.com/office/officeart/2005/8/layout/vList5"/>
    <dgm:cxn modelId="{73238003-0B4D-4048-A96A-802E45EE16CD}" type="presParOf" srcId="{91F49804-F38A-42FD-A93A-9FE28FA5701B}" destId="{AB90BCF1-8F66-4D44-A259-8CE4005A76AC}" srcOrd="6" destOrd="0" presId="urn:microsoft.com/office/officeart/2005/8/layout/vList5"/>
    <dgm:cxn modelId="{6084646F-F56D-4C01-823C-783B62F4F6BC}" type="presParOf" srcId="{AB90BCF1-8F66-4D44-A259-8CE4005A76AC}" destId="{0BAD2760-8830-442C-9094-AFD68B5F4BB7}" srcOrd="0" destOrd="0" presId="urn:microsoft.com/office/officeart/2005/8/layout/vList5"/>
    <dgm:cxn modelId="{DFA1555E-1EB3-4E07-AA13-A90C105BAEF3}" type="presParOf" srcId="{AB90BCF1-8F66-4D44-A259-8CE4005A76AC}" destId="{C6E04893-40B6-4F43-8BE8-255380185D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7BD6C9-FCD5-4120-849A-F449CA46CD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687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1E7EED-6894-40D4-8D4B-50C8542421F1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614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ＭＳ Ｐゴシック" pitchFamily="54" charset="-128"/>
        <a:cs typeface="ＭＳ Ｐゴシック" pitchFamily="5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ＭＳ Ｐゴシック" pitchFamily="5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ＭＳ Ｐゴシック" pitchFamily="5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ＭＳ Ｐゴシック" pitchFamily="5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ＭＳ Ｐゴシック" pitchFamily="5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9pPr>
          </a:lstStyle>
          <a:p>
            <a:pPr algn="r" eaLnBrk="1" hangingPunct="1"/>
            <a:fld id="{388A911A-3C06-441E-BE75-D8B82706CBE6}" type="slidenum">
              <a:rPr lang="de-AT" sz="1200"/>
              <a:pPr algn="r" eaLnBrk="1" hangingPunct="1"/>
              <a:t>1</a:t>
            </a:fld>
            <a:endParaRPr lang="de-AT" sz="120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80" tIns="43740" rIns="87480" bIns="43740" anchor="b"/>
          <a:lstStyle>
            <a:lvl1pPr defTabSz="8747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1pPr>
            <a:lvl2pPr marL="685800" indent="-263525" defTabSz="8747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2pPr>
            <a:lvl3pPr marL="1055688" indent="-211138" defTabSz="8747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3pPr>
            <a:lvl4pPr marL="1476375" indent="-209550" defTabSz="8747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4pPr>
            <a:lvl5pPr marL="1898650" indent="-211138" defTabSz="8747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5pPr>
            <a:lvl6pPr marL="23558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6pPr>
            <a:lvl7pPr marL="28130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7pPr>
            <a:lvl8pPr marL="32702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8pPr>
            <a:lvl9pPr marL="37274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9pPr>
          </a:lstStyle>
          <a:p>
            <a:pPr algn="r" eaLnBrk="1" hangingPunct="1"/>
            <a:fld id="{36044E3B-7EB6-48CC-83B0-5B1E38BB6E09}" type="slidenum">
              <a:rPr lang="de-AT" sz="1100"/>
              <a:pPr algn="r" eaLnBrk="1" hangingPunct="1"/>
              <a:t>3</a:t>
            </a:fld>
            <a:endParaRPr lang="de-AT" sz="110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80" tIns="43740" rIns="87480" bIns="43740"/>
          <a:lstStyle/>
          <a:p>
            <a:r>
              <a:rPr lang="en-GB" smtClean="0">
                <a:latin typeface="Arial" charset="0"/>
              </a:rPr>
              <a:t>Organised in different sub objectives – they are called priorities and measures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3EC5E-5949-403C-BB7D-982F4B677358}" type="slidenum">
              <a:rPr lang="de-AT"/>
              <a:pPr/>
              <a:t>4</a:t>
            </a:fld>
            <a:endParaRPr lang="de-AT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A9E97-E7E1-4F52-AA2F-C1B275D87F98}" type="slidenum">
              <a:rPr lang="de-AT"/>
              <a:pPr/>
              <a:t>5</a:t>
            </a:fld>
            <a:endParaRPr lang="de-AT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9pPr>
          </a:lstStyle>
          <a:p>
            <a:pPr algn="r" eaLnBrk="1" hangingPunct="1"/>
            <a:fld id="{B8954784-E16A-4EAA-A0B9-8AC04E442637}" type="slidenum">
              <a:rPr lang="de-AT" sz="1200"/>
              <a:pPr algn="r" eaLnBrk="1" hangingPunct="1"/>
              <a:t>6</a:t>
            </a:fld>
            <a:endParaRPr lang="de-AT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1pPr>
            <a:lvl2pPr marL="37928550" indent="-37471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3pPr>
            <a:lvl4pPr marL="48499713" indent="-471297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4pPr>
            <a:lvl5pPr marL="48958500" indent="-471297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5pPr>
            <a:lvl6pPr marL="49415700" indent="-47129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6pPr>
            <a:lvl7pPr marL="49872900" indent="-47129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7pPr>
            <a:lvl8pPr marL="50330100" indent="-47129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8pPr>
            <a:lvl9pPr marL="50787300" indent="-47129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9pPr>
          </a:lstStyle>
          <a:p>
            <a:pPr algn="r" eaLnBrk="1" hangingPunct="1"/>
            <a:fld id="{08E4A827-70BA-4E12-B7BA-4FC711F311D4}" type="slidenum">
              <a:rPr lang="de-AT" sz="1200"/>
              <a:pPr algn="r" eaLnBrk="1" hangingPunct="1"/>
              <a:t>20</a:t>
            </a:fld>
            <a:endParaRPr lang="de-AT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9pPr>
          </a:lstStyle>
          <a:p>
            <a:pPr eaLnBrk="1" hangingPunct="1"/>
            <a:fld id="{8F61E532-03A7-434F-A254-8E303E99D4DF}" type="slidenum">
              <a:rPr lang="de-AT" sz="1200"/>
              <a:pPr eaLnBrk="1" hangingPunct="1"/>
              <a:t>26</a:t>
            </a:fld>
            <a:endParaRPr lang="de-AT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SEE_colour_TCP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42900"/>
            <a:ext cx="18002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Slogan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6378575"/>
            <a:ext cx="3810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wanda_logo_090916_farbe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31800"/>
            <a:ext cx="2438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wanda_blauerBalke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225" y="4724400"/>
            <a:ext cx="642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EU_ERDF_Logo_04092009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913" y="152400"/>
            <a:ext cx="143986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958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81225" y="3733800"/>
            <a:ext cx="6400800" cy="990600"/>
          </a:xfrm>
        </p:spPr>
        <p:txBody>
          <a:bodyPr wrap="none" anchor="ctr"/>
          <a:lstStyle>
            <a:lvl1pPr marL="0" indent="0" algn="r">
              <a:spcBef>
                <a:spcPct val="0"/>
              </a:spcBef>
              <a:buClrTx/>
              <a:buFontTx/>
              <a:buNone/>
              <a:defRPr sz="1800">
                <a:solidFill>
                  <a:schemeClr val="bg1"/>
                </a:solidFill>
                <a:latin typeface="Arial" pitchFamily="54" charset="0"/>
              </a:defRPr>
            </a:lvl1pPr>
          </a:lstStyle>
          <a:p>
            <a:r>
              <a:rPr lang="de-AT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40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28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326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60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26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B11044-F5D1-4D2F-ABE6-43EA48F8DE59}" type="datetime1">
              <a:rPr lang="de-DE"/>
              <a:pPr/>
              <a:t>19.06.2012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E6FCE-B478-4549-8FB9-E408DB5E877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497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8AE9B5-6A3F-4365-BDB5-36A9E47DBEB5}" type="datetime1">
              <a:rPr lang="de-DE"/>
              <a:pPr/>
              <a:t>19.06.2012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3D174-660C-43EB-8EB9-190870E7872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569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D1A5D3-F297-462E-82F6-79BAB0B15DB6}" type="datetime1">
              <a:rPr lang="de-DE"/>
              <a:pPr/>
              <a:t>19.06.2012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6C9AC-D6AA-47CA-AEF3-C8801FD6D55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38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F97C6-A768-4CC1-9D68-F192A81A54D8}" type="datetime1">
              <a:rPr lang="de-DE"/>
              <a:pPr/>
              <a:t>19.06.2012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A9124-728E-4ECE-B90A-DC519A2CEDB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302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34912-7AC1-4D8B-BB47-886A7F7709E5}" type="datetime1">
              <a:rPr lang="de-DE"/>
              <a:pPr/>
              <a:t>19.06.2012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A2129-07DE-4494-AC78-A9FF7B36EE4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539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FE5918-7D01-488D-BB96-C40CCC7BA5E3}" type="datetime1">
              <a:rPr lang="de-DE"/>
              <a:pPr/>
              <a:t>19.06.2012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525B0-DC68-4DC4-BCF7-84383F7A054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57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948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01FDC9-3CB1-4D55-9C86-9253A6FAA071}" type="datetime1">
              <a:rPr lang="de-DE"/>
              <a:pPr/>
              <a:t>19.06.2012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34CD7-F407-4B5A-AA0C-76798FEEA5B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78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71A0E-3B33-4F78-AB67-4008C919A085}" type="datetime1">
              <a:rPr lang="de-DE"/>
              <a:pPr/>
              <a:t>19.06.2012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B2054-ED3A-4E54-BA5A-23EB9D00F19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944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58A69-40EF-4209-BA12-2CEF19F32206}" type="datetime1">
              <a:rPr lang="de-DE"/>
              <a:pPr/>
              <a:t>19.06.2012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D7B95-B3F2-468E-B49D-08010D5C2AF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296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DF8A0D-CE91-4A42-AFC1-1F951BE853A3}" type="datetime1">
              <a:rPr lang="de-DE"/>
              <a:pPr/>
              <a:t>19.06.2012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8A3CE-636D-4C00-8588-4BC4CA6934D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07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03361-6C52-4497-A165-4DE6E8479C0B}" type="datetime1">
              <a:rPr lang="de-DE"/>
              <a:pPr/>
              <a:t>19.06.2012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290A3-D0B1-4A38-800E-1758309F856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33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310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08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06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27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13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0975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6060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5" name="Rectangle 19"/>
          <p:cNvSpPr>
            <a:spLocks noChangeArrowheads="1"/>
          </p:cNvSpPr>
          <p:nvPr userDrawn="1"/>
        </p:nvSpPr>
        <p:spPr bwMode="auto">
          <a:xfrm>
            <a:off x="5105400" y="5867400"/>
            <a:ext cx="39147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E3A7C"/>
              </a:buClr>
              <a:buFontTx/>
              <a:buChar char="•"/>
            </a:pPr>
            <a:endParaRPr lang="en-GB" sz="2400">
              <a:solidFill>
                <a:srgbClr val="1E3A6C"/>
              </a:solidFill>
              <a:latin typeface="Calibri" pitchFamily="34" charset="0"/>
            </a:endParaRPr>
          </a:p>
        </p:txBody>
      </p:sp>
      <p:sp>
        <p:nvSpPr>
          <p:cNvPr id="1027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</p:txBody>
      </p:sp>
      <p:pic>
        <p:nvPicPr>
          <p:cNvPr id="1029" name="Picture 22" descr="Slogan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6126163"/>
            <a:ext cx="3810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3" descr="wanda_welle_090916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46675"/>
            <a:ext cx="91440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4" descr="wanda_logo_090916_farbe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2971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5" descr="wanda_blauerBalken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1143000"/>
            <a:ext cx="82486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  <p:sldLayoutId id="2147483680" r:id="rId12"/>
    <p:sldLayoutId id="214748370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E3A6C"/>
          </a:solidFill>
          <a:latin typeface="+mj-lt"/>
          <a:ea typeface="ＭＳ Ｐゴシック" pitchFamily="54" charset="-128"/>
          <a:cs typeface="ＭＳ Ｐゴシック" pitchFamily="5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E3A6C"/>
          </a:solidFill>
          <a:latin typeface="Calibri" pitchFamily="54" charset="0"/>
          <a:ea typeface="ＭＳ Ｐゴシック" pitchFamily="54" charset="-128"/>
          <a:cs typeface="ＭＳ Ｐゴシック" pitchFamily="5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E3A6C"/>
          </a:solidFill>
          <a:latin typeface="Calibri" pitchFamily="54" charset="0"/>
          <a:ea typeface="ＭＳ Ｐゴシック" pitchFamily="54" charset="-128"/>
          <a:cs typeface="ＭＳ Ｐゴシック" pitchFamily="5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E3A6C"/>
          </a:solidFill>
          <a:latin typeface="Calibri" pitchFamily="54" charset="0"/>
          <a:ea typeface="ＭＳ Ｐゴシック" pitchFamily="54" charset="-128"/>
          <a:cs typeface="ＭＳ Ｐゴシック" pitchFamily="5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E3A6C"/>
          </a:solidFill>
          <a:latin typeface="Calibri" pitchFamily="54" charset="0"/>
          <a:ea typeface="ＭＳ Ｐゴシック" pitchFamily="54" charset="-128"/>
          <a:cs typeface="ＭＳ Ｐゴシック" pitchFamily="5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E3A6C"/>
          </a:solidFill>
          <a:latin typeface="Calibri" pitchFamily="5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E3A6C"/>
          </a:solidFill>
          <a:latin typeface="Calibri" pitchFamily="5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E3A6C"/>
          </a:solidFill>
          <a:latin typeface="Calibri" pitchFamily="5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E3A6C"/>
          </a:solidFill>
          <a:latin typeface="Calibri" pitchFamily="5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3A7C"/>
        </a:buClr>
        <a:buChar char="•"/>
        <a:defRPr sz="2400">
          <a:solidFill>
            <a:srgbClr val="1E3A6C"/>
          </a:solidFill>
          <a:latin typeface="+mn-lt"/>
          <a:ea typeface="ＭＳ Ｐゴシック" pitchFamily="54" charset="-128"/>
          <a:cs typeface="ＭＳ Ｐゴシック" pitchFamily="5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E3A7C"/>
        </a:buClr>
        <a:buChar char="–"/>
        <a:defRPr sz="2000">
          <a:solidFill>
            <a:srgbClr val="1E3A6C"/>
          </a:solidFill>
          <a:latin typeface="+mn-lt"/>
          <a:ea typeface="ＭＳ Ｐゴシック" pitchFamily="5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E3A7C"/>
        </a:buClr>
        <a:buChar char="•"/>
        <a:defRPr sz="2400">
          <a:solidFill>
            <a:srgbClr val="1E3A6C"/>
          </a:solidFill>
          <a:latin typeface="+mn-lt"/>
          <a:ea typeface="ＭＳ Ｐゴシック" pitchFamily="5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54" charset="0"/>
          <a:ea typeface="ＭＳ Ｐゴシック" pitchFamily="5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54" charset="0"/>
          <a:ea typeface="ＭＳ Ｐゴシック" pitchFamily="5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54" charset="0"/>
          <a:ea typeface="ＭＳ Ｐゴシック" pitchFamily="5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54" charset="0"/>
          <a:ea typeface="ＭＳ Ｐゴシック" pitchFamily="5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54" charset="0"/>
          <a:ea typeface="ＭＳ Ｐゴシック" pitchFamily="5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54" charset="0"/>
          <a:ea typeface="ＭＳ Ｐゴシック" pitchFamily="54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771B8F90-3E32-4F72-8747-484B4218215B}" type="datetime1">
              <a:rPr lang="de-DE"/>
              <a:pPr/>
              <a:t>19.06.2012</a:t>
            </a:fld>
            <a:endParaRPr lang="de-DE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de-DE"/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C73E58CB-2ED8-4923-8E5A-E90F8DE80EE1}" type="slidenum">
              <a:rPr lang="de-DE"/>
              <a:pPr/>
              <a:t>‹#›</a:t>
            </a:fld>
            <a:endParaRPr lang="de-DE"/>
          </a:p>
        </p:txBody>
      </p:sp>
      <p:graphicFrame>
        <p:nvGraphicFramePr>
          <p:cNvPr id="231431" name="Object 7"/>
          <p:cNvGraphicFramePr>
            <a:graphicFrameLocks noChangeAspect="1"/>
          </p:cNvGraphicFramePr>
          <p:nvPr userDrawn="1"/>
        </p:nvGraphicFramePr>
        <p:xfrm>
          <a:off x="8208963" y="6154738"/>
          <a:ext cx="5857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2" name="Visio" r:id="rId14" imgW="1108639" imgH="1072634" progId="Visio.Drawing.11">
                  <p:embed/>
                </p:oleObj>
              </mc:Choice>
              <mc:Fallback>
                <p:oleObj name="Visio" r:id="rId14" imgW="1108639" imgH="1072634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963" y="6154738"/>
                        <a:ext cx="585787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ndaproject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e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13.wmf"/><Relationship Id="rId15" Type="http://schemas.openxmlformats.org/officeDocument/2006/relationships/image" Target="../media/image17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2.jpe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773238"/>
            <a:ext cx="7772400" cy="1470025"/>
          </a:xfrm>
        </p:spPr>
        <p:txBody>
          <a:bodyPr/>
          <a:lstStyle/>
          <a:p>
            <a:pPr algn="ctr" eaLnBrk="1" hangingPunct="1"/>
            <a:r>
              <a:rPr lang="en-GB" sz="2800" b="1" smtClean="0"/>
              <a:t>WANDA – WA</a:t>
            </a:r>
            <a:r>
              <a:rPr lang="en-GB" sz="2800" smtClean="0"/>
              <a:t>ste management for inland </a:t>
            </a:r>
            <a:r>
              <a:rPr lang="en-GB" sz="2800" b="1" smtClean="0"/>
              <a:t>N</a:t>
            </a:r>
            <a:r>
              <a:rPr lang="en-GB" sz="2800" smtClean="0"/>
              <a:t>avigation on the </a:t>
            </a:r>
            <a:r>
              <a:rPr lang="en-GB" sz="2800" b="1" smtClean="0"/>
              <a:t>DA</a:t>
            </a:r>
            <a:r>
              <a:rPr lang="en-GB" sz="2800" smtClean="0"/>
              <a:t>nube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81225" y="3733800"/>
            <a:ext cx="6400800" cy="990600"/>
          </a:xfrm>
        </p:spPr>
        <p:txBody>
          <a:bodyPr wrap="none" anchor="ctr"/>
          <a:lstStyle/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dirty="0" smtClean="0"/>
              <a:t>Harald Beutl</a:t>
            </a:r>
          </a:p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dirty="0" smtClean="0"/>
              <a:t>via </a:t>
            </a:r>
            <a:r>
              <a:rPr lang="en-GB" dirty="0" err="1" smtClean="0"/>
              <a:t>donau</a:t>
            </a:r>
            <a:r>
              <a:rPr lang="en-GB" dirty="0" smtClean="0"/>
              <a:t> – Austrian Waterway Company</a:t>
            </a:r>
          </a:p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dirty="0" smtClean="0"/>
              <a:t>UNECE, Geneva 20.06.2012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de-AT" sz="2000" b="1" dirty="0" smtClean="0"/>
              <a:t>Pilot Action </a:t>
            </a:r>
            <a:r>
              <a:rPr lang="en-US" sz="2000" b="1" dirty="0" smtClean="0"/>
              <a:t>Upper </a:t>
            </a:r>
            <a:r>
              <a:rPr lang="ro-RO" sz="2000" b="1" dirty="0" smtClean="0"/>
              <a:t>D</a:t>
            </a:r>
            <a:r>
              <a:rPr lang="de-AT" sz="2000" b="1" dirty="0" err="1" smtClean="0"/>
              <a:t>anube</a:t>
            </a:r>
            <a:r>
              <a:rPr lang="de-AT" sz="2000" b="1" dirty="0" smtClean="0"/>
              <a:t> Region</a:t>
            </a:r>
            <a:r>
              <a:rPr lang="en-US" sz="2000" b="1" dirty="0" smtClean="0"/>
              <a:t> - AT + HU</a:t>
            </a:r>
            <a:br>
              <a:rPr lang="en-US" sz="20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de-AT" sz="2000" dirty="0" smtClean="0"/>
          </a:p>
        </p:txBody>
      </p:sp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557711" y="1412776"/>
            <a:ext cx="736758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AT" dirty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2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runs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of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a mobile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bilge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water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vessel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AT" dirty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Collection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and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treatment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of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bilge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water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and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other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oily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and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greasy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ship</a:t>
            </a:r>
            <a:r>
              <a:rPr lang="de-AT" dirty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/>
            </a:r>
            <a:br>
              <a:rPr lang="de-AT" dirty="0" smtClean="0">
                <a:solidFill>
                  <a:srgbClr val="1E3A6C"/>
                </a:solidFill>
                <a:latin typeface="Calibri" pitchFamily="34" charset="0"/>
              </a:rPr>
            </a:b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  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waste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AT" dirty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Route: 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  <a:hlinkClick r:id="rId2" action="ppaction://hlinksldjump"/>
              </a:rPr>
              <a:t>‚Linz </a:t>
            </a:r>
            <a:r>
              <a:rPr lang="de-AT" dirty="0">
                <a:solidFill>
                  <a:srgbClr val="1E3A6C"/>
                </a:solidFill>
                <a:latin typeface="Calibri" pitchFamily="34" charset="0"/>
                <a:hlinkClick r:id="rId2" action="ppaction://hlinksldjump"/>
              </a:rPr>
              <a:t>– 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  <a:hlinkClick r:id="rId2" action="ppaction://hlinksldjump"/>
              </a:rPr>
              <a:t>Budapest‘ &amp; ‚Linz –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  <a:hlinkClick r:id="rId2" action="ppaction://hlinksldjump"/>
              </a:rPr>
              <a:t>Mohács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  <a:hlinkClick r:id="rId2" action="ppaction://hlinksldjump"/>
              </a:rPr>
              <a:t>‘</a:t>
            </a:r>
            <a:endParaRPr lang="de-AT" dirty="0">
              <a:solidFill>
                <a:srgbClr val="1E3A6C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AT" dirty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1E3A6C"/>
                </a:solidFill>
                <a:latin typeface="Calibri" pitchFamily="34" charset="0"/>
              </a:rPr>
              <a:t>Necessary legal permissions: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1E3A6C"/>
                </a:solidFill>
                <a:latin typeface="Calibri" pitchFamily="34" charset="0"/>
              </a:rPr>
              <a:t> Inland Waterway Regulation, Waste management right, Austrian   Water Right, Commercial Law of Navigation, Trade Law</a:t>
            </a:r>
          </a:p>
        </p:txBody>
      </p:sp>
      <p:pic>
        <p:nvPicPr>
          <p:cNvPr id="240648" name="Picture 8" descr="S:\Umwelt\env_WANDA\09 IMPL\WP4\SWP 4.3\PilotAT_Photos\Photos_20110927\CH_H96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713" y="4556190"/>
            <a:ext cx="3030031" cy="21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ilg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612" y="4556190"/>
            <a:ext cx="2656906" cy="199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-1489"/>
            <a:ext cx="325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Outputs: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Pilots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– Upper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Danube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Region</a:t>
            </a:r>
            <a:endParaRPr lang="de-DE" sz="1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000" b="1" dirty="0" smtClean="0"/>
              <a:t>Pilot </a:t>
            </a:r>
            <a:r>
              <a:rPr lang="de-AT" sz="2000" b="1" dirty="0"/>
              <a:t>Action </a:t>
            </a:r>
            <a:r>
              <a:rPr lang="en-US" sz="2000" b="1" dirty="0"/>
              <a:t>Upper </a:t>
            </a:r>
            <a:r>
              <a:rPr lang="ro-RO" sz="2000" b="1" dirty="0"/>
              <a:t>D</a:t>
            </a:r>
            <a:r>
              <a:rPr lang="de-AT" sz="2000" b="1" dirty="0" err="1"/>
              <a:t>anube</a:t>
            </a:r>
            <a:r>
              <a:rPr lang="de-AT" sz="2000" b="1" dirty="0"/>
              <a:t> Region</a:t>
            </a:r>
            <a:r>
              <a:rPr lang="en-US" sz="2000" b="1" dirty="0"/>
              <a:t> - AT + HU</a:t>
            </a:r>
            <a:endParaRPr lang="de-DE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982" y="1952836"/>
            <a:ext cx="8229600" cy="4054475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" y="1334358"/>
            <a:ext cx="73675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Route 2nd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run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: Linz (AT)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to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dirty="0" err="1" smtClean="0">
                <a:solidFill>
                  <a:srgbClr val="1E3A6C"/>
                </a:solidFill>
                <a:latin typeface="Calibri" pitchFamily="34" charset="0"/>
              </a:rPr>
              <a:t>Mohács</a:t>
            </a:r>
            <a:r>
              <a:rPr lang="de-AT" dirty="0" smtClean="0">
                <a:solidFill>
                  <a:srgbClr val="1E3A6C"/>
                </a:solidFill>
                <a:latin typeface="Calibri" pitchFamily="34" charset="0"/>
              </a:rPr>
              <a:t> (HU)</a:t>
            </a:r>
            <a:endParaRPr lang="en-US" dirty="0" smtClean="0">
              <a:solidFill>
                <a:srgbClr val="1E3A6C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1E3A6C"/>
                </a:solidFill>
                <a:latin typeface="Calibri" pitchFamily="34" charset="0"/>
              </a:rPr>
              <a:t>	</a:t>
            </a:r>
            <a:endParaRPr lang="de-AT" dirty="0" smtClean="0">
              <a:solidFill>
                <a:srgbClr val="1E3A6C"/>
              </a:solidFill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-1489"/>
            <a:ext cx="325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Outputs: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Pilots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– Upper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Danube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Region</a:t>
            </a:r>
            <a:endParaRPr lang="de-DE" sz="1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de-AT" sz="2000" b="1" dirty="0" smtClean="0"/>
              <a:t>Pilot Action </a:t>
            </a:r>
            <a:r>
              <a:rPr lang="en-US" sz="2000" b="1" dirty="0" smtClean="0"/>
              <a:t>Upper </a:t>
            </a:r>
            <a:r>
              <a:rPr lang="ro-RO" sz="2000" b="1" dirty="0" smtClean="0"/>
              <a:t>D</a:t>
            </a:r>
            <a:r>
              <a:rPr lang="de-AT" sz="2000" b="1" dirty="0" err="1" smtClean="0"/>
              <a:t>anube</a:t>
            </a:r>
            <a:r>
              <a:rPr lang="de-AT" sz="2000" b="1" dirty="0" smtClean="0"/>
              <a:t> Region</a:t>
            </a:r>
            <a:r>
              <a:rPr lang="en-US" sz="2000" b="1" dirty="0" smtClean="0"/>
              <a:t> - AT + HU</a:t>
            </a:r>
            <a:br>
              <a:rPr lang="en-US" sz="20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de-AT" sz="2000" dirty="0" smtClean="0"/>
          </a:p>
        </p:txBody>
      </p:sp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557213" y="1219200"/>
            <a:ext cx="7903219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1E3A6C"/>
                </a:solidFill>
                <a:latin typeface="Calibri" pitchFamily="34" charset="0"/>
              </a:rPr>
              <a:t>Service included the </a:t>
            </a:r>
            <a:r>
              <a:rPr lang="en-US" sz="2400" b="1" dirty="0">
                <a:solidFill>
                  <a:srgbClr val="1E3A6C"/>
                </a:solidFill>
                <a:latin typeface="Calibri" pitchFamily="34" charset="0"/>
              </a:rPr>
              <a:t>disposal</a:t>
            </a:r>
            <a:r>
              <a:rPr lang="en-US" sz="2400" dirty="0">
                <a:solidFill>
                  <a:srgbClr val="1E3A6C"/>
                </a:solidFill>
                <a:latin typeface="Calibri" pitchFamily="34" charset="0"/>
              </a:rPr>
              <a:t> of </a:t>
            </a:r>
            <a:r>
              <a:rPr lang="en-US" sz="2400" b="1" dirty="0">
                <a:solidFill>
                  <a:srgbClr val="1E3A6C"/>
                </a:solidFill>
                <a:latin typeface="Calibri" pitchFamily="34" charset="0"/>
              </a:rPr>
              <a:t>bilge water</a:t>
            </a:r>
            <a:r>
              <a:rPr lang="en-US" sz="2400" dirty="0">
                <a:solidFill>
                  <a:srgbClr val="1E3A6C"/>
                </a:solidFill>
                <a:latin typeface="Calibri" pitchFamily="34" charset="0"/>
              </a:rPr>
              <a:t>, used </a:t>
            </a:r>
            <a:r>
              <a:rPr lang="en-US" sz="2400" b="1" dirty="0">
                <a:solidFill>
                  <a:srgbClr val="1E3A6C"/>
                </a:solidFill>
                <a:latin typeface="Calibri" pitchFamily="34" charset="0"/>
              </a:rPr>
              <a:t>oils</a:t>
            </a:r>
            <a:r>
              <a:rPr lang="en-US" sz="2400" dirty="0">
                <a:solidFill>
                  <a:srgbClr val="1E3A6C"/>
                </a:solidFill>
                <a:latin typeface="Calibri" pitchFamily="34" charset="0"/>
              </a:rPr>
              <a:t> and other </a:t>
            </a:r>
            <a:r>
              <a:rPr lang="en-US" sz="2400" b="1" dirty="0">
                <a:solidFill>
                  <a:srgbClr val="1E3A6C"/>
                </a:solidFill>
                <a:latin typeface="Calibri" pitchFamily="34" charset="0"/>
              </a:rPr>
              <a:t>solid oily and greasy </a:t>
            </a:r>
            <a:r>
              <a:rPr lang="en-US" sz="2400" b="1" dirty="0" smtClean="0">
                <a:solidFill>
                  <a:srgbClr val="1E3A6C"/>
                </a:solidFill>
                <a:latin typeface="Calibri" pitchFamily="34" charset="0"/>
              </a:rPr>
              <a:t>ship </a:t>
            </a:r>
            <a:r>
              <a:rPr lang="en-US" sz="2400" dirty="0" smtClean="0">
                <a:solidFill>
                  <a:srgbClr val="1E3A6C"/>
                </a:solidFill>
                <a:latin typeface="Calibri" pitchFamily="34" charset="0"/>
              </a:rPr>
              <a:t>waste </a:t>
            </a:r>
            <a:r>
              <a:rPr lang="en-US" sz="2400" dirty="0">
                <a:solidFill>
                  <a:srgbClr val="1E3A6C"/>
                </a:solidFill>
                <a:latin typeface="Calibri" pitchFamily="34" charset="0"/>
              </a:rPr>
              <a:t>such as rags, filters, bins etc.</a:t>
            </a:r>
            <a:r>
              <a:rPr lang="en-US" sz="2400" b="1" dirty="0">
                <a:solidFill>
                  <a:srgbClr val="1E3A6C"/>
                </a:solidFill>
                <a:latin typeface="Calibri" pitchFamily="34" charset="0"/>
              </a:rPr>
              <a:t> free of </a:t>
            </a:r>
            <a:r>
              <a:rPr lang="en-US" sz="2400" b="1" dirty="0" smtClean="0">
                <a:solidFill>
                  <a:srgbClr val="1E3A6C"/>
                </a:solidFill>
                <a:latin typeface="Calibri" pitchFamily="34" charset="0"/>
              </a:rPr>
              <a:t>charge</a:t>
            </a:r>
            <a:endParaRPr lang="de-AT" sz="2400" dirty="0">
              <a:solidFill>
                <a:srgbClr val="1E3A6C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400" dirty="0" smtClean="0">
                <a:solidFill>
                  <a:srgbClr val="1E3A6C"/>
                </a:solidFill>
                <a:latin typeface="Calibri" pitchFamily="34" charset="0"/>
              </a:rPr>
              <a:t>Results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1E3A6C"/>
                </a:solidFill>
                <a:latin typeface="Calibri" pitchFamily="34" charset="0"/>
              </a:rPr>
              <a:t> 400 m³ </a:t>
            </a:r>
            <a:r>
              <a:rPr lang="en-GB" sz="2000" dirty="0" err="1" smtClean="0">
                <a:solidFill>
                  <a:srgbClr val="1E3A6C"/>
                </a:solidFill>
                <a:latin typeface="Calibri" pitchFamily="34" charset="0"/>
              </a:rPr>
              <a:t>bilgewater</a:t>
            </a:r>
            <a:r>
              <a:rPr lang="en-GB" sz="2000" dirty="0" smtClean="0">
                <a:solidFill>
                  <a:srgbClr val="1E3A6C"/>
                </a:solidFill>
                <a:latin typeface="Calibri" pitchFamily="34" charset="0"/>
              </a:rPr>
              <a:t>,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1E3A6C"/>
                </a:solidFill>
                <a:latin typeface="Calibri" pitchFamily="34" charset="0"/>
              </a:rPr>
              <a:t> 50 m³ waste oil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1E3A6C"/>
                </a:solidFill>
                <a:latin typeface="Calibri" pitchFamily="34" charset="0"/>
              </a:rPr>
              <a:t> 3,4 tons of solids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endParaRPr lang="de-AT" dirty="0">
              <a:solidFill>
                <a:srgbClr val="1E3A6C"/>
              </a:solidFill>
              <a:latin typeface="Calibri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085065"/>
              </p:ext>
            </p:extLst>
          </p:nvPr>
        </p:nvGraphicFramePr>
        <p:xfrm>
          <a:off x="1187624" y="4713166"/>
          <a:ext cx="6588732" cy="14961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35855"/>
                <a:gridCol w="1681943"/>
                <a:gridCol w="1681943"/>
                <a:gridCol w="1488991"/>
              </a:tblGrid>
              <a:tr h="2137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GB" sz="1200" b="1" baseline="30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st</a:t>
                      </a:r>
                      <a:r>
                        <a:rPr lang="en-GB" sz="12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run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GB" sz="1200" b="1" baseline="30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nd</a:t>
                      </a:r>
                      <a:r>
                        <a:rPr lang="en-GB" sz="12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run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No. of services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70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85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155 Services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Duration [days]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21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45 days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8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 amount of bilge water [l]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157.800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242.350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~ 400 m³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Separated bilgeoil [l]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23.520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45.150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~ 69 m³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Solids [kg]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approx. 1.270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approx. 2.111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3,4 tons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9" descr="S:\Umwelt\env_WANDA\09 IMPL\WP4\SWP 4.3\PilotAT_Photos\Photos_20110927\CH_H96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004" y="2096852"/>
            <a:ext cx="3684777" cy="261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0" y="-1489"/>
            <a:ext cx="325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Outputs: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Pilots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– Upper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Danube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Region</a:t>
            </a:r>
            <a:endParaRPr lang="de-DE" sz="1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7826" y="6309320"/>
            <a:ext cx="8568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1E3A6C"/>
                </a:solidFill>
                <a:latin typeface="Calibri" pitchFamily="34" charset="0"/>
              </a:rPr>
              <a:t>Annual estimated amount of bilge water along the whole Danube </a:t>
            </a:r>
            <a:r>
              <a:rPr lang="en-GB" sz="2000" dirty="0" smtClean="0">
                <a:solidFill>
                  <a:srgbClr val="1E3A6C"/>
                </a:solidFill>
                <a:latin typeface="Calibri" pitchFamily="34" charset="0"/>
                <a:sym typeface="Wingdings"/>
              </a:rPr>
              <a:t> 15.000 m³/y</a:t>
            </a:r>
            <a:r>
              <a:rPr lang="en-GB" sz="2000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endParaRPr lang="en-GB" sz="2000" dirty="0">
              <a:solidFill>
                <a:srgbClr val="1E3A6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de-AT" sz="2000" b="1" dirty="0" smtClean="0"/>
              <a:t>Pilot Action </a:t>
            </a:r>
            <a:r>
              <a:rPr lang="en-US" sz="2000" b="1" dirty="0" smtClean="0"/>
              <a:t>Upper </a:t>
            </a:r>
            <a:r>
              <a:rPr lang="ro-RO" sz="2000" b="1" dirty="0" smtClean="0"/>
              <a:t>D</a:t>
            </a:r>
            <a:r>
              <a:rPr lang="de-AT" sz="2000" b="1" dirty="0" err="1" smtClean="0"/>
              <a:t>anube</a:t>
            </a:r>
            <a:r>
              <a:rPr lang="de-AT" sz="2000" b="1" dirty="0" smtClean="0"/>
              <a:t> Region</a:t>
            </a:r>
            <a:r>
              <a:rPr lang="en-US" sz="2000" b="1" dirty="0" smtClean="0"/>
              <a:t> - AT + HU</a:t>
            </a:r>
            <a:br>
              <a:rPr lang="en-US" sz="20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de-AT" sz="2000" dirty="0" smtClean="0"/>
          </a:p>
        </p:txBody>
      </p:sp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557213" y="1219200"/>
            <a:ext cx="7903219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1E3A6C"/>
                </a:solidFill>
                <a:latin typeface="Calibri" pitchFamily="34" charset="0"/>
              </a:rPr>
              <a:t>Information of pilot </a:t>
            </a:r>
            <a:r>
              <a:rPr lang="en-GB" sz="2000" dirty="0" smtClean="0">
                <a:solidFill>
                  <a:srgbClr val="1E3A6C"/>
                </a:solidFill>
                <a:latin typeface="Calibri" pitchFamily="34" charset="0"/>
              </a:rPr>
              <a:t>activities by </a:t>
            </a:r>
            <a:endParaRPr lang="en-GB" sz="2000" dirty="0">
              <a:solidFill>
                <a:srgbClr val="1E3A6C"/>
              </a:solidFill>
              <a:latin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1E3A6C"/>
                </a:solidFill>
                <a:latin typeface="Calibri" pitchFamily="34" charset="0"/>
              </a:rPr>
              <a:t>RIS (River </a:t>
            </a:r>
            <a:r>
              <a:rPr lang="en-GB" sz="2000" dirty="0" smtClean="0">
                <a:solidFill>
                  <a:srgbClr val="1E3A6C"/>
                </a:solidFill>
                <a:latin typeface="Calibri" pitchFamily="34" charset="0"/>
              </a:rPr>
              <a:t>Information </a:t>
            </a:r>
            <a:r>
              <a:rPr lang="en-GB" sz="2000" dirty="0">
                <a:solidFill>
                  <a:srgbClr val="1E3A6C"/>
                </a:solidFill>
                <a:latin typeface="Calibri" pitchFamily="34" charset="0"/>
              </a:rPr>
              <a:t>Services)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1E3A6C"/>
                </a:solidFill>
                <a:latin typeface="Calibri" pitchFamily="34" charset="0"/>
              </a:rPr>
              <a:t>leaflets </a:t>
            </a:r>
            <a:endParaRPr lang="en-GB" sz="2000" dirty="0">
              <a:solidFill>
                <a:srgbClr val="1E3A6C"/>
              </a:solidFill>
              <a:latin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1E3A6C"/>
                </a:solidFill>
                <a:latin typeface="Calibri" pitchFamily="34" charset="0"/>
              </a:rPr>
              <a:t>emails and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1E3A6C"/>
                </a:solidFill>
                <a:latin typeface="Calibri" pitchFamily="34" charset="0"/>
              </a:rPr>
              <a:t>personal contacts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1E3A6C"/>
                </a:solidFill>
                <a:latin typeface="Calibri" pitchFamily="34" charset="0"/>
              </a:rPr>
              <a:t>Advanced booking (setting of time and place)</a:t>
            </a:r>
            <a:endParaRPr lang="en-US" sz="2000" dirty="0">
              <a:solidFill>
                <a:srgbClr val="1E3A6C"/>
              </a:solidFill>
              <a:latin typeface="Calibri" pitchFamily="34" charset="0"/>
            </a:endParaRPr>
          </a:p>
          <a:p>
            <a:pPr algn="just"/>
            <a:endParaRPr lang="en-US" sz="2400" b="1" dirty="0" smtClean="0">
              <a:solidFill>
                <a:srgbClr val="1E3A6C"/>
              </a:solidFill>
              <a:latin typeface="Calibri" pitchFamily="34" charset="0"/>
            </a:endParaRPr>
          </a:p>
          <a:p>
            <a:pPr algn="just"/>
            <a:endParaRPr lang="en-US" sz="2400" b="1" dirty="0">
              <a:solidFill>
                <a:srgbClr val="1E3A6C"/>
              </a:solidFill>
              <a:latin typeface="Calibri" pitchFamily="34" charset="0"/>
            </a:endParaRPr>
          </a:p>
          <a:p>
            <a:pPr algn="just"/>
            <a:endParaRPr lang="en-US" sz="2400" b="1" dirty="0" smtClean="0">
              <a:solidFill>
                <a:srgbClr val="1E3A6C"/>
              </a:solidFill>
              <a:latin typeface="Calibri" pitchFamily="34" charset="0"/>
            </a:endParaRPr>
          </a:p>
          <a:p>
            <a:pPr algn="just"/>
            <a:endParaRPr lang="en-US" sz="2400" b="1" dirty="0">
              <a:solidFill>
                <a:srgbClr val="1E3A6C"/>
              </a:solidFill>
              <a:latin typeface="Calibri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endParaRPr lang="de-AT" dirty="0">
              <a:solidFill>
                <a:srgbClr val="1E3A6C"/>
              </a:solidFill>
              <a:latin typeface="Calibri" pitchFamily="34" charset="0"/>
            </a:endParaRP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9050" y="4221088"/>
            <a:ext cx="53149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feil nach rechts 6"/>
          <p:cNvSpPr/>
          <p:nvPr/>
        </p:nvSpPr>
        <p:spPr>
          <a:xfrm>
            <a:off x="3457664" y="4658445"/>
            <a:ext cx="720080" cy="3406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64654" y="3961346"/>
            <a:ext cx="3204356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1E3A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Questionnaire Evaluation</a:t>
            </a:r>
          </a:p>
          <a:p>
            <a:pPr algn="just"/>
            <a:endParaRPr lang="en-US" sz="1600" dirty="0" smtClean="0">
              <a:solidFill>
                <a:srgbClr val="1E3A6C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1E3A6C"/>
                </a:solidFill>
                <a:latin typeface="Calibri" pitchFamily="34" charset="0"/>
              </a:rPr>
              <a:t>Preference of short waiting times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1E3A6C"/>
                </a:solidFill>
                <a:latin typeface="Calibri" pitchFamily="34" charset="0"/>
              </a:rPr>
              <a:t>Lack of knowledge about waste disposal costs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1E3A6C"/>
                </a:solidFill>
                <a:latin typeface="Calibri" pitchFamily="34" charset="0"/>
              </a:rPr>
              <a:t>Preference of ‘full services’</a:t>
            </a:r>
          </a:p>
          <a:p>
            <a:pPr>
              <a:spcBef>
                <a:spcPct val="50000"/>
              </a:spcBef>
            </a:pPr>
            <a:endParaRPr lang="de-AT" dirty="0">
              <a:solidFill>
                <a:srgbClr val="1E3A6C"/>
              </a:solidFill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41372">
            <a:off x="6607583" y="1240632"/>
            <a:ext cx="1635278" cy="283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0" y="-1489"/>
            <a:ext cx="325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Outputs: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Pilots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– Upper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Danube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Region</a:t>
            </a:r>
            <a:endParaRPr lang="de-DE" sz="1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de-AT" sz="2000" b="1" dirty="0" smtClean="0"/>
              <a:t>Pilot Action </a:t>
            </a:r>
            <a:r>
              <a:rPr lang="en-US" sz="2000" b="1" dirty="0" smtClean="0"/>
              <a:t>Upper </a:t>
            </a:r>
            <a:r>
              <a:rPr lang="ro-RO" sz="2000" b="1" dirty="0" smtClean="0"/>
              <a:t>D</a:t>
            </a:r>
            <a:r>
              <a:rPr lang="de-AT" sz="2000" b="1" dirty="0" err="1" smtClean="0"/>
              <a:t>anube</a:t>
            </a:r>
            <a:r>
              <a:rPr lang="de-AT" sz="2000" b="1" dirty="0" smtClean="0"/>
              <a:t> Region</a:t>
            </a:r>
            <a:r>
              <a:rPr lang="en-US" sz="2000" b="1" dirty="0" smtClean="0"/>
              <a:t> - AT + HU</a:t>
            </a:r>
            <a:br>
              <a:rPr lang="en-US" sz="20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de-AT" sz="2000" dirty="0" smtClean="0"/>
          </a:p>
        </p:txBody>
      </p:sp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557213" y="1219200"/>
            <a:ext cx="7903219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1E3A6C"/>
                </a:solidFill>
                <a:latin typeface="Calibri" pitchFamily="34" charset="0"/>
              </a:rPr>
              <a:t>Pilots regarding ‚other hazardous ship waste‘:</a:t>
            </a:r>
            <a:br>
              <a:rPr lang="en-GB" sz="2000" dirty="0" smtClean="0">
                <a:solidFill>
                  <a:srgbClr val="1E3A6C"/>
                </a:solidFill>
                <a:latin typeface="Calibri" pitchFamily="34" charset="0"/>
              </a:rPr>
            </a:br>
            <a:endParaRPr lang="en-GB" sz="2000" dirty="0" smtClean="0">
              <a:solidFill>
                <a:srgbClr val="1E3A6C"/>
              </a:solidFill>
              <a:latin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1E3A6C"/>
                </a:solidFill>
                <a:latin typeface="Calibri" pitchFamily="34" charset="0"/>
              </a:rPr>
              <a:t>Mobile collection</a:t>
            </a:r>
            <a:r>
              <a:rPr lang="de-AT" sz="2000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sz="2000" dirty="0" err="1">
                <a:solidFill>
                  <a:srgbClr val="1E3A6C"/>
                </a:solidFill>
                <a:latin typeface="Calibri" pitchFamily="34" charset="0"/>
              </a:rPr>
              <a:t>of</a:t>
            </a:r>
            <a:r>
              <a:rPr lang="de-AT" sz="2000" dirty="0">
                <a:solidFill>
                  <a:srgbClr val="1E3A6C"/>
                </a:solidFill>
                <a:latin typeface="Calibri" pitchFamily="34" charset="0"/>
              </a:rPr>
              <a:t>: </a:t>
            </a:r>
            <a:r>
              <a:rPr lang="en-GB" sz="2000" dirty="0" smtClean="0">
                <a:solidFill>
                  <a:srgbClr val="1E3A6C"/>
                </a:solidFill>
                <a:latin typeface="Calibri" pitchFamily="34" charset="0"/>
              </a:rPr>
              <a:t>small </a:t>
            </a:r>
            <a:r>
              <a:rPr lang="en-GB" sz="2000" dirty="0">
                <a:solidFill>
                  <a:srgbClr val="1E3A6C"/>
                </a:solidFill>
                <a:latin typeface="Calibri" pitchFamily="34" charset="0"/>
              </a:rPr>
              <a:t>amounts of waste oil, oily and greasy solids such as rags, paints/varnishes</a:t>
            </a:r>
            <a:r>
              <a:rPr lang="de-DE" sz="2000" dirty="0">
                <a:solidFill>
                  <a:srgbClr val="1E3A6C"/>
                </a:solidFill>
                <a:latin typeface="Calibri" pitchFamily="34" charset="0"/>
              </a:rPr>
              <a:t>, </a:t>
            </a:r>
            <a:r>
              <a:rPr lang="en-GB" sz="2000" dirty="0">
                <a:solidFill>
                  <a:srgbClr val="1E3A6C"/>
                </a:solidFill>
                <a:latin typeface="Calibri" pitchFamily="34" charset="0"/>
              </a:rPr>
              <a:t>solvents, fluorescent tubes</a:t>
            </a:r>
            <a:r>
              <a:rPr lang="de-DE" sz="2000" dirty="0">
                <a:solidFill>
                  <a:srgbClr val="1E3A6C"/>
                </a:solidFill>
                <a:latin typeface="Calibri" pitchFamily="34" charset="0"/>
              </a:rPr>
              <a:t>, </a:t>
            </a:r>
            <a:r>
              <a:rPr lang="en-GB" sz="2000" dirty="0" smtClean="0">
                <a:solidFill>
                  <a:srgbClr val="1E3A6C"/>
                </a:solidFill>
                <a:latin typeface="Calibri" pitchFamily="34" charset="0"/>
              </a:rPr>
              <a:t>batteries by licensed company </a:t>
            </a:r>
            <a:br>
              <a:rPr lang="en-GB" sz="2000" dirty="0" smtClean="0">
                <a:solidFill>
                  <a:srgbClr val="1E3A6C"/>
                </a:solidFill>
                <a:latin typeface="Calibri" pitchFamily="34" charset="0"/>
              </a:rPr>
            </a:br>
            <a:endParaRPr lang="en-GB" sz="2000" dirty="0" smtClean="0">
              <a:solidFill>
                <a:srgbClr val="1E3A6C"/>
              </a:solidFill>
              <a:latin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1E3A6C"/>
                </a:solidFill>
                <a:latin typeface="Calibri" pitchFamily="34" charset="0"/>
              </a:rPr>
              <a:t>Skippers were prior informed about the pilot actions via email</a:t>
            </a:r>
            <a:r>
              <a:rPr lang="en-GB" sz="2000" dirty="0" smtClean="0">
                <a:solidFill>
                  <a:srgbClr val="1E3A6C"/>
                </a:solidFill>
                <a:latin typeface="Calibri" pitchFamily="34" charset="0"/>
              </a:rPr>
              <a:t>, RIS (notices to skippers) </a:t>
            </a:r>
            <a:r>
              <a:rPr lang="en-GB" sz="2000" dirty="0">
                <a:solidFill>
                  <a:srgbClr val="1E3A6C"/>
                </a:solidFill>
                <a:latin typeface="Calibri" pitchFamily="34" charset="0"/>
              </a:rPr>
              <a:t>or </a:t>
            </a:r>
            <a:r>
              <a:rPr lang="en-GB" sz="2000" dirty="0" smtClean="0">
                <a:solidFill>
                  <a:srgbClr val="1E3A6C"/>
                </a:solidFill>
                <a:latin typeface="Calibri" pitchFamily="34" charset="0"/>
              </a:rPr>
              <a:t>brochures</a:t>
            </a:r>
          </a:p>
          <a:p>
            <a:pPr lvl="1"/>
            <a:endParaRPr lang="en-GB" sz="2000" dirty="0">
              <a:solidFill>
                <a:srgbClr val="1E3A6C"/>
              </a:solidFill>
              <a:latin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1E3A6C"/>
                </a:solidFill>
                <a:latin typeface="Calibri" pitchFamily="34" charset="0"/>
              </a:rPr>
              <a:t>3 locations (AT) - 7 days - 145 kg collected – small utilisation rate (service only used by 3 vessels)</a:t>
            </a:r>
            <a:endParaRPr lang="de-DE" sz="2000" dirty="0">
              <a:solidFill>
                <a:srgbClr val="1E3A6C"/>
              </a:solidFill>
              <a:latin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>
              <a:solidFill>
                <a:srgbClr val="1E3A6C"/>
              </a:solidFill>
              <a:latin typeface="Calibri" pitchFamily="34" charset="0"/>
            </a:endParaRPr>
          </a:p>
          <a:p>
            <a:pPr algn="just"/>
            <a:endParaRPr lang="en-US" sz="2400" b="1" dirty="0" smtClean="0">
              <a:solidFill>
                <a:srgbClr val="1E3A6C"/>
              </a:solidFill>
              <a:latin typeface="Calibri" pitchFamily="34" charset="0"/>
            </a:endParaRPr>
          </a:p>
          <a:p>
            <a:pPr algn="just"/>
            <a:endParaRPr lang="en-US" sz="2400" b="1" dirty="0">
              <a:solidFill>
                <a:srgbClr val="1E3A6C"/>
              </a:solidFill>
              <a:latin typeface="Calibri" pitchFamily="34" charset="0"/>
            </a:endParaRPr>
          </a:p>
          <a:p>
            <a:pPr algn="just"/>
            <a:endParaRPr lang="en-US" sz="2400" b="1" dirty="0" smtClean="0">
              <a:solidFill>
                <a:srgbClr val="1E3A6C"/>
              </a:solidFill>
              <a:latin typeface="Calibri" pitchFamily="34" charset="0"/>
            </a:endParaRPr>
          </a:p>
          <a:p>
            <a:pPr algn="just"/>
            <a:endParaRPr lang="en-US" sz="2400" b="1" dirty="0">
              <a:solidFill>
                <a:srgbClr val="1E3A6C"/>
              </a:solidFill>
              <a:latin typeface="Calibri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endParaRPr lang="de-AT" dirty="0">
              <a:solidFill>
                <a:srgbClr val="1E3A6C"/>
              </a:solidFill>
              <a:latin typeface="Calibri" pitchFamily="34" charset="0"/>
            </a:endParaRPr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826" y="4941168"/>
            <a:ext cx="4517064" cy="184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5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918" y="4941168"/>
            <a:ext cx="3516215" cy="184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0" y="-1489"/>
            <a:ext cx="325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Outputs: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Pilots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– Upper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Danube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Region</a:t>
            </a:r>
            <a:endParaRPr lang="de-DE" sz="1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Ship waste management conference - SK</a:t>
            </a:r>
            <a:endParaRPr lang="en-GB" b="1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12876"/>
          </a:xfrm>
        </p:spPr>
        <p:txBody>
          <a:bodyPr/>
          <a:lstStyle/>
          <a:p>
            <a:r>
              <a:rPr lang="en-GB" sz="2000" dirty="0" smtClean="0"/>
              <a:t>No collection of foreign ship waste on SK territory due to national legislation &amp; EC 1013/2006 – Shipment of waste</a:t>
            </a:r>
          </a:p>
          <a:p>
            <a:r>
              <a:rPr lang="en-GB" sz="2000" dirty="0" smtClean="0"/>
              <a:t>Conference on Ship </a:t>
            </a:r>
            <a:r>
              <a:rPr lang="en-GB" sz="2000" dirty="0" err="1" smtClean="0"/>
              <a:t>Krivan</a:t>
            </a:r>
            <a:r>
              <a:rPr lang="en-GB" sz="2000" dirty="0" smtClean="0"/>
              <a:t> (August 2011)</a:t>
            </a:r>
          </a:p>
          <a:p>
            <a:r>
              <a:rPr lang="en-GB" sz="2000" dirty="0" smtClean="0"/>
              <a:t>Start in Bratislava - downstream to </a:t>
            </a:r>
            <a:r>
              <a:rPr lang="en-GB" sz="2000" dirty="0" err="1" smtClean="0"/>
              <a:t>Gabcikovo</a:t>
            </a:r>
            <a:endParaRPr lang="en-GB" sz="2000" dirty="0" smtClean="0"/>
          </a:p>
          <a:p>
            <a:r>
              <a:rPr lang="en-GB" sz="2000" dirty="0" smtClean="0"/>
              <a:t>National (SK) and international contributions </a:t>
            </a:r>
          </a:p>
          <a:p>
            <a:pPr marL="0" indent="0">
              <a:buNone/>
            </a:pPr>
            <a:endParaRPr lang="en-GB" sz="2000" b="1" dirty="0" smtClean="0"/>
          </a:p>
          <a:p>
            <a:endParaRPr lang="en-GB" sz="2000" b="1" dirty="0"/>
          </a:p>
        </p:txBody>
      </p:sp>
      <p:pic>
        <p:nvPicPr>
          <p:cNvPr id="217092" name="Picture 4" descr="MsSumn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0" y="3775736"/>
            <a:ext cx="2916324" cy="21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817287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844" y="3782388"/>
            <a:ext cx="2889189" cy="216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817288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127" y="3775736"/>
            <a:ext cx="2898059" cy="21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0" y="-1489"/>
            <a:ext cx="325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Outputs: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Pilots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– Upper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Danube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Region</a:t>
            </a:r>
            <a:endParaRPr lang="de-DE" sz="1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b="1" dirty="0" smtClean="0"/>
              <a:t>Pilot Actions – </a:t>
            </a:r>
            <a:r>
              <a:rPr lang="de-AT" b="1" dirty="0" err="1" smtClean="0"/>
              <a:t>Lower</a:t>
            </a:r>
            <a:r>
              <a:rPr lang="de-AT" b="1" dirty="0" smtClean="0"/>
              <a:t> </a:t>
            </a:r>
            <a:r>
              <a:rPr lang="de-AT" b="1" dirty="0" err="1" smtClean="0"/>
              <a:t>Danube</a:t>
            </a:r>
            <a:r>
              <a:rPr lang="de-AT" b="1" dirty="0" smtClean="0"/>
              <a:t> Region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 marL="457200" lvl="1" indent="-457200" algn="just">
              <a:buFont typeface="+mj-lt"/>
              <a:buAutoNum type="arabicPeriod"/>
            </a:pPr>
            <a:r>
              <a:rPr lang="en-US" sz="2400" dirty="0">
                <a:cs typeface="ＭＳ Ｐゴシック" pitchFamily="54" charset="-128"/>
              </a:rPr>
              <a:t>T</a:t>
            </a:r>
            <a:r>
              <a:rPr lang="ro-RO" sz="2400" dirty="0">
                <a:cs typeface="ＭＳ Ｐゴシック" pitchFamily="54" charset="-128"/>
              </a:rPr>
              <a:t>ransnational </a:t>
            </a:r>
            <a:r>
              <a:rPr lang="en-US" sz="2400" dirty="0">
                <a:cs typeface="ＭＳ Ｐゴシック" pitchFamily="54" charset="-128"/>
              </a:rPr>
              <a:t>action</a:t>
            </a:r>
            <a:r>
              <a:rPr lang="ro-RO" sz="2400" dirty="0">
                <a:cs typeface="ＭＳ Ｐゴシック" pitchFamily="54" charset="-128"/>
              </a:rPr>
              <a:t> </a:t>
            </a:r>
            <a:r>
              <a:rPr lang="en-US" sz="2400" dirty="0">
                <a:cs typeface="ＭＳ Ｐゴシック" pitchFamily="54" charset="-128"/>
                <a:sym typeface="Wingdings"/>
              </a:rPr>
              <a:t></a:t>
            </a:r>
            <a:r>
              <a:rPr lang="en-US" sz="2400" dirty="0">
                <a:cs typeface="ＭＳ Ｐゴシック" pitchFamily="54" charset="-128"/>
              </a:rPr>
              <a:t> RO + BG: </a:t>
            </a:r>
            <a:r>
              <a:rPr lang="ro-RO" sz="2400" dirty="0">
                <a:cs typeface="ＭＳ Ｐゴシック" pitchFamily="54" charset="-128"/>
              </a:rPr>
              <a:t>collection </a:t>
            </a:r>
            <a:r>
              <a:rPr lang="de-AT" sz="2400" dirty="0">
                <a:cs typeface="ＭＳ Ｐゴシック" pitchFamily="54" charset="-128"/>
              </a:rPr>
              <a:t>&amp; </a:t>
            </a:r>
            <a:r>
              <a:rPr lang="ro-RO" sz="2400" dirty="0">
                <a:cs typeface="ＭＳ Ｐゴシック" pitchFamily="54" charset="-128"/>
              </a:rPr>
              <a:t>treatment of oily and greasy ship waste </a:t>
            </a:r>
            <a:r>
              <a:rPr lang="de-AT" sz="2400" dirty="0">
                <a:cs typeface="ＭＳ Ｐゴシック" pitchFamily="54" charset="-128"/>
              </a:rPr>
              <a:t>in </a:t>
            </a:r>
            <a:r>
              <a:rPr lang="de-AT" sz="2400" dirty="0" err="1">
                <a:cs typeface="ＭＳ Ｐゴシック" pitchFamily="54" charset="-128"/>
              </a:rPr>
              <a:t>the</a:t>
            </a:r>
            <a:r>
              <a:rPr lang="de-AT" sz="2400" dirty="0">
                <a:cs typeface="ＭＳ Ｐゴシック" pitchFamily="54" charset="-128"/>
              </a:rPr>
              <a:t> </a:t>
            </a:r>
            <a:r>
              <a:rPr lang="ro-RO" sz="2400" dirty="0">
                <a:cs typeface="ＭＳ Ｐゴシック" pitchFamily="54" charset="-128"/>
              </a:rPr>
              <a:t>port </a:t>
            </a:r>
            <a:r>
              <a:rPr lang="de-AT" sz="2400" dirty="0" err="1">
                <a:cs typeface="ＭＳ Ｐゴシック" pitchFamily="54" charset="-128"/>
              </a:rPr>
              <a:t>of</a:t>
            </a:r>
            <a:r>
              <a:rPr lang="de-AT" sz="2400" dirty="0">
                <a:cs typeface="ＭＳ Ｐゴシック" pitchFamily="54" charset="-128"/>
              </a:rPr>
              <a:t> </a:t>
            </a:r>
            <a:r>
              <a:rPr lang="de-A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pitchFamily="54" charset="-128"/>
              </a:rPr>
              <a:t>Giurgiu</a:t>
            </a:r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pitchFamily="54" charset="-128"/>
              </a:rPr>
              <a:t> </a:t>
            </a:r>
            <a:r>
              <a:rPr lang="en-US" sz="2400" dirty="0" smtClean="0">
                <a:cs typeface="ＭＳ Ｐゴシック" pitchFamily="54" charset="-128"/>
              </a:rPr>
              <a:t>&amp; </a:t>
            </a:r>
            <a:r>
              <a:rPr lang="en-US" sz="2400" dirty="0">
                <a:cs typeface="ＭＳ Ｐゴシック" pitchFamily="54" charset="-128"/>
              </a:rPr>
              <a:t>port of</a:t>
            </a:r>
            <a:r>
              <a:rPr lang="ro-RO" sz="2400" dirty="0">
                <a:cs typeface="ＭＳ Ｐゴシック" pitchFamily="54" charset="-128"/>
              </a:rPr>
              <a:t> </a:t>
            </a:r>
            <a:r>
              <a:rPr lang="de-A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pitchFamily="54" charset="-128"/>
              </a:rPr>
              <a:t>Rousse</a:t>
            </a:r>
            <a:endParaRPr lang="de-A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ＭＳ Ｐゴシック" pitchFamily="54" charset="-128"/>
            </a:endParaRPr>
          </a:p>
          <a:p>
            <a:pPr marL="457200" lvl="1" indent="-457200" algn="just">
              <a:buFont typeface="+mj-lt"/>
              <a:buAutoNum type="arabicPeriod"/>
            </a:pPr>
            <a:r>
              <a:rPr lang="de-AT" sz="2400" dirty="0">
                <a:cs typeface="ＭＳ Ｐゴシック" pitchFamily="54" charset="-128"/>
              </a:rPr>
              <a:t>National </a:t>
            </a:r>
            <a:r>
              <a:rPr lang="de-AT" sz="2400" dirty="0" err="1">
                <a:cs typeface="ＭＳ Ｐゴシック" pitchFamily="54" charset="-128"/>
              </a:rPr>
              <a:t>action</a:t>
            </a:r>
            <a:r>
              <a:rPr lang="de-AT" sz="2400" dirty="0">
                <a:cs typeface="ＭＳ Ｐゴシック" pitchFamily="54" charset="-128"/>
              </a:rPr>
              <a:t> in RO: </a:t>
            </a:r>
            <a:r>
              <a:rPr lang="de-A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pitchFamily="54" charset="-128"/>
              </a:rPr>
              <a:t>Galati</a:t>
            </a:r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pitchFamily="54" charset="-128"/>
              </a:rPr>
              <a:t> &amp; </a:t>
            </a:r>
            <a:r>
              <a:rPr lang="de-A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pitchFamily="54" charset="-128"/>
              </a:rPr>
              <a:t>Tulcea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ＭＳ Ｐゴシック" pitchFamily="54" charset="-128"/>
            </a:endParaRPr>
          </a:p>
          <a:p>
            <a:pPr marL="0" indent="0" algn="just">
              <a:buNone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</a:t>
            </a:r>
            <a:r>
              <a:rPr lang="ro-RO" dirty="0" smtClean="0"/>
              <a:t>ollection of </a:t>
            </a:r>
            <a:endParaRPr lang="de-AT" dirty="0" smtClean="0"/>
          </a:p>
          <a:p>
            <a:pPr lvl="1">
              <a:buFont typeface="Arial" pitchFamily="34" charset="0"/>
              <a:buChar char="•"/>
            </a:pPr>
            <a:r>
              <a:rPr lang="ro-RO" dirty="0" smtClean="0"/>
              <a:t>oily and greasy ship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ro-RO" dirty="0" smtClean="0"/>
              <a:t>waste</a:t>
            </a:r>
            <a:endParaRPr lang="de-AT" dirty="0"/>
          </a:p>
          <a:p>
            <a:pPr lvl="1" algn="just">
              <a:buFont typeface="Arial" pitchFamily="34" charset="0"/>
              <a:buChar char="•"/>
            </a:pPr>
            <a:r>
              <a:rPr lang="de-AT" dirty="0" smtClean="0"/>
              <a:t>r</a:t>
            </a:r>
            <a:r>
              <a:rPr lang="ro-RO" dirty="0" smtClean="0"/>
              <a:t>ecyclables</a:t>
            </a:r>
            <a:endParaRPr lang="de-AT" dirty="0" smtClean="0"/>
          </a:p>
          <a:p>
            <a:pPr lvl="1" algn="just">
              <a:buFont typeface="Arial" pitchFamily="34" charset="0"/>
              <a:buChar char="•"/>
            </a:pPr>
            <a:r>
              <a:rPr lang="ro-RO" dirty="0" smtClean="0"/>
              <a:t>waste water</a:t>
            </a:r>
            <a:endParaRPr lang="de-AT" dirty="0" smtClean="0"/>
          </a:p>
          <a:p>
            <a:pPr lvl="1" algn="just">
              <a:buFont typeface="Arial" pitchFamily="34" charset="0"/>
              <a:buChar char="•"/>
            </a:pPr>
            <a:r>
              <a:rPr lang="ro-RO" dirty="0" smtClean="0"/>
              <a:t>residual waste from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ro-RO" dirty="0" smtClean="0"/>
              <a:t>ships </a:t>
            </a:r>
            <a:endParaRPr lang="de-AT" dirty="0" smtClean="0"/>
          </a:p>
        </p:txBody>
      </p:sp>
      <p:grpSp>
        <p:nvGrpSpPr>
          <p:cNvPr id="241674" name="Group 10"/>
          <p:cNvGrpSpPr>
            <a:grpSpLocks/>
          </p:cNvGrpSpPr>
          <p:nvPr/>
        </p:nvGrpSpPr>
        <p:grpSpPr bwMode="auto">
          <a:xfrm>
            <a:off x="3619100" y="3182253"/>
            <a:ext cx="5507638" cy="3675747"/>
            <a:chOff x="288" y="1979"/>
            <a:chExt cx="4452" cy="2341"/>
          </a:xfrm>
        </p:grpSpPr>
        <p:grpSp>
          <p:nvGrpSpPr>
            <p:cNvPr id="241668" name="Group 8"/>
            <p:cNvGrpSpPr>
              <a:grpSpLocks/>
            </p:cNvGrpSpPr>
            <p:nvPr/>
          </p:nvGrpSpPr>
          <p:grpSpPr bwMode="auto">
            <a:xfrm>
              <a:off x="288" y="1979"/>
              <a:ext cx="4452" cy="2341"/>
              <a:chOff x="1920" y="864"/>
              <a:chExt cx="2448" cy="1536"/>
            </a:xfrm>
          </p:grpSpPr>
          <p:pic>
            <p:nvPicPr>
              <p:cNvPr id="241669" name="Picture 6" descr="wasserstr_karte_hab_de_20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864"/>
                <a:ext cx="2448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1670" name="Oval 7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672" cy="288"/>
              </a:xfrm>
              <a:prstGeom prst="ellips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241671" name="AutoShape 10"/>
              <p:cNvSpPr>
                <a:spLocks noChangeArrowheads="1"/>
              </p:cNvSpPr>
              <p:nvPr/>
            </p:nvSpPr>
            <p:spPr bwMode="auto">
              <a:xfrm rot="-2427658">
                <a:off x="3408" y="864"/>
                <a:ext cx="264" cy="432"/>
              </a:xfrm>
              <a:prstGeom prst="downArrow">
                <a:avLst>
                  <a:gd name="adj1" fmla="val 50000"/>
                  <a:gd name="adj2" fmla="val 40909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/>
              </a:p>
            </p:txBody>
          </p:sp>
        </p:grpSp>
        <p:sp>
          <p:nvSpPr>
            <p:cNvPr id="241673" name="AutoShape 9"/>
            <p:cNvSpPr>
              <a:spLocks noChangeArrowheads="1"/>
            </p:cNvSpPr>
            <p:nvPr/>
          </p:nvSpPr>
          <p:spPr bwMode="auto">
            <a:xfrm>
              <a:off x="3696" y="2908"/>
              <a:ext cx="272" cy="686"/>
            </a:xfrm>
            <a:prstGeom prst="upArrow">
              <a:avLst>
                <a:gd name="adj1" fmla="val 50000"/>
                <a:gd name="adj2" fmla="val 63051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0" y="-1489"/>
            <a:ext cx="325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Outputs: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Pilots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Lower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Danube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Region</a:t>
            </a:r>
            <a:endParaRPr lang="de-DE" sz="1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292080" y="5718063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797216" y="3719234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b="1" dirty="0" err="1" smtClean="0"/>
              <a:t>Lower</a:t>
            </a:r>
            <a:r>
              <a:rPr lang="de-AT" b="1" dirty="0" smtClean="0"/>
              <a:t> </a:t>
            </a:r>
            <a:r>
              <a:rPr lang="de-AT" b="1" dirty="0" err="1" smtClean="0"/>
              <a:t>Danube</a:t>
            </a:r>
            <a:r>
              <a:rPr lang="de-AT" b="1" dirty="0" smtClean="0"/>
              <a:t> Region</a:t>
            </a:r>
            <a:r>
              <a:rPr lang="en-US" b="1" dirty="0" smtClean="0"/>
              <a:t> - RO + BG</a:t>
            </a:r>
            <a:br>
              <a:rPr lang="en-US" b="1" dirty="0" smtClean="0"/>
            </a:br>
            <a:endParaRPr lang="de-AT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1143000"/>
            <a:ext cx="8229600" cy="51816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of 109 m³ oily and greasy ship waste between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Giurgiu</a:t>
            </a:r>
            <a:r>
              <a:rPr lang="en-US" dirty="0" smtClean="0"/>
              <a:t> &amp;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Rousse</a:t>
            </a:r>
            <a:r>
              <a:rPr lang="en-US" dirty="0" smtClean="0"/>
              <a:t> (August 2011)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Port of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(RO, 09.2011)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/>
              <a:t>54,4 m³ </a:t>
            </a:r>
            <a:r>
              <a:rPr lang="en-US" dirty="0" err="1" smtClean="0"/>
              <a:t>bilgewater</a:t>
            </a:r>
            <a:endParaRPr lang="en-US" dirty="0"/>
          </a:p>
          <a:p>
            <a:pPr lvl="1" algn="just">
              <a:buFont typeface="Arial" pitchFamily="34" charset="0"/>
              <a:buChar char="•"/>
            </a:pPr>
            <a:r>
              <a:rPr lang="en-US" dirty="0"/>
              <a:t>2,35 tons garbage (+ others)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42692" name="Picture 2" descr="D:\Silviu_03.03.2012\PROIECTE\WANDA\Implementare\WP 4\SWP 4.3\Task 4.3.2_PAI_HSWCS_Giurgiu &amp; Ruse Ports\Task 4.3.2_PAI_HSWCS_Giurgiu &amp; Ruse Ports_Photos\T 4.3.2_PAI_HSWCS_Giurgiu &amp; Ruse Ports_08.2011_Photo 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72" y="1988840"/>
            <a:ext cx="3204356" cy="1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4" name="Picture 4" descr="D:\Silviu_03.03.2012\PROIECTE\WANDA\Implementare\WP 4\SWP 4.3\Task 4.3.2_PAI_HSWCS_Giurgiu &amp; Ruse Ports\Task 4.3.2_PAI_HSWCS_Giurgiu &amp; Ruse Ports_Photos\T 4.3.2_PAI_HSWCS_Giurgiu &amp; Ruse Ports_08.2011_Photo 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998" y="1988840"/>
            <a:ext cx="3372704" cy="1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OtherShipWaste_GalatiPortSept2011_Photo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037" y="4329100"/>
            <a:ext cx="3604625" cy="21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596" y="5613702"/>
            <a:ext cx="2592288" cy="124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0" y="-1489"/>
            <a:ext cx="325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Outputs: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Pilots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Lower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Danube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Region</a:t>
            </a:r>
            <a:endParaRPr lang="de-DE" sz="1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b="1" dirty="0" err="1" smtClean="0"/>
              <a:t>Lower</a:t>
            </a:r>
            <a:r>
              <a:rPr lang="de-AT" b="1" dirty="0" smtClean="0"/>
              <a:t> </a:t>
            </a:r>
            <a:r>
              <a:rPr lang="de-AT" b="1" dirty="0" err="1" smtClean="0"/>
              <a:t>Danube</a:t>
            </a:r>
            <a:r>
              <a:rPr lang="de-AT" b="1" dirty="0" smtClean="0"/>
              <a:t> Region – RO + BG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0350" y="1447800"/>
            <a:ext cx="8578850" cy="185395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Port of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Tulcea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(RO, 09.2011)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23,3 m³ </a:t>
            </a:r>
            <a:r>
              <a:rPr lang="en-US" dirty="0" err="1" smtClean="0"/>
              <a:t>bilgewater</a:t>
            </a:r>
            <a:endParaRPr lang="en-US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8,55 tons of garbage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and others</a:t>
            </a:r>
          </a:p>
        </p:txBody>
      </p:sp>
      <p:pic>
        <p:nvPicPr>
          <p:cNvPr id="244740" name="Picture 4" descr="HazardousShipWaste_TulceaPortSept2011_Photo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4" y="3501008"/>
            <a:ext cx="3996444" cy="260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3" name="Picture 2" descr="D:\Silviu_03.03.2012\RECLAMA &amp; PUBLICITATE\HARTI\Harta pliant - 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898" y="1988840"/>
            <a:ext cx="3307902" cy="4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-1489"/>
            <a:ext cx="325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Outputs: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Pilots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Lower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Danube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Region</a:t>
            </a:r>
            <a:endParaRPr lang="de-DE" sz="1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Outputs - Financing Model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10538" cy="4525963"/>
          </a:xfrm>
        </p:spPr>
        <p:txBody>
          <a:bodyPr/>
          <a:lstStyle/>
          <a:p>
            <a:pPr>
              <a:buNone/>
            </a:pPr>
            <a:r>
              <a:rPr lang="en-GB" b="1" dirty="0"/>
              <a:t>2.2 Development of a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Financing Model </a:t>
            </a:r>
            <a:r>
              <a:rPr lang="en-GB" b="1" dirty="0"/>
              <a:t>for oily and greasy ship </a:t>
            </a:r>
            <a:r>
              <a:rPr lang="en-GB" b="1" dirty="0" smtClean="0"/>
              <a:t>waste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r>
              <a:rPr lang="en-US" b="1" dirty="0" smtClean="0"/>
              <a:t>Requirements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Requirements according to international and national legislation, policies and strategies (e.g. Waste Framework Directive, DC recommendations)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Socio-economic conditions of the Danube Region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Needs of IWT operators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Connection with River Information Services (RIS)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</p:txBody>
      </p:sp>
      <p:graphicFrame>
        <p:nvGraphicFramePr>
          <p:cNvPr id="104463" name="Object 1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6216425"/>
              </p:ext>
            </p:extLst>
          </p:nvPr>
        </p:nvGraphicFramePr>
        <p:xfrm>
          <a:off x="7847013" y="2564904"/>
          <a:ext cx="7207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6" name="Visio" r:id="rId3" imgW="1108639" imgH="1072634" progId="Visio.Drawing.11">
                  <p:embed/>
                </p:oleObj>
              </mc:Choice>
              <mc:Fallback>
                <p:oleObj name="Visio" r:id="rId3" imgW="1108639" imgH="1072634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3" y="2564904"/>
                        <a:ext cx="7207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Content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General Information about WANDA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Outputs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dirty="0" smtClean="0"/>
              <a:t>2.1 Pilot Activities</a:t>
            </a:r>
          </a:p>
          <a:p>
            <a:pPr marL="1314450" lvl="2" indent="-457200">
              <a:lnSpc>
                <a:spcPct val="90000"/>
              </a:lnSpc>
              <a:buFont typeface="+mj-lt"/>
              <a:buAutoNum type="alphaLcPeriod"/>
            </a:pPr>
            <a:r>
              <a:rPr lang="en-US" sz="2000" dirty="0" smtClean="0"/>
              <a:t>Upper Danube Region</a:t>
            </a:r>
          </a:p>
          <a:p>
            <a:pPr marL="1314450" lvl="2" indent="-457200">
              <a:lnSpc>
                <a:spcPct val="90000"/>
              </a:lnSpc>
              <a:buFont typeface="+mj-lt"/>
              <a:buAutoNum type="alphaLcPeriod"/>
            </a:pPr>
            <a:r>
              <a:rPr lang="en-US" sz="2000" dirty="0" smtClean="0"/>
              <a:t>Lower Danube Region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/>
              <a:t>2.2 Financing Modell</a:t>
            </a:r>
            <a:br>
              <a:rPr lang="en-US" dirty="0" smtClean="0"/>
            </a:br>
            <a:endParaRPr lang="en-US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Project Achievements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Follow up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/>
          <p:cNvSpPr>
            <a:spLocks noChangeArrowheads="1"/>
          </p:cNvSpPr>
          <p:nvPr/>
        </p:nvSpPr>
        <p:spPr bwMode="auto">
          <a:xfrm>
            <a:off x="0" y="-342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60500"/>
            <a:ext cx="4151313" cy="5028840"/>
          </a:xfrm>
          <a:noFill/>
        </p:spPr>
        <p:txBody>
          <a:bodyPr/>
          <a:lstStyle/>
          <a:p>
            <a:pPr marL="457200" indent="-457200">
              <a:buFontTx/>
              <a:buNone/>
            </a:pPr>
            <a:r>
              <a:rPr lang="en-GB" b="1" dirty="0" smtClean="0"/>
              <a:t>A Financing Model (FM) has to</a:t>
            </a:r>
            <a:br>
              <a:rPr lang="en-GB" b="1" dirty="0" smtClean="0"/>
            </a:br>
            <a:endParaRPr lang="en-GB" sz="1800" dirty="0" smtClean="0"/>
          </a:p>
          <a:p>
            <a:pPr marL="457200" indent="-457200">
              <a:buFontTx/>
              <a:buAutoNum type="arabicPeriod"/>
            </a:pPr>
            <a:r>
              <a:rPr lang="en-GB" dirty="0" smtClean="0"/>
              <a:t>… cover the costs for waste disposal</a:t>
            </a:r>
          </a:p>
          <a:p>
            <a:pPr marL="457200" indent="-457200">
              <a:buFontTx/>
              <a:buAutoNum type="arabicPeriod"/>
            </a:pPr>
            <a:r>
              <a:rPr lang="en-GB" dirty="0" smtClean="0"/>
              <a:t>… be applicable on international level</a:t>
            </a:r>
          </a:p>
          <a:p>
            <a:pPr marL="457200" indent="-457200">
              <a:buFontTx/>
              <a:buAutoNum type="arabicPeriod"/>
            </a:pPr>
            <a:r>
              <a:rPr lang="en-GB" dirty="0" smtClean="0"/>
              <a:t>… be compatible with the Rhine system</a:t>
            </a:r>
          </a:p>
          <a:p>
            <a:pPr marL="457200" indent="-457200">
              <a:buFontTx/>
              <a:buAutoNum type="arabicPeriod"/>
            </a:pPr>
            <a:r>
              <a:rPr lang="en-GB" dirty="0" smtClean="0"/>
              <a:t>…be simple &amp; cheap to implement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162820" name="Rectangle 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GB" b="1" dirty="0" smtClean="0"/>
              <a:t>Financing Model - Basic Principles</a:t>
            </a:r>
          </a:p>
        </p:txBody>
      </p:sp>
      <p:pic>
        <p:nvPicPr>
          <p:cNvPr id="162830" name="Picture 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069" y="2883699"/>
            <a:ext cx="3485974" cy="191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-1489"/>
            <a:ext cx="325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2.2 </a:t>
            </a:r>
            <a:r>
              <a:rPr lang="en-GB" sz="1200" u="sng" dirty="0" smtClean="0">
                <a:solidFill>
                  <a:schemeClr val="accent2">
                    <a:lumMod val="75000"/>
                  </a:schemeClr>
                </a:solidFill>
              </a:rPr>
              <a:t>Financing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Model </a:t>
            </a:r>
            <a:endParaRPr lang="de-DE" sz="1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Financing</a:t>
            </a:r>
            <a:r>
              <a:rPr lang="de-DE" b="1" dirty="0" smtClean="0"/>
              <a:t> Model - Payment </a:t>
            </a:r>
            <a:r>
              <a:rPr lang="en-GB" b="1" dirty="0" smtClean="0"/>
              <a:t>scenarios</a:t>
            </a:r>
            <a:endParaRPr lang="en-GB" dirty="0" smtClean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2964" y="1376772"/>
            <a:ext cx="8139112" cy="162083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GB" sz="2000" dirty="0" smtClean="0"/>
              <a:t>Discussion of 8 payment scenarios, 3 were investigated in more detail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024235078"/>
              </p:ext>
            </p:extLst>
          </p:nvPr>
        </p:nvGraphicFramePr>
        <p:xfrm>
          <a:off x="1079612" y="1844824"/>
          <a:ext cx="76071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bgerundetes Rechteck 8"/>
          <p:cNvSpPr/>
          <p:nvPr/>
        </p:nvSpPr>
        <p:spPr>
          <a:xfrm>
            <a:off x="1079612" y="4329100"/>
            <a:ext cx="7704856" cy="12241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0" y="-1489"/>
            <a:ext cx="325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2.2 </a:t>
            </a:r>
            <a:r>
              <a:rPr lang="en-GB" sz="1200" u="sng" dirty="0" smtClean="0">
                <a:solidFill>
                  <a:schemeClr val="accent2">
                    <a:lumMod val="75000"/>
                  </a:schemeClr>
                </a:solidFill>
              </a:rPr>
              <a:t>Financing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Model </a:t>
            </a:r>
            <a:endParaRPr lang="de-DE" sz="1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4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0024" y="181718"/>
            <a:ext cx="8229600" cy="1143000"/>
          </a:xfrm>
        </p:spPr>
        <p:txBody>
          <a:bodyPr/>
          <a:lstStyle/>
          <a:p>
            <a:r>
              <a:rPr lang="en-GB" b="1" dirty="0" smtClean="0"/>
              <a:t>Financing Model - Costs &amp; Revenues </a:t>
            </a:r>
            <a:br>
              <a:rPr lang="en-GB" b="1" dirty="0" smtClean="0"/>
            </a:br>
            <a:r>
              <a:rPr lang="en-GB" b="1" dirty="0" smtClean="0"/>
              <a:t>of a vignette system</a:t>
            </a:r>
          </a:p>
        </p:txBody>
      </p:sp>
      <p:graphicFrame>
        <p:nvGraphicFramePr>
          <p:cNvPr id="118885" name="Group 1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4685"/>
              </p:ext>
            </p:extLst>
          </p:nvPr>
        </p:nvGraphicFramePr>
        <p:xfrm>
          <a:off x="179512" y="1321759"/>
          <a:ext cx="8739505" cy="49611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942892"/>
                <a:gridCol w="1080120"/>
                <a:gridCol w="2716493"/>
              </a:tblGrid>
              <a:tr h="51927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Component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anchor="b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Unit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anchor="b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Amount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anchor="b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Quantity of bilge water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m³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15,000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/>
                </a:tc>
              </a:tr>
              <a:tr h="5175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Price per m³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Euro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costs for the collection of bilge water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€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1,875,000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Motorised vessels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ＭＳ Ｐゴシック" pitchFamily="54" charset="-128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ＭＳ Ｐゴシック" pitchFamily="54" charset="-128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1400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ＭＳ Ｐゴシック" pitchFamily="54" charset="-128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Average tariff per vignette based on bilge water only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ＭＳ Ｐゴシック" pitchFamily="54" charset="-128"/>
                        <a:cs typeface="Times New Roman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€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ＭＳ Ｐゴシック" pitchFamily="54" charset="-128"/>
                        <a:cs typeface="Times New Roman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1,339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ＭＳ Ｐゴシック" pitchFamily="54" charset="-128"/>
                        <a:cs typeface="Times New Roman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Costs for the collection of other oily waste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187,500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costs for the collection of all oily waste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2,062,500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Average tariff per vignette including other waste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€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1,473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8837" name="Text Box 53"/>
          <p:cNvSpPr txBox="1">
            <a:spLocks noChangeArrowheads="1"/>
          </p:cNvSpPr>
          <p:nvPr/>
        </p:nvSpPr>
        <p:spPr bwMode="auto">
          <a:xfrm>
            <a:off x="457200" y="6265863"/>
            <a:ext cx="16208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200" dirty="0"/>
              <a:t>(NEA, 2011)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0" y="-1489"/>
            <a:ext cx="325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2.2 </a:t>
            </a:r>
            <a:r>
              <a:rPr lang="en-GB" sz="1200" u="sng" dirty="0" smtClean="0">
                <a:solidFill>
                  <a:schemeClr val="accent2">
                    <a:lumMod val="75000"/>
                  </a:schemeClr>
                </a:solidFill>
              </a:rPr>
              <a:t>Financing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Model </a:t>
            </a:r>
            <a:endParaRPr lang="de-DE" sz="1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3. Project Achievements</a:t>
            </a:r>
            <a:endParaRPr lang="en-GB" dirty="0"/>
          </a:p>
        </p:txBody>
      </p:sp>
      <p:sp>
        <p:nvSpPr>
          <p:cNvPr id="427011" name="Rectangle 3"/>
          <p:cNvSpPr>
            <a:spLocks noChangeArrowheads="1"/>
          </p:cNvSpPr>
          <p:nvPr/>
        </p:nvSpPr>
        <p:spPr bwMode="auto">
          <a:xfrm>
            <a:off x="609600" y="1219200"/>
            <a:ext cx="2520950" cy="1150938"/>
          </a:xfrm>
          <a:prstGeom prst="rect">
            <a:avLst/>
          </a:prstGeom>
          <a:solidFill>
            <a:schemeClr val="folHlink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100" b="1">
                <a:solidFill>
                  <a:srgbClr val="3B75BE"/>
                </a:solidFill>
              </a:rPr>
              <a:t>7</a:t>
            </a:r>
          </a:p>
          <a:p>
            <a:pPr algn="ctr"/>
            <a:r>
              <a:rPr lang="en-US" sz="2000" b="1">
                <a:solidFill>
                  <a:srgbClr val="3B75BE"/>
                </a:solidFill>
              </a:rPr>
              <a:t>involved countries</a:t>
            </a:r>
          </a:p>
        </p:txBody>
      </p:sp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3273425" y="1219200"/>
            <a:ext cx="2520950" cy="1150938"/>
          </a:xfrm>
          <a:prstGeom prst="rect">
            <a:avLst/>
          </a:prstGeom>
          <a:solidFill>
            <a:schemeClr val="folHlink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3B75BE"/>
                </a:solidFill>
              </a:rPr>
              <a:t>5</a:t>
            </a:r>
          </a:p>
          <a:p>
            <a:pPr algn="ctr"/>
            <a:r>
              <a:rPr lang="en-US" sz="2000" b="1">
                <a:solidFill>
                  <a:srgbClr val="3B75BE"/>
                </a:solidFill>
              </a:rPr>
              <a:t>no. of observer</a:t>
            </a:r>
          </a:p>
        </p:txBody>
      </p:sp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5938838" y="1219200"/>
            <a:ext cx="2520950" cy="1150938"/>
          </a:xfrm>
          <a:prstGeom prst="rect">
            <a:avLst/>
          </a:prstGeom>
          <a:solidFill>
            <a:schemeClr val="folHlink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3B75BE"/>
                </a:solidFill>
              </a:rPr>
              <a:t>9</a:t>
            </a:r>
          </a:p>
          <a:p>
            <a:pPr algn="ctr"/>
            <a:r>
              <a:rPr lang="en-US" sz="2000" b="1">
                <a:solidFill>
                  <a:srgbClr val="3B75BE"/>
                </a:solidFill>
              </a:rPr>
              <a:t>project partners</a:t>
            </a:r>
          </a:p>
        </p:txBody>
      </p: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611188" y="2493963"/>
            <a:ext cx="2520950" cy="1150937"/>
          </a:xfrm>
          <a:prstGeom prst="rect">
            <a:avLst/>
          </a:prstGeom>
          <a:solidFill>
            <a:schemeClr val="folHlink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3B75BE"/>
                </a:solidFill>
              </a:rPr>
              <a:t>36</a:t>
            </a:r>
          </a:p>
          <a:p>
            <a:pPr algn="ctr"/>
            <a:r>
              <a:rPr lang="en-US" sz="2000" b="1">
                <a:solidFill>
                  <a:srgbClr val="3B75BE"/>
                </a:solidFill>
              </a:rPr>
              <a:t>months of </a:t>
            </a:r>
          </a:p>
          <a:p>
            <a:pPr algn="ctr"/>
            <a:r>
              <a:rPr lang="en-US" sz="2000" b="1">
                <a:solidFill>
                  <a:srgbClr val="3B75BE"/>
                </a:solidFill>
              </a:rPr>
              <a:t>implementation</a:t>
            </a:r>
          </a:p>
        </p:txBody>
      </p:sp>
      <p:sp>
        <p:nvSpPr>
          <p:cNvPr id="427015" name="Rectangle 7"/>
          <p:cNvSpPr>
            <a:spLocks noChangeArrowheads="1"/>
          </p:cNvSpPr>
          <p:nvPr/>
        </p:nvSpPr>
        <p:spPr bwMode="auto">
          <a:xfrm>
            <a:off x="3275013" y="2493963"/>
            <a:ext cx="2520950" cy="1150937"/>
          </a:xfrm>
          <a:prstGeom prst="rect">
            <a:avLst/>
          </a:prstGeom>
          <a:solidFill>
            <a:schemeClr val="folHlink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3B75BE"/>
                </a:solidFill>
              </a:rPr>
              <a:t>50</a:t>
            </a:r>
          </a:p>
          <a:p>
            <a:pPr algn="ctr"/>
            <a:r>
              <a:rPr lang="en-US" sz="2000" b="1">
                <a:solidFill>
                  <a:srgbClr val="3B75BE"/>
                </a:solidFill>
              </a:rPr>
              <a:t>meetings</a:t>
            </a:r>
          </a:p>
        </p:txBody>
      </p:sp>
      <p:sp>
        <p:nvSpPr>
          <p:cNvPr id="427016" name="Rectangle 8"/>
          <p:cNvSpPr>
            <a:spLocks noChangeArrowheads="1"/>
          </p:cNvSpPr>
          <p:nvPr/>
        </p:nvSpPr>
        <p:spPr bwMode="auto">
          <a:xfrm>
            <a:off x="5940425" y="2493963"/>
            <a:ext cx="2520950" cy="1150937"/>
          </a:xfrm>
          <a:prstGeom prst="rect">
            <a:avLst/>
          </a:prstGeom>
          <a:solidFill>
            <a:schemeClr val="folHlink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3B75BE"/>
                </a:solidFill>
              </a:rPr>
              <a:t>35</a:t>
            </a:r>
          </a:p>
          <a:p>
            <a:pPr algn="ctr"/>
            <a:r>
              <a:rPr lang="en-US" sz="2000" b="1">
                <a:solidFill>
                  <a:srgbClr val="3B75BE"/>
                </a:solidFill>
              </a:rPr>
              <a:t>Included project</a:t>
            </a:r>
          </a:p>
          <a:p>
            <a:pPr algn="ctr"/>
            <a:r>
              <a:rPr lang="en-US" sz="2000" b="1">
                <a:solidFill>
                  <a:srgbClr val="3B75BE"/>
                </a:solidFill>
              </a:rPr>
              <a:t>members</a:t>
            </a:r>
          </a:p>
        </p:txBody>
      </p:sp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611188" y="3860800"/>
            <a:ext cx="2520950" cy="1150938"/>
          </a:xfrm>
          <a:prstGeom prst="rect">
            <a:avLst/>
          </a:prstGeom>
          <a:solidFill>
            <a:schemeClr val="folHlink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3B75BE"/>
                </a:solidFill>
              </a:rPr>
              <a:t>1500</a:t>
            </a:r>
          </a:p>
          <a:p>
            <a:pPr algn="ctr"/>
            <a:r>
              <a:rPr lang="en-US" sz="2000" b="1">
                <a:solidFill>
                  <a:srgbClr val="3B75BE"/>
                </a:solidFill>
              </a:rPr>
              <a:t>hits on website</a:t>
            </a:r>
          </a:p>
          <a:p>
            <a:pPr algn="ctr"/>
            <a:r>
              <a:rPr lang="en-US" sz="2000" b="1">
                <a:solidFill>
                  <a:srgbClr val="3B75BE"/>
                </a:solidFill>
              </a:rPr>
              <a:t>avrg. / month</a:t>
            </a:r>
          </a:p>
        </p:txBody>
      </p:sp>
      <p:sp>
        <p:nvSpPr>
          <p:cNvPr id="427018" name="Rectangle 10"/>
          <p:cNvSpPr>
            <a:spLocks noChangeArrowheads="1"/>
          </p:cNvSpPr>
          <p:nvPr/>
        </p:nvSpPr>
        <p:spPr bwMode="auto">
          <a:xfrm>
            <a:off x="3275013" y="3860800"/>
            <a:ext cx="2520950" cy="1150938"/>
          </a:xfrm>
          <a:prstGeom prst="rect">
            <a:avLst/>
          </a:prstGeom>
          <a:solidFill>
            <a:schemeClr val="folHlink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3B75BE"/>
                </a:solidFill>
              </a:rPr>
              <a:t>2000</a:t>
            </a:r>
          </a:p>
          <a:p>
            <a:pPr algn="ctr"/>
            <a:r>
              <a:rPr lang="en-US" sz="2000" b="1">
                <a:solidFill>
                  <a:srgbClr val="3B75BE"/>
                </a:solidFill>
              </a:rPr>
              <a:t>reached through</a:t>
            </a:r>
          </a:p>
          <a:p>
            <a:pPr algn="ctr"/>
            <a:r>
              <a:rPr lang="en-US" sz="2000" b="1">
                <a:solidFill>
                  <a:srgbClr val="3B75BE"/>
                </a:solidFill>
              </a:rPr>
              <a:t> dissemination</a:t>
            </a:r>
          </a:p>
        </p:txBody>
      </p:sp>
      <p:sp>
        <p:nvSpPr>
          <p:cNvPr id="427019" name="Rectangle 11"/>
          <p:cNvSpPr>
            <a:spLocks noChangeArrowheads="1"/>
          </p:cNvSpPr>
          <p:nvPr/>
        </p:nvSpPr>
        <p:spPr bwMode="auto">
          <a:xfrm>
            <a:off x="5940425" y="3860800"/>
            <a:ext cx="2520950" cy="1150938"/>
          </a:xfrm>
          <a:prstGeom prst="rect">
            <a:avLst/>
          </a:prstGeom>
          <a:solidFill>
            <a:schemeClr val="folHlink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3B75BE"/>
                </a:solidFill>
              </a:rPr>
              <a:t>5000</a:t>
            </a:r>
          </a:p>
          <a:p>
            <a:pPr algn="ctr"/>
            <a:r>
              <a:rPr lang="en-US" sz="2000" b="1">
                <a:solidFill>
                  <a:srgbClr val="3B75BE"/>
                </a:solidFill>
              </a:rPr>
              <a:t>emails</a:t>
            </a:r>
          </a:p>
        </p:txBody>
      </p:sp>
      <p:sp>
        <p:nvSpPr>
          <p:cNvPr id="427020" name="Rectangle 12"/>
          <p:cNvSpPr>
            <a:spLocks noChangeArrowheads="1"/>
          </p:cNvSpPr>
          <p:nvPr/>
        </p:nvSpPr>
        <p:spPr bwMode="auto">
          <a:xfrm>
            <a:off x="609600" y="5230813"/>
            <a:ext cx="7850188" cy="1150937"/>
          </a:xfrm>
          <a:prstGeom prst="rect">
            <a:avLst/>
          </a:prstGeom>
          <a:solidFill>
            <a:schemeClr val="folHlink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 b="1">
                <a:solidFill>
                  <a:srgbClr val="3B75BE"/>
                </a:solidFill>
              </a:rPr>
              <a:t>In Sum 225 outputs (events, studies, meetings, pilots etc.)</a:t>
            </a:r>
            <a:endParaRPr lang="de-AT" sz="2000" b="1">
              <a:solidFill>
                <a:srgbClr val="3B75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66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7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animBg="1"/>
      <p:bldP spid="427012" grpId="0" animBg="1"/>
      <p:bldP spid="427013" grpId="0" animBg="1"/>
      <p:bldP spid="427014" grpId="0" animBg="1"/>
      <p:bldP spid="427015" grpId="0" animBg="1"/>
      <p:bldP spid="427016" grpId="0" animBg="1"/>
      <p:bldP spid="427017" grpId="0" animBg="1"/>
      <p:bldP spid="427018" grpId="0" animBg="1"/>
      <p:bldP spid="427019" grpId="0" animBg="1"/>
      <p:bldP spid="4270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/>
          <a:lstStyle/>
          <a:p>
            <a:r>
              <a:rPr lang="en-GB" b="1" dirty="0" smtClean="0"/>
              <a:t>Results and Recommendations</a:t>
            </a:r>
            <a:endParaRPr lang="de-DE" b="1" dirty="0" smtClean="0"/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609600" y="1499298"/>
            <a:ext cx="7391400" cy="491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528" anchor="ctr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GB" sz="2400" dirty="0">
                <a:solidFill>
                  <a:srgbClr val="1E3A6C"/>
                </a:solidFill>
                <a:latin typeface="Calibri" pitchFamily="34" charset="0"/>
              </a:rPr>
              <a:t>The following key elements shall be developed along the </a:t>
            </a:r>
            <a:r>
              <a:rPr lang="en-GB" sz="2400" b="1" dirty="0">
                <a:solidFill>
                  <a:srgbClr val="1E3A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Danube</a:t>
            </a:r>
            <a:r>
              <a:rPr lang="en-GB" sz="2400" dirty="0" smtClean="0">
                <a:solidFill>
                  <a:srgbClr val="1E3A6C"/>
                </a:solidFill>
                <a:latin typeface="Calibri" pitchFamily="34" charset="0"/>
              </a:rPr>
              <a:t>:</a:t>
            </a:r>
            <a:br>
              <a:rPr lang="en-GB" sz="2400" dirty="0" smtClean="0">
                <a:solidFill>
                  <a:srgbClr val="1E3A6C"/>
                </a:solidFill>
                <a:latin typeface="Calibri" pitchFamily="34" charset="0"/>
              </a:rPr>
            </a:br>
            <a:endParaRPr lang="en-GB" sz="2400" dirty="0">
              <a:solidFill>
                <a:srgbClr val="1E3A6C"/>
              </a:solidFill>
              <a:latin typeface="Calibri" pitchFamily="34" charset="0"/>
            </a:endParaRPr>
          </a:p>
          <a:p>
            <a:pPr marL="342900" indent="-342900">
              <a:lnSpc>
                <a:spcPct val="130000"/>
              </a:lnSpc>
              <a:buFontTx/>
              <a:buChar char="•"/>
            </a:pPr>
            <a:r>
              <a:rPr lang="en-GB" sz="2400" b="1" dirty="0">
                <a:solidFill>
                  <a:srgbClr val="1E3A6C"/>
                </a:solidFill>
                <a:latin typeface="Calibri" pitchFamily="34" charset="0"/>
              </a:rPr>
              <a:t>International legally binding treaty</a:t>
            </a:r>
          </a:p>
          <a:p>
            <a:pPr marL="342900" indent="-342900">
              <a:lnSpc>
                <a:spcPct val="130000"/>
              </a:lnSpc>
              <a:buFontTx/>
              <a:buChar char="•"/>
            </a:pPr>
            <a:r>
              <a:rPr lang="en-GB" sz="2400" b="1" dirty="0">
                <a:solidFill>
                  <a:srgbClr val="1E3A6C"/>
                </a:solidFill>
                <a:latin typeface="Calibri" pitchFamily="34" charset="0"/>
              </a:rPr>
              <a:t>User-friendly waste reception facilities, following harmonised standards</a:t>
            </a:r>
          </a:p>
          <a:p>
            <a:pPr marL="342900" indent="-342900">
              <a:lnSpc>
                <a:spcPct val="130000"/>
              </a:lnSpc>
              <a:buFontTx/>
              <a:buChar char="•"/>
            </a:pPr>
            <a:r>
              <a:rPr lang="en-GB" sz="2400" b="1" dirty="0">
                <a:solidFill>
                  <a:srgbClr val="1E3A6C"/>
                </a:solidFill>
                <a:latin typeface="Calibri" pitchFamily="34" charset="0"/>
              </a:rPr>
              <a:t>A transnationally coordinated financing model </a:t>
            </a:r>
          </a:p>
          <a:p>
            <a:pPr marL="342900" indent="-342900">
              <a:lnSpc>
                <a:spcPct val="130000"/>
              </a:lnSpc>
              <a:buFontTx/>
              <a:buChar char="•"/>
            </a:pPr>
            <a:r>
              <a:rPr lang="en-GB" sz="2400" b="1" dirty="0">
                <a:solidFill>
                  <a:srgbClr val="1E3A6C"/>
                </a:solidFill>
                <a:latin typeface="Calibri" pitchFamily="34" charset="0"/>
              </a:rPr>
              <a:t>Controlling mechanism </a:t>
            </a:r>
          </a:p>
          <a:p>
            <a:pPr marL="342900" indent="-342900"/>
            <a:endParaRPr lang="en-GB" sz="2400" b="1" dirty="0">
              <a:solidFill>
                <a:srgbClr val="1E3A6C"/>
              </a:solidFill>
              <a:latin typeface="Calibri" pitchFamily="34" charset="0"/>
            </a:endParaRPr>
          </a:p>
          <a:p>
            <a:pPr marL="342900" indent="-342900"/>
            <a:endParaRPr lang="en-GB" sz="2000" dirty="0">
              <a:latin typeface="Calibri" pitchFamily="34" charset="0"/>
            </a:endParaRPr>
          </a:p>
          <a:p>
            <a:pPr marL="342900" indent="-342900"/>
            <a:endParaRPr lang="en-GB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0" y="-1489"/>
            <a:ext cx="325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3 Project </a:t>
            </a:r>
            <a:r>
              <a:rPr lang="de-AT" sz="1200" u="sng" dirty="0" err="1" smtClean="0">
                <a:solidFill>
                  <a:schemeClr val="accent2">
                    <a:lumMod val="75000"/>
                  </a:schemeClr>
                </a:solidFill>
              </a:rPr>
              <a:t>Achievements</a:t>
            </a:r>
            <a:endParaRPr lang="de-DE" sz="1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Follow up activities</a:t>
            </a:r>
            <a:endParaRPr lang="en-US" b="1" dirty="0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10300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CO-WANDA</a:t>
            </a:r>
            <a:r>
              <a:rPr lang="de-AT" dirty="0"/>
              <a:t> - </a:t>
            </a:r>
            <a:r>
              <a:rPr lang="en-GB" b="1" dirty="0" err="1">
                <a:latin typeface="Calibri" pitchFamily="34" charset="0"/>
              </a:rPr>
              <a:t>CO</a:t>
            </a:r>
            <a:r>
              <a:rPr lang="en-GB" dirty="0" err="1">
                <a:latin typeface="Calibri" pitchFamily="34" charset="0"/>
              </a:rPr>
              <a:t>nvention</a:t>
            </a:r>
            <a:r>
              <a:rPr lang="en-GB" dirty="0">
                <a:latin typeface="Calibri" pitchFamily="34" charset="0"/>
              </a:rPr>
              <a:t> for</a:t>
            </a:r>
            <a:r>
              <a:rPr lang="en-GB" sz="3600" dirty="0">
                <a:latin typeface="Calibri" pitchFamily="34" charset="0"/>
              </a:rPr>
              <a:t> </a:t>
            </a:r>
            <a:r>
              <a:rPr lang="de-DE" b="1" dirty="0" err="1">
                <a:latin typeface="Calibri" pitchFamily="34" charset="0"/>
              </a:rPr>
              <a:t>WA</a:t>
            </a:r>
            <a:r>
              <a:rPr lang="de-DE" dirty="0" err="1">
                <a:latin typeface="Calibri" pitchFamily="34" charset="0"/>
              </a:rPr>
              <a:t>ste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management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for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inland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b="1" dirty="0">
                <a:latin typeface="Calibri" pitchFamily="34" charset="0"/>
              </a:rPr>
              <a:t>N</a:t>
            </a:r>
            <a:r>
              <a:rPr lang="de-DE" dirty="0">
                <a:latin typeface="Calibri" pitchFamily="34" charset="0"/>
              </a:rPr>
              <a:t>avigation on </a:t>
            </a:r>
            <a:r>
              <a:rPr lang="de-DE" dirty="0" err="1">
                <a:latin typeface="Calibri" pitchFamily="34" charset="0"/>
              </a:rPr>
              <a:t>the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b="1" dirty="0" err="1">
                <a:latin typeface="Calibri" pitchFamily="34" charset="0"/>
              </a:rPr>
              <a:t>DA</a:t>
            </a:r>
            <a:r>
              <a:rPr lang="de-DE" dirty="0" err="1">
                <a:latin typeface="Calibri" pitchFamily="34" charset="0"/>
              </a:rPr>
              <a:t>nube</a:t>
            </a:r>
            <a:r>
              <a:rPr lang="en-GB" sz="1600" dirty="0">
                <a:latin typeface="Calibri" pitchFamily="34" charset="0"/>
              </a:rPr>
              <a:t> </a:t>
            </a:r>
            <a:endParaRPr lang="de-DE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Advancement </a:t>
            </a:r>
            <a:r>
              <a:rPr lang="en-US" dirty="0"/>
              <a:t>of running ship </a:t>
            </a:r>
            <a:br>
              <a:rPr lang="en-US" dirty="0"/>
            </a:br>
            <a:r>
              <a:rPr lang="en-US" dirty="0"/>
              <a:t>waste management systems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r">
              <a:lnSpc>
                <a:spcPct val="90000"/>
              </a:lnSpc>
            </a:pPr>
            <a:r>
              <a:rPr lang="en-US" dirty="0"/>
              <a:t>Implementation of practical tests and pilot activities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Development of an International Danube Ship Waste Convention </a:t>
            </a:r>
          </a:p>
        </p:txBody>
      </p:sp>
      <p:pic>
        <p:nvPicPr>
          <p:cNvPr id="428036" name="Picture 4" descr="Müllplatz gesam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1898" y="2381931"/>
            <a:ext cx="2594438" cy="12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037" name="Picture 2" descr="C:\Users\Rafael Róbert\Documents\RSOE_dok\logok\RIS\RIS_logo02_CMYK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412342"/>
            <a:ext cx="2556284" cy="69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8038" name="Picture 6" descr="vignette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814049"/>
            <a:ext cx="1505026" cy="119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448780"/>
            <a:ext cx="7772400" cy="1470025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AT" sz="2400" dirty="0" smtClean="0">
                <a:solidFill>
                  <a:srgbClr val="1E3A6C"/>
                </a:solidFill>
                <a:latin typeface="Calibri" pitchFamily="34" charset="0"/>
              </a:rPr>
              <a:t>Harald Beutl</a:t>
            </a:r>
            <a:endParaRPr lang="hu-HU" sz="2400" dirty="0" smtClean="0">
              <a:solidFill>
                <a:srgbClr val="1E3A6C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AT" sz="2400" dirty="0" smtClean="0">
                <a:solidFill>
                  <a:srgbClr val="1E3A6C"/>
                </a:solidFill>
                <a:latin typeface="Calibri" pitchFamily="34" charset="0"/>
              </a:rPr>
              <a:t>via </a:t>
            </a:r>
            <a:r>
              <a:rPr lang="de-AT" sz="2400" dirty="0" err="1" smtClean="0">
                <a:solidFill>
                  <a:srgbClr val="1E3A6C"/>
                </a:solidFill>
                <a:latin typeface="Calibri" pitchFamily="34" charset="0"/>
              </a:rPr>
              <a:t>donau</a:t>
            </a:r>
            <a:r>
              <a:rPr lang="de-AT" sz="2400" dirty="0" smtClean="0">
                <a:solidFill>
                  <a:srgbClr val="1E3A6C"/>
                </a:solidFill>
                <a:latin typeface="Calibri" pitchFamily="34" charset="0"/>
              </a:rPr>
              <a:t> – Austrian </a:t>
            </a:r>
            <a:r>
              <a:rPr lang="de-AT" sz="2400" dirty="0" err="1" smtClean="0">
                <a:solidFill>
                  <a:srgbClr val="1E3A6C"/>
                </a:solidFill>
                <a:latin typeface="Calibri" pitchFamily="34" charset="0"/>
              </a:rPr>
              <a:t>Waterway</a:t>
            </a:r>
            <a:r>
              <a:rPr lang="de-AT" sz="2400" dirty="0" smtClean="0">
                <a:solidFill>
                  <a:srgbClr val="1E3A6C"/>
                </a:solidFill>
                <a:latin typeface="Calibri" pitchFamily="34" charset="0"/>
              </a:rPr>
              <a:t> Company</a:t>
            </a:r>
            <a:endParaRPr lang="en-US" sz="2400" dirty="0" smtClean="0">
              <a:solidFill>
                <a:srgbClr val="1E3A6C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400" dirty="0" err="1" smtClean="0">
                <a:solidFill>
                  <a:srgbClr val="1E3A6C"/>
                </a:solidFill>
                <a:latin typeface="Calibri" pitchFamily="34" charset="0"/>
              </a:rPr>
              <a:t>Geneva</a:t>
            </a:r>
            <a:r>
              <a:rPr lang="en-GB" sz="2400" dirty="0" smtClean="0">
                <a:solidFill>
                  <a:srgbClr val="1E3A6C"/>
                </a:solidFill>
                <a:latin typeface="Calibri" pitchFamily="34" charset="0"/>
              </a:rPr>
              <a:t>, </a:t>
            </a:r>
            <a:r>
              <a:rPr lang="en-GB" sz="2400" dirty="0">
                <a:solidFill>
                  <a:srgbClr val="1E3A6C"/>
                </a:solidFill>
                <a:latin typeface="Calibri" pitchFamily="34" charset="0"/>
              </a:rPr>
              <a:t>20.06.2012</a:t>
            </a:r>
            <a:endParaRPr lang="de-AT" sz="2400" dirty="0">
              <a:solidFill>
                <a:srgbClr val="1E3A6C"/>
              </a:solidFill>
              <a:latin typeface="Calibri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178920" y="5193196"/>
            <a:ext cx="3419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600" dirty="0" smtClean="0">
                <a:hlinkClick r:id="rId3"/>
              </a:rPr>
              <a:t>www.wandaproject.eu</a:t>
            </a:r>
            <a:endParaRPr lang="de-A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The WANDA project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3388" y="1636713"/>
            <a:ext cx="3524250" cy="34655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AT" sz="2000" b="1" smtClean="0"/>
              <a:t>Programme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80000"/>
              </a:lnSpc>
              <a:buFontTx/>
              <a:buNone/>
            </a:pPr>
            <a:endParaRPr lang="en-US" sz="18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smtClean="0"/>
              <a:t>1st Call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smtClean="0"/>
              <a:t>Priority 2:</a:t>
            </a:r>
            <a:r>
              <a:rPr lang="en-US" sz="1800" smtClean="0"/>
              <a:t> Protection and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smtClean="0"/>
              <a:t>Improvement of Environment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smtClean="0"/>
              <a:t>Measure 2.2:</a:t>
            </a:r>
            <a:r>
              <a:rPr lang="en-US" sz="1800" smtClean="0"/>
              <a:t> Improve prevention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smtClean="0"/>
              <a:t>of environmental risks </a:t>
            </a:r>
            <a:endParaRPr lang="de-AT" sz="1800" smtClean="0"/>
          </a:p>
          <a:p>
            <a:pPr>
              <a:lnSpc>
                <a:spcPct val="80000"/>
              </a:lnSpc>
              <a:buFontTx/>
              <a:buNone/>
            </a:pPr>
            <a:endParaRPr lang="de-AT" sz="1800" smtClean="0"/>
          </a:p>
          <a:p>
            <a:pPr>
              <a:lnSpc>
                <a:spcPct val="80000"/>
              </a:lnSpc>
              <a:buFontTx/>
              <a:buNone/>
            </a:pPr>
            <a:endParaRPr lang="de-AT" sz="1800" b="1" smtClean="0"/>
          </a:p>
          <a:p>
            <a:pPr>
              <a:lnSpc>
                <a:spcPct val="80000"/>
              </a:lnSpc>
              <a:buFontTx/>
              <a:buNone/>
            </a:pPr>
            <a:endParaRPr lang="de-AT" sz="1800" b="1" smtClean="0"/>
          </a:p>
          <a:p>
            <a:pPr>
              <a:lnSpc>
                <a:spcPct val="80000"/>
              </a:lnSpc>
              <a:buFontTx/>
              <a:buNone/>
            </a:pPr>
            <a:endParaRPr lang="de-AT" sz="1800" b="1" smtClean="0"/>
          </a:p>
          <a:p>
            <a:pPr>
              <a:lnSpc>
                <a:spcPct val="80000"/>
              </a:lnSpc>
              <a:buFontTx/>
              <a:buNone/>
            </a:pPr>
            <a:endParaRPr lang="de-AT" sz="1800" b="1" smtClean="0"/>
          </a:p>
          <a:p>
            <a:pPr>
              <a:lnSpc>
                <a:spcPct val="80000"/>
              </a:lnSpc>
              <a:buFontTx/>
              <a:buNone/>
            </a:pPr>
            <a:endParaRPr lang="de-AT" sz="1800" b="1" smtClean="0"/>
          </a:p>
          <a:p>
            <a:pPr>
              <a:lnSpc>
                <a:spcPct val="80000"/>
              </a:lnSpc>
              <a:buFontTx/>
              <a:buNone/>
            </a:pPr>
            <a:endParaRPr lang="de-AT" sz="1800" b="1" smtClean="0"/>
          </a:p>
          <a:p>
            <a:pPr>
              <a:lnSpc>
                <a:spcPct val="80000"/>
              </a:lnSpc>
              <a:buFontTx/>
              <a:buNone/>
            </a:pPr>
            <a:endParaRPr lang="de-AT" sz="1800" smtClean="0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9200" y="1520825"/>
            <a:ext cx="3951288" cy="3962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1800" b="1" dirty="0" smtClean="0"/>
              <a:t>Partner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dirty="0" smtClean="0"/>
              <a:t>9 institutions out of 7 countries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16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1800" b="1" dirty="0" smtClean="0"/>
              <a:t>Duration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dirty="0" smtClean="0"/>
              <a:t>04/2009 – 03/2012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6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1800" b="1" dirty="0" smtClean="0"/>
              <a:t>Total Budget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b="1" dirty="0" smtClean="0">
                <a:solidFill>
                  <a:srgbClr val="FF3300"/>
                </a:solidFill>
              </a:rPr>
              <a:t>1.667.240  Mio. EURO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000" b="1" dirty="0" smtClean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1600" dirty="0" smtClean="0"/>
          </a:p>
          <a:p>
            <a:pPr>
              <a:lnSpc>
                <a:spcPct val="90000"/>
              </a:lnSpc>
            </a:pPr>
            <a:endParaRPr lang="en-GB" sz="1600" dirty="0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" y="1520825"/>
            <a:ext cx="4124325" cy="2039938"/>
            <a:chOff x="288" y="958"/>
            <a:chExt cx="2598" cy="1285"/>
          </a:xfrm>
        </p:grpSpPr>
        <p:pic>
          <p:nvPicPr>
            <p:cNvPr id="208902" name="Picture 11" descr="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958"/>
              <a:ext cx="1503" cy="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903" name="Picture 1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330"/>
              <a:ext cx="1095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29200" y="2265363"/>
            <a:ext cx="2689225" cy="987425"/>
            <a:chOff x="3015" y="1773"/>
            <a:chExt cx="1694" cy="622"/>
          </a:xfrm>
        </p:grpSpPr>
        <p:pic>
          <p:nvPicPr>
            <p:cNvPr id="208905" name="Picture 5" descr="Flagge Kroati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" y="1773"/>
              <a:ext cx="399" cy="28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906" name="Picture 6" descr="flagge_r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" y="2118"/>
              <a:ext cx="386" cy="26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08907" name="Object 7"/>
            <p:cNvGraphicFramePr>
              <a:graphicFrameLocks noChangeAspect="1"/>
            </p:cNvGraphicFramePr>
            <p:nvPr/>
          </p:nvGraphicFramePr>
          <p:xfrm>
            <a:off x="3015" y="1773"/>
            <a:ext cx="382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63" name="Photo Editor-Foto" r:id="rId8" imgW="1600000" imgH="1066667" progId="MSPhotoEd.3">
                    <p:embed/>
                  </p:oleObj>
                </mc:Choice>
                <mc:Fallback>
                  <p:oleObj name="Photo Editor-Foto" r:id="rId8" imgW="1600000" imgH="1066667" progId="MSPhotoEd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5" y="1773"/>
                          <a:ext cx="382" cy="28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8908" name="Object 8"/>
            <p:cNvGraphicFramePr>
              <a:graphicFrameLocks noChangeAspect="1"/>
            </p:cNvGraphicFramePr>
            <p:nvPr/>
          </p:nvGraphicFramePr>
          <p:xfrm>
            <a:off x="4312" y="1779"/>
            <a:ext cx="397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64" name="Photo Editor-Foto" r:id="rId10" imgW="1600000" imgH="1066667" progId="MSPhotoEd.3">
                    <p:embed/>
                  </p:oleObj>
                </mc:Choice>
                <mc:Fallback>
                  <p:oleObj name="Photo Editor-Foto" r:id="rId10" imgW="1600000" imgH="1066667" progId="MSPhotoEd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2" y="1779"/>
                          <a:ext cx="397" cy="27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8909" name="Object 9"/>
            <p:cNvGraphicFramePr>
              <a:graphicFrameLocks noChangeAspect="1"/>
            </p:cNvGraphicFramePr>
            <p:nvPr/>
          </p:nvGraphicFramePr>
          <p:xfrm>
            <a:off x="3439" y="1773"/>
            <a:ext cx="391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65" name="Photo Editor-Foto" r:id="rId12" imgW="1600000" imgH="1066667" progId="MSPhotoEd.3">
                    <p:embed/>
                  </p:oleObj>
                </mc:Choice>
                <mc:Fallback>
                  <p:oleObj name="Photo Editor-Foto" r:id="rId12" imgW="1600000" imgH="1066667" progId="MSPhotoEd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9" y="1773"/>
                          <a:ext cx="391" cy="28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8910" name="Picture 10" descr="flagge_bulgarien_001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" y="2123"/>
              <a:ext cx="414" cy="27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911" name="Picture 13" descr="Srbija-Drzavna_zastava_wp_102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" y="2119"/>
              <a:ext cx="408" cy="27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5358" name="Text Box 14"/>
          <p:cNvSpPr txBox="1">
            <a:spLocks noChangeArrowheads="1"/>
          </p:cNvSpPr>
          <p:nvPr/>
        </p:nvSpPr>
        <p:spPr bwMode="auto">
          <a:xfrm rot="10800000" flipV="1">
            <a:off x="433388" y="5041900"/>
            <a:ext cx="3524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1E3A6C"/>
                </a:solidFill>
                <a:latin typeface="Calibri" pitchFamily="34" charset="0"/>
                <a:ea typeface="+mn-ea"/>
              </a:rPr>
              <a:t>Funded by the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ea typeface="+mn-ea"/>
              </a:rPr>
              <a:t>European Regional Development Fund </a:t>
            </a:r>
            <a:r>
              <a:rPr lang="en-US" b="1" dirty="0">
                <a:solidFill>
                  <a:srgbClr val="1E3A6C"/>
                </a:solidFill>
                <a:latin typeface="Calibri" pitchFamily="34" charset="0"/>
                <a:ea typeface="+mn-ea"/>
              </a:rPr>
              <a:t>(ERDF)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0" y="-1489"/>
            <a:ext cx="325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1. General Information </a:t>
            </a:r>
            <a:r>
              <a:rPr lang="en-GB" sz="1200" u="sng" dirty="0" smtClean="0">
                <a:solidFill>
                  <a:schemeClr val="accent2">
                    <a:lumMod val="75000"/>
                  </a:schemeClr>
                </a:solidFill>
              </a:rPr>
              <a:t>about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WANDA</a:t>
            </a:r>
            <a:endParaRPr lang="de-DE" sz="1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876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0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WANDA </a:t>
            </a:r>
            <a:r>
              <a:rPr lang="en-US" b="1" dirty="0"/>
              <a:t>general information</a:t>
            </a:r>
            <a:br>
              <a:rPr lang="en-US" b="1" dirty="0"/>
            </a:br>
            <a:r>
              <a:rPr lang="de-DE" b="1" dirty="0" smtClean="0"/>
              <a:t>Project </a:t>
            </a:r>
            <a:r>
              <a:rPr lang="de-DE" b="1" dirty="0"/>
              <a:t>Partner</a:t>
            </a:r>
          </a:p>
        </p:txBody>
      </p:sp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495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0389" name="Picture 5" descr="DC-new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849813"/>
            <a:ext cx="91440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0" name="Picture 6" descr="icpdr_Logo4c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8" y="5810250"/>
            <a:ext cx="13684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ccnr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0" y="4402138"/>
            <a:ext cx="68421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2" name="Picture 8" descr="LOGO Sava Commiss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2463" y="5073650"/>
            <a:ext cx="206375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9850" y="5810250"/>
            <a:ext cx="728663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0" y="-1489"/>
            <a:ext cx="325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1. General Information </a:t>
            </a:r>
            <a:r>
              <a:rPr lang="en-GB" sz="1200" u="sng" dirty="0" smtClean="0">
                <a:solidFill>
                  <a:schemeClr val="accent2">
                    <a:lumMod val="75000"/>
                  </a:schemeClr>
                </a:solidFill>
              </a:rPr>
              <a:t>about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WANDA</a:t>
            </a:r>
            <a:endParaRPr lang="de-DE" sz="1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2" y="297147"/>
            <a:ext cx="8229600" cy="1143000"/>
          </a:xfrm>
        </p:spPr>
        <p:txBody>
          <a:bodyPr/>
          <a:lstStyle/>
          <a:p>
            <a:r>
              <a:rPr lang="hu-HU" b="1" dirty="0" smtClean="0"/>
              <a:t>C</a:t>
            </a:r>
            <a:r>
              <a:rPr lang="en-US" b="1" dirty="0" err="1"/>
              <a:t>ategories</a:t>
            </a:r>
            <a:r>
              <a:rPr lang="en-US" b="1" dirty="0"/>
              <a:t> of Ship W</a:t>
            </a:r>
            <a:r>
              <a:rPr lang="hu-HU" b="1" dirty="0" smtClean="0"/>
              <a:t>aste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25" y="1700808"/>
            <a:ext cx="7229475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085" name="Oval 5"/>
          <p:cNvSpPr>
            <a:spLocks noChangeArrowheads="1"/>
          </p:cNvSpPr>
          <p:nvPr/>
        </p:nvSpPr>
        <p:spPr bwMode="auto">
          <a:xfrm>
            <a:off x="457200" y="1581746"/>
            <a:ext cx="7467600" cy="2316162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086" name="Oval 6"/>
          <p:cNvSpPr>
            <a:spLocks noChangeArrowheads="1"/>
          </p:cNvSpPr>
          <p:nvPr/>
        </p:nvSpPr>
        <p:spPr bwMode="auto">
          <a:xfrm>
            <a:off x="0" y="3593108"/>
            <a:ext cx="5191125" cy="1905000"/>
          </a:xfrm>
          <a:prstGeom prst="ellips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087" name="Oval 7"/>
          <p:cNvSpPr>
            <a:spLocks noChangeArrowheads="1"/>
          </p:cNvSpPr>
          <p:nvPr/>
        </p:nvSpPr>
        <p:spPr bwMode="auto">
          <a:xfrm>
            <a:off x="4276725" y="4050308"/>
            <a:ext cx="3876675" cy="1447800"/>
          </a:xfrm>
          <a:prstGeom prst="ellips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088" name="AutoShape 8"/>
          <p:cNvSpPr>
            <a:spLocks noChangeArrowheads="1"/>
          </p:cNvSpPr>
          <p:nvPr/>
        </p:nvSpPr>
        <p:spPr bwMode="auto">
          <a:xfrm>
            <a:off x="7105328" y="3197867"/>
            <a:ext cx="2038672" cy="1400082"/>
          </a:xfrm>
          <a:prstGeom prst="wedgeRoundRectCallout">
            <a:avLst>
              <a:gd name="adj1" fmla="val -90208"/>
              <a:gd name="adj2" fmla="val -129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1600" b="1" dirty="0">
                <a:latin typeface="Calibri" pitchFamily="34" charset="0"/>
              </a:rPr>
              <a:t>Passenger Vessels:</a:t>
            </a:r>
          </a:p>
          <a:p>
            <a:r>
              <a:rPr lang="en-GB" sz="1600" dirty="0">
                <a:latin typeface="Calibri" pitchFamily="34" charset="0"/>
              </a:rPr>
              <a:t>Domestic Waste Water, Sewage Sludge, Food Leftovers etc.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-1489"/>
            <a:ext cx="325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1. General Information </a:t>
            </a:r>
            <a:r>
              <a:rPr lang="en-GB" sz="1200" u="sng" dirty="0" smtClean="0">
                <a:solidFill>
                  <a:schemeClr val="accent2">
                    <a:lumMod val="75000"/>
                  </a:schemeClr>
                </a:solidFill>
              </a:rPr>
              <a:t>about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WANDA</a:t>
            </a:r>
            <a:endParaRPr lang="de-DE" sz="1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GB" b="1" dirty="0" smtClean="0"/>
              <a:t>Summary of current situation of SWMC 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0" y="-342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149530" name="Group 26"/>
          <p:cNvGrpSpPr>
            <a:grpSpLocks/>
          </p:cNvGrpSpPr>
          <p:nvPr/>
        </p:nvGrpSpPr>
        <p:grpSpPr bwMode="auto">
          <a:xfrm>
            <a:off x="406400" y="1187450"/>
            <a:ext cx="7253288" cy="2925763"/>
            <a:chOff x="256" y="748"/>
            <a:chExt cx="5216" cy="2183"/>
          </a:xfrm>
        </p:grpSpPr>
        <p:grpSp>
          <p:nvGrpSpPr>
            <p:cNvPr id="149516" name="Group 12"/>
            <p:cNvGrpSpPr>
              <a:grpSpLocks/>
            </p:cNvGrpSpPr>
            <p:nvPr/>
          </p:nvGrpSpPr>
          <p:grpSpPr bwMode="auto">
            <a:xfrm>
              <a:off x="256" y="748"/>
              <a:ext cx="5216" cy="2183"/>
              <a:chOff x="-136" y="1556"/>
              <a:chExt cx="5752" cy="2565"/>
            </a:xfrm>
          </p:grpSpPr>
          <p:pic>
            <p:nvPicPr>
              <p:cNvPr id="149509" name="Picture 6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6" y="1556"/>
                <a:ext cx="5752" cy="2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9510" name="Rectangle 7"/>
              <p:cNvSpPr>
                <a:spLocks noChangeArrowheads="1"/>
              </p:cNvSpPr>
              <p:nvPr/>
            </p:nvSpPr>
            <p:spPr bwMode="auto">
              <a:xfrm>
                <a:off x="-136" y="1556"/>
                <a:ext cx="2653" cy="153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9511" name="Rectangle 8"/>
              <p:cNvSpPr>
                <a:spLocks noChangeArrowheads="1"/>
              </p:cNvSpPr>
              <p:nvPr/>
            </p:nvSpPr>
            <p:spPr bwMode="auto">
              <a:xfrm>
                <a:off x="1565" y="2659"/>
                <a:ext cx="3810" cy="1462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9512" name="Rectangle 8"/>
              <p:cNvSpPr>
                <a:spLocks noChangeArrowheads="1"/>
              </p:cNvSpPr>
              <p:nvPr/>
            </p:nvSpPr>
            <p:spPr bwMode="auto">
              <a:xfrm>
                <a:off x="4967" y="2659"/>
                <a:ext cx="649" cy="1462"/>
              </a:xfrm>
              <a:prstGeom prst="rect">
                <a:avLst/>
              </a:prstGeom>
              <a:noFill/>
              <a:ln w="57150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49517" name="Text Box 13"/>
            <p:cNvSpPr txBox="1">
              <a:spLocks noChangeArrowheads="1"/>
            </p:cNvSpPr>
            <p:nvPr/>
          </p:nvSpPr>
          <p:spPr bwMode="auto">
            <a:xfrm>
              <a:off x="2663" y="817"/>
              <a:ext cx="1337" cy="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b="1">
                  <a:solidFill>
                    <a:srgbClr val="FF0000"/>
                  </a:solidFill>
                </a:rPr>
                <a:t>CCNR Waste Treaty (CDNI)</a:t>
              </a:r>
              <a:r>
                <a:rPr lang="en-GB">
                  <a:solidFill>
                    <a:srgbClr val="FF0000"/>
                  </a:solidFill>
                </a:rPr>
                <a:t>	</a:t>
              </a:r>
              <a:endParaRPr lang="de-AT">
                <a:solidFill>
                  <a:srgbClr val="FF0000"/>
                </a:solidFill>
              </a:endParaRPr>
            </a:p>
          </p:txBody>
        </p:sp>
        <p:sp>
          <p:nvSpPr>
            <p:cNvPr id="149518" name="Text Box 14"/>
            <p:cNvSpPr txBox="1">
              <a:spLocks noChangeArrowheads="1"/>
            </p:cNvSpPr>
            <p:nvPr/>
          </p:nvSpPr>
          <p:spPr bwMode="auto">
            <a:xfrm>
              <a:off x="3242" y="1412"/>
              <a:ext cx="1641" cy="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1E3A7C"/>
                </a:buClr>
              </a:pPr>
              <a:r>
                <a:rPr lang="en-GB" b="1">
                  <a:latin typeface="Calibri" pitchFamily="34" charset="0"/>
                </a:rPr>
                <a:t>Danube Commission Recommendations</a:t>
              </a:r>
            </a:p>
            <a:p>
              <a:pPr>
                <a:spcBef>
                  <a:spcPct val="50000"/>
                </a:spcBef>
              </a:pPr>
              <a:endParaRPr lang="de-AT" b="1">
                <a:latin typeface="Calibri" pitchFamily="34" charset="0"/>
              </a:endParaRPr>
            </a:p>
          </p:txBody>
        </p:sp>
        <p:sp>
          <p:nvSpPr>
            <p:cNvPr id="149519" name="Rectangle 15"/>
            <p:cNvSpPr>
              <a:spLocks noChangeArrowheads="1"/>
            </p:cNvSpPr>
            <p:nvPr/>
          </p:nvSpPr>
          <p:spPr bwMode="auto">
            <a:xfrm>
              <a:off x="2857" y="1911"/>
              <a:ext cx="1815" cy="1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Different national systems</a:t>
              </a:r>
              <a:r>
                <a:rPr lang="en-US"/>
                <a:t>  </a:t>
              </a:r>
            </a:p>
          </p:txBody>
        </p:sp>
        <p:sp>
          <p:nvSpPr>
            <p:cNvPr id="149521" name="Rectangle 17"/>
            <p:cNvSpPr>
              <a:spLocks noChangeArrowheads="1"/>
            </p:cNvSpPr>
            <p:nvPr/>
          </p:nvSpPr>
          <p:spPr bwMode="auto">
            <a:xfrm>
              <a:off x="2449" y="2219"/>
              <a:ext cx="613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AT"/>
                <a:t>ISRBC</a:t>
              </a:r>
            </a:p>
          </p:txBody>
        </p:sp>
        <p:sp>
          <p:nvSpPr>
            <p:cNvPr id="149523" name="Line 19"/>
            <p:cNvSpPr>
              <a:spLocks noChangeShapeType="1"/>
            </p:cNvSpPr>
            <p:nvPr/>
          </p:nvSpPr>
          <p:spPr bwMode="auto">
            <a:xfrm flipH="1">
              <a:off x="3538" y="2054"/>
              <a:ext cx="90" cy="582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24" name="Line 20"/>
            <p:cNvSpPr>
              <a:spLocks noChangeShapeType="1"/>
            </p:cNvSpPr>
            <p:nvPr/>
          </p:nvSpPr>
          <p:spPr bwMode="auto">
            <a:xfrm>
              <a:off x="3628" y="2054"/>
              <a:ext cx="906" cy="741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25" name="Line 21"/>
            <p:cNvSpPr>
              <a:spLocks noChangeShapeType="1"/>
            </p:cNvSpPr>
            <p:nvPr/>
          </p:nvSpPr>
          <p:spPr bwMode="auto">
            <a:xfrm>
              <a:off x="3628" y="2054"/>
              <a:ext cx="703" cy="877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527" name="Line 23"/>
            <p:cNvSpPr>
              <a:spLocks noChangeShapeType="1"/>
            </p:cNvSpPr>
            <p:nvPr/>
          </p:nvSpPr>
          <p:spPr bwMode="auto">
            <a:xfrm flipH="1">
              <a:off x="3243" y="2054"/>
              <a:ext cx="385" cy="469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6400800" y="1816100"/>
            <a:ext cx="125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b="1">
                <a:solidFill>
                  <a:srgbClr val="FF6600"/>
                </a:solidFill>
                <a:latin typeface="Calibri" pitchFamily="34" charset="0"/>
              </a:rPr>
              <a:t>MARPOL</a:t>
            </a:r>
          </a:p>
        </p:txBody>
      </p:sp>
      <p:sp>
        <p:nvSpPr>
          <p:cNvPr id="149531" name="Rectangle 27"/>
          <p:cNvSpPr>
            <a:spLocks noChangeArrowheads="1"/>
          </p:cNvSpPr>
          <p:nvPr/>
        </p:nvSpPr>
        <p:spPr bwMode="auto">
          <a:xfrm>
            <a:off x="685800" y="4257675"/>
            <a:ext cx="673100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b="1">
                <a:solidFill>
                  <a:srgbClr val="1E3A6C"/>
                </a:solidFill>
                <a:latin typeface="Calibri" pitchFamily="34" charset="0"/>
              </a:rPr>
              <a:t> Different systems used for</a:t>
            </a:r>
            <a:r>
              <a:rPr lang="en-US" sz="2000">
                <a:solidFill>
                  <a:srgbClr val="1E3A6C"/>
                </a:solidFill>
                <a:latin typeface="Calibri" pitchFamily="34" charset="0"/>
              </a:rPr>
              <a:t> </a:t>
            </a:r>
            <a:endParaRPr lang="en-US" sz="2400" b="1">
              <a:solidFill>
                <a:srgbClr val="1E3A6C"/>
              </a:solidFill>
              <a:latin typeface="Calibri" pitchFamily="34" charset="0"/>
            </a:endParaRPr>
          </a:p>
          <a:p>
            <a:pPr marL="2286000" lvl="4" indent="-457200">
              <a:buFontTx/>
              <a:buChar char="•"/>
            </a:pPr>
            <a:r>
              <a:rPr lang="en-US" sz="2000">
                <a:solidFill>
                  <a:srgbClr val="1E3A6C"/>
                </a:solidFill>
                <a:latin typeface="Calibri" pitchFamily="34" charset="0"/>
              </a:rPr>
              <a:t> Waste disposal</a:t>
            </a:r>
          </a:p>
          <a:p>
            <a:pPr marL="2286000" lvl="4" indent="-457200">
              <a:buFontTx/>
              <a:buChar char="•"/>
            </a:pPr>
            <a:r>
              <a:rPr lang="en-US" sz="2000">
                <a:solidFill>
                  <a:srgbClr val="1E3A6C"/>
                </a:solidFill>
                <a:latin typeface="Calibri" pitchFamily="34" charset="0"/>
              </a:rPr>
              <a:t> Re-financing of the costs</a:t>
            </a:r>
          </a:p>
          <a:p>
            <a:pPr marL="2286000" lvl="4" indent="-457200"/>
            <a:endParaRPr lang="en-US" sz="2400">
              <a:solidFill>
                <a:srgbClr val="1E3A6C"/>
              </a:solidFill>
              <a:latin typeface="Calibri" pitchFamily="34" charset="0"/>
            </a:endParaRPr>
          </a:p>
          <a:p>
            <a:pPr marL="457200" indent="-457200"/>
            <a:r>
              <a:rPr lang="en-US" sz="2400" b="1">
                <a:solidFill>
                  <a:srgbClr val="1E3A6C"/>
                </a:solidFill>
                <a:latin typeface="Calibri" pitchFamily="34" charset="0"/>
              </a:rPr>
              <a:t>2.    High number of unknown variables</a:t>
            </a:r>
          </a:p>
          <a:p>
            <a:pPr marL="457200" indent="-457200"/>
            <a:r>
              <a:rPr lang="en-US" sz="2000">
                <a:solidFill>
                  <a:srgbClr val="1E3A6C"/>
                </a:solidFill>
                <a:latin typeface="Calibri" pitchFamily="34" charset="0"/>
              </a:rPr>
              <a:t>        (waste potential, costs, multitude of different users &amp; interests,…)</a:t>
            </a:r>
            <a:endParaRPr lang="de-AT" sz="2000">
              <a:solidFill>
                <a:srgbClr val="1E3A6C"/>
              </a:solidFill>
              <a:latin typeface="Calibri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0" y="-1489"/>
            <a:ext cx="325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1. General Information </a:t>
            </a:r>
            <a:r>
              <a:rPr lang="en-GB" sz="1200" u="sng" dirty="0" smtClean="0">
                <a:solidFill>
                  <a:schemeClr val="accent2">
                    <a:lumMod val="75000"/>
                  </a:schemeClr>
                </a:solidFill>
              </a:rPr>
              <a:t>about</a:t>
            </a:r>
            <a:r>
              <a:rPr lang="de-AT" sz="1200" u="sng" dirty="0" smtClean="0">
                <a:solidFill>
                  <a:schemeClr val="accent2">
                    <a:lumMod val="75000"/>
                  </a:schemeClr>
                </a:solidFill>
              </a:rPr>
              <a:t> WANDA</a:t>
            </a:r>
            <a:endParaRPr lang="de-DE" sz="1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35113"/>
            <a:ext cx="7993063" cy="4103687"/>
          </a:xfrm>
        </p:spPr>
        <p:txBody>
          <a:bodyPr/>
          <a:lstStyle/>
          <a:p>
            <a:pPr marL="381000" indent="-381000"/>
            <a:endParaRPr lang="en-GB" sz="800" dirty="0" smtClean="0"/>
          </a:p>
          <a:p>
            <a:pPr marL="381000" indent="-3810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2000" b="1" dirty="0" smtClean="0"/>
              <a:t>Ship waste management concepts </a:t>
            </a:r>
            <a:r>
              <a:rPr lang="en-GB" sz="2000" dirty="0" smtClean="0"/>
              <a:t>harmonised by an International Framework Concept</a:t>
            </a:r>
            <a:endParaRPr lang="en-GB" sz="800" dirty="0" smtClean="0"/>
          </a:p>
          <a:p>
            <a:pPr marL="381000" indent="-3810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2000" b="1" dirty="0" smtClean="0"/>
              <a:t>Pilot actions</a:t>
            </a:r>
            <a:r>
              <a:rPr lang="en-GB" sz="2000" dirty="0" smtClean="0"/>
              <a:t> for collection of ship waste</a:t>
            </a:r>
            <a:endParaRPr lang="en-GB" sz="800" dirty="0" smtClean="0"/>
          </a:p>
          <a:p>
            <a:pPr marL="381000" indent="-3810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2000" b="1" dirty="0" smtClean="0"/>
              <a:t>Financing model for oily and greasy ship waste</a:t>
            </a:r>
          </a:p>
          <a:p>
            <a:pPr marL="381000" indent="-3810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2000" dirty="0" smtClean="0"/>
              <a:t>Harmonised</a:t>
            </a:r>
            <a:r>
              <a:rPr lang="en-GB" sz="2000" b="1" dirty="0" smtClean="0"/>
              <a:t> Joint Action Plan </a:t>
            </a:r>
            <a:r>
              <a:rPr lang="en-GB" sz="2000" dirty="0" smtClean="0"/>
              <a:t>for follow up activities</a:t>
            </a:r>
            <a:endParaRPr lang="en-GB" sz="800" dirty="0" smtClean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2. Outputs</a:t>
            </a:r>
            <a:endParaRPr lang="de-AT" sz="2800" dirty="0" smtClean="0"/>
          </a:p>
        </p:txBody>
      </p:sp>
      <p:pic>
        <p:nvPicPr>
          <p:cNvPr id="212996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28095"/>
            <a:ext cx="2895600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7" name="Picture 5" descr="ct0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401108"/>
            <a:ext cx="3276600" cy="19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8" name="Picture 6" descr="endingope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428095"/>
            <a:ext cx="2971800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35113"/>
            <a:ext cx="7993063" cy="4103687"/>
          </a:xfrm>
        </p:spPr>
        <p:txBody>
          <a:bodyPr/>
          <a:lstStyle/>
          <a:p>
            <a:pPr marL="381000" indent="-381000"/>
            <a:endParaRPr lang="en-GB" sz="800" dirty="0" smtClean="0"/>
          </a:p>
          <a:p>
            <a:pPr marL="381000" indent="-3810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2000" b="1" dirty="0" smtClean="0">
                <a:solidFill>
                  <a:schemeClr val="accent3">
                    <a:lumMod val="85000"/>
                  </a:schemeClr>
                </a:solidFill>
              </a:rPr>
              <a:t>Ship waste management concepts </a:t>
            </a:r>
            <a:r>
              <a:rPr lang="en-GB" sz="2000" dirty="0" smtClean="0">
                <a:solidFill>
                  <a:schemeClr val="accent3">
                    <a:lumMod val="85000"/>
                  </a:schemeClr>
                </a:solidFill>
              </a:rPr>
              <a:t>harmonised by an International Framework Concept</a:t>
            </a:r>
            <a:endParaRPr lang="en-GB" sz="800" dirty="0" smtClean="0">
              <a:solidFill>
                <a:schemeClr val="accent3">
                  <a:lumMod val="85000"/>
                </a:schemeClr>
              </a:solidFill>
            </a:endParaRPr>
          </a:p>
          <a:p>
            <a:pPr marL="381000" indent="-3810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2000" b="1" dirty="0" smtClean="0"/>
              <a:t>Pilot actions</a:t>
            </a:r>
            <a:r>
              <a:rPr lang="en-GB" sz="2000" dirty="0" smtClean="0"/>
              <a:t> for collection of ship waste</a:t>
            </a:r>
            <a:endParaRPr lang="en-GB" sz="800" dirty="0" smtClean="0"/>
          </a:p>
          <a:p>
            <a:pPr marL="381000" indent="-3810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2000" b="1" dirty="0" smtClean="0"/>
              <a:t>Financing model for oily and greasy ship waste</a:t>
            </a:r>
          </a:p>
          <a:p>
            <a:pPr marL="381000" indent="-3810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2000" dirty="0" smtClean="0">
                <a:solidFill>
                  <a:schemeClr val="accent3">
                    <a:lumMod val="85000"/>
                  </a:schemeClr>
                </a:solidFill>
              </a:rPr>
              <a:t>Harmonised </a:t>
            </a:r>
            <a:r>
              <a:rPr lang="en-GB" sz="2000" b="1" dirty="0">
                <a:solidFill>
                  <a:schemeClr val="accent3">
                    <a:lumMod val="85000"/>
                  </a:schemeClr>
                </a:solidFill>
              </a:rPr>
              <a:t>Joint Action Plan </a:t>
            </a:r>
            <a:r>
              <a:rPr lang="en-GB" sz="2000" dirty="0">
                <a:solidFill>
                  <a:schemeClr val="accent3">
                    <a:lumMod val="85000"/>
                  </a:schemeClr>
                </a:solidFill>
              </a:rPr>
              <a:t>for follow up activities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2. Outputs</a:t>
            </a:r>
            <a:endParaRPr lang="de-AT" sz="2800" dirty="0" smtClean="0"/>
          </a:p>
        </p:txBody>
      </p:sp>
      <p:pic>
        <p:nvPicPr>
          <p:cNvPr id="212996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28095"/>
            <a:ext cx="2895600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7" name="Picture 5" descr="ct0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401108"/>
            <a:ext cx="3276600" cy="19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8" name="Picture 6" descr="endingope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428095"/>
            <a:ext cx="2971800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b="1" dirty="0" smtClean="0"/>
              <a:t>2. Outputs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50020"/>
            <a:ext cx="8229600" cy="2050988"/>
          </a:xfrm>
        </p:spPr>
        <p:txBody>
          <a:bodyPr/>
          <a:lstStyle/>
          <a:p>
            <a:pPr marL="0" indent="0" algn="ctr">
              <a:buNone/>
            </a:pPr>
            <a:r>
              <a:rPr lang="de-A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Actions</a:t>
            </a:r>
          </a:p>
          <a:p>
            <a:pPr marL="742950" indent="-742950" algn="ctr">
              <a:buFont typeface="+mj-lt"/>
              <a:buAutoNum type="alphaLcPeriod"/>
            </a:pPr>
            <a:r>
              <a:rPr lang="de-AT" sz="2800" dirty="0" smtClean="0"/>
              <a:t>Upper </a:t>
            </a:r>
            <a:r>
              <a:rPr lang="en-GB" sz="2800" dirty="0" smtClean="0"/>
              <a:t>Danube</a:t>
            </a:r>
            <a:r>
              <a:rPr lang="de-AT" sz="2800" dirty="0" smtClean="0"/>
              <a:t> Region</a:t>
            </a:r>
          </a:p>
          <a:p>
            <a:pPr marL="742950" indent="-742950" algn="ctr">
              <a:buFont typeface="+mj-lt"/>
              <a:buAutoNum type="alphaLcPeriod"/>
            </a:pPr>
            <a:r>
              <a:rPr lang="de-AT" sz="2800" dirty="0" err="1" smtClean="0"/>
              <a:t>Lower</a:t>
            </a:r>
            <a:r>
              <a:rPr lang="de-AT" sz="2800" dirty="0" smtClean="0"/>
              <a:t> </a:t>
            </a:r>
            <a:r>
              <a:rPr lang="en-GB" sz="2800" dirty="0" smtClean="0"/>
              <a:t>Danube</a:t>
            </a:r>
            <a:r>
              <a:rPr lang="de-AT" sz="2800" dirty="0" smtClean="0"/>
              <a:t> Region</a:t>
            </a:r>
          </a:p>
          <a:p>
            <a:pPr marL="742950" indent="-742950" algn="ctr">
              <a:buFont typeface="+mj-lt"/>
              <a:buAutoNum type="alphaLcPeriod"/>
            </a:pP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D:\Silviu_03.03.2012\PROIECTE\WANDA\Implementare\WP 4\SWP 4.3\Task 4.3.2_PAI_HSWCS_Giurgiu &amp; Ruse Ports\Task 4.3.2_PAI_HSWCS_Giurgiu &amp; Ruse Ports_Photos\T 4.3.2_PAI_HSWCS_Giurgiu &amp; Ruse Ports_08.2011_Photo 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4750" y="5275602"/>
            <a:ext cx="2652864" cy="152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H:\PtSilviu_PrezentariWP4\2.bmp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3608" y="3675791"/>
            <a:ext cx="2594950" cy="135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galati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262" y="5282115"/>
            <a:ext cx="2780327" cy="15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azardousShipWaste_TulceaPortSept2011_Photo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4" y="3681028"/>
            <a:ext cx="2140493" cy="134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2" name="Picture 2" descr="S:\Umwelt\env_WANDA\09 IMPL\WP4\SWP 4.3\PilotAT_Photos\Photos_20110927\CH_H9573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3880" y="3665188"/>
            <a:ext cx="2069817" cy="136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8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enutzerdefiniertes Design">
  <a:themeElements>
    <a:clrScheme name="2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1165</Words>
  <Application>Microsoft Office PowerPoint</Application>
  <PresentationFormat>On-screen Show (4:3)</PresentationFormat>
  <Paragraphs>300</Paragraphs>
  <Slides>26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Benutzerdefiniertes Design</vt:lpstr>
      <vt:lpstr>2_Benutzerdefiniertes Design</vt:lpstr>
      <vt:lpstr>Visio</vt:lpstr>
      <vt:lpstr>Photo Editor-Foto</vt:lpstr>
      <vt:lpstr>WANDA – WAste management for inland Navigation on the DAnube</vt:lpstr>
      <vt:lpstr>Content</vt:lpstr>
      <vt:lpstr>The WANDA project</vt:lpstr>
      <vt:lpstr>WANDA general information Project Partner</vt:lpstr>
      <vt:lpstr>Categories of Ship Waste </vt:lpstr>
      <vt:lpstr>Summary of current situation of SWMC </vt:lpstr>
      <vt:lpstr>2. Outputs</vt:lpstr>
      <vt:lpstr>2. Outputs</vt:lpstr>
      <vt:lpstr>2. Outputs</vt:lpstr>
      <vt:lpstr>Pilot Action Upper Danube Region - AT + HU  </vt:lpstr>
      <vt:lpstr>Pilot Action Upper Danube Region - AT + HU</vt:lpstr>
      <vt:lpstr>Pilot Action Upper Danube Region - AT + HU  </vt:lpstr>
      <vt:lpstr>Pilot Action Upper Danube Region - AT + HU  </vt:lpstr>
      <vt:lpstr>Pilot Action Upper Danube Region - AT + HU  </vt:lpstr>
      <vt:lpstr>Ship waste management conference - SK</vt:lpstr>
      <vt:lpstr>Pilot Actions – Lower Danube Region</vt:lpstr>
      <vt:lpstr>Lower Danube Region - RO + BG </vt:lpstr>
      <vt:lpstr>Lower Danube Region – RO + BG</vt:lpstr>
      <vt:lpstr>2. Outputs - Financing Model </vt:lpstr>
      <vt:lpstr>Financing Model - Basic Principles</vt:lpstr>
      <vt:lpstr>Financing Model - Payment scenarios</vt:lpstr>
      <vt:lpstr>Financing Model - Costs &amp; Revenues  of a vignette system</vt:lpstr>
      <vt:lpstr>3. Project Achievements</vt:lpstr>
      <vt:lpstr>Results and Recommendations</vt:lpstr>
      <vt:lpstr>4. Follow up activities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Kneifel Julia</dc:creator>
  <cp:lastModifiedBy>Viatcheslav Novikov</cp:lastModifiedBy>
  <cp:revision>249</cp:revision>
  <cp:lastPrinted>2012-06-18T11:49:53Z</cp:lastPrinted>
  <dcterms:created xsi:type="dcterms:W3CDTF">2010-11-17T20:09:22Z</dcterms:created>
  <dcterms:modified xsi:type="dcterms:W3CDTF">2012-06-19T06:49:29Z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