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Lst>
  <p:notesMasterIdLst>
    <p:notesMasterId r:id="rId28"/>
  </p:notesMasterIdLst>
  <p:handoutMasterIdLst>
    <p:handoutMasterId r:id="rId29"/>
  </p:handoutMasterIdLst>
  <p:sldIdLst>
    <p:sldId id="888" r:id="rId2"/>
    <p:sldId id="916" r:id="rId3"/>
    <p:sldId id="889" r:id="rId4"/>
    <p:sldId id="922" r:id="rId5"/>
    <p:sldId id="852" r:id="rId6"/>
    <p:sldId id="921" r:id="rId7"/>
    <p:sldId id="912" r:id="rId8"/>
    <p:sldId id="837" r:id="rId9"/>
    <p:sldId id="861" r:id="rId10"/>
    <p:sldId id="911" r:id="rId11"/>
    <p:sldId id="875" r:id="rId12"/>
    <p:sldId id="882" r:id="rId13"/>
    <p:sldId id="917" r:id="rId14"/>
    <p:sldId id="891" r:id="rId15"/>
    <p:sldId id="918" r:id="rId16"/>
    <p:sldId id="893" r:id="rId17"/>
    <p:sldId id="902" r:id="rId18"/>
    <p:sldId id="919" r:id="rId19"/>
    <p:sldId id="903" r:id="rId20"/>
    <p:sldId id="895" r:id="rId21"/>
    <p:sldId id="920" r:id="rId22"/>
    <p:sldId id="897" r:id="rId23"/>
    <p:sldId id="898" r:id="rId24"/>
    <p:sldId id="899" r:id="rId25"/>
    <p:sldId id="900" r:id="rId26"/>
    <p:sldId id="901" r:id="rId27"/>
  </p:sldIdLst>
  <p:sldSz cx="9144000" cy="6858000" type="screen4x3"/>
  <p:notesSz cx="6735763" cy="9866313"/>
  <p:defaultTextStyle>
    <a:defPPr>
      <a:defRPr lang="ja-JP"/>
    </a:defPPr>
    <a:lvl1pPr algn="l" rtl="0" fontAlgn="base">
      <a:spcBef>
        <a:spcPct val="0"/>
      </a:spcBef>
      <a:spcAft>
        <a:spcPct val="0"/>
      </a:spcAft>
      <a:defRPr kumimoji="1" sz="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400" kern="1200">
        <a:solidFill>
          <a:schemeClr val="tx1"/>
        </a:solidFill>
        <a:latin typeface="Arial" charset="0"/>
        <a:ea typeface="ＭＳ Ｐゴシック" charset="-128"/>
        <a:cs typeface="+mn-cs"/>
      </a:defRPr>
    </a:lvl5pPr>
    <a:lvl6pPr marL="2286000" algn="l" defTabSz="914400" rtl="0" eaLnBrk="1" latinLnBrk="0" hangingPunct="1">
      <a:defRPr kumimoji="1" sz="400" kern="1200">
        <a:solidFill>
          <a:schemeClr val="tx1"/>
        </a:solidFill>
        <a:latin typeface="Arial" charset="0"/>
        <a:ea typeface="ＭＳ Ｐゴシック" charset="-128"/>
        <a:cs typeface="+mn-cs"/>
      </a:defRPr>
    </a:lvl6pPr>
    <a:lvl7pPr marL="2743200" algn="l" defTabSz="914400" rtl="0" eaLnBrk="1" latinLnBrk="0" hangingPunct="1">
      <a:defRPr kumimoji="1" sz="400" kern="1200">
        <a:solidFill>
          <a:schemeClr val="tx1"/>
        </a:solidFill>
        <a:latin typeface="Arial" charset="0"/>
        <a:ea typeface="ＭＳ Ｐゴシック" charset="-128"/>
        <a:cs typeface="+mn-cs"/>
      </a:defRPr>
    </a:lvl7pPr>
    <a:lvl8pPr marL="3200400" algn="l" defTabSz="914400" rtl="0" eaLnBrk="1" latinLnBrk="0" hangingPunct="1">
      <a:defRPr kumimoji="1" sz="400" kern="1200">
        <a:solidFill>
          <a:schemeClr val="tx1"/>
        </a:solidFill>
        <a:latin typeface="Arial" charset="0"/>
        <a:ea typeface="ＭＳ Ｐゴシック" charset="-128"/>
        <a:cs typeface="+mn-cs"/>
      </a:defRPr>
    </a:lvl8pPr>
    <a:lvl9pPr marL="3657600" algn="l" defTabSz="914400" rtl="0" eaLnBrk="1" latinLnBrk="0" hangingPunct="1">
      <a:defRPr kumimoji="1" sz="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87C8"/>
    <a:srgbClr val="0000FF"/>
    <a:srgbClr val="0000CC"/>
    <a:srgbClr val="000066"/>
    <a:srgbClr val="000000"/>
    <a:srgbClr val="FF3300"/>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74106" autoAdjust="0"/>
  </p:normalViewPr>
  <p:slideViewPr>
    <p:cSldViewPr snapToGrid="0">
      <p:cViewPr>
        <p:scale>
          <a:sx n="75" d="100"/>
          <a:sy n="75" d="100"/>
        </p:scale>
        <p:origin x="-2874"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p:scale>
          <a:sx n="100" d="100"/>
          <a:sy n="100" d="100"/>
        </p:scale>
        <p:origin x="-1590" y="498"/>
      </p:cViewPr>
      <p:guideLst>
        <p:guide orient="horz" pos="3107"/>
        <p:guide pos="2121"/>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95" tIns="45696" rIns="91395" bIns="45696" numCol="1" anchor="t" anchorCtr="0" compatLnSpc="1">
            <a:prstTxWarp prst="textNoShape">
              <a:avLst/>
            </a:prstTxWarp>
          </a:bodyPr>
          <a:lstStyle>
            <a:lvl1pP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1925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395" tIns="45696" rIns="91395" bIns="45696" numCol="1" anchor="t" anchorCtr="0" compatLnSpc="1">
            <a:prstTxWarp prst="textNoShape">
              <a:avLst/>
            </a:prstTxWarp>
          </a:bodyPr>
          <a:lstStyle>
            <a:lvl1pPr algn="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1925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395" tIns="45696" rIns="91395" bIns="45696" numCol="1" anchor="b" anchorCtr="0" compatLnSpc="1">
            <a:prstTxWarp prst="textNoShape">
              <a:avLst/>
            </a:prstTxWarp>
          </a:bodyPr>
          <a:lstStyle>
            <a:lvl1pP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1925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395" tIns="45696" rIns="91395" bIns="45696" numCol="1" anchor="b" anchorCtr="0" compatLnSpc="1">
            <a:prstTxWarp prst="textNoShape">
              <a:avLst/>
            </a:prstTxWarp>
          </a:bodyPr>
          <a:lstStyle>
            <a:lvl1pPr algn="r" eaLnBrk="1" hangingPunct="1">
              <a:spcBef>
                <a:spcPct val="0"/>
              </a:spcBef>
              <a:defRPr kumimoji="1" sz="1200">
                <a:latin typeface="Arial" pitchFamily="34" charset="0"/>
                <a:ea typeface="ＭＳ Ｐゴシック" pitchFamily="50" charset="-128"/>
              </a:defRPr>
            </a:lvl1pPr>
          </a:lstStyle>
          <a:p>
            <a:pPr>
              <a:defRPr/>
            </a:pPr>
            <a:fld id="{53FB5C04-4DE0-4110-88FB-D2E367BF9302}" type="slidenum">
              <a:rPr lang="en-US" altLang="ja-JP"/>
              <a:pPr>
                <a:defRPr/>
              </a:pPr>
              <a:t>‹#›</a:t>
            </a:fld>
            <a:endParaRPr lang="en-US" altLang="ja-JP"/>
          </a:p>
        </p:txBody>
      </p:sp>
    </p:spTree>
    <p:extLst>
      <p:ext uri="{BB962C8B-B14F-4D97-AF65-F5344CB8AC3E}">
        <p14:creationId xmlns:p14="http://schemas.microsoft.com/office/powerpoint/2010/main" val="1265508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13" tIns="45705" rIns="91413" bIns="45705" numCol="1" anchor="t" anchorCtr="0" compatLnSpc="1">
            <a:prstTxWarp prst="textNoShape">
              <a:avLst/>
            </a:prstTxWarp>
          </a:bodyPr>
          <a:lstStyle>
            <a:lvl1pP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13" tIns="45705" rIns="91413" bIns="45705" numCol="1" anchor="t" anchorCtr="0" compatLnSpc="1">
            <a:prstTxWarp prst="textNoShape">
              <a:avLst/>
            </a:prstTxWarp>
          </a:bodyPr>
          <a:lstStyle>
            <a:lvl1pPr algn="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00113" y="739775"/>
            <a:ext cx="4933950" cy="37004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13" tIns="45705" rIns="91413" bIns="4570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0486"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13" tIns="45705" rIns="91413" bIns="45705" numCol="1" anchor="b" anchorCtr="0" compatLnSpc="1">
            <a:prstTxWarp prst="textNoShape">
              <a:avLst/>
            </a:prstTxWarp>
          </a:bodyPr>
          <a:lstStyle>
            <a:lvl1pP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20487"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13" tIns="45705" rIns="91413" bIns="45705" numCol="1" anchor="b" anchorCtr="0" compatLnSpc="1">
            <a:prstTxWarp prst="textNoShape">
              <a:avLst/>
            </a:prstTxWarp>
          </a:bodyPr>
          <a:lstStyle>
            <a:lvl1pPr algn="r" eaLnBrk="1" hangingPunct="1">
              <a:spcBef>
                <a:spcPct val="0"/>
              </a:spcBef>
              <a:defRPr kumimoji="1" sz="1200">
                <a:latin typeface="Arial" pitchFamily="34" charset="0"/>
                <a:ea typeface="ＭＳ Ｐゴシック" pitchFamily="50" charset="-128"/>
              </a:defRPr>
            </a:lvl1pPr>
          </a:lstStyle>
          <a:p>
            <a:pPr>
              <a:defRPr/>
            </a:pPr>
            <a:fld id="{45BC6B6B-05AF-40F2-9570-A4A4DF5290F1}" type="slidenum">
              <a:rPr lang="en-US" altLang="ja-JP"/>
              <a:pPr>
                <a:defRPr/>
              </a:pPr>
              <a:t>‹#›</a:t>
            </a:fld>
            <a:endParaRPr lang="en-US" altLang="ja-JP"/>
          </a:p>
        </p:txBody>
      </p:sp>
    </p:spTree>
    <p:extLst>
      <p:ext uri="{BB962C8B-B14F-4D97-AF65-F5344CB8AC3E}">
        <p14:creationId xmlns:p14="http://schemas.microsoft.com/office/powerpoint/2010/main" val="2414818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xfrm>
            <a:off x="901700" y="741363"/>
            <a:ext cx="4932363" cy="3698875"/>
          </a:xfrm>
          <a:ln/>
        </p:spPr>
      </p:sp>
      <p:sp>
        <p:nvSpPr>
          <p:cNvPr id="18434" name="Rectangle 3"/>
          <p:cNvSpPr>
            <a:spLocks noGrp="1" noChangeArrowheads="1"/>
          </p:cNvSpPr>
          <p:nvPr>
            <p:ph type="body" idx="1"/>
          </p:nvPr>
        </p:nvSpPr>
        <p:spPr>
          <a:xfrm>
            <a:off x="673100" y="4686300"/>
            <a:ext cx="5389563" cy="4438650"/>
          </a:xfrm>
          <a:noFill/>
          <a:ln/>
        </p:spPr>
        <p:txBody>
          <a:bodyPr/>
          <a:lstStyle/>
          <a:p>
            <a:pPr>
              <a:lnSpc>
                <a:spcPct val="90000"/>
              </a:lnSpc>
            </a:pPr>
            <a:endParaRPr lang="en-US" altLang="ja-JP" sz="1400" smtClean="0">
              <a:latin typeface="Arial" charset="0"/>
            </a:endParaRPr>
          </a:p>
          <a:p>
            <a:pPr>
              <a:lnSpc>
                <a:spcPct val="90000"/>
              </a:lnSpc>
            </a:pPr>
            <a:r>
              <a:rPr lang="en-US" altLang="ja-JP" sz="1400" smtClean="0">
                <a:latin typeface="Arial"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 1"/>
          <p:cNvSpPr>
            <a:spLocks noGrp="1" noRot="1" noChangeAspect="1" noTextEdit="1"/>
          </p:cNvSpPr>
          <p:nvPr>
            <p:ph type="sldImg"/>
          </p:nvPr>
        </p:nvSpPr>
        <p:spPr>
          <a:ln/>
        </p:spPr>
      </p:sp>
      <p:sp>
        <p:nvSpPr>
          <p:cNvPr id="69634" name="ノート プレースホルダ 2"/>
          <p:cNvSpPr>
            <a:spLocks noGrp="1"/>
          </p:cNvSpPr>
          <p:nvPr>
            <p:ph type="body" idx="1"/>
          </p:nvPr>
        </p:nvSpPr>
        <p:spPr>
          <a:noFill/>
          <a:ln/>
        </p:spPr>
        <p:txBody>
          <a:bodyPr/>
          <a:lstStyle/>
          <a:p>
            <a:pPr eaLnBrk="1" hangingPunct="1"/>
            <a:r>
              <a:rPr lang="en-US" altLang="ja-JP" sz="1600" smtClean="0">
                <a:latin typeface="Times New Roman" pitchFamily="18" charset="0"/>
              </a:rPr>
              <a:t>This slide shows the envisioned new structure of the to-be-revised  1958 Agreement.</a:t>
            </a:r>
          </a:p>
          <a:p>
            <a:pPr eaLnBrk="1" hangingPunct="1"/>
            <a:endParaRPr lang="en-US" altLang="ja-JP" sz="1600" smtClean="0">
              <a:latin typeface="Times New Roman" pitchFamily="18" charset="0"/>
            </a:endParaRPr>
          </a:p>
          <a:p>
            <a:pPr eaLnBrk="1" hangingPunct="1"/>
            <a:r>
              <a:rPr lang="en-US" altLang="ja-JP" sz="1600" smtClean="0">
                <a:latin typeface="Times New Roman" pitchFamily="18" charset="0"/>
              </a:rPr>
              <a:t>It is noted that the Chair of the IWVTA Informal Group is considering to add the potential new administrative provisions tentatively called  “placeholder” in the 1958 Agreement.</a:t>
            </a:r>
          </a:p>
          <a:p>
            <a:pPr eaLnBrk="1" hangingPunct="1"/>
            <a:r>
              <a:rPr lang="en-US" altLang="ja-JP" sz="1600" smtClean="0">
                <a:latin typeface="Times New Roman" pitchFamily="18" charset="0"/>
              </a:rPr>
              <a:t>Provisions of  “placeholder” can be amended by the unanimity of the Contracting Parties present and voting at the Administrative Committee AC.1.</a:t>
            </a:r>
          </a:p>
          <a:p>
            <a:pPr eaLnBrk="1" hangingPunct="1"/>
            <a:endParaRPr lang="en-US" altLang="ja-JP" sz="1600" smtClean="0">
              <a:latin typeface="Times New Roman" pitchFamily="18" charset="0"/>
            </a:endParaRPr>
          </a:p>
          <a:p>
            <a:pPr eaLnBrk="1" hangingPunct="1"/>
            <a:r>
              <a:rPr lang="en-US" altLang="ja-JP" sz="1600" smtClean="0">
                <a:latin typeface="Times New Roman" pitchFamily="18" charset="0"/>
              </a:rPr>
              <a:t>The guidelines such as WP.29/1044 (transitional provisions) or WP.29/1059 (new technologies, designation of technical services, etc.) will be given a legal basis if they are incorporated in “placeholder”. </a:t>
            </a:r>
          </a:p>
          <a:p>
            <a:pPr eaLnBrk="1" hangingPunct="1"/>
            <a:endParaRPr lang="en-US" altLang="ja-JP" sz="1600" smtClean="0">
              <a:latin typeface="Times New Roman" pitchFamily="18" charset="0"/>
            </a:endParaRPr>
          </a:p>
          <a:p>
            <a:pPr eaLnBrk="1" hangingPunct="1"/>
            <a:r>
              <a:rPr lang="en-US" altLang="ja-JP" sz="1600" smtClean="0">
                <a:latin typeface="Times New Roman" pitchFamily="18" charset="0"/>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スライド イメージ プレースホルダ 1"/>
          <p:cNvSpPr>
            <a:spLocks noGrp="1" noRot="1" noChangeAspect="1" noTextEdit="1"/>
          </p:cNvSpPr>
          <p:nvPr>
            <p:ph type="sldImg"/>
          </p:nvPr>
        </p:nvSpPr>
        <p:spPr>
          <a:ln/>
        </p:spPr>
      </p:sp>
      <p:sp>
        <p:nvSpPr>
          <p:cNvPr id="71682" name="ノート プレースホルダ 2"/>
          <p:cNvSpPr>
            <a:spLocks noGrp="1"/>
          </p:cNvSpPr>
          <p:nvPr>
            <p:ph type="body" idx="1"/>
          </p:nvPr>
        </p:nvSpPr>
        <p:spPr>
          <a:noFill/>
          <a:ln/>
        </p:spPr>
        <p:txBody>
          <a:bodyPr/>
          <a:lstStyle/>
          <a:p>
            <a:pPr eaLnBrk="1" hangingPunct="1"/>
            <a:r>
              <a:rPr lang="en-US" altLang="ja-JP" sz="1600" smtClean="0">
                <a:latin typeface="Times New Roman" pitchFamily="18" charset="0"/>
              </a:rPr>
              <a:t>This slide shows the concept of UN Regulation No.0 (IWVTA).</a:t>
            </a:r>
          </a:p>
          <a:p>
            <a:pPr eaLnBrk="1" hangingPunct="1"/>
            <a:endParaRPr lang="en-US" altLang="ja-JP" sz="1600" smtClean="0">
              <a:latin typeface="Times New Roman" pitchFamily="18" charset="0"/>
            </a:endParaRPr>
          </a:p>
          <a:p>
            <a:pPr eaLnBrk="1" hangingPunct="1"/>
            <a:r>
              <a:rPr lang="en-US" altLang="ja-JP" sz="1600" u="sng" smtClean="0">
                <a:latin typeface="Times New Roman" pitchFamily="18" charset="0"/>
              </a:rPr>
              <a:t>Basic idea is </a:t>
            </a:r>
            <a:r>
              <a:rPr lang="en-US" altLang="ja-JP" sz="1600" u="sng" smtClean="0">
                <a:solidFill>
                  <a:srgbClr val="0000FF"/>
                </a:solidFill>
                <a:latin typeface="Times New Roman" pitchFamily="18" charset="0"/>
              </a:rPr>
              <a:t>to establish IWVTA under the 1958 Agreement</a:t>
            </a:r>
            <a:r>
              <a:rPr lang="en-US" altLang="ja-JP" sz="1600" smtClean="0">
                <a:latin typeface="Times New Roman" pitchFamily="18" charset="0"/>
              </a:rPr>
              <a:t>.</a:t>
            </a:r>
          </a:p>
          <a:p>
            <a:pPr eaLnBrk="1" hangingPunct="1"/>
            <a:endParaRPr lang="en-US" altLang="ja-JP" sz="1600" smtClean="0">
              <a:latin typeface="Times New Roman" pitchFamily="18" charset="0"/>
            </a:endParaRPr>
          </a:p>
          <a:p>
            <a:pPr eaLnBrk="1" hangingPunct="1"/>
            <a:r>
              <a:rPr lang="en-US" altLang="ja-JP" sz="1600" smtClean="0">
                <a:latin typeface="Times New Roman" pitchFamily="18" charset="0"/>
              </a:rPr>
              <a:t>IWVTA should be established in line with the principle of the current 58 agreement, i.e.: "</a:t>
            </a:r>
            <a:r>
              <a:rPr lang="en-US" altLang="ja-JP" sz="1600" u="sng" smtClean="0">
                <a:latin typeface="Times New Roman" pitchFamily="18" charset="0"/>
              </a:rPr>
              <a:t>the CPs can choose the UN Regulations they apply“.</a:t>
            </a:r>
          </a:p>
          <a:p>
            <a:pPr eaLnBrk="1" hangingPunct="1"/>
            <a:endParaRPr lang="en-US" altLang="ja-JP" sz="1600" u="sng" smtClean="0">
              <a:latin typeface="Times New Roman" pitchFamily="18" charset="0"/>
            </a:endParaRPr>
          </a:p>
          <a:p>
            <a:pPr eaLnBrk="1" hangingPunct="1"/>
            <a:r>
              <a:rPr lang="en-US" altLang="ja-JP" sz="1600" smtClean="0">
                <a:latin typeface="Times New Roman" pitchFamily="18" charset="0"/>
              </a:rPr>
              <a:t>Consequently, the new concept of </a:t>
            </a:r>
            <a:r>
              <a:rPr lang="en-US" altLang="ja-JP" sz="1600" u="sng" smtClean="0">
                <a:latin typeface="Times New Roman" pitchFamily="18" charset="0"/>
              </a:rPr>
              <a:t>"the Regulation on IWVTA" was proposed as “UN Regulation No.0".</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r>
              <a:rPr lang="en-US" altLang="ja-JP" sz="1600" smtClean="0">
                <a:latin typeface="Times New Roman" pitchFamily="18" charset="0"/>
              </a:rPr>
              <a:t>The first draft of UN Regulation No.0 on IWVTA</a:t>
            </a:r>
            <a:r>
              <a:rPr lang="en-US" altLang="ja-JP" sz="1600" smtClean="0">
                <a:latin typeface="Times New Roman" pitchFamily="18" charset="0"/>
                <a:cs typeface="Times New Roman" pitchFamily="18" charset="0"/>
              </a:rPr>
              <a:t> including application for approval, information documents and tentative list of UN Regulations applicable to IWVTA </a:t>
            </a:r>
            <a:r>
              <a:rPr lang="en-US" altLang="ja-JP" sz="1600" smtClean="0">
                <a:latin typeface="Times New Roman" pitchFamily="18" charset="0"/>
              </a:rPr>
              <a:t>was submitted to the 9th IWVTA Informal Group meeting in March 2012.</a:t>
            </a:r>
          </a:p>
          <a:p>
            <a:endParaRPr lang="en-US" altLang="ja-JP" sz="1600" smtClean="0">
              <a:latin typeface="Times New Roman" pitchFamily="18" charset="0"/>
            </a:endParaRPr>
          </a:p>
          <a:p>
            <a:r>
              <a:rPr lang="en-US" altLang="ja-JP" sz="1600" smtClean="0">
                <a:latin typeface="Times New Roman" pitchFamily="18" charset="0"/>
              </a:rPr>
              <a:t>The final draft will be submitted to WP.29 for consideration at its March 2013 session.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ln/>
        </p:spPr>
      </p:sp>
      <p:sp>
        <p:nvSpPr>
          <p:cNvPr id="75778" name="Rectangle 3"/>
          <p:cNvSpPr>
            <a:spLocks noGrp="1" noChangeArrowheads="1"/>
          </p:cNvSpPr>
          <p:nvPr>
            <p:ph type="body" idx="1"/>
          </p:nvPr>
        </p:nvSpPr>
        <p:spPr>
          <a:noFill/>
          <a:ln/>
        </p:spPr>
        <p:txBody>
          <a:bodyPr/>
          <a:lstStyle/>
          <a:p>
            <a:r>
              <a:rPr lang="en-US" altLang="ja-JP" sz="1600" smtClean="0">
                <a:latin typeface="Times New Roman" pitchFamily="18" charset="0"/>
              </a:rPr>
              <a:t>Next, I will tell you about the role of IWVTA Ambassador.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ln/>
        </p:spPr>
      </p:sp>
      <p:sp>
        <p:nvSpPr>
          <p:cNvPr id="77826" name="Rectangle 3"/>
          <p:cNvSpPr>
            <a:spLocks noGrp="1" noChangeArrowheads="1"/>
          </p:cNvSpPr>
          <p:nvPr>
            <p:ph type="body" idx="1"/>
          </p:nvPr>
        </p:nvSpPr>
        <p:spPr>
          <a:noFill/>
          <a:ln/>
        </p:spPr>
        <p:txBody>
          <a:bodyPr/>
          <a:lstStyle/>
          <a:p>
            <a:pPr marL="228600" indent="-228600"/>
            <a:r>
              <a:rPr lang="en-US" altLang="ja-JP" sz="1600" smtClean="0">
                <a:latin typeface="Times New Roman" pitchFamily="18" charset="0"/>
              </a:rPr>
              <a:t>This slide shows the role of IWVTA Ambassador.</a:t>
            </a:r>
          </a:p>
          <a:p>
            <a:pPr marL="228600" indent="-228600"/>
            <a:endParaRPr lang="en-US" altLang="ja-JP" sz="1600" smtClean="0">
              <a:latin typeface="Times New Roman" pitchFamily="18" charset="0"/>
            </a:endParaRPr>
          </a:p>
          <a:p>
            <a:pPr marL="228600" indent="-228600">
              <a:buFontTx/>
              <a:buAutoNum type="arabicParenBoth"/>
            </a:pPr>
            <a:r>
              <a:rPr lang="en-GB" altLang="ja-JP" sz="1600" smtClean="0">
                <a:latin typeface="Times New Roman" pitchFamily="18" charset="0"/>
              </a:rPr>
              <a:t> explain the guideline at the first GR meeting to be held after the 156th WP29 session in March, 2012</a:t>
            </a:r>
          </a:p>
          <a:p>
            <a:pPr marL="228600" indent="-228600"/>
            <a:endParaRPr lang="en-US" altLang="ja-JP" sz="1600" smtClean="0">
              <a:latin typeface="Times New Roman" pitchFamily="18" charset="0"/>
            </a:endParaRPr>
          </a:p>
          <a:p>
            <a:pPr marL="228600" indent="-228600"/>
            <a:r>
              <a:rPr lang="en-US" altLang="ja-JP" sz="1600" smtClean="0">
                <a:latin typeface="Times New Roman" pitchFamily="18" charset="0"/>
              </a:rPr>
              <a:t>(2) </a:t>
            </a:r>
            <a:r>
              <a:rPr lang="en-GB" altLang="ja-JP" sz="1600" smtClean="0">
                <a:latin typeface="Times New Roman" pitchFamily="18" charset="0"/>
              </a:rPr>
              <a:t>monitor the progress of</a:t>
            </a:r>
            <a:r>
              <a:rPr lang="ja-JP" altLang="en-US" sz="1600" smtClean="0">
                <a:latin typeface="Times New Roman" pitchFamily="18" charset="0"/>
              </a:rPr>
              <a:t>　</a:t>
            </a:r>
            <a:r>
              <a:rPr lang="en-GB" altLang="ja-JP" sz="1600" smtClean="0">
                <a:latin typeface="Times New Roman" pitchFamily="18" charset="0"/>
              </a:rPr>
              <a:t>GR to review UN Regulations applicable to IWVTA</a:t>
            </a:r>
            <a:r>
              <a:rPr lang="ja-JP" altLang="en-US" sz="1600" smtClean="0">
                <a:latin typeface="Times New Roman" pitchFamily="18" charset="0"/>
              </a:rPr>
              <a:t>　</a:t>
            </a:r>
            <a:r>
              <a:rPr lang="en-GB" altLang="ja-JP" sz="1600" smtClean="0">
                <a:latin typeface="Times New Roman" pitchFamily="18" charset="0"/>
              </a:rPr>
              <a:t>and report it to IWVTA Informal Group</a:t>
            </a:r>
          </a:p>
          <a:p>
            <a:pPr marL="228600" indent="-228600"/>
            <a:endParaRPr lang="en-GB" altLang="ja-JP" sz="1600" smtClean="0">
              <a:latin typeface="Times New Roman" pitchFamily="18" charset="0"/>
            </a:endParaRPr>
          </a:p>
          <a:p>
            <a:pPr marL="228600" indent="-228600"/>
            <a:r>
              <a:rPr lang="en-GB" altLang="ja-JP" sz="1600" smtClean="0">
                <a:latin typeface="Times New Roman" pitchFamily="18" charset="0"/>
              </a:rPr>
              <a:t>(3) assist GR to solve the unsettled issues</a:t>
            </a:r>
          </a:p>
          <a:p>
            <a:pPr marL="228600" indent="-228600"/>
            <a:endParaRPr lang="en-US" altLang="ja-JP"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p:spPr>
        <p:txBody>
          <a:bodyPr/>
          <a:lstStyle/>
          <a:p>
            <a:r>
              <a:rPr lang="en-US" altLang="ja-JP" sz="1600" smtClean="0">
                <a:latin typeface="Times New Roman" pitchFamily="18" charset="0"/>
              </a:rPr>
              <a:t>Next, I will tell you the schedule to review and/or develop technical regulations applicable to IWVTA.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ln/>
        </p:spPr>
      </p:sp>
      <p:sp>
        <p:nvSpPr>
          <p:cNvPr id="81922" name="Rectangle 3"/>
          <p:cNvSpPr>
            <a:spLocks noGrp="1" noChangeArrowheads="1"/>
          </p:cNvSpPr>
          <p:nvPr>
            <p:ph type="body" idx="1"/>
          </p:nvPr>
        </p:nvSpPr>
        <p:spPr>
          <a:noFill/>
          <a:ln/>
        </p:spPr>
        <p:txBody>
          <a:bodyPr/>
          <a:lstStyle/>
          <a:p>
            <a:r>
              <a:rPr lang="en-US" altLang="ja-JP" sz="1400" smtClean="0">
                <a:latin typeface="Times New Roman" pitchFamily="18" charset="0"/>
              </a:rPr>
              <a:t>There are four milestones in this activity.</a:t>
            </a:r>
          </a:p>
          <a:p>
            <a:endParaRPr lang="en-US" altLang="ja-JP" sz="1400" smtClean="0">
              <a:latin typeface="Times New Roman" pitchFamily="18" charset="0"/>
            </a:endParaRPr>
          </a:p>
          <a:p>
            <a:r>
              <a:rPr lang="en-US" altLang="ja-JP" sz="1400" smtClean="0">
                <a:latin typeface="Times New Roman" pitchFamily="18" charset="0"/>
              </a:rPr>
              <a:t>GRPE is expected to start the process to review and/or develop technical regulations applicable to IWVTA.</a:t>
            </a:r>
          </a:p>
          <a:p>
            <a:endParaRPr lang="en-US" altLang="ja-JP" sz="1400" smtClean="0">
              <a:latin typeface="Times New Roman" pitchFamily="18" charset="0"/>
            </a:endParaRPr>
          </a:p>
          <a:p>
            <a:r>
              <a:rPr lang="en-US" altLang="ja-JP" sz="1400" smtClean="0">
                <a:latin typeface="Times New Roman" pitchFamily="18" charset="0"/>
              </a:rPr>
              <a:t>A special meeting attended by GR Chairpersons and IWVTA Informal Group to discuss the guideline issues and to clarify open questions is planned in November 2012.</a:t>
            </a:r>
          </a:p>
          <a:p>
            <a:endParaRPr lang="en-US" altLang="ja-JP" sz="1400" smtClean="0">
              <a:latin typeface="Times New Roman" pitchFamily="18" charset="0"/>
            </a:endParaRPr>
          </a:p>
          <a:p>
            <a:r>
              <a:rPr lang="en-US" altLang="ja-JP" sz="1400" smtClean="0">
                <a:latin typeface="Times New Roman" pitchFamily="18" charset="0"/>
              </a:rPr>
              <a:t>Each GR must submit the status report to WP.29 in June 2013. I will show you the contents of the status report at the next slide.</a:t>
            </a:r>
          </a:p>
          <a:p>
            <a:r>
              <a:rPr lang="en-US" altLang="ja-JP" sz="1400" smtClean="0">
                <a:latin typeface="Times New Roman" pitchFamily="18" charset="0"/>
              </a:rPr>
              <a:t> </a:t>
            </a:r>
          </a:p>
          <a:p>
            <a:r>
              <a:rPr lang="en-US" altLang="ja-JP" sz="1400" smtClean="0">
                <a:latin typeface="Times New Roman" pitchFamily="18" charset="0"/>
              </a:rPr>
              <a:t>Each GR must submit the reviewed and/or developed UN Regulations applicable to IWVTA to WP29 for consideration by June 2015.</a:t>
            </a:r>
          </a:p>
          <a:p>
            <a:endParaRPr lang="en-US" altLang="ja-JP" sz="1400" smtClean="0">
              <a:latin typeface="Times New Roman" pitchFamily="18" charset="0"/>
            </a:endParaRPr>
          </a:p>
          <a:p>
            <a:endParaRPr lang="en-US" altLang="ja-JP" sz="1000" smtClean="0">
              <a:latin typeface="Arial" charset="0"/>
            </a:endParaRPr>
          </a:p>
          <a:p>
            <a:endParaRPr lang="en-US" altLang="ja-JP" sz="100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ln/>
        </p:spPr>
      </p:sp>
      <p:sp>
        <p:nvSpPr>
          <p:cNvPr id="83970" name="Rectangle 3"/>
          <p:cNvSpPr>
            <a:spLocks noGrp="1" noChangeArrowheads="1"/>
          </p:cNvSpPr>
          <p:nvPr>
            <p:ph type="body" idx="1"/>
          </p:nvPr>
        </p:nvSpPr>
        <p:spPr>
          <a:noFill/>
          <a:ln/>
        </p:spPr>
        <p:txBody>
          <a:bodyPr/>
          <a:lstStyle/>
          <a:p>
            <a:r>
              <a:rPr lang="en-US" altLang="ja-JP" sz="1600" smtClean="0">
                <a:latin typeface="Times New Roman" pitchFamily="18" charset="0"/>
              </a:rPr>
              <a:t>Each GR is expected to examine the points shown at this slide.</a:t>
            </a:r>
          </a:p>
          <a:p>
            <a:endParaRPr lang="en-US" altLang="ja-JP" sz="1600" smtClean="0">
              <a:latin typeface="Times New Roman" pitchFamily="18" charset="0"/>
            </a:endParaRPr>
          </a:p>
          <a:p>
            <a:r>
              <a:rPr lang="en-US" altLang="ja-JP" sz="1600" smtClean="0">
                <a:latin typeface="Times New Roman" pitchFamily="18" charset="0"/>
              </a:rPr>
              <a:t>As an optional approach, GR may have a preliminary review of the candidate items by a smaller group. The output of this group could form the basis for the main discussion within the formal GR process.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a:noFill/>
          <a:ln/>
        </p:spPr>
        <p:txBody>
          <a:bodyPr/>
          <a:lstStyle/>
          <a:p>
            <a:r>
              <a:rPr lang="en-US" altLang="ja-JP" sz="1600" smtClean="0">
                <a:latin typeface="Times New Roman" pitchFamily="18" charset="0"/>
              </a:rPr>
              <a:t>Next, I will talk about the candidate items for technical regulations applicable to IWVTA to be reviewed and/or developed by GRs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p:spPr>
        <p:txBody>
          <a:bodyPr/>
          <a:lstStyle/>
          <a:p>
            <a:r>
              <a:rPr lang="en-GB" altLang="ja-JP" sz="1600" smtClean="0">
                <a:latin typeface="Times New Roman" pitchFamily="18" charset="0"/>
              </a:rPr>
              <a:t>The IWVTA Informal Group selected candidate items for technical regulations applicable to IWVTA. Please refer to the informal document WP29-156-21.</a:t>
            </a:r>
          </a:p>
          <a:p>
            <a:r>
              <a:rPr lang="en-GB" altLang="ja-JP" sz="1600" smtClean="0">
                <a:latin typeface="Times New Roman" pitchFamily="18" charset="0"/>
              </a:rPr>
              <a:t>The candidate items for technical regulations applicable to IWVTA will be finalized and proposed to WP.29 in June 2012.</a:t>
            </a:r>
          </a:p>
          <a:p>
            <a:r>
              <a:rPr lang="en-GB" altLang="ja-JP" smtClean="0">
                <a:latin typeface="Arial" charset="0"/>
              </a:rPr>
              <a:t> </a:t>
            </a:r>
            <a:endParaRPr lang="ja-JP"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r>
              <a:rPr lang="en-US" altLang="ja-JP" sz="1600" smtClean="0">
                <a:latin typeface="Times New Roman" pitchFamily="18" charset="0"/>
              </a:rPr>
              <a:t>This is the contents of my presentation today.</a:t>
            </a:r>
          </a:p>
          <a:p>
            <a:r>
              <a:rPr lang="en-US" altLang="ja-JP" sz="1600" smtClean="0">
                <a:latin typeface="Times New Roman" pitchFamily="18" charset="0"/>
              </a:rPr>
              <a:t>First </a:t>
            </a:r>
            <a:r>
              <a:rPr lang="ja-JP" altLang="en-US" sz="1600" smtClean="0">
                <a:latin typeface="Times New Roman" pitchFamily="18" charset="0"/>
              </a:rPr>
              <a:t>Ｉ </a:t>
            </a:r>
            <a:r>
              <a:rPr lang="en-US" altLang="ja-JP" sz="1600" smtClean="0">
                <a:latin typeface="Times New Roman" pitchFamily="18" charset="0"/>
              </a:rPr>
              <a:t>will touch upon the backgrounds of IWVTA activities.</a:t>
            </a:r>
          </a:p>
          <a:p>
            <a:r>
              <a:rPr lang="en-US" altLang="ja-JP" smtClean="0">
                <a:latin typeface="Arial" charset="0"/>
              </a:rPr>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p:spPr>
        <p:txBody>
          <a:bodyPr/>
          <a:lstStyle/>
          <a:p>
            <a:r>
              <a:rPr lang="en-US" altLang="ja-JP" sz="1600" smtClean="0">
                <a:latin typeface="Times New Roman" pitchFamily="18" charset="0"/>
              </a:rPr>
              <a:t>This table shows the candidate items to be reviewed by GRPE.</a:t>
            </a:r>
          </a:p>
          <a:p>
            <a:endParaRPr lang="en-US" altLang="ja-JP" sz="1600" smtClean="0">
              <a:latin typeface="Times New Roman" pitchFamily="18" charset="0"/>
            </a:endParaRPr>
          </a:p>
          <a:p>
            <a:r>
              <a:rPr lang="en-US" altLang="ja-JP" sz="1600" smtClean="0">
                <a:latin typeface="Times New Roman" pitchFamily="18" charset="0"/>
              </a:rPr>
              <a:t>Please note that suggested actions are provided to some of the items which requires special attention.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altLang="ja-JP" sz="1600" smtClean="0">
                <a:latin typeface="Times New Roman" pitchFamily="18" charset="0"/>
              </a:rPr>
              <a:t>Finally, I will the flow chart of the guideline for GRs to review and/or develop technical regulations applicable to IWVTA step by step.</a:t>
            </a:r>
            <a:r>
              <a:rPr lang="en-US" altLang="ja-JP" smtClean="0">
                <a:latin typeface="Arial" charset="0"/>
              </a:rPr>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スライド イメージ プレースホルダ 1"/>
          <p:cNvSpPr>
            <a:spLocks noGrp="1" noRot="1" noChangeAspect="1" noTextEdit="1"/>
          </p:cNvSpPr>
          <p:nvPr>
            <p:ph type="sldImg"/>
          </p:nvPr>
        </p:nvSpPr>
        <p:spPr>
          <a:xfrm>
            <a:off x="901700" y="741363"/>
            <a:ext cx="4932363" cy="3698875"/>
          </a:xfrm>
          <a:ln/>
        </p:spPr>
      </p:sp>
      <p:sp>
        <p:nvSpPr>
          <p:cNvPr id="94210"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At step 0 GR must make a plan to review candidate of technical regulation items applicable to IWVTA.</a:t>
            </a:r>
          </a:p>
          <a:p>
            <a:r>
              <a:rPr lang="en-US" altLang="ja-JP" sz="1600" smtClean="0">
                <a:latin typeface="Times New Roman" pitchFamily="18" charset="0"/>
              </a:rPr>
              <a:t>GR also must decide sponsor for each candidate of technical regulation items.</a:t>
            </a:r>
          </a:p>
          <a:p>
            <a:endParaRPr lang="en-US" altLang="ja-JP" sz="1600" smtClean="0">
              <a:latin typeface="Times New Roman" pitchFamily="18" charset="0"/>
            </a:endParaRPr>
          </a:p>
          <a:p>
            <a:r>
              <a:rPr lang="en-US" altLang="ja-JP" sz="1600" smtClean="0">
                <a:latin typeface="Times New Roman" pitchFamily="18" charset="0"/>
              </a:rPr>
              <a:t>If there is corresponding UN Regulation for the item, then proceed to Step 1.</a:t>
            </a:r>
          </a:p>
          <a:p>
            <a:r>
              <a:rPr lang="en-US" altLang="ja-JP" sz="1600" smtClean="0">
                <a:latin typeface="Times New Roman" pitchFamily="18" charset="0"/>
              </a:rPr>
              <a:t>If there is no corresponding UN Regulation for the item, then proceed to Step 2.</a:t>
            </a:r>
          </a:p>
          <a:p>
            <a:r>
              <a:rPr lang="en-US" altLang="ja-JP" smtClean="0">
                <a:latin typeface="Arial" charset="0"/>
              </a:rPr>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スライド イメージ プレースホルダ 1"/>
          <p:cNvSpPr>
            <a:spLocks noGrp="1" noRot="1" noChangeAspect="1" noTextEdit="1"/>
          </p:cNvSpPr>
          <p:nvPr>
            <p:ph type="sldImg"/>
          </p:nvPr>
        </p:nvSpPr>
        <p:spPr>
          <a:xfrm>
            <a:off x="901700" y="741363"/>
            <a:ext cx="4932363" cy="3698875"/>
          </a:xfrm>
          <a:ln/>
        </p:spPr>
      </p:sp>
      <p:sp>
        <p:nvSpPr>
          <p:cNvPr id="96258"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At Step1, GRs must examine points (i) to (vi) for each of the identified UN Regulation and report the result to IWVTA Informal Group.</a:t>
            </a:r>
          </a:p>
          <a:p>
            <a:endParaRPr lang="en-US" altLang="ja-JP" sz="1600" smtClean="0">
              <a:latin typeface="Times New Roman" pitchFamily="18" charset="0"/>
            </a:endParaRPr>
          </a:p>
          <a:p>
            <a:r>
              <a:rPr lang="en-US" altLang="ja-JP" sz="1600" smtClean="0">
                <a:latin typeface="Times New Roman" pitchFamily="18" charset="0"/>
              </a:rPr>
              <a:t>IWVTA Informal Group coordinates and consolidates GR all results and report them to WP.29.</a:t>
            </a:r>
          </a:p>
          <a:p>
            <a:endParaRPr lang="en-US" altLang="ja-JP" sz="1600" smtClean="0">
              <a:latin typeface="Times New Roman" pitchFamily="18" charset="0"/>
            </a:endParaRPr>
          </a:p>
          <a:p>
            <a:r>
              <a:rPr lang="en-US" altLang="ja-JP" sz="1600" smtClean="0">
                <a:latin typeface="Times New Roman" pitchFamily="18" charset="0"/>
              </a:rPr>
              <a:t>WP.29 should give guidance to the concerned GR, if necessary.</a:t>
            </a:r>
          </a:p>
          <a:p>
            <a:endParaRPr lang="en-US" altLang="ja-JP" sz="1600" smtClean="0">
              <a:latin typeface="Times New Roman" pitchFamily="18" charset="0"/>
            </a:endParaRPr>
          </a:p>
          <a:p>
            <a:r>
              <a:rPr lang="en-US" altLang="ja-JP" sz="1600" smtClean="0">
                <a:latin typeface="Times New Roman" pitchFamily="18" charset="0"/>
              </a:rPr>
              <a:t>In accordance with the WP.29 guidance GR must re-examine the points.</a:t>
            </a:r>
            <a:r>
              <a:rPr lang="en-US" altLang="ja-JP" smtClean="0">
                <a:latin typeface="Arial" charset="0"/>
              </a:rPr>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スライド イメージ プレースホルダ 1"/>
          <p:cNvSpPr>
            <a:spLocks noGrp="1" noRot="1" noChangeAspect="1" noTextEdit="1"/>
          </p:cNvSpPr>
          <p:nvPr>
            <p:ph type="sldImg"/>
          </p:nvPr>
        </p:nvSpPr>
        <p:spPr>
          <a:xfrm>
            <a:off x="901700" y="741363"/>
            <a:ext cx="4932363" cy="3698875"/>
          </a:xfrm>
          <a:ln/>
        </p:spPr>
      </p:sp>
      <p:sp>
        <p:nvSpPr>
          <p:cNvPr id="98306"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If GR decides to amend the concerned UN Regulation and WP.29 approves it, GR starts to amend the concerned UN regulation as the regular adoption procedure in WP.29.</a:t>
            </a:r>
          </a:p>
          <a:p>
            <a:endParaRPr lang="en-US" altLang="ja-JP" sz="1600" smtClean="0">
              <a:latin typeface="Times New Roman" pitchFamily="18" charset="0"/>
            </a:endParaRPr>
          </a:p>
          <a:p>
            <a:r>
              <a:rPr lang="en-US" altLang="ja-JP" sz="1600" smtClean="0">
                <a:latin typeface="Times New Roman" pitchFamily="18" charset="0"/>
              </a:rPr>
              <a:t>If WP.29 approves the amended UN Regulation, the IWVTA Informal Group includes the approved amended UN Regulation in UN Regulation No.0.</a:t>
            </a:r>
          </a:p>
          <a:p>
            <a:endParaRPr lang="en-US" altLang="ja-JP" sz="1600" smtClean="0">
              <a:latin typeface="Times New Roman" pitchFamily="18" charset="0"/>
            </a:endParaRPr>
          </a:p>
          <a:p>
            <a:r>
              <a:rPr lang="en-US" altLang="ja-JP" sz="1600" smtClean="0">
                <a:latin typeface="Times New Roman" pitchFamily="18" charset="0"/>
              </a:rPr>
              <a:t>Then proceed to Step 3.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スライド イメージ プレースホルダ 1"/>
          <p:cNvSpPr>
            <a:spLocks noGrp="1" noRot="1" noChangeAspect="1" noTextEdit="1"/>
          </p:cNvSpPr>
          <p:nvPr>
            <p:ph type="sldImg"/>
          </p:nvPr>
        </p:nvSpPr>
        <p:spPr>
          <a:xfrm>
            <a:off x="901700" y="741363"/>
            <a:ext cx="4932363" cy="3698875"/>
          </a:xfrm>
          <a:ln/>
        </p:spPr>
      </p:sp>
      <p:sp>
        <p:nvSpPr>
          <p:cNvPr id="100354"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At Step 2, at first a sponsor must request GR to develop a new UN Regulation with justification.</a:t>
            </a:r>
          </a:p>
          <a:p>
            <a:endParaRPr lang="en-US" altLang="ja-JP" sz="1600" smtClean="0">
              <a:latin typeface="Times New Roman" pitchFamily="18" charset="0"/>
            </a:endParaRPr>
          </a:p>
          <a:p>
            <a:r>
              <a:rPr lang="en-US" altLang="ja-JP" sz="1600" smtClean="0">
                <a:latin typeface="Times New Roman" pitchFamily="18" charset="0"/>
              </a:rPr>
              <a:t>GR may propose that the proposed regulation is not appropriate, after serious discussion, because the justification is not legitimate or persuasive enough. GR must report its conclusion and the reasons to WP.29 and ask for further guidance.</a:t>
            </a:r>
          </a:p>
          <a:p>
            <a:endParaRPr lang="en-US" altLang="ja-JP" sz="1600" smtClean="0">
              <a:latin typeface="Times New Roman" pitchFamily="18" charset="0"/>
            </a:endParaRPr>
          </a:p>
          <a:p>
            <a:r>
              <a:rPr lang="en-US" altLang="ja-JP" sz="1600" smtClean="0">
                <a:latin typeface="Times New Roman" pitchFamily="18" charset="0"/>
              </a:rPr>
              <a:t>If GR develops a new UN Regulation and WP.29 approves it, the IWVTA Informal Group includes the approved new UN Regulation in UN Regulation No.0.</a:t>
            </a:r>
          </a:p>
          <a:p>
            <a:endParaRPr lang="en-US" altLang="ja-JP" sz="1600" smtClean="0">
              <a:latin typeface="Times New Roman" pitchFamily="18" charset="0"/>
            </a:endParaRPr>
          </a:p>
          <a:p>
            <a:r>
              <a:rPr lang="en-US" altLang="ja-JP" sz="1600" smtClean="0">
                <a:latin typeface="Times New Roman" pitchFamily="18" charset="0"/>
              </a:rPr>
              <a:t>Then proceed to Step 3.    </a:t>
            </a:r>
          </a:p>
          <a:p>
            <a:endParaRPr lang="en-US" altLang="ja-JP" smtClean="0">
              <a:latin typeface="Arial" charset="0"/>
            </a:endParaRPr>
          </a:p>
          <a:p>
            <a:r>
              <a:rPr lang="en-US" altLang="ja-JP" smtClean="0">
                <a:latin typeface="Arial" charset="0"/>
              </a:rPr>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スライド イメージ プレースホルダ 1"/>
          <p:cNvSpPr>
            <a:spLocks noGrp="1" noRot="1" noChangeAspect="1" noTextEdit="1"/>
          </p:cNvSpPr>
          <p:nvPr>
            <p:ph type="sldImg"/>
          </p:nvPr>
        </p:nvSpPr>
        <p:spPr>
          <a:xfrm>
            <a:off x="901700" y="741363"/>
            <a:ext cx="4932363" cy="3698875"/>
          </a:xfrm>
          <a:ln/>
        </p:spPr>
      </p:sp>
      <p:sp>
        <p:nvSpPr>
          <p:cNvPr id="102402"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At Step 3 through final consultation process between the concerned GR and the IWVTA Informal Group, WP.29 makes final approval of the technical regulations applicable to IWVTA.</a:t>
            </a:r>
          </a:p>
          <a:p>
            <a:endParaRPr lang="en-US" altLang="ja-JP" sz="1600" smtClean="0">
              <a:latin typeface="Times New Roman" pitchFamily="18" charset="0"/>
            </a:endParaRPr>
          </a:p>
          <a:p>
            <a:r>
              <a:rPr kumimoji="0" lang="en-US" altLang="ja-JP" sz="1600" smtClean="0">
                <a:latin typeface="Times New Roman" pitchFamily="18" charset="0"/>
              </a:rPr>
              <a:t>Interactive process among WP.29, GRs and IWVTA Informal Group requires cooperative approach such as IWVTA Ambassador.</a:t>
            </a:r>
          </a:p>
          <a:p>
            <a:endParaRPr kumimoji="0" lang="en-US" altLang="ja-JP" sz="1600" smtClean="0">
              <a:latin typeface="Times New Roman" pitchFamily="18" charset="0"/>
            </a:endParaRPr>
          </a:p>
          <a:p>
            <a:r>
              <a:rPr kumimoji="0" lang="en-US" altLang="ja-JP" sz="1600" smtClean="0">
                <a:latin typeface="Times New Roman" pitchFamily="18" charset="0"/>
              </a:rPr>
              <a:t>Thank you for your attention.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algn="just" eaLnBrk="1" hangingPunct="1"/>
            <a:r>
              <a:rPr lang="en-US" altLang="ja-JP" sz="1600" smtClean="0">
                <a:latin typeface="Times New Roman" pitchFamily="18" charset="0"/>
                <a:cs typeface="Times New Roman" pitchFamily="18" charset="0"/>
              </a:rPr>
              <a:t>At present, various vehicle certification systems exist for different countries in the world. We aim to establish a truly global type approval system and realize mutual recognition of approval among many different nations.</a:t>
            </a:r>
          </a:p>
          <a:p>
            <a:pPr algn="just" eaLnBrk="1" hangingPunct="1"/>
            <a:endParaRPr lang="en-US" altLang="ja-JP" sz="1600" smtClean="0">
              <a:latin typeface="Times New Roman" pitchFamily="18" charset="0"/>
              <a:cs typeface="Times New Roman" pitchFamily="18" charset="0"/>
            </a:endParaRPr>
          </a:p>
          <a:p>
            <a:pPr algn="just" eaLnBrk="1" hangingPunct="1"/>
            <a:r>
              <a:rPr lang="en-US" altLang="ja-JP" sz="1600" smtClean="0">
                <a:latin typeface="Times New Roman" pitchFamily="18" charset="0"/>
                <a:cs typeface="Times New Roman" pitchFamily="18" charset="0"/>
              </a:rPr>
              <a:t>Specifically, we aim to upgrade the current approval system under the international agreement, which covers “mutual recognition of approval of vehicle construction and equipment”, to the “whole vehicle” level.</a:t>
            </a:r>
            <a:endParaRPr lang="ja-JP" altLang="en-US" sz="1600" smtClean="0">
              <a:latin typeface="Times New Roman" pitchFamily="18" charset="0"/>
              <a:cs typeface="Times New Roman" pitchFamily="18" charset="0"/>
            </a:endParaRPr>
          </a:p>
          <a:p>
            <a:pPr algn="just" eaLnBrk="1" hangingPunct="1"/>
            <a:endParaRPr lang="ja-JP" altLang="en-US" sz="1600" smtClean="0">
              <a:solidFill>
                <a:srgbClr val="FFFF00"/>
              </a:solidFill>
              <a:latin typeface="Times New Roman" pitchFamily="18" charset="0"/>
              <a:cs typeface="Times New Roman" pitchFamily="18" charset="0"/>
            </a:endParaRPr>
          </a:p>
          <a:p>
            <a:pPr algn="just" eaLnBrk="1" hangingPunct="1"/>
            <a:endParaRPr lang="ja-JP" altLang="en-US" sz="1600" smtClean="0">
              <a:latin typeface="Times New Roman" pitchFamily="18" charset="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 イメージ プレースホルダ 1"/>
          <p:cNvSpPr>
            <a:spLocks noGrp="1" noRot="1" noChangeAspect="1" noTextEdit="1"/>
          </p:cNvSpPr>
          <p:nvPr>
            <p:ph type="sldImg"/>
          </p:nvPr>
        </p:nvSpPr>
        <p:spPr>
          <a:xfrm>
            <a:off x="901700" y="739775"/>
            <a:ext cx="4933950" cy="3700463"/>
          </a:xfrm>
          <a:ln/>
        </p:spPr>
      </p:sp>
      <p:sp>
        <p:nvSpPr>
          <p:cNvPr id="24578" name="ノート プレースホルダ 2"/>
          <p:cNvSpPr>
            <a:spLocks noGrp="1"/>
          </p:cNvSpPr>
          <p:nvPr>
            <p:ph type="body" idx="1"/>
          </p:nvPr>
        </p:nvSpPr>
        <p:spPr>
          <a:xfrm>
            <a:off x="898525" y="4686300"/>
            <a:ext cx="4938713" cy="4440238"/>
          </a:xfrm>
          <a:noFill/>
          <a:ln/>
        </p:spPr>
        <p:txBody>
          <a:bodyPr lIns="91446" tIns="45724" rIns="91446" bIns="45724"/>
          <a:lstStyle/>
          <a:p>
            <a:pPr eaLnBrk="1" hangingPunct="1"/>
            <a:r>
              <a:rPr lang="en-US" altLang="ja-JP" sz="1600" smtClean="0">
                <a:latin typeface="Times New Roman" pitchFamily="18" charset="0"/>
              </a:rPr>
              <a:t>As you can see from this slide, users, governments, and industry all can receive benefits from the establishment of IWVTA.</a:t>
            </a:r>
          </a:p>
        </p:txBody>
      </p:sp>
      <p:sp>
        <p:nvSpPr>
          <p:cNvPr id="24579" name="スライド番号プレースホルダ 3"/>
          <p:cNvSpPr txBox="1">
            <a:spLocks noGrp="1"/>
          </p:cNvSpPr>
          <p:nvPr/>
        </p:nvSpPr>
        <p:spPr bwMode="auto">
          <a:xfrm>
            <a:off x="3816350" y="9372600"/>
            <a:ext cx="2919413" cy="493713"/>
          </a:xfrm>
          <a:prstGeom prst="rect">
            <a:avLst/>
          </a:prstGeom>
          <a:noFill/>
          <a:ln w="9525">
            <a:noFill/>
            <a:miter lim="800000"/>
            <a:headEnd/>
            <a:tailEnd/>
          </a:ln>
        </p:spPr>
        <p:txBody>
          <a:bodyPr lIns="91446" tIns="45724" rIns="91446" bIns="45724" anchor="b"/>
          <a:lstStyle/>
          <a:p>
            <a:pPr algn="r">
              <a:spcBef>
                <a:spcPct val="50000"/>
              </a:spcBef>
            </a:pPr>
            <a:fld id="{AE109171-50EE-43A9-95D8-4B5218F34BD8}" type="slidenum">
              <a:rPr lang="en-US" altLang="ja-JP" sz="1200">
                <a:latin typeface="Times New Roman" pitchFamily="18" charset="0"/>
              </a:rPr>
              <a:pPr algn="r">
                <a:spcBef>
                  <a:spcPct val="50000"/>
                </a:spcBef>
              </a:pPr>
              <a:t>4</a:t>
            </a:fld>
            <a:endParaRPr lang="en-US" altLang="ja-JP"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8B90782D-490A-478C-AB8A-E29F4D35B9CA}" type="slidenum">
              <a:rPr lang="en-US" altLang="ja-JP" smtClean="0">
                <a:latin typeface="Arial" charset="0"/>
                <a:ea typeface="ＭＳ Ｐゴシック" charset="-128"/>
              </a:rPr>
              <a:pPr/>
              <a:t>5</a:t>
            </a:fld>
            <a:endParaRPr lang="en-US" altLang="ja-JP" smtClean="0">
              <a:latin typeface="Arial" charset="0"/>
              <a:ea typeface="ＭＳ Ｐゴシック" charset="-128"/>
            </a:endParaRPr>
          </a:p>
        </p:txBody>
      </p:sp>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a:xfrm>
            <a:off x="898525" y="4686300"/>
            <a:ext cx="4938713" cy="4440238"/>
          </a:xfrm>
          <a:noFill/>
          <a:ln/>
        </p:spPr>
        <p:txBody>
          <a:bodyPr lIns="91446" tIns="45724" rIns="91446" bIns="45724"/>
          <a:lstStyle/>
          <a:p>
            <a:pPr eaLnBrk="1" hangingPunct="1"/>
            <a:r>
              <a:rPr lang="en-US" altLang="ja-JP" sz="1600" smtClean="0">
                <a:latin typeface="Times New Roman" pitchFamily="18" charset="0"/>
                <a:cs typeface="Times New Roman" pitchFamily="18" charset="0"/>
              </a:rPr>
              <a:t>Japan had proposed the system concerning mutual recognition of IWVTA and the informal group was set up to develop the roadmap.</a:t>
            </a:r>
          </a:p>
          <a:p>
            <a:pPr eaLnBrk="1" hangingPunct="1"/>
            <a:endParaRPr lang="ja-JP" altLang="en-US" sz="1600" smtClean="0">
              <a:latin typeface="Times New Roman" pitchFamily="18" charset="0"/>
              <a:cs typeface="Times New Roman" pitchFamily="18" charset="0"/>
            </a:endParaRPr>
          </a:p>
          <a:p>
            <a:pPr eaLnBrk="1" hangingPunct="1"/>
            <a:r>
              <a:rPr kumimoji="0" lang="en-US" altLang="ja-JP" sz="1600" smtClean="0">
                <a:latin typeface="Times New Roman" pitchFamily="18" charset="0"/>
                <a:cs typeface="Times New Roman" pitchFamily="18" charset="0"/>
              </a:rPr>
              <a:t>The roadmap, to be explained later was proposed and approved by WP.29 at its November 2011 session.</a:t>
            </a:r>
            <a:endParaRPr kumimoji="0" lang="ja-JP" altLang="en-US" sz="1600" smtClean="0">
              <a:latin typeface="Times New Roman" pitchFamily="18" charset="0"/>
              <a:cs typeface="Times New Roman" pitchFamily="18" charset="0"/>
            </a:endParaRPr>
          </a:p>
          <a:p>
            <a:pPr eaLnBrk="1" hangingPunct="1"/>
            <a:endParaRPr lang="ja-JP" altLang="ja-JP" sz="1600" smtClean="0">
              <a:latin typeface="Times New Roman" pitchFamily="18" charset="0"/>
              <a:cs typeface="Times New Roman" pitchFamily="18" charset="0"/>
            </a:endParaRPr>
          </a:p>
        </p:txBody>
      </p:sp>
      <p:sp>
        <p:nvSpPr>
          <p:cNvPr id="26628" name="スライド番号プレースホルダ 3"/>
          <p:cNvSpPr txBox="1">
            <a:spLocks noGrp="1"/>
          </p:cNvSpPr>
          <p:nvPr/>
        </p:nvSpPr>
        <p:spPr bwMode="auto">
          <a:xfrm>
            <a:off x="3816350" y="9372600"/>
            <a:ext cx="2919413" cy="493713"/>
          </a:xfrm>
          <a:prstGeom prst="rect">
            <a:avLst/>
          </a:prstGeom>
          <a:noFill/>
          <a:ln w="9525">
            <a:noFill/>
            <a:miter lim="800000"/>
            <a:headEnd/>
            <a:tailEnd/>
          </a:ln>
        </p:spPr>
        <p:txBody>
          <a:bodyPr lIns="91446" tIns="45724" rIns="91446" bIns="45724" anchor="b"/>
          <a:lstStyle/>
          <a:p>
            <a:pPr algn="r">
              <a:spcBef>
                <a:spcPct val="50000"/>
              </a:spcBef>
            </a:pPr>
            <a:fld id="{B906C86D-C705-4386-B15F-06516F391A48}" type="slidenum">
              <a:rPr lang="en-US" altLang="ja-JP" sz="1200"/>
              <a:pPr algn="r">
                <a:spcBef>
                  <a:spcPct val="50000"/>
                </a:spcBef>
              </a:pPr>
              <a:t>5</a:t>
            </a:fld>
            <a:endParaRPr lang="en-US" altLang="ja-JP"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r>
              <a:rPr lang="en-US" altLang="ja-JP" sz="1600" smtClean="0">
                <a:latin typeface="Times New Roman" pitchFamily="18" charset="0"/>
                <a:cs typeface="Times New Roman" pitchFamily="18" charset="0"/>
              </a:rPr>
              <a:t>This slide shows the Framework for Implementing Activities at WP.29</a:t>
            </a:r>
            <a:endParaRPr lang="ja-JP" altLang="en-US" sz="1600" smtClean="0">
              <a:latin typeface="Times New Roman" pitchFamily="18" charset="0"/>
              <a:cs typeface="Times New Roman" pitchFamily="18" charset="0"/>
            </a:endParaRPr>
          </a:p>
          <a:p>
            <a:pPr eaLnBrk="1" hangingPunct="1"/>
            <a:endParaRPr lang="en-US" altLang="ja-JP"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The initial task is to develop a roadmap.</a:t>
            </a:r>
            <a:endParaRPr lang="ja-JP" altLang="en-US"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The Chairman of IWVTA Informal Group is Mr. Gauvin who is also Vice-chairman of WP.29.</a:t>
            </a:r>
            <a:endParaRPr lang="ja-JP" altLang="en-US"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Co-chairmen are Mr. Renders of EC and Mr. Onoda of MLIT.</a:t>
            </a:r>
            <a:endParaRPr lang="ja-JP" altLang="en-US"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Meeting is to be held in Paris on Friday of the previous week of WP.29 session.</a:t>
            </a:r>
            <a:endParaRPr lang="ja-JP" altLang="en-US"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Any organization that attends WP.29 can attend the meeting.</a:t>
            </a:r>
            <a:endParaRPr lang="ja-JP" altLang="en-US" sz="1600" smtClean="0">
              <a:latin typeface="Times New Roman" pitchFamily="18" charset="0"/>
              <a:cs typeface="Times New Roman" pitchFamily="18" charset="0"/>
            </a:endParaRPr>
          </a:p>
          <a:p>
            <a:pPr eaLnBrk="1" hangingPunct="1"/>
            <a:endParaRPr lang="ja-JP" altLang="en-US" sz="1600" smtClean="0">
              <a:latin typeface="Times New Roman" pitchFamily="18"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r>
              <a:rPr lang="en-US" altLang="ja-JP" sz="1600" smtClean="0">
                <a:latin typeface="Times New Roman" pitchFamily="18" charset="0"/>
              </a:rPr>
              <a:t>Next, I will tell you about the latest situation of IWVTA Informal Group activities.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eaLnBrk="1" hangingPunct="1"/>
            <a:r>
              <a:rPr lang="en-US" altLang="ja-JP" sz="1600" smtClean="0">
                <a:latin typeface="Times New Roman" pitchFamily="18" charset="0"/>
                <a:cs typeface="Times New Roman" pitchFamily="18" charset="0"/>
              </a:rPr>
              <a:t>This slide shows the main</a:t>
            </a:r>
            <a:r>
              <a:rPr lang="en-US" altLang="ja-JP" sz="1600" smtClean="0">
                <a:latin typeface="Times New Roman" pitchFamily="18" charset="0"/>
                <a:ea typeface="ＭＳ Ｐゴシック" charset="-128"/>
                <a:cs typeface="Times New Roman" pitchFamily="18" charset="0"/>
              </a:rPr>
              <a:t> activities of IWVTA Informal Group.</a:t>
            </a:r>
          </a:p>
          <a:p>
            <a:pPr eaLnBrk="1" hangingPunct="1"/>
            <a:endParaRPr lang="en-US" altLang="ja-JP" sz="1600" smtClean="0">
              <a:latin typeface="Times New Roman" pitchFamily="18" charset="0"/>
              <a:ea typeface="ＭＳ Ｐゴシック" charset="-128"/>
              <a:cs typeface="Times New Roman" pitchFamily="18" charset="0"/>
            </a:endParaRPr>
          </a:p>
          <a:p>
            <a:pPr eaLnBrk="1" hangingPunct="1"/>
            <a:r>
              <a:rPr lang="en-US" altLang="ja-JP" sz="1600" smtClean="0">
                <a:latin typeface="Times New Roman" pitchFamily="18" charset="0"/>
                <a:cs typeface="Times New Roman" pitchFamily="18" charset="0"/>
              </a:rPr>
              <a:t>Roadmap and inventory to revise the 1958 Agreement was approved by WP.29 in November 2011.</a:t>
            </a:r>
          </a:p>
          <a:p>
            <a:pPr eaLnBrk="1" hangingPunct="1"/>
            <a:endParaRPr lang="en-US" altLang="ja-JP" sz="1600" smtClean="0">
              <a:latin typeface="Times New Roman" pitchFamily="18" charset="0"/>
              <a:cs typeface="Times New Roman" pitchFamily="18" charset="0"/>
            </a:endParaRPr>
          </a:p>
          <a:p>
            <a:pPr eaLnBrk="1" hangingPunct="1"/>
            <a:r>
              <a:rPr lang="en-US" altLang="ja-JP" sz="1600" smtClean="0">
                <a:latin typeface="Times New Roman" pitchFamily="18" charset="0"/>
                <a:cs typeface="Times New Roman" pitchFamily="18" charset="0"/>
              </a:rPr>
              <a:t>The guideline and its flowchart for GRs to review technical regulations applicable to IWVTA was approved by WP.29 in March 2012.</a:t>
            </a:r>
          </a:p>
          <a:p>
            <a:pPr eaLnBrk="1" hangingPunct="1"/>
            <a:endParaRPr lang="ja-JP" altLang="en-US" sz="1600" smtClean="0">
              <a:latin typeface="Times New Roman" pitchFamily="18" charset="0"/>
              <a:cs typeface="Times New Roman" pitchFamily="18" charset="0"/>
            </a:endParaRPr>
          </a:p>
          <a:p>
            <a:pPr eaLnBrk="1" hangingPunct="1"/>
            <a:r>
              <a:rPr lang="en-US" altLang="ja-JP" sz="1600" smtClean="0">
                <a:latin typeface="Times New Roman" pitchFamily="18" charset="0"/>
                <a:cs typeface="Times New Roman" pitchFamily="18" charset="0"/>
              </a:rPr>
              <a:t>The candidate items of technical regulations applicable to IWVTA will be finalized and submitted to WP.29 for consideration in June 2012.</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5"/>
          <p:cNvSpPr>
            <a:spLocks noGrp="1" noChangeArrowheads="1"/>
          </p:cNvSpPr>
          <p:nvPr>
            <p:ph type="sldNum" sz="quarter" idx="5"/>
          </p:nvPr>
        </p:nvSpPr>
        <p:spPr>
          <a:noFill/>
        </p:spPr>
        <p:txBody>
          <a:bodyPr/>
          <a:lstStyle/>
          <a:p>
            <a:pPr>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fld id="{6D178AF9-07FB-430A-A0F9-D1918E24CE6D}" type="slidenum">
              <a:rPr lang="en-US" altLang="ja-JP" smtClean="0">
                <a:latin typeface="Calibri" pitchFamily="34" charset="0"/>
                <a:ea typeface="ＭＳ Ｐゴシック" charset="-128"/>
              </a:rPr>
              <a:pPr>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t>9</a:t>
            </a:fld>
            <a:endParaRPr lang="en-US" altLang="ja-JP" smtClean="0">
              <a:latin typeface="Calibri" pitchFamily="34" charset="0"/>
              <a:ea typeface="ＭＳ Ｐゴシック" charset="-128"/>
            </a:endParaRPr>
          </a:p>
        </p:txBody>
      </p:sp>
      <p:sp>
        <p:nvSpPr>
          <p:cNvPr id="34819" name="Rectangle 1"/>
          <p:cNvSpPr>
            <a:spLocks noGrp="1" noRot="1" noChangeAspect="1" noChangeArrowheads="1" noTextEdit="1"/>
          </p:cNvSpPr>
          <p:nvPr>
            <p:ph type="sldImg"/>
          </p:nvPr>
        </p:nvSpPr>
        <p:spPr>
          <a:xfrm>
            <a:off x="903288" y="739775"/>
            <a:ext cx="4918075" cy="3689350"/>
          </a:xfrm>
          <a:solidFill>
            <a:srgbClr val="FFFFFF"/>
          </a:solidFill>
          <a:ln/>
        </p:spPr>
      </p:sp>
      <p:sp>
        <p:nvSpPr>
          <p:cNvPr id="34820" name="Text Box 2"/>
          <p:cNvSpPr>
            <a:spLocks noGrp="1" noChangeArrowheads="1"/>
          </p:cNvSpPr>
          <p:nvPr>
            <p:ph type="body" idx="1"/>
          </p:nvPr>
        </p:nvSpPr>
        <p:spPr>
          <a:xfrm>
            <a:off x="673100" y="4686300"/>
            <a:ext cx="5378450" cy="5041900"/>
          </a:xfrm>
          <a:noFill/>
          <a:ln/>
        </p:spPr>
        <p:txBody>
          <a:bodyPr/>
          <a:lstStyle/>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r>
              <a:rPr lang="en-US" altLang="ja-JP" sz="1600" smtClean="0">
                <a:latin typeface="Times New Roman" pitchFamily="18" charset="0"/>
                <a:cs typeface="Times New Roman" pitchFamily="18" charset="0"/>
              </a:rPr>
              <a:t>This slide shows the Roadmap for the revision of the 1958 Agreement and introduction of IWVTA .</a:t>
            </a:r>
          </a:p>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600" smtClean="0">
              <a:latin typeface="Times New Roman" pitchFamily="18" charset="0"/>
              <a:cs typeface="Times New Roman" pitchFamily="18" charset="0"/>
            </a:endParaRPr>
          </a:p>
          <a:p>
            <a:pPr eaLnBrk="1" hangingPunct="1">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r>
              <a:rPr lang="en-US" altLang="ja-JP" sz="1600" smtClean="0">
                <a:latin typeface="Times New Roman" pitchFamily="18" charset="0"/>
                <a:cs typeface="Times New Roman" pitchFamily="18" charset="0"/>
              </a:rPr>
              <a:t>Final proposal of UN Regulation No.0 on IWVTA consisting of type approval provisions and amended/ new UN Regulations developed by GRs will be submitted to WP.29 for consideration in June 2015. </a:t>
            </a:r>
          </a:p>
          <a:p>
            <a:pPr eaLnBrk="1" hangingPunct="1">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600" smtClean="0">
              <a:latin typeface="Times New Roman" pitchFamily="18" charset="0"/>
              <a:cs typeface="Times New Roman" pitchFamily="18" charset="0"/>
            </a:endParaRPr>
          </a:p>
          <a:p>
            <a:pPr eaLnBrk="1" hangingPunct="1">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r>
              <a:rPr lang="en-US" altLang="ja-JP" sz="1600" smtClean="0">
                <a:latin typeface="Times New Roman" pitchFamily="18" charset="0"/>
                <a:cs typeface="Times New Roman" pitchFamily="18" charset="0"/>
              </a:rPr>
              <a:t>The target completion date for the work of the IWVTA Informal Group shall be March 2016.</a:t>
            </a:r>
            <a:r>
              <a:rPr lang="en-US" altLang="ja-JP" sz="1400" smtClean="0">
                <a:latin typeface="Times New Roman" pitchFamily="18" charset="0"/>
                <a:cs typeface="Times New Roman" pitchFamily="18" charset="0"/>
              </a:rPr>
              <a:t> </a:t>
            </a:r>
          </a:p>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400" smtClean="0">
              <a:latin typeface="Times New Roman" pitchFamily="18" charset="0"/>
              <a:cs typeface="Times New Roman" pitchFamily="18" charset="0"/>
            </a:endParaRPr>
          </a:p>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400" smtClean="0">
              <a:latin typeface="Times New Roman" pitchFamily="18" charset="0"/>
              <a:cs typeface="Times New Roman" pitchFamily="18" charset="0"/>
            </a:endParaRPr>
          </a:p>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400" smtClean="0">
              <a:latin typeface="Times New Roman" pitchFamily="18" charset="0"/>
              <a:cs typeface="Times New Roman" pitchFamily="18" charset="0"/>
            </a:endParaRPr>
          </a:p>
        </p:txBody>
      </p:sp>
      <p:sp>
        <p:nvSpPr>
          <p:cNvPr id="34821" name="Text Box 3"/>
          <p:cNvSpPr txBox="1">
            <a:spLocks noChangeArrowheads="1"/>
          </p:cNvSpPr>
          <p:nvPr/>
        </p:nvSpPr>
        <p:spPr bwMode="auto">
          <a:xfrm>
            <a:off x="3814763" y="9371013"/>
            <a:ext cx="2908300" cy="482600"/>
          </a:xfrm>
          <a:prstGeom prst="rect">
            <a:avLst/>
          </a:prstGeom>
          <a:noFill/>
          <a:ln w="9525">
            <a:noFill/>
            <a:round/>
            <a:headEnd/>
            <a:tailEnd/>
          </a:ln>
        </p:spPr>
        <p:txBody>
          <a:bodyPr lIns="91365" tIns="45855" rIns="91365" bIns="45855" anchor="b"/>
          <a:lstStyle/>
          <a:p>
            <a:pPr algn="r">
              <a:spcBef>
                <a:spcPct val="500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6F3BB0D-3F1B-44DC-B2AF-85EF5FC2ECA3}" type="datetimeFigureOut">
              <a:rPr lang="ja-JP" altLang="en-US"/>
              <a:pPr>
                <a:defRPr/>
              </a:pPr>
              <a:t>2012/6/1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A5C8C5F-3668-49E5-B172-F028BB4176F3}"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7E361F9E-C7A0-46E3-BAE9-389220C357AF}" type="datetimeFigureOut">
              <a:rPr lang="ja-JP" altLang="en-US"/>
              <a:pPr>
                <a:defRPr/>
              </a:pPr>
              <a:t>2012/6/1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7BBFF17-E337-4C95-B9A5-01E384B907B2}"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ADA41777-9217-4605-9DB4-F2E5F8B3C285}" type="datetimeFigureOut">
              <a:rPr lang="ja-JP" altLang="en-US"/>
              <a:pPr>
                <a:defRPr/>
              </a:pPr>
              <a:t>2012/6/1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944828B-4929-4BA6-9D86-8F90E2BADE1F}"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fld id="{60113CBB-9C3F-4158-87E4-4B652252D714}" type="datetimeFigureOut">
              <a:rPr lang="ja-JP" altLang="en-US"/>
              <a:pPr>
                <a:defRPr/>
              </a:pPr>
              <a:t>2012/6/1</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2CB38CC-E791-46E9-95DF-E1A7E926F3C7}" type="slidenum">
              <a:rPr lang="ja-JP" altLang="en-US"/>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E5F47AB9-AC6A-4725-BDD9-6A3BE12AA3F5}" type="datetimeFigureOut">
              <a:rPr lang="ja-JP" altLang="en-US"/>
              <a:pPr>
                <a:defRPr/>
              </a:pPr>
              <a:t>2012/6/1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284DB-B07D-4E0A-B611-6E0AA4DD8498}"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1515418A-D54B-4112-99A9-5BAB0F62CD5F}" type="datetimeFigureOut">
              <a:rPr lang="ja-JP" altLang="en-US"/>
              <a:pPr>
                <a:defRPr/>
              </a:pPr>
              <a:t>2012/6/1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C14B95E-00D6-4A0F-BD28-077EC2E40D7F}"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9EF20BF-FC01-4B94-8E40-3C2FFAB0A0D6}" type="datetimeFigureOut">
              <a:rPr lang="ja-JP" altLang="en-US"/>
              <a:pPr>
                <a:defRPr/>
              </a:pPr>
              <a:t>2012/6/1</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6575A50-4236-4BAE-857F-E246F6638023}"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6DB64B58-69D7-4A18-B861-1C68B31A3A71}" type="datetimeFigureOut">
              <a:rPr lang="ja-JP" altLang="en-US"/>
              <a:pPr>
                <a:defRPr/>
              </a:pPr>
              <a:t>2012/6/1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B846D9A-7F64-4053-B32B-561C8EDC20CF}"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16939CCC-E1C8-47A5-93F4-7C388CC6FC11}" type="datetimeFigureOut">
              <a:rPr lang="ja-JP" altLang="en-US"/>
              <a:pPr>
                <a:defRPr/>
              </a:pPr>
              <a:t>2012/6/1</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90A4009-E77E-4AF0-96A5-74EC6A2CF3E4}"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DD1BB7F9-9C7A-44FD-958A-059339047CCE}" type="datetimeFigureOut">
              <a:rPr lang="ja-JP" altLang="en-US"/>
              <a:pPr>
                <a:defRPr/>
              </a:pPr>
              <a:t>2012/6/1</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34F9FDF-1C0E-4003-A514-39C62180CCF9}"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657DE7F-9C0D-4A0D-B25D-8CC590C831ED}" type="datetimeFigureOut">
              <a:rPr lang="ja-JP" altLang="en-US"/>
              <a:pPr>
                <a:defRPr/>
              </a:pPr>
              <a:t>2012/6/1</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9B0F841-E3FF-48AA-8732-75414761BD1F}"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87536CD-6510-4468-8AD3-7DEB83ECEBEE}" type="datetimeFigureOut">
              <a:rPr lang="ja-JP" altLang="en-US"/>
              <a:pPr>
                <a:defRPr/>
              </a:pPr>
              <a:t>2012/6/1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78AE20-AA16-4DA5-AA43-28AFDED55A7D}"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97339D9-A868-4801-AFB0-4AF331F41988}" type="datetimeFigureOut">
              <a:rPr lang="ja-JP" altLang="en-US"/>
              <a:pPr>
                <a:defRPr/>
              </a:pPr>
              <a:t>2012/6/1</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86C70EC-2471-4450-9F91-C5310F8E7773}"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911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50000"/>
              </a:spcBef>
              <a:defRPr kumimoji="1" sz="1400"/>
            </a:lvl1pPr>
          </a:lstStyle>
          <a:p>
            <a:pPr>
              <a:defRPr/>
            </a:pPr>
            <a:fld id="{4BF2472F-24DB-46C8-BE9A-B6B5C9F1A28F}" type="datetimeFigureOut">
              <a:rPr lang="ja-JP" altLang="en-US"/>
              <a:pPr>
                <a:defRPr/>
              </a:pPr>
              <a:t>2012/6/1</a:t>
            </a:fld>
            <a:endParaRPr lang="en-US" altLang="ja-JP"/>
          </a:p>
        </p:txBody>
      </p:sp>
      <p:sp>
        <p:nvSpPr>
          <p:cNvPr id="911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50000"/>
              </a:spcBef>
              <a:defRPr kumimoji="1" sz="1400"/>
            </a:lvl1pPr>
          </a:lstStyle>
          <a:p>
            <a:pPr>
              <a:defRPr/>
            </a:pPr>
            <a:endParaRPr lang="en-US" altLang="ja-JP"/>
          </a:p>
        </p:txBody>
      </p:sp>
      <p:sp>
        <p:nvSpPr>
          <p:cNvPr id="911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50000"/>
              </a:spcBef>
              <a:defRPr kumimoji="1" sz="1400"/>
            </a:lvl1pPr>
          </a:lstStyle>
          <a:p>
            <a:pPr>
              <a:defRPr/>
            </a:pPr>
            <a:fld id="{521E8DFA-A586-47C9-A911-AD3CDF52F754}"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 id="2147483669" r:id="rId12"/>
    <p:sldLayoutId id="2147483668"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5"/>
          <p:cNvSpPr>
            <a:spLocks noGrp="1"/>
          </p:cNvSpPr>
          <p:nvPr>
            <p:ph type="ctrTitle" idx="4294967295"/>
          </p:nvPr>
        </p:nvSpPr>
        <p:spPr>
          <a:xfrm>
            <a:off x="684213" y="1557338"/>
            <a:ext cx="7772400" cy="3095625"/>
          </a:xfrm>
        </p:spPr>
        <p:txBody>
          <a:bodyPr/>
          <a:lstStyle/>
          <a:p>
            <a:r>
              <a:rPr lang="en-US" altLang="ja-JP" sz="4000" dirty="0" smtClean="0"/>
              <a:t>64th GRPE Session</a:t>
            </a:r>
            <a:br>
              <a:rPr lang="en-US" altLang="ja-JP" sz="4000" dirty="0" smtClean="0"/>
            </a:br>
            <a:r>
              <a:rPr lang="en-US" altLang="ja-JP" sz="2800" dirty="0" smtClean="0">
                <a:solidFill>
                  <a:srgbClr val="0000CC"/>
                </a:solidFill>
              </a:rPr>
              <a:t>Development of IWVTA system and involvement of the Working Parties:</a:t>
            </a:r>
            <a:r>
              <a:rPr lang="en-US" altLang="ja-JP" sz="2800" dirty="0" smtClean="0"/>
              <a:t/>
            </a:r>
            <a:br>
              <a:rPr lang="en-US" altLang="ja-JP" sz="2800" dirty="0" smtClean="0"/>
            </a:br>
            <a:r>
              <a:rPr lang="en-GB" altLang="ja-JP" sz="2400" dirty="0" smtClean="0">
                <a:solidFill>
                  <a:srgbClr val="003366"/>
                </a:solidFill>
              </a:rPr>
              <a:t>CANDIDATE ITEMS FOR TECHNICAL REGULATIONS APPLICABLE TO IWVTA AND GUIDELINE FOR GRS TO REVIEW TECHNICAL REGULATIONS APPLICABLE TO IWVTA</a:t>
            </a:r>
            <a:endParaRPr lang="fr-FR" altLang="ja-JP" sz="2400" dirty="0" smtClean="0"/>
          </a:p>
        </p:txBody>
      </p:sp>
      <p:sp>
        <p:nvSpPr>
          <p:cNvPr id="2" name="TextBox 1"/>
          <p:cNvSpPr txBox="1"/>
          <p:nvPr/>
        </p:nvSpPr>
        <p:spPr>
          <a:xfrm>
            <a:off x="5981700" y="406400"/>
            <a:ext cx="2781300" cy="430887"/>
          </a:xfrm>
          <a:prstGeom prst="rect">
            <a:avLst/>
          </a:prstGeom>
          <a:noFill/>
        </p:spPr>
        <p:txBody>
          <a:bodyPr wrap="square" rtlCol="0">
            <a:spAutoFit/>
          </a:bodyPr>
          <a:lstStyle/>
          <a:p>
            <a:pPr lvl="0" eaLnBrk="0" hangingPunct="0"/>
            <a:r>
              <a:rPr lang="pt-BR" altLang="ja-JP" sz="1100" u="sng" dirty="0">
                <a:latin typeface="Times New Roman" pitchFamily="18" charset="0"/>
                <a:cs typeface="Times New Roman" pitchFamily="18" charset="0"/>
              </a:rPr>
              <a:t>Informal document</a:t>
            </a:r>
            <a:r>
              <a:rPr lang="pt-BR" altLang="ja-JP" sz="1100" dirty="0">
                <a:latin typeface="Times New Roman" pitchFamily="18" charset="0"/>
                <a:cs typeface="Times New Roman" pitchFamily="18" charset="0"/>
              </a:rPr>
              <a:t> </a:t>
            </a:r>
            <a:r>
              <a:rPr lang="en-US" altLang="ja-JP" sz="1100" b="1" dirty="0">
                <a:latin typeface="Times New Roman" pitchFamily="18" charset="0"/>
                <a:cs typeface="Times New Roman" pitchFamily="18" charset="0"/>
              </a:rPr>
              <a:t>GRPE-64</a:t>
            </a:r>
            <a:r>
              <a:rPr lang="en-US" altLang="ja-JP" sz="1100" b="1" dirty="0">
                <a:solidFill>
                  <a:srgbClr val="000000"/>
                </a:solidFill>
                <a:latin typeface="Times New Roman" pitchFamily="18" charset="0"/>
                <a:cs typeface="Times New Roman" pitchFamily="18" charset="0"/>
              </a:rPr>
              <a:t>-08</a:t>
            </a:r>
            <a:endParaRPr lang="en-US" altLang="ja-JP" sz="1100" dirty="0">
              <a:latin typeface="Times New Roman" pitchFamily="18" charset="0"/>
              <a:cs typeface="Times New Roman" pitchFamily="18" charset="0"/>
            </a:endParaRPr>
          </a:p>
          <a:p>
            <a:pPr lvl="0" eaLnBrk="0" hangingPunct="0"/>
            <a:r>
              <a:rPr lang="en-US" altLang="ja-JP" sz="1100" dirty="0">
                <a:latin typeface="Times New Roman" pitchFamily="18" charset="0"/>
                <a:cs typeface="Times New Roman" pitchFamily="18" charset="0"/>
              </a:rPr>
              <a:t>(64</a:t>
            </a:r>
            <a:r>
              <a:rPr lang="en-US" altLang="ja-JP" sz="1100" baseline="30000" dirty="0">
                <a:latin typeface="Times New Roman" pitchFamily="18" charset="0"/>
                <a:cs typeface="Times New Roman" pitchFamily="18" charset="0"/>
              </a:rPr>
              <a:t>th</a:t>
            </a:r>
            <a:r>
              <a:rPr lang="en-US" altLang="ja-JP" sz="1100" dirty="0">
                <a:latin typeface="Times New Roman" pitchFamily="18" charset="0"/>
                <a:cs typeface="Times New Roman" pitchFamily="18" charset="0"/>
              </a:rPr>
              <a:t> GRPE, 5-8 June 2012, agenda item 14a</a:t>
            </a:r>
            <a:r>
              <a:rPr lang="en-US" altLang="ja-JP" sz="1100" dirty="0" smtClean="0"/>
              <a:t>)</a:t>
            </a:r>
            <a:endParaRPr lang="ja-JP" altLang="en-US" sz="1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8"/>
          <p:cNvSpPr>
            <a:spLocks noChangeArrowheads="1"/>
          </p:cNvSpPr>
          <p:nvPr/>
        </p:nvSpPr>
        <p:spPr bwMode="auto">
          <a:xfrm>
            <a:off x="344488" y="192088"/>
            <a:ext cx="8170862" cy="774700"/>
          </a:xfrm>
          <a:prstGeom prst="rect">
            <a:avLst/>
          </a:prstGeom>
          <a:solidFill>
            <a:srgbClr val="FFCCFF"/>
          </a:solidFill>
          <a:ln w="12700">
            <a:solidFill>
              <a:schemeClr val="tx1"/>
            </a:solidFill>
            <a:miter lim="800000"/>
            <a:headEnd/>
            <a:tailEnd/>
          </a:ln>
        </p:spPr>
        <p:txBody>
          <a:bodyPr anchor="ctr"/>
          <a:lstStyle/>
          <a:p>
            <a:pPr>
              <a:spcBef>
                <a:spcPct val="50000"/>
              </a:spcBef>
            </a:pPr>
            <a:r>
              <a:rPr lang="en-US" altLang="ja-JP" sz="2400" b="1">
                <a:solidFill>
                  <a:srgbClr val="0000CC"/>
                </a:solidFill>
              </a:rPr>
              <a:t>2-2 Envisioned new structure of the to-be-revised 1958 Agreement</a:t>
            </a:r>
          </a:p>
        </p:txBody>
      </p:sp>
      <p:graphicFrame>
        <p:nvGraphicFramePr>
          <p:cNvPr id="68613" name="Object 5"/>
          <p:cNvGraphicFramePr>
            <a:graphicFrameLocks noChangeAspect="1"/>
          </p:cNvGraphicFramePr>
          <p:nvPr/>
        </p:nvGraphicFramePr>
        <p:xfrm>
          <a:off x="865188" y="990600"/>
          <a:ext cx="7667625" cy="5627688"/>
        </p:xfrm>
        <a:graphic>
          <a:graphicData uri="http://schemas.openxmlformats.org/presentationml/2006/ole">
            <mc:AlternateContent xmlns:mc="http://schemas.openxmlformats.org/markup-compatibility/2006">
              <mc:Choice xmlns:v="urn:schemas-microsoft-com:vml" Requires="v">
                <p:oleObj spid="_x0000_s68614" name="スライド" r:id="rId4" imgW="2802654" imgH="2098454" progId="PowerPoint.Slide.8">
                  <p:embed/>
                </p:oleObj>
              </mc:Choice>
              <mc:Fallback>
                <p:oleObj name="スライド" r:id="rId4" imgW="2802654" imgH="2098454" progId="PowerPoint.Slide.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188" y="990600"/>
                        <a:ext cx="7667625" cy="5627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615" name="Rectangle 23"/>
          <p:cNvSpPr>
            <a:spLocks noChangeArrowheads="1"/>
          </p:cNvSpPr>
          <p:nvPr/>
        </p:nvSpPr>
        <p:spPr bwMode="auto">
          <a:xfrm>
            <a:off x="0" y="1890713"/>
            <a:ext cx="9144000" cy="0"/>
          </a:xfrm>
          <a:prstGeom prst="rect">
            <a:avLst/>
          </a:prstGeom>
          <a:noFill/>
          <a:ln w="9525">
            <a:noFill/>
            <a:miter lim="800000"/>
            <a:headEnd/>
            <a:tailEnd/>
          </a:ln>
        </p:spPr>
        <p:txBody>
          <a:bodyPr wrap="none" anchor="ctr">
            <a:spAutoFit/>
          </a:bodyPr>
          <a:lstStyle/>
          <a:p>
            <a:pPr>
              <a:spcBef>
                <a:spcPct val="50000"/>
              </a:spcBef>
            </a:pPr>
            <a:endParaRPr lang="ja-JP" altLang="en-US" sz="1600"/>
          </a:p>
        </p:txBody>
      </p:sp>
      <p:sp>
        <p:nvSpPr>
          <p:cNvPr id="68616" name="スライド番号プレースホルダ 5"/>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DDBA2095-AB61-4DF1-963F-FE0AC8D8FFC7}" type="slidenum">
              <a:rPr lang="en-US" altLang="ja-JP" sz="1400"/>
              <a:pPr algn="r"/>
              <a:t>10</a:t>
            </a:fld>
            <a:endParaRPr lang="en-US" altLang="ja-JP" sz="1400"/>
          </a:p>
        </p:txBody>
      </p:sp>
      <p:sp>
        <p:nvSpPr>
          <p:cNvPr id="68617" name="Line 9"/>
          <p:cNvSpPr>
            <a:spLocks noChangeShapeType="1"/>
          </p:cNvSpPr>
          <p:nvPr/>
        </p:nvSpPr>
        <p:spPr bwMode="auto">
          <a:xfrm>
            <a:off x="1308100" y="3263900"/>
            <a:ext cx="6997700" cy="0"/>
          </a:xfrm>
          <a:prstGeom prst="line">
            <a:avLst/>
          </a:prstGeom>
          <a:noFill/>
          <a:ln w="9525">
            <a:solidFill>
              <a:schemeClr val="tx1"/>
            </a:solidFill>
            <a:round/>
            <a:headEnd/>
            <a:tailEnd/>
          </a:ln>
          <a:effectLst>
            <a:prstShdw prst="shdw13" dist="53882" dir="13500000">
              <a:schemeClr val="tx1">
                <a:gamma/>
                <a:shade val="60000"/>
                <a:invGamma/>
                <a:alpha val="50000"/>
              </a:schemeClr>
            </a:prstShdw>
          </a:effectLst>
        </p:spPr>
        <p:txBody>
          <a:bodyPr/>
          <a:lstStyle/>
          <a:p>
            <a:pPr>
              <a:defRPr/>
            </a:pPr>
            <a:endParaRPr lang="ja-JP" altLang="en-US"/>
          </a:p>
        </p:txBody>
      </p:sp>
      <p:sp>
        <p:nvSpPr>
          <p:cNvPr id="68618" name="Line 10"/>
          <p:cNvSpPr>
            <a:spLocks noChangeShapeType="1"/>
          </p:cNvSpPr>
          <p:nvPr/>
        </p:nvSpPr>
        <p:spPr bwMode="auto">
          <a:xfrm>
            <a:off x="1181100" y="4089400"/>
            <a:ext cx="139700" cy="0"/>
          </a:xfrm>
          <a:prstGeom prst="line">
            <a:avLst/>
          </a:prstGeom>
          <a:noFill/>
          <a:ln w="9525">
            <a:solidFill>
              <a:schemeClr val="tx1"/>
            </a:solidFill>
            <a:round/>
            <a:headEnd/>
            <a:tailEnd/>
          </a:ln>
          <a:effectLst>
            <a:prstShdw prst="shdw13" dist="53882" dir="13500000">
              <a:schemeClr val="tx1">
                <a:gamma/>
                <a:shade val="60000"/>
                <a:invGamma/>
                <a:alpha val="50000"/>
              </a:schemeClr>
            </a:prstShdw>
          </a:effectLst>
        </p:spPr>
        <p:txBody>
          <a:bodyPr/>
          <a:lstStyle/>
          <a:p>
            <a:pPr>
              <a:defRPr/>
            </a:pPr>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idx="4294967295"/>
          </p:nvPr>
        </p:nvSpPr>
        <p:spPr>
          <a:xfrm>
            <a:off x="909638" y="1992313"/>
            <a:ext cx="7620000" cy="809625"/>
          </a:xfrm>
        </p:spPr>
        <p:txBody>
          <a:bodyPr/>
          <a:lstStyle/>
          <a:p>
            <a:pPr algn="l" eaLnBrk="1" hangingPunct="1"/>
            <a:r>
              <a:rPr lang="en-US" altLang="ja-JP" sz="2400" u="sng" smtClean="0">
                <a:solidFill>
                  <a:srgbClr val="0000FF"/>
                </a:solidFill>
              </a:rPr>
              <a:t>Basic idea is to establish IWVTA under the 1958 Agreement</a:t>
            </a:r>
          </a:p>
        </p:txBody>
      </p:sp>
      <p:sp>
        <p:nvSpPr>
          <p:cNvPr id="70658" name="Rectangle 3"/>
          <p:cNvSpPr>
            <a:spLocks noGrp="1" noChangeArrowheads="1"/>
          </p:cNvSpPr>
          <p:nvPr>
            <p:ph type="body" idx="4294967295"/>
          </p:nvPr>
        </p:nvSpPr>
        <p:spPr>
          <a:xfrm>
            <a:off x="468313" y="2968625"/>
            <a:ext cx="8207375" cy="2724150"/>
          </a:xfrm>
        </p:spPr>
        <p:txBody>
          <a:bodyPr/>
          <a:lstStyle/>
          <a:p>
            <a:pPr eaLnBrk="1" hangingPunct="1">
              <a:lnSpc>
                <a:spcPct val="90000"/>
              </a:lnSpc>
              <a:buFontTx/>
              <a:buNone/>
            </a:pPr>
            <a:r>
              <a:rPr lang="en-US" altLang="ja-JP" smtClean="0"/>
              <a:t>	</a:t>
            </a:r>
            <a:r>
              <a:rPr lang="en-US" altLang="ja-JP" sz="2400" smtClean="0"/>
              <a:t>-IWVTA should be established in line with the principle of the current 58 agreement, i.e.: "</a:t>
            </a:r>
            <a:r>
              <a:rPr lang="en-US" altLang="ja-JP" sz="2400" u="sng" smtClean="0"/>
              <a:t>the CPs can choose the UN Regulations they apply"</a:t>
            </a:r>
            <a:r>
              <a:rPr lang="en-US" altLang="ja-JP" sz="2400" smtClean="0"/>
              <a:t>								</a:t>
            </a:r>
          </a:p>
          <a:p>
            <a:pPr eaLnBrk="1" hangingPunct="1">
              <a:lnSpc>
                <a:spcPct val="90000"/>
              </a:lnSpc>
              <a:buFontTx/>
              <a:buNone/>
            </a:pPr>
            <a:r>
              <a:rPr lang="en-US" altLang="ja-JP" sz="2400" smtClean="0"/>
              <a:t>   -Consequently, the new concept of </a:t>
            </a:r>
            <a:r>
              <a:rPr lang="en-US" altLang="ja-JP" sz="2400" b="1" u="sng" smtClean="0"/>
              <a:t>"the Regulation on IWVTA" </a:t>
            </a:r>
            <a:r>
              <a:rPr lang="en-US" altLang="ja-JP" sz="2400" u="sng" smtClean="0">
                <a:ea typeface="ＭＳ Ｐ明朝" pitchFamily="18" charset="-128"/>
              </a:rPr>
              <a:t>was proposed as</a:t>
            </a:r>
            <a:r>
              <a:rPr lang="en-US" altLang="ja-JP" sz="2400" b="1" u="sng" smtClean="0"/>
              <a:t> “UN Regulation No.0".	</a:t>
            </a:r>
            <a:r>
              <a:rPr lang="en-US" altLang="ja-JP" sz="2400" smtClean="0"/>
              <a:t>	</a:t>
            </a:r>
            <a:r>
              <a:rPr lang="en-US" altLang="ja-JP" smtClean="0"/>
              <a:t>						</a:t>
            </a:r>
          </a:p>
        </p:txBody>
      </p:sp>
      <p:sp>
        <p:nvSpPr>
          <p:cNvPr id="70659" name="Rectangle 10"/>
          <p:cNvSpPr>
            <a:spLocks noChangeArrowheads="1"/>
          </p:cNvSpPr>
          <p:nvPr/>
        </p:nvSpPr>
        <p:spPr bwMode="auto">
          <a:xfrm>
            <a:off x="287338" y="747713"/>
            <a:ext cx="8113712" cy="550862"/>
          </a:xfrm>
          <a:prstGeom prst="rect">
            <a:avLst/>
          </a:prstGeom>
          <a:solidFill>
            <a:srgbClr val="FFCCFF"/>
          </a:solidFill>
          <a:ln w="12700">
            <a:solidFill>
              <a:schemeClr val="accent2"/>
            </a:solidFill>
            <a:miter lim="800000"/>
            <a:headEnd/>
            <a:tailEnd/>
          </a:ln>
        </p:spPr>
        <p:txBody>
          <a:bodyPr anchor="ctr"/>
          <a:lstStyle/>
          <a:p>
            <a:pPr>
              <a:spcBef>
                <a:spcPct val="50000"/>
              </a:spcBef>
            </a:pPr>
            <a:r>
              <a:rPr lang="en-US" altLang="ja-JP" sz="2400" b="1">
                <a:solidFill>
                  <a:srgbClr val="0000CC"/>
                </a:solidFill>
                <a:cs typeface="Arial" charset="0"/>
              </a:rPr>
              <a:t>2-3 Concept of UN Regulation No.0 (IWVTA)</a:t>
            </a:r>
            <a:endParaRPr lang="ja-JP" altLang="en-US" sz="2400" b="1">
              <a:solidFill>
                <a:srgbClr val="0000CC"/>
              </a:solidFill>
              <a:cs typeface="Arial" charset="0"/>
            </a:endParaRPr>
          </a:p>
        </p:txBody>
      </p:sp>
      <p:sp>
        <p:nvSpPr>
          <p:cNvPr id="70660" name="スライド番号プレースホルダ 4"/>
          <p:cNvSpPr>
            <a:spLocks noGrp="1"/>
          </p:cNvSpPr>
          <p:nvPr>
            <p:ph type="sldNum" sz="quarter" idx="12"/>
          </p:nvPr>
        </p:nvSpPr>
        <p:spPr>
          <a:xfrm>
            <a:off x="7010400" y="6381750"/>
            <a:ext cx="2133600" cy="476250"/>
          </a:xfrm>
          <a:noFill/>
        </p:spPr>
        <p:txBody>
          <a:bodyPr/>
          <a:lstStyle/>
          <a:p>
            <a:pPr>
              <a:spcBef>
                <a:spcPct val="0"/>
              </a:spcBef>
            </a:pPr>
            <a:fld id="{EDA37C13-9FF7-4AE5-AE11-4677119E313D}" type="slidenum">
              <a:rPr lang="en-US" altLang="ja-JP" smtClean="0"/>
              <a:pPr>
                <a:spcBef>
                  <a:spcPct val="0"/>
                </a:spcBef>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ChangeArrowheads="1"/>
          </p:cNvSpPr>
          <p:nvPr/>
        </p:nvSpPr>
        <p:spPr bwMode="auto">
          <a:xfrm>
            <a:off x="1084263" y="1628775"/>
            <a:ext cx="4121150" cy="5189538"/>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72706" name="Rectangle 6"/>
          <p:cNvSpPr>
            <a:spLocks noChangeArrowheads="1"/>
          </p:cNvSpPr>
          <p:nvPr/>
        </p:nvSpPr>
        <p:spPr bwMode="auto">
          <a:xfrm>
            <a:off x="904875" y="1449388"/>
            <a:ext cx="4121150" cy="5189537"/>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67275" name="Text Box 7883"/>
          <p:cNvSpPr txBox="1">
            <a:spLocks noChangeArrowheads="1"/>
          </p:cNvSpPr>
          <p:nvPr/>
        </p:nvSpPr>
        <p:spPr bwMode="auto">
          <a:xfrm>
            <a:off x="2794000" y="2344738"/>
            <a:ext cx="1428750" cy="366712"/>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UN R0 Draft</a:t>
            </a:r>
          </a:p>
        </p:txBody>
      </p:sp>
      <p:sp>
        <p:nvSpPr>
          <p:cNvPr id="72708" name="Rectangle 5"/>
          <p:cNvSpPr>
            <a:spLocks noChangeArrowheads="1"/>
          </p:cNvSpPr>
          <p:nvPr/>
        </p:nvSpPr>
        <p:spPr bwMode="auto">
          <a:xfrm>
            <a:off x="725488" y="1270000"/>
            <a:ext cx="4121150" cy="5189538"/>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72709" name="Rectangle 3"/>
          <p:cNvSpPr>
            <a:spLocks noChangeArrowheads="1"/>
          </p:cNvSpPr>
          <p:nvPr/>
        </p:nvSpPr>
        <p:spPr bwMode="auto">
          <a:xfrm>
            <a:off x="461963" y="1127125"/>
            <a:ext cx="4191000" cy="5195888"/>
          </a:xfrm>
          <a:prstGeom prst="rect">
            <a:avLst/>
          </a:prstGeom>
          <a:solidFill>
            <a:schemeClr val="bg1"/>
          </a:solidFill>
          <a:ln w="6350">
            <a:solidFill>
              <a:schemeClr val="tx1"/>
            </a:solidFill>
            <a:miter lim="800000"/>
            <a:headEnd/>
            <a:tailEnd/>
          </a:ln>
        </p:spPr>
        <p:txBody>
          <a:bodyPr lIns="898242" tIns="152352" bIns="38088" anchor="ctr">
            <a:spAutoFit/>
          </a:bodyPr>
          <a:lstStyle/>
          <a:p>
            <a:pPr>
              <a:tabLst>
                <a:tab pos="5754688" algn="r"/>
              </a:tabLst>
            </a:pPr>
            <a:r>
              <a:rPr lang="en-GB" altLang="ja-JP" sz="700" b="1" u="sng">
                <a:solidFill>
                  <a:srgbClr val="000000"/>
                </a:solidFill>
              </a:rPr>
              <a:t>Regulation No. 0</a:t>
            </a:r>
            <a:endParaRPr lang="de-DE" altLang="ja-JP" sz="700" b="1">
              <a:solidFill>
                <a:srgbClr val="000000"/>
              </a:solidFill>
            </a:endParaRPr>
          </a:p>
          <a:p>
            <a:pPr>
              <a:tabLst>
                <a:tab pos="5754688" algn="r"/>
              </a:tabLst>
            </a:pPr>
            <a:r>
              <a:rPr lang="en-GB" altLang="ja-JP" sz="700" b="1">
                <a:solidFill>
                  <a:srgbClr val="000000"/>
                </a:solidFill>
              </a:rPr>
              <a:t>UNIFORM PROVISIONS CONCERNING THE INTERNATIONAL APPROVAL OF WHOLE VEHICLES</a:t>
            </a:r>
            <a:endParaRPr lang="de-DE" altLang="ja-JP" sz="700" b="1">
              <a:solidFill>
                <a:srgbClr val="000000"/>
              </a:solidFill>
            </a:endParaRPr>
          </a:p>
          <a:p>
            <a:pPr>
              <a:tabLst>
                <a:tab pos="5754688" algn="r"/>
              </a:tabLst>
            </a:pPr>
            <a:r>
              <a:rPr lang="en-GB" altLang="ja-JP" sz="700" u="sng">
                <a:solidFill>
                  <a:srgbClr val="000000"/>
                </a:solidFill>
              </a:rPr>
              <a:t>Regulation No. 0</a:t>
            </a:r>
            <a:endParaRPr lang="en-GB" altLang="ja-JP" sz="700">
              <a:solidFill>
                <a:srgbClr val="000000"/>
              </a:solidFill>
            </a:endParaRPr>
          </a:p>
          <a:p>
            <a:pPr>
              <a:tabLst>
                <a:tab pos="5754688" algn="r"/>
              </a:tabLst>
            </a:pPr>
            <a:r>
              <a:rPr lang="en-GB" altLang="ja-JP" sz="700" u="sng">
                <a:solidFill>
                  <a:srgbClr val="000000"/>
                </a:solidFill>
              </a:rPr>
              <a:t>UNIFORM PROVISIONS CONCERNING THE INTERNATIONAL APPROVAL OF  WHOLE VEHICLES</a:t>
            </a:r>
            <a:endParaRPr lang="en-GB" altLang="ja-JP" sz="700">
              <a:solidFill>
                <a:srgbClr val="000000"/>
              </a:solidFill>
            </a:endParaRPr>
          </a:p>
          <a:p>
            <a:pPr>
              <a:tabLst>
                <a:tab pos="5754688" algn="r"/>
              </a:tabLst>
            </a:pPr>
            <a:r>
              <a:rPr lang="en-GB" altLang="ja-JP" sz="700" u="sng">
                <a:solidFill>
                  <a:srgbClr val="000000"/>
                </a:solidFill>
              </a:rPr>
              <a:t>Draft History</a:t>
            </a:r>
            <a:endParaRPr lang="en-GB" altLang="ja-JP" sz="700">
              <a:solidFill>
                <a:srgbClr val="000000"/>
              </a:solidFill>
            </a:endParaRPr>
          </a:p>
          <a:p>
            <a:pPr>
              <a:tabLst>
                <a:tab pos="5754688" algn="r"/>
              </a:tabLst>
            </a:pPr>
            <a:r>
              <a:rPr lang="en-GB" altLang="ja-JP" sz="700" u="sng">
                <a:solidFill>
                  <a:srgbClr val="000000"/>
                </a:solidFill>
              </a:rPr>
              <a:t>Preamble</a:t>
            </a:r>
            <a:endParaRPr lang="en-GB" altLang="ja-JP" sz="700">
              <a:solidFill>
                <a:srgbClr val="000000"/>
              </a:solidFill>
            </a:endParaRPr>
          </a:p>
          <a:p>
            <a:pPr>
              <a:tabLst>
                <a:tab pos="5754688" algn="r"/>
              </a:tabLst>
            </a:pPr>
            <a:r>
              <a:rPr lang="en-GB" altLang="ja-JP" sz="700" u="sng">
                <a:solidFill>
                  <a:srgbClr val="000000"/>
                </a:solidFill>
              </a:rPr>
              <a:t>Contents</a:t>
            </a:r>
            <a:endParaRPr lang="en-GB" altLang="ja-JP" sz="700">
              <a:solidFill>
                <a:srgbClr val="000000"/>
              </a:solidFill>
            </a:endParaRPr>
          </a:p>
          <a:p>
            <a:pPr>
              <a:tabLst>
                <a:tab pos="5754688" algn="r"/>
              </a:tabLst>
            </a:pPr>
            <a:r>
              <a:rPr lang="en-GB" altLang="ja-JP" sz="700" u="sng">
                <a:solidFill>
                  <a:srgbClr val="000000"/>
                </a:solidFill>
              </a:rPr>
              <a:t>1.Scope</a:t>
            </a:r>
            <a:endParaRPr lang="en-GB" altLang="ja-JP" sz="700">
              <a:solidFill>
                <a:srgbClr val="000000"/>
              </a:solidFill>
            </a:endParaRPr>
          </a:p>
          <a:p>
            <a:pPr>
              <a:tabLst>
                <a:tab pos="5754688" algn="r"/>
              </a:tabLst>
            </a:pPr>
            <a:r>
              <a:rPr lang="en-GB" altLang="ja-JP" sz="700" u="sng">
                <a:solidFill>
                  <a:srgbClr val="000000"/>
                </a:solidFill>
              </a:rPr>
              <a:t>2.Definitions</a:t>
            </a:r>
            <a:endParaRPr lang="en-GB" altLang="ja-JP" sz="700">
              <a:solidFill>
                <a:srgbClr val="000000"/>
              </a:solidFill>
            </a:endParaRPr>
          </a:p>
          <a:p>
            <a:pPr>
              <a:tabLst>
                <a:tab pos="5754688" algn="r"/>
              </a:tabLst>
            </a:pPr>
            <a:r>
              <a:rPr lang="en-GB" altLang="ja-JP" sz="700" u="sng">
                <a:solidFill>
                  <a:srgbClr val="000000"/>
                </a:solidFill>
              </a:rPr>
              <a:t>3.Application for approval</a:t>
            </a:r>
            <a:endParaRPr lang="en-GB" altLang="ja-JP" sz="700">
              <a:solidFill>
                <a:srgbClr val="000000"/>
              </a:solidFill>
            </a:endParaRPr>
          </a:p>
          <a:p>
            <a:pPr>
              <a:tabLst>
                <a:tab pos="5754688" algn="r"/>
              </a:tabLst>
            </a:pPr>
            <a:r>
              <a:rPr lang="en-GB" altLang="ja-JP" sz="700" u="sng">
                <a:solidFill>
                  <a:srgbClr val="000000"/>
                </a:solidFill>
              </a:rPr>
              <a:t>4.Approval</a:t>
            </a:r>
            <a:endParaRPr lang="en-GB" altLang="ja-JP" sz="700">
              <a:solidFill>
                <a:srgbClr val="000000"/>
              </a:solidFill>
            </a:endParaRPr>
          </a:p>
          <a:p>
            <a:pPr>
              <a:tabLst>
                <a:tab pos="5754688" algn="r"/>
              </a:tabLst>
            </a:pPr>
            <a:r>
              <a:rPr lang="en-GB" altLang="ja-JP" sz="700" u="sng">
                <a:solidFill>
                  <a:srgbClr val="000000"/>
                </a:solidFill>
              </a:rPr>
              <a:t>5.Specifications</a:t>
            </a:r>
            <a:endParaRPr lang="en-GB" altLang="ja-JP" sz="700">
              <a:solidFill>
                <a:srgbClr val="000000"/>
              </a:solidFill>
            </a:endParaRPr>
          </a:p>
          <a:p>
            <a:pPr>
              <a:tabLst>
                <a:tab pos="5754688" algn="r"/>
              </a:tabLst>
            </a:pPr>
            <a:r>
              <a:rPr lang="en-GB" altLang="ja-JP" sz="700" u="sng">
                <a:solidFill>
                  <a:srgbClr val="000000"/>
                </a:solidFill>
              </a:rPr>
              <a:t>6.Tests</a:t>
            </a:r>
            <a:endParaRPr lang="en-GB" altLang="ja-JP" sz="700">
              <a:solidFill>
                <a:srgbClr val="000000"/>
              </a:solidFill>
            </a:endParaRPr>
          </a:p>
          <a:p>
            <a:pPr>
              <a:tabLst>
                <a:tab pos="5754688" algn="r"/>
              </a:tabLst>
            </a:pPr>
            <a:r>
              <a:rPr lang="en-GB" altLang="ja-JP" sz="700" u="sng">
                <a:solidFill>
                  <a:srgbClr val="000000"/>
                </a:solidFill>
              </a:rPr>
              <a:t>7.Modification of vehicle type and extension of approval</a:t>
            </a:r>
            <a:endParaRPr lang="en-GB" altLang="ja-JP" sz="700">
              <a:solidFill>
                <a:srgbClr val="000000"/>
              </a:solidFill>
            </a:endParaRPr>
          </a:p>
          <a:p>
            <a:pPr>
              <a:tabLst>
                <a:tab pos="5754688" algn="r"/>
              </a:tabLst>
            </a:pPr>
            <a:r>
              <a:rPr lang="en-GB" altLang="ja-JP" sz="700" u="sng">
                <a:solidFill>
                  <a:srgbClr val="000000"/>
                </a:solidFill>
              </a:rPr>
              <a:t>8.Conformity of production</a:t>
            </a:r>
            <a:endParaRPr lang="en-GB" altLang="ja-JP" sz="700">
              <a:solidFill>
                <a:srgbClr val="000000"/>
              </a:solidFill>
            </a:endParaRPr>
          </a:p>
          <a:p>
            <a:pPr>
              <a:tabLst>
                <a:tab pos="5754688" algn="r"/>
              </a:tabLst>
            </a:pPr>
            <a:r>
              <a:rPr lang="en-GB" altLang="ja-JP" sz="700" u="sng">
                <a:solidFill>
                  <a:srgbClr val="000000"/>
                </a:solidFill>
              </a:rPr>
              <a:t>9.Penalties for non-conformity of production</a:t>
            </a:r>
            <a:endParaRPr lang="en-GB" altLang="ja-JP" sz="700">
              <a:solidFill>
                <a:srgbClr val="000000"/>
              </a:solidFill>
            </a:endParaRPr>
          </a:p>
          <a:p>
            <a:pPr>
              <a:tabLst>
                <a:tab pos="5754688" algn="r"/>
              </a:tabLst>
            </a:pPr>
            <a:r>
              <a:rPr lang="en-GB" altLang="ja-JP" sz="700" u="sng">
                <a:solidFill>
                  <a:srgbClr val="000000"/>
                </a:solidFill>
              </a:rPr>
              <a:t>10.Production definitely discontinued</a:t>
            </a:r>
            <a:endParaRPr lang="en-GB" altLang="ja-JP" sz="700">
              <a:solidFill>
                <a:srgbClr val="000000"/>
              </a:solidFill>
            </a:endParaRPr>
          </a:p>
          <a:p>
            <a:pPr>
              <a:tabLst>
                <a:tab pos="5754688" algn="r"/>
              </a:tabLst>
            </a:pPr>
            <a:r>
              <a:rPr lang="en-GB" altLang="ja-JP" sz="700" u="sng">
                <a:solidFill>
                  <a:srgbClr val="000000"/>
                </a:solidFill>
              </a:rPr>
              <a:t>11.Names and addresses of Technical Services responsible for conducting approval tests and of Administrative Departments</a:t>
            </a:r>
            <a:endParaRPr lang="en-GB" altLang="ja-JP" sz="700">
              <a:solidFill>
                <a:srgbClr val="000000"/>
              </a:solidFill>
            </a:endParaRPr>
          </a:p>
          <a:p>
            <a:pPr>
              <a:tabLst>
                <a:tab pos="5754688" algn="r"/>
              </a:tabLst>
            </a:pPr>
            <a:r>
              <a:rPr lang="en-GB" altLang="ja-JP" sz="700" u="sng">
                <a:solidFill>
                  <a:srgbClr val="000000"/>
                </a:solidFill>
              </a:rPr>
              <a:t>12.Introductory and transitional provisions</a:t>
            </a:r>
            <a:endParaRPr lang="en-GB" altLang="ja-JP" sz="700">
              <a:solidFill>
                <a:srgbClr val="000000"/>
              </a:solidFill>
            </a:endParaRPr>
          </a:p>
          <a:p>
            <a:pPr>
              <a:tabLst>
                <a:tab pos="5754688" algn="r"/>
              </a:tabLst>
            </a:pPr>
            <a:r>
              <a:rPr lang="de-DE" altLang="ja-JP" sz="700" u="sng">
                <a:solidFill>
                  <a:srgbClr val="000000"/>
                </a:solidFill>
              </a:rPr>
              <a:t>Annex 1: Communication</a:t>
            </a:r>
            <a:endParaRPr lang="de-DE" altLang="ja-JP" sz="700">
              <a:solidFill>
                <a:srgbClr val="000000"/>
              </a:solidFill>
            </a:endParaRPr>
          </a:p>
          <a:p>
            <a:pPr>
              <a:tabLst>
                <a:tab pos="5754688" algn="r"/>
              </a:tabLst>
            </a:pPr>
            <a:r>
              <a:rPr lang="en-GB" altLang="ja-JP" sz="700" u="sng">
                <a:solidFill>
                  <a:srgbClr val="000000"/>
                </a:solidFill>
              </a:rPr>
              <a:t>Part A: Vehicles of category M1</a:t>
            </a:r>
            <a:endParaRPr lang="en-GB" altLang="ja-JP" sz="700">
              <a:solidFill>
                <a:srgbClr val="000000"/>
              </a:solidFill>
            </a:endParaRPr>
          </a:p>
          <a:p>
            <a:pPr>
              <a:tabLst>
                <a:tab pos="5754688" algn="r"/>
              </a:tabLst>
            </a:pPr>
            <a:r>
              <a:rPr lang="en-GB" altLang="ja-JP" sz="700" u="sng">
                <a:solidFill>
                  <a:srgbClr val="000000"/>
                </a:solidFill>
              </a:rPr>
              <a:t>SECTION I</a:t>
            </a:r>
            <a:endParaRPr lang="en-GB" altLang="ja-JP" sz="700">
              <a:solidFill>
                <a:srgbClr val="000000"/>
              </a:solidFill>
            </a:endParaRPr>
          </a:p>
          <a:p>
            <a:pPr>
              <a:tabLst>
                <a:tab pos="5754688" algn="r"/>
              </a:tabLst>
            </a:pPr>
            <a:r>
              <a:rPr lang="en-GB" altLang="ja-JP" sz="700" u="sng">
                <a:solidFill>
                  <a:srgbClr val="000000"/>
                </a:solidFill>
              </a:rPr>
              <a:t>SECTION II</a:t>
            </a:r>
            <a:endParaRPr lang="en-GB" altLang="ja-JP" sz="700">
              <a:solidFill>
                <a:srgbClr val="000000"/>
              </a:solidFill>
            </a:endParaRPr>
          </a:p>
          <a:p>
            <a:pPr>
              <a:tabLst>
                <a:tab pos="5754688" algn="r"/>
              </a:tabLst>
            </a:pPr>
            <a:r>
              <a:rPr lang="en-GB" altLang="ja-JP" sz="700" u="sng">
                <a:solidFill>
                  <a:srgbClr val="000000"/>
                </a:solidFill>
              </a:rPr>
              <a:t>Annex 2: Arrangement of the approval mark</a:t>
            </a:r>
            <a:endParaRPr lang="en-GB" altLang="ja-JP" sz="700">
              <a:solidFill>
                <a:srgbClr val="000000"/>
              </a:solidFill>
            </a:endParaRPr>
          </a:p>
          <a:p>
            <a:pPr>
              <a:tabLst>
                <a:tab pos="5754688" algn="r"/>
              </a:tabLst>
            </a:pPr>
            <a:r>
              <a:rPr lang="en-GB" altLang="ja-JP" sz="700" u="sng">
                <a:solidFill>
                  <a:srgbClr val="000000"/>
                </a:solidFill>
              </a:rPr>
              <a:t>Annex 3: Procedures to be followed during I-WVTA of vehicles</a:t>
            </a:r>
            <a:endParaRPr lang="en-GB" altLang="ja-JP" sz="700">
              <a:solidFill>
                <a:srgbClr val="000000"/>
              </a:solidFill>
            </a:endParaRPr>
          </a:p>
          <a:p>
            <a:pPr>
              <a:tabLst>
                <a:tab pos="5754688" algn="r"/>
              </a:tabLst>
            </a:pPr>
            <a:r>
              <a:rPr lang="en-GB" altLang="ja-JP" sz="700" u="sng">
                <a:solidFill>
                  <a:srgbClr val="000000"/>
                </a:solidFill>
              </a:rPr>
              <a:t>Annex 4: List of requirements for the purpose of I-WVTA:  List of regulatory acts</a:t>
            </a:r>
            <a:endParaRPr lang="en-GB" altLang="ja-JP" sz="700">
              <a:solidFill>
                <a:srgbClr val="000000"/>
              </a:solidFill>
            </a:endParaRPr>
          </a:p>
          <a:p>
            <a:pPr>
              <a:tabLst>
                <a:tab pos="5754688" algn="r"/>
              </a:tabLst>
            </a:pPr>
            <a:r>
              <a:rPr lang="en-GB" altLang="ja-JP" sz="700" u="sng">
                <a:solidFill>
                  <a:srgbClr val="000000"/>
                </a:solidFill>
              </a:rPr>
              <a:t>Part A: Requirements for vehicles of category M1</a:t>
            </a:r>
            <a:endParaRPr lang="en-GB" altLang="ja-JP" sz="700">
              <a:solidFill>
                <a:srgbClr val="000000"/>
              </a:solidFill>
            </a:endParaRPr>
          </a:p>
          <a:p>
            <a:pPr>
              <a:tabLst>
                <a:tab pos="5754688" algn="r"/>
              </a:tabLst>
            </a:pPr>
            <a:r>
              <a:rPr lang="en-GB" altLang="ja-JP" sz="700" u="sng">
                <a:solidFill>
                  <a:srgbClr val="000000"/>
                </a:solidFill>
              </a:rPr>
              <a:t>Table 1: List of mandatory requirements</a:t>
            </a:r>
            <a:endParaRPr lang="en-GB" altLang="ja-JP" sz="700">
              <a:solidFill>
                <a:srgbClr val="000000"/>
              </a:solidFill>
            </a:endParaRPr>
          </a:p>
          <a:p>
            <a:pPr>
              <a:tabLst>
                <a:tab pos="5754688" algn="r"/>
              </a:tabLst>
            </a:pPr>
            <a:r>
              <a:rPr lang="en-GB" altLang="ja-JP" sz="700" u="sng">
                <a:solidFill>
                  <a:srgbClr val="000000"/>
                </a:solidFill>
              </a:rPr>
              <a:t>Table 2: List of if-fitted requirements</a:t>
            </a:r>
            <a:endParaRPr lang="en-GB" altLang="ja-JP" sz="700">
              <a:solidFill>
                <a:srgbClr val="000000"/>
              </a:solidFill>
            </a:endParaRPr>
          </a:p>
          <a:p>
            <a:pPr>
              <a:tabLst>
                <a:tab pos="5754688" algn="r"/>
              </a:tabLst>
            </a:pPr>
            <a:r>
              <a:rPr lang="en-GB" altLang="ja-JP" sz="700" u="sng">
                <a:solidFill>
                  <a:srgbClr val="000000"/>
                </a:solidFill>
              </a:rPr>
              <a:t>Table 3: List of alternative requirements for a I-WVTA with limited validity</a:t>
            </a:r>
            <a:endParaRPr lang="en-GB" altLang="ja-JP" sz="700">
              <a:solidFill>
                <a:srgbClr val="000000"/>
              </a:solidFill>
            </a:endParaRPr>
          </a:p>
          <a:p>
            <a:pPr>
              <a:tabLst>
                <a:tab pos="5754688" algn="r"/>
              </a:tabLst>
            </a:pPr>
            <a:r>
              <a:rPr lang="en-GB" altLang="ja-JP" sz="700" u="sng">
                <a:solidFill>
                  <a:srgbClr val="000000"/>
                </a:solidFill>
              </a:rPr>
              <a:t>Table 4: List of national or regional requirements for I-WVTA</a:t>
            </a:r>
            <a:endParaRPr lang="en-GB" altLang="ja-JP" sz="700">
              <a:solidFill>
                <a:srgbClr val="000000"/>
              </a:solidFill>
            </a:endParaRPr>
          </a:p>
          <a:p>
            <a:pPr>
              <a:tabLst>
                <a:tab pos="5754688" algn="r"/>
              </a:tabLst>
            </a:pPr>
            <a:r>
              <a:rPr lang="en-GB" altLang="ja-JP" sz="700" u="sng">
                <a:solidFill>
                  <a:srgbClr val="000000"/>
                </a:solidFill>
              </a:rPr>
              <a:t>Annex 5: Information document for the purpose of I-WVTA of vehicles</a:t>
            </a:r>
            <a:endParaRPr lang="en-GB" altLang="ja-JP" sz="700">
              <a:solidFill>
                <a:srgbClr val="000000"/>
              </a:solidFill>
            </a:endParaRPr>
          </a:p>
          <a:p>
            <a:pPr>
              <a:tabLst>
                <a:tab pos="5754688" algn="r"/>
              </a:tabLst>
            </a:pPr>
            <a:r>
              <a:rPr lang="en-GB" altLang="ja-JP" sz="700" u="sng">
                <a:solidFill>
                  <a:srgbClr val="000000"/>
                </a:solidFill>
              </a:rPr>
              <a:t>General prescriptions</a:t>
            </a:r>
            <a:endParaRPr lang="en-GB" altLang="ja-JP" sz="700">
              <a:solidFill>
                <a:srgbClr val="000000"/>
              </a:solidFill>
            </a:endParaRPr>
          </a:p>
          <a:p>
            <a:pPr>
              <a:tabLst>
                <a:tab pos="5754688" algn="r"/>
              </a:tabLst>
            </a:pPr>
            <a:r>
              <a:rPr lang="en-GB" altLang="ja-JP" sz="700" u="sng">
                <a:solidFill>
                  <a:srgbClr val="000000"/>
                </a:solidFill>
              </a:rPr>
              <a:t>Part I: Identification of the variants and versions</a:t>
            </a:r>
            <a:endParaRPr lang="en-GB" altLang="ja-JP" sz="700">
              <a:solidFill>
                <a:srgbClr val="000000"/>
              </a:solidFill>
            </a:endParaRPr>
          </a:p>
          <a:p>
            <a:pPr>
              <a:tabLst>
                <a:tab pos="5754688" algn="r"/>
              </a:tabLst>
            </a:pPr>
            <a:r>
              <a:rPr lang="en-GB" altLang="ja-JP" sz="700" u="sng">
                <a:solidFill>
                  <a:srgbClr val="000000"/>
                </a:solidFill>
              </a:rPr>
              <a:t>Part II: Information document</a:t>
            </a:r>
            <a:endParaRPr lang="en-GB" altLang="ja-JP" sz="700">
              <a:solidFill>
                <a:srgbClr val="000000"/>
              </a:solidFill>
            </a:endParaRPr>
          </a:p>
          <a:p>
            <a:pPr>
              <a:tabLst>
                <a:tab pos="5754688" algn="r"/>
              </a:tabLst>
            </a:pPr>
            <a:r>
              <a:rPr lang="en-GB" altLang="ja-JP" sz="700" u="sng">
                <a:solidFill>
                  <a:srgbClr val="000000"/>
                </a:solidFill>
              </a:rPr>
              <a:t>A. Vehicles of category M1</a:t>
            </a:r>
            <a:endParaRPr lang="en-GB" altLang="ja-JP" sz="700">
              <a:solidFill>
                <a:srgbClr val="000000"/>
              </a:solidFill>
            </a:endParaRPr>
          </a:p>
          <a:p>
            <a:pPr>
              <a:tabLst>
                <a:tab pos="5754688" algn="r"/>
              </a:tabLst>
            </a:pPr>
            <a:r>
              <a:rPr lang="en-GB" altLang="ja-JP" sz="700" u="sng">
                <a:solidFill>
                  <a:srgbClr val="000000"/>
                </a:solidFill>
              </a:rPr>
              <a:t>Part III: Type approval numbers</a:t>
            </a:r>
            <a:endParaRPr lang="en-GB" altLang="ja-JP" sz="700">
              <a:solidFill>
                <a:srgbClr val="000000"/>
              </a:solidFill>
            </a:endParaRPr>
          </a:p>
          <a:p>
            <a:pPr>
              <a:tabLst>
                <a:tab pos="5754688" algn="r"/>
              </a:tabLst>
            </a:pPr>
            <a:r>
              <a:rPr lang="en-GB" altLang="ja-JP" sz="700" u="sng">
                <a:solidFill>
                  <a:srgbClr val="000000"/>
                </a:solidFill>
              </a:rPr>
              <a:t>Annex 6: Certificate of conformity</a:t>
            </a:r>
            <a:endParaRPr lang="en-GB" altLang="ja-JP" sz="700">
              <a:solidFill>
                <a:srgbClr val="000000"/>
              </a:solidFill>
            </a:endParaRPr>
          </a:p>
          <a:p>
            <a:pPr>
              <a:tabLst>
                <a:tab pos="5754688" algn="r"/>
              </a:tabLst>
            </a:pPr>
            <a:r>
              <a:rPr lang="en-GB" altLang="ja-JP" sz="700" u="sng">
                <a:solidFill>
                  <a:srgbClr val="000000"/>
                </a:solidFill>
              </a:rPr>
              <a:t>Model A:  UN-Certificate of conformity for complete vehicles of category M1</a:t>
            </a:r>
            <a:endParaRPr lang="en-GB" altLang="ja-JP" sz="700">
              <a:solidFill>
                <a:srgbClr val="000000"/>
              </a:solidFill>
            </a:endParaRPr>
          </a:p>
          <a:p>
            <a:pPr>
              <a:tabLst>
                <a:tab pos="5754688" algn="r"/>
              </a:tabLst>
            </a:pPr>
            <a:r>
              <a:rPr lang="en-GB" altLang="ja-JP" sz="700" u="sng">
                <a:solidFill>
                  <a:srgbClr val="000000"/>
                </a:solidFill>
              </a:rPr>
              <a:t>SIDE 1</a:t>
            </a:r>
            <a:endParaRPr lang="en-GB" altLang="ja-JP" sz="700">
              <a:solidFill>
                <a:srgbClr val="000000"/>
              </a:solidFill>
            </a:endParaRPr>
          </a:p>
          <a:p>
            <a:pPr>
              <a:tabLst>
                <a:tab pos="5754688" algn="r"/>
              </a:tabLst>
            </a:pPr>
            <a:r>
              <a:rPr lang="en-GB" altLang="ja-JP" sz="700" u="sng">
                <a:solidFill>
                  <a:srgbClr val="000000"/>
                </a:solidFill>
              </a:rPr>
              <a:t>SIDE 2</a:t>
            </a:r>
            <a:endParaRPr lang="en-GB" altLang="ja-JP" sz="700">
              <a:solidFill>
                <a:srgbClr val="000000"/>
              </a:solidFill>
            </a:endParaRPr>
          </a:p>
          <a:p>
            <a:pPr>
              <a:tabLst>
                <a:tab pos="5754688" algn="r"/>
              </a:tabLst>
            </a:pPr>
            <a:r>
              <a:rPr lang="en-GB" altLang="ja-JP" sz="700" u="sng">
                <a:solidFill>
                  <a:srgbClr val="000000"/>
                </a:solidFill>
              </a:rPr>
              <a:t>Appendix 1: Model translation sheet for the certificate of conformity</a:t>
            </a:r>
            <a:endParaRPr lang="en-GB" altLang="ja-JP" sz="700">
              <a:solidFill>
                <a:srgbClr val="000000"/>
              </a:solidFill>
            </a:endParaRPr>
          </a:p>
          <a:p>
            <a:pPr>
              <a:tabLst>
                <a:tab pos="5754688" algn="r"/>
              </a:tabLst>
            </a:pPr>
            <a:r>
              <a:rPr lang="en-GB" altLang="ja-JP" sz="700" u="sng">
                <a:solidFill>
                  <a:srgbClr val="000000"/>
                </a:solidFill>
              </a:rPr>
              <a:t>Annex 7: Definition of the vehicle type</a:t>
            </a:r>
            <a:endParaRPr lang="en-GB" altLang="ja-JP" sz="700">
              <a:solidFill>
                <a:srgbClr val="000000"/>
              </a:solidFill>
            </a:endParaRPr>
          </a:p>
          <a:p>
            <a:pPr>
              <a:tabLst>
                <a:tab pos="5754688" algn="r"/>
              </a:tabLst>
            </a:pPr>
            <a:r>
              <a:rPr lang="en-GB" altLang="ja-JP" sz="700" u="sng">
                <a:solidFill>
                  <a:srgbClr val="000000"/>
                </a:solidFill>
              </a:rPr>
              <a:t>Part A: Vehicles of category M1</a:t>
            </a:r>
          </a:p>
        </p:txBody>
      </p:sp>
      <p:sp>
        <p:nvSpPr>
          <p:cNvPr id="72710" name="Text Box 8"/>
          <p:cNvSpPr txBox="1">
            <a:spLocks noChangeArrowheads="1"/>
          </p:cNvSpPr>
          <p:nvPr/>
        </p:nvSpPr>
        <p:spPr bwMode="auto">
          <a:xfrm>
            <a:off x="520700" y="363538"/>
            <a:ext cx="8239125" cy="469900"/>
          </a:xfrm>
          <a:prstGeom prst="rect">
            <a:avLst/>
          </a:prstGeom>
          <a:solidFill>
            <a:srgbClr val="FFCCFF"/>
          </a:solidFill>
          <a:ln w="12700">
            <a:solidFill>
              <a:schemeClr val="tx1"/>
            </a:solidFill>
            <a:miter lim="800000"/>
            <a:headEnd/>
            <a:tailEnd/>
          </a:ln>
        </p:spPr>
        <p:txBody>
          <a:bodyPr>
            <a:spAutoFit/>
          </a:bodyPr>
          <a:lstStyle/>
          <a:p>
            <a:r>
              <a:rPr lang="en-US" altLang="ja-JP" sz="2400" b="1">
                <a:solidFill>
                  <a:srgbClr val="0000CC"/>
                </a:solidFill>
              </a:rPr>
              <a:t>2-4 UN Regulation No.0 </a:t>
            </a:r>
            <a:r>
              <a:rPr lang="en-US" altLang="ja-JP" sz="1800" b="1">
                <a:solidFill>
                  <a:srgbClr val="0000CC"/>
                </a:solidFill>
              </a:rPr>
              <a:t>(first Draft : Working Doc.IWVTA-09-08e)</a:t>
            </a:r>
          </a:p>
        </p:txBody>
      </p:sp>
      <p:sp>
        <p:nvSpPr>
          <p:cNvPr id="72711" name="Text Box 9"/>
          <p:cNvSpPr txBox="1">
            <a:spLocks noChangeArrowheads="1"/>
          </p:cNvSpPr>
          <p:nvPr/>
        </p:nvSpPr>
        <p:spPr bwMode="auto">
          <a:xfrm>
            <a:off x="5665788" y="1416050"/>
            <a:ext cx="2179637" cy="649288"/>
          </a:xfrm>
          <a:prstGeom prst="rect">
            <a:avLst/>
          </a:prstGeom>
          <a:noFill/>
          <a:ln w="9525">
            <a:solidFill>
              <a:schemeClr val="tx1"/>
            </a:solidFill>
            <a:miter lim="800000"/>
            <a:headEnd/>
            <a:tailEnd/>
          </a:ln>
        </p:spPr>
        <p:txBody>
          <a:bodyPr wrap="none">
            <a:spAutoFit/>
          </a:bodyPr>
          <a:lstStyle/>
          <a:p>
            <a:r>
              <a:rPr lang="en-US" altLang="ja-JP" sz="1200" b="1"/>
              <a:t>ANNEX4:</a:t>
            </a:r>
          </a:p>
          <a:p>
            <a:r>
              <a:rPr lang="en-US" altLang="ja-JP" sz="1200" b="1"/>
              <a:t>List of technical regulation </a:t>
            </a:r>
          </a:p>
          <a:p>
            <a:r>
              <a:rPr lang="en-US" altLang="ja-JP" sz="1200" b="1"/>
              <a:t>necessary for IWVTA</a:t>
            </a:r>
          </a:p>
        </p:txBody>
      </p:sp>
      <p:sp>
        <p:nvSpPr>
          <p:cNvPr id="72712" name="AutoShape 10"/>
          <p:cNvSpPr>
            <a:spLocks noChangeArrowheads="1"/>
          </p:cNvSpPr>
          <p:nvPr/>
        </p:nvSpPr>
        <p:spPr bwMode="auto">
          <a:xfrm>
            <a:off x="5022850" y="1498600"/>
            <a:ext cx="617538" cy="88900"/>
          </a:xfrm>
          <a:prstGeom prst="leftArrow">
            <a:avLst>
              <a:gd name="adj1" fmla="val 50000"/>
              <a:gd name="adj2" fmla="val 173661"/>
            </a:avLst>
          </a:prstGeom>
          <a:solidFill>
            <a:schemeClr val="accent1"/>
          </a:solidFill>
          <a:ln w="9525">
            <a:solidFill>
              <a:schemeClr val="tx1"/>
            </a:solidFill>
            <a:miter lim="800000"/>
            <a:headEnd/>
            <a:tailEnd/>
          </a:ln>
        </p:spPr>
        <p:txBody>
          <a:bodyPr wrap="none" anchor="ctr"/>
          <a:lstStyle/>
          <a:p>
            <a:endParaRPr lang="ja-JP" altLang="en-US"/>
          </a:p>
        </p:txBody>
      </p:sp>
      <p:sp>
        <p:nvSpPr>
          <p:cNvPr id="41995" name="Text Box 11"/>
          <p:cNvSpPr txBox="1">
            <a:spLocks noChangeArrowheads="1"/>
          </p:cNvSpPr>
          <p:nvPr/>
        </p:nvSpPr>
        <p:spPr bwMode="auto">
          <a:xfrm>
            <a:off x="5430838" y="3244850"/>
            <a:ext cx="3600450" cy="1739900"/>
          </a:xfrm>
          <a:prstGeom prst="rect">
            <a:avLst/>
          </a:prstGeom>
          <a:solidFill>
            <a:schemeClr val="accent1"/>
          </a:solid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First draft was presented </a:t>
            </a:r>
          </a:p>
          <a:p>
            <a:pPr>
              <a:defRPr/>
            </a:pPr>
            <a:r>
              <a:rPr lang="en-US" altLang="ja-JP" sz="1800"/>
              <a:t>by OICA for the future discussion.</a:t>
            </a:r>
          </a:p>
          <a:p>
            <a:pPr>
              <a:defRPr/>
            </a:pPr>
            <a:r>
              <a:rPr lang="en-US" altLang="ja-JP" sz="1800"/>
              <a:t>This will be discussed and </a:t>
            </a:r>
          </a:p>
          <a:p>
            <a:pPr>
              <a:defRPr/>
            </a:pPr>
            <a:r>
              <a:rPr lang="en-US" altLang="ja-JP" sz="1800"/>
              <a:t>drafted in working team under</a:t>
            </a:r>
          </a:p>
          <a:p>
            <a:pPr>
              <a:defRPr/>
            </a:pPr>
            <a:r>
              <a:rPr lang="en-US" altLang="ja-JP" sz="1800"/>
              <a:t>WP29 IWVTA informal group </a:t>
            </a:r>
          </a:p>
          <a:p>
            <a:pPr>
              <a:defRPr/>
            </a:pPr>
            <a:r>
              <a:rPr lang="en-US" altLang="ja-JP" sz="1800"/>
              <a:t>From now on.</a:t>
            </a:r>
          </a:p>
        </p:txBody>
      </p:sp>
      <p:sp>
        <p:nvSpPr>
          <p:cNvPr id="41996" name="Text Box 12"/>
          <p:cNvSpPr txBox="1">
            <a:spLocks noChangeArrowheads="1"/>
          </p:cNvSpPr>
          <p:nvPr/>
        </p:nvSpPr>
        <p:spPr bwMode="auto">
          <a:xfrm>
            <a:off x="5713413" y="5503863"/>
            <a:ext cx="3041650" cy="641350"/>
          </a:xfrm>
          <a:prstGeom prst="rect">
            <a:avLst/>
          </a:prstGeom>
          <a:solidFill>
            <a:schemeClr val="accent1"/>
          </a:solid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Final draft will be presented </a:t>
            </a:r>
          </a:p>
          <a:p>
            <a:pPr>
              <a:defRPr/>
            </a:pPr>
            <a:r>
              <a:rPr lang="en-US" altLang="ja-JP" sz="1800"/>
              <a:t>in March WP29 in 2013</a:t>
            </a:r>
          </a:p>
        </p:txBody>
      </p:sp>
      <p:sp>
        <p:nvSpPr>
          <p:cNvPr id="41997" name="AutoShape 13"/>
          <p:cNvSpPr>
            <a:spLocks noChangeArrowheads="1"/>
          </p:cNvSpPr>
          <p:nvPr/>
        </p:nvSpPr>
        <p:spPr bwMode="auto">
          <a:xfrm>
            <a:off x="6816725" y="5070475"/>
            <a:ext cx="665163" cy="309563"/>
          </a:xfrm>
          <a:prstGeom prst="downArrow">
            <a:avLst>
              <a:gd name="adj1" fmla="val 50000"/>
              <a:gd name="adj2" fmla="val 25000"/>
            </a:avLst>
          </a:prstGeom>
          <a:solidFill>
            <a:schemeClr val="accent1"/>
          </a:solidFill>
          <a:ln w="9525">
            <a:solidFill>
              <a:schemeClr val="tx1"/>
            </a:solidFill>
            <a:miter lim="800000"/>
            <a:headEnd/>
            <a:tailEnd/>
          </a:ln>
          <a:effectLst>
            <a:prstShdw prst="shdw13" dist="53882" dir="13500000">
              <a:schemeClr val="tx1">
                <a:gamma/>
                <a:shade val="60000"/>
                <a:invGamma/>
                <a:alpha val="50000"/>
              </a:schemeClr>
            </a:prstShdw>
          </a:effectLst>
        </p:spPr>
        <p:txBody>
          <a:bodyPr vert="eaVert" wrap="none" anchor="ctr"/>
          <a:lstStyle/>
          <a:p>
            <a:pPr>
              <a:defRPr/>
            </a:pPr>
            <a:endParaRPr lang="ja-JP" altLang="en-US"/>
          </a:p>
        </p:txBody>
      </p:sp>
      <p:sp>
        <p:nvSpPr>
          <p:cNvPr id="72716" name="Text Box 14"/>
          <p:cNvSpPr txBox="1">
            <a:spLocks noChangeArrowheads="1"/>
          </p:cNvSpPr>
          <p:nvPr/>
        </p:nvSpPr>
        <p:spPr bwMode="auto">
          <a:xfrm>
            <a:off x="5665788" y="2393950"/>
            <a:ext cx="3306762" cy="619125"/>
          </a:xfrm>
          <a:prstGeom prst="rect">
            <a:avLst/>
          </a:prstGeom>
          <a:solidFill>
            <a:srgbClr val="FFCCFF"/>
          </a:solidFill>
          <a:ln w="38100" cmpd="dbl">
            <a:solidFill>
              <a:schemeClr val="tx1"/>
            </a:solidFill>
            <a:miter lim="800000"/>
            <a:headEnd/>
            <a:tailEnd/>
          </a:ln>
        </p:spPr>
        <p:txBody>
          <a:bodyPr wrap="none">
            <a:spAutoFit/>
          </a:bodyPr>
          <a:lstStyle/>
          <a:p>
            <a:r>
              <a:rPr lang="en-US" altLang="ja-JP" sz="1600" b="1">
                <a:solidFill>
                  <a:srgbClr val="0000CC"/>
                </a:solidFill>
              </a:rPr>
              <a:t>Action of IWVTA Informal group</a:t>
            </a:r>
          </a:p>
          <a:p>
            <a:r>
              <a:rPr lang="en-US" altLang="ja-JP" sz="1600" b="1">
                <a:solidFill>
                  <a:srgbClr val="0000CC"/>
                </a:solidFill>
              </a:rPr>
              <a:t>from now on</a:t>
            </a:r>
          </a:p>
        </p:txBody>
      </p:sp>
      <p:sp>
        <p:nvSpPr>
          <p:cNvPr id="72717" name="スライド番号プレースホルダ 5"/>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0B47DBE6-5217-4746-A504-AB3E4906A133}" type="slidenum">
              <a:rPr lang="en-US" altLang="ja-JP" sz="1400"/>
              <a:pPr algn="r"/>
              <a:t>12</a:t>
            </a:fld>
            <a:endParaRPr lang="en-US" altLang="ja-JP" sz="1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solidFill>
                  <a:srgbClr val="FF3300"/>
                </a:solidFill>
              </a:rPr>
              <a:t>3. The role of IWVTA Ambassador</a:t>
            </a:r>
            <a:r>
              <a:rPr lang="en-US" altLang="ja-JP" sz="2000" b="1" smtClean="0"/>
              <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GRSG</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Grp="1" noChangeArrowheads="1"/>
          </p:cNvSpPr>
          <p:nvPr>
            <p:ph type="body" idx="4294967295"/>
          </p:nvPr>
        </p:nvSpPr>
        <p:spPr>
          <a:xfrm>
            <a:off x="539750" y="1916113"/>
            <a:ext cx="7993063" cy="3886200"/>
          </a:xfrm>
        </p:spPr>
        <p:txBody>
          <a:bodyPr/>
          <a:lstStyle/>
          <a:p>
            <a:pPr marL="609600" indent="-609600">
              <a:buFont typeface="Wingdings" pitchFamily="2" charset="2"/>
              <a:buAutoNum type="arabicParenBoth"/>
            </a:pPr>
            <a:r>
              <a:rPr lang="en-GB" altLang="ja-JP" sz="2400" smtClean="0"/>
              <a:t>explain the guideline at the first GR meeting to be held after the 156th WP29 session in March, 2012</a:t>
            </a:r>
          </a:p>
          <a:p>
            <a:pPr marL="609600" indent="-609600">
              <a:buFont typeface="Wingdings" pitchFamily="2" charset="2"/>
              <a:buNone/>
            </a:pPr>
            <a:r>
              <a:rPr lang="en-GB" altLang="ja-JP" sz="2400" smtClean="0"/>
              <a:t> </a:t>
            </a:r>
          </a:p>
          <a:p>
            <a:pPr marL="609600" indent="-609600">
              <a:buFont typeface="Wingdings" pitchFamily="2" charset="2"/>
              <a:buNone/>
            </a:pPr>
            <a:r>
              <a:rPr lang="en-GB" altLang="ja-JP" sz="2400" smtClean="0"/>
              <a:t>(2)	monitor the progress of</a:t>
            </a:r>
            <a:r>
              <a:rPr lang="ja-JP" altLang="en-US" sz="2400" smtClean="0"/>
              <a:t>　</a:t>
            </a:r>
            <a:r>
              <a:rPr lang="en-GB" altLang="ja-JP" sz="2400" smtClean="0"/>
              <a:t>GR to review UN Regulations applicable to IWVTA</a:t>
            </a:r>
            <a:r>
              <a:rPr lang="ja-JP" altLang="en-US" sz="2400" smtClean="0"/>
              <a:t>　</a:t>
            </a:r>
            <a:r>
              <a:rPr lang="en-GB" altLang="ja-JP" sz="2400" smtClean="0"/>
              <a:t>and report it to IWVTA Informal Group </a:t>
            </a:r>
          </a:p>
          <a:p>
            <a:pPr marL="609600" indent="-609600">
              <a:buFont typeface="Wingdings" pitchFamily="2" charset="2"/>
              <a:buNone/>
            </a:pPr>
            <a:endParaRPr lang="en-GB" altLang="ja-JP" sz="2400" smtClean="0"/>
          </a:p>
          <a:p>
            <a:pPr marL="609600" indent="-609600">
              <a:buFont typeface="Wingdings" pitchFamily="2" charset="2"/>
              <a:buNone/>
            </a:pPr>
            <a:r>
              <a:rPr lang="en-GB" altLang="ja-JP" sz="2400" smtClean="0"/>
              <a:t>(3)	assist GR to solve the unsettled issues</a:t>
            </a:r>
            <a:r>
              <a:rPr lang="en-GB" altLang="ja-JP" smtClean="0"/>
              <a:t> </a:t>
            </a:r>
            <a:endParaRPr lang="en-US" altLang="ja-JP" smtClean="0"/>
          </a:p>
          <a:p>
            <a:pPr marL="609600" indent="-609600">
              <a:buFontTx/>
              <a:buNone/>
            </a:pPr>
            <a:endParaRPr lang="en-US" altLang="ja-JP" smtClean="0"/>
          </a:p>
          <a:p>
            <a:pPr marL="609600" indent="-609600">
              <a:buFontTx/>
              <a:buNone/>
            </a:pPr>
            <a:endParaRPr lang="en-US" altLang="ja-JP" smtClean="0"/>
          </a:p>
        </p:txBody>
      </p:sp>
      <p:sp>
        <p:nvSpPr>
          <p:cNvPr id="76802" name="スライド番号プレースホルダ 2"/>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EBA063D0-1C2F-4446-AC20-85328A33F2D5}" type="slidenum">
              <a:rPr lang="en-US" altLang="ja-JP" sz="1400"/>
              <a:pPr algn="r"/>
              <a:t>14</a:t>
            </a:fld>
            <a:endParaRPr lang="en-US" altLang="ja-JP" sz="1400"/>
          </a:p>
        </p:txBody>
      </p:sp>
      <p:sp>
        <p:nvSpPr>
          <p:cNvPr id="76803" name="Text Box 4"/>
          <p:cNvSpPr txBox="1">
            <a:spLocks noChangeArrowheads="1"/>
          </p:cNvSpPr>
          <p:nvPr/>
        </p:nvSpPr>
        <p:spPr bwMode="auto">
          <a:xfrm>
            <a:off x="539750" y="692150"/>
            <a:ext cx="6192838" cy="469900"/>
          </a:xfrm>
          <a:prstGeom prst="rect">
            <a:avLst/>
          </a:prstGeom>
          <a:solidFill>
            <a:srgbClr val="FFCCFF"/>
          </a:solidFill>
          <a:ln w="12700">
            <a:solidFill>
              <a:schemeClr val="tx1"/>
            </a:solidFill>
            <a:miter lim="800000"/>
            <a:headEnd/>
            <a:tailEnd/>
          </a:ln>
          <a:effectLst>
            <a:prstShdw prst="shdw13" dist="53882" dir="13500000">
              <a:schemeClr val="bg2">
                <a:alpha val="50000"/>
              </a:schemeClr>
            </a:prstShdw>
          </a:effectLst>
        </p:spPr>
        <p:txBody>
          <a:bodyPr>
            <a:spAutoFit/>
          </a:bodyPr>
          <a:lstStyle/>
          <a:p>
            <a:pPr>
              <a:spcBef>
                <a:spcPct val="50000"/>
              </a:spcBef>
            </a:pPr>
            <a:r>
              <a:rPr kumimoji="0" lang="en-US" altLang="ja-JP" sz="2400" b="1"/>
              <a:t>3. The role of IWVTA Ambassador</a:t>
            </a:r>
            <a:endParaRPr kumimoji="0" lang="ja-JP" altLang="en-US" sz="24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t>3. The role of IWVTA Ambassador</a:t>
            </a:r>
            <a:br>
              <a:rPr lang="en-US" altLang="ja-JP" sz="2000" b="1" smtClean="0"/>
            </a:br>
            <a:r>
              <a:rPr lang="en-US" altLang="ja-JP" sz="2000" b="1" smtClean="0">
                <a:solidFill>
                  <a:srgbClr val="FF3300"/>
                </a:solidFill>
              </a:rPr>
              <a:t>4. The schedule to review and/or develop technical regulations</a:t>
            </a:r>
            <a:br>
              <a:rPr lang="en-US" altLang="ja-JP" sz="2000" b="1" smtClean="0">
                <a:solidFill>
                  <a:srgbClr val="FF3300"/>
                </a:solidFill>
              </a:rPr>
            </a:br>
            <a:r>
              <a:rPr lang="ja-JP" altLang="en-US" sz="2000" b="1" smtClean="0">
                <a:solidFill>
                  <a:srgbClr val="FF3300"/>
                </a:solidFill>
              </a:rPr>
              <a:t>　　</a:t>
            </a:r>
            <a:r>
              <a:rPr lang="en-US" altLang="ja-JP" sz="2000" b="1" smtClean="0">
                <a:solidFill>
                  <a:srgbClr val="FF3300"/>
                </a:solidFill>
              </a:rPr>
              <a:t>applicable to IWVTA</a:t>
            </a:r>
            <a:r>
              <a:rPr lang="en-US" altLang="ja-JP" sz="2000" b="1" smtClean="0"/>
              <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GRSG</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921" name="Group 25"/>
          <p:cNvGraphicFramePr>
            <a:graphicFrameLocks noGrp="1"/>
          </p:cNvGraphicFramePr>
          <p:nvPr>
            <p:ph/>
          </p:nvPr>
        </p:nvGraphicFramePr>
        <p:xfrm>
          <a:off x="447675" y="1325563"/>
          <a:ext cx="8435975" cy="4851718"/>
        </p:xfrm>
        <a:graphic>
          <a:graphicData uri="http://schemas.openxmlformats.org/drawingml/2006/table">
            <a:tbl>
              <a:tblPr/>
              <a:tblGrid>
                <a:gridCol w="2151063"/>
                <a:gridCol w="6284912"/>
              </a:tblGrid>
              <a:tr h="574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20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Actions or events</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995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June 2012</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64</a:t>
                      </a:r>
                      <a:r>
                        <a:rPr kumimoji="1" lang="en-US" altLang="ja-JP" sz="2000" b="0" i="0" u="none" strike="noStrike" cap="none" normalizeH="0" baseline="30000" smtClean="0">
                          <a:ln>
                            <a:noFill/>
                          </a:ln>
                          <a:solidFill>
                            <a:schemeClr val="tx1"/>
                          </a:solidFill>
                          <a:effectLst/>
                          <a:latin typeface="Arial" charset="0"/>
                          <a:ea typeface="ＭＳ Ｐゴシック" charset="-128"/>
                        </a:rPr>
                        <a:t>st</a:t>
                      </a:r>
                      <a:r>
                        <a:rPr kumimoji="1" lang="en-US" altLang="ja-JP" sz="2000" b="0" i="0" u="none" strike="noStrike" cap="none" normalizeH="0" baseline="0" smtClean="0">
                          <a:ln>
                            <a:noFill/>
                          </a:ln>
                          <a:solidFill>
                            <a:schemeClr val="tx1"/>
                          </a:solidFill>
                          <a:effectLst/>
                          <a:latin typeface="Arial" charset="0"/>
                          <a:ea typeface="ＭＳ Ｐゴシック" charset="-128"/>
                        </a:rPr>
                        <a:t> GRPE</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GRPE is expected to start the process to review and/or develop technical regulations applicable to IWVTA</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50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November 2012</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158</a:t>
                      </a:r>
                      <a:r>
                        <a:rPr kumimoji="1" lang="en-US" altLang="ja-JP" sz="2000" b="0" i="0" u="none" strike="noStrike" cap="none" normalizeH="0" baseline="30000" smtClean="0">
                          <a:ln>
                            <a:noFill/>
                          </a:ln>
                          <a:solidFill>
                            <a:schemeClr val="tx1"/>
                          </a:solidFill>
                          <a:effectLst/>
                          <a:latin typeface="Arial" charset="0"/>
                          <a:ea typeface="ＭＳ Ｐゴシック" charset="-128"/>
                        </a:rPr>
                        <a:t>th</a:t>
                      </a:r>
                      <a:r>
                        <a:rPr kumimoji="1" lang="en-US" altLang="ja-JP" sz="2000" b="0" i="0" u="none" strike="noStrike" cap="none" normalizeH="0" baseline="0" smtClean="0">
                          <a:ln>
                            <a:noFill/>
                          </a:ln>
                          <a:solidFill>
                            <a:schemeClr val="tx1"/>
                          </a:solidFill>
                          <a:effectLst/>
                          <a:latin typeface="Arial" charset="0"/>
                          <a:ea typeface="ＭＳ Ｐゴシック" charset="-128"/>
                        </a:rPr>
                        <a:t> WP29</a:t>
                      </a:r>
                      <a:endParaRPr kumimoji="1" lang="ja-JP" altLang="en-US" sz="20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A special meeting attended by GR Chairpersons and IWVTA Informal Group to discuss the guideline issues and to clarify open questions is planned in November 2012</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June 2013</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160</a:t>
                      </a:r>
                      <a:r>
                        <a:rPr kumimoji="1" lang="en-US" altLang="ja-JP" sz="2000" b="0" i="0" u="none" strike="noStrike" cap="none" normalizeH="0" baseline="30000" smtClean="0">
                          <a:ln>
                            <a:noFill/>
                          </a:ln>
                          <a:solidFill>
                            <a:schemeClr val="tx1"/>
                          </a:solidFill>
                          <a:effectLst/>
                          <a:latin typeface="Arial" charset="0"/>
                          <a:ea typeface="ＭＳ Ｐゴシック" charset="-128"/>
                        </a:rPr>
                        <a:t>th</a:t>
                      </a:r>
                      <a:r>
                        <a:rPr kumimoji="1" lang="en-US" altLang="ja-JP" sz="2000" b="0" i="0" u="none" strike="noStrike" cap="none" normalizeH="0" baseline="0" smtClean="0">
                          <a:ln>
                            <a:noFill/>
                          </a:ln>
                          <a:solidFill>
                            <a:schemeClr val="tx1"/>
                          </a:solidFill>
                          <a:effectLst/>
                          <a:latin typeface="Arial" charset="0"/>
                          <a:ea typeface="ＭＳ Ｐゴシック" charset="-128"/>
                        </a:rPr>
                        <a:t> WP29</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Each GR must submit the status report to WP.29 in June 2013</a:t>
                      </a:r>
                      <a:endParaRPr kumimoji="1" lang="ja-JP" altLang="en-US" sz="2000" b="0" i="0" u="none" strike="noStrike" cap="none" normalizeH="0" baseline="0" smtClean="0">
                        <a:ln>
                          <a:noFill/>
                        </a:ln>
                        <a:solidFill>
                          <a:schemeClr val="tx1"/>
                        </a:solidFill>
                        <a:effectLst/>
                        <a:latin typeface="Arial" charset="0"/>
                        <a:ea typeface="ＭＳ Ｐゴシック" charset="-128"/>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June 2015</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166</a:t>
                      </a:r>
                      <a:r>
                        <a:rPr kumimoji="1" lang="en-US" altLang="ja-JP" sz="2000" b="0" i="0" u="none" strike="noStrike" cap="none" normalizeH="0" baseline="30000" smtClean="0">
                          <a:ln>
                            <a:noFill/>
                          </a:ln>
                          <a:solidFill>
                            <a:schemeClr val="tx1"/>
                          </a:solidFill>
                          <a:effectLst/>
                          <a:latin typeface="Arial" charset="0"/>
                          <a:ea typeface="ＭＳ Ｐゴシック" charset="-128"/>
                        </a:rPr>
                        <a:t>th</a:t>
                      </a:r>
                      <a:r>
                        <a:rPr kumimoji="1" lang="en-US" altLang="ja-JP" sz="2000" b="0" i="0" u="none" strike="noStrike" cap="none" normalizeH="0" baseline="0" smtClean="0">
                          <a:ln>
                            <a:noFill/>
                          </a:ln>
                          <a:solidFill>
                            <a:schemeClr val="tx1"/>
                          </a:solidFill>
                          <a:effectLst/>
                          <a:latin typeface="Arial" charset="0"/>
                          <a:ea typeface="ＭＳ Ｐゴシック" charset="-128"/>
                        </a:rPr>
                        <a:t> WP29</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Each GR must submit the reviewed and/or developed UN Regulations applicable to IWVTA to WP29 for consideration by June 2015</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917" name="Text Box 22"/>
          <p:cNvSpPr txBox="1">
            <a:spLocks noChangeArrowheads="1"/>
          </p:cNvSpPr>
          <p:nvPr/>
        </p:nvSpPr>
        <p:spPr bwMode="auto">
          <a:xfrm>
            <a:off x="411163" y="341313"/>
            <a:ext cx="8232775" cy="835025"/>
          </a:xfrm>
          <a:prstGeom prst="rect">
            <a:avLst/>
          </a:prstGeom>
          <a:solidFill>
            <a:srgbClr val="FFCCFF"/>
          </a:solidFill>
          <a:ln w="12700" algn="ctr">
            <a:solidFill>
              <a:schemeClr val="tx1"/>
            </a:solidFill>
            <a:miter lim="800000"/>
            <a:headEnd/>
            <a:tailEnd/>
          </a:ln>
        </p:spPr>
        <p:txBody>
          <a:bodyPr>
            <a:spAutoFit/>
          </a:bodyPr>
          <a:lstStyle/>
          <a:p>
            <a:pPr eaLnBrk="0" hangingPunct="0">
              <a:spcBef>
                <a:spcPct val="50000"/>
              </a:spcBef>
            </a:pPr>
            <a:r>
              <a:rPr lang="en-US" altLang="ja-JP" sz="2400" b="1"/>
              <a:t>4.The schedule to review and/or develop technical regulations applicable to IWVTA</a:t>
            </a:r>
            <a:endParaRPr lang="ja-JP" altLang="en-US" sz="24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811"/>
          <p:cNvSpPr>
            <a:spLocks noChangeArrowheads="1"/>
          </p:cNvSpPr>
          <p:nvPr/>
        </p:nvSpPr>
        <p:spPr bwMode="auto">
          <a:xfrm>
            <a:off x="600075" y="422275"/>
            <a:ext cx="6929438" cy="469900"/>
          </a:xfrm>
          <a:prstGeom prst="rect">
            <a:avLst/>
          </a:prstGeom>
          <a:solidFill>
            <a:srgbClr val="FFCCFF"/>
          </a:solidFill>
          <a:ln w="12700">
            <a:solidFill>
              <a:schemeClr val="tx1"/>
            </a:solidFill>
            <a:miter lim="800000"/>
            <a:headEnd/>
            <a:tailEnd/>
          </a:ln>
        </p:spPr>
        <p:txBody>
          <a:bodyPr wrap="none">
            <a:spAutoFit/>
          </a:bodyPr>
          <a:lstStyle/>
          <a:p>
            <a:r>
              <a:rPr lang="en-US" altLang="ja-JP" sz="2400">
                <a:solidFill>
                  <a:srgbClr val="0000CC"/>
                </a:solidFill>
              </a:rPr>
              <a:t>How to develop technical regulations</a:t>
            </a:r>
            <a:r>
              <a:rPr lang="ja-JP" altLang="en-US" sz="2400">
                <a:solidFill>
                  <a:srgbClr val="0000CC"/>
                </a:solidFill>
              </a:rPr>
              <a:t> </a:t>
            </a:r>
            <a:r>
              <a:rPr lang="en-US" altLang="ja-JP" sz="2400">
                <a:solidFill>
                  <a:srgbClr val="0000CC"/>
                </a:solidFill>
              </a:rPr>
              <a:t>in each GRs</a:t>
            </a:r>
            <a:endParaRPr lang="ja-JP" altLang="en-US" sz="2400">
              <a:solidFill>
                <a:srgbClr val="0000CC"/>
              </a:solidFill>
            </a:endParaRPr>
          </a:p>
        </p:txBody>
      </p:sp>
      <p:sp>
        <p:nvSpPr>
          <p:cNvPr id="65325" name="Text Box 813"/>
          <p:cNvSpPr txBox="1">
            <a:spLocks noChangeArrowheads="1"/>
          </p:cNvSpPr>
          <p:nvPr/>
        </p:nvSpPr>
        <p:spPr bwMode="auto">
          <a:xfrm>
            <a:off x="550863" y="1025525"/>
            <a:ext cx="7905750" cy="641350"/>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Based on this guideline, each GR (Experts group of WP29)  will examine the</a:t>
            </a:r>
          </a:p>
          <a:p>
            <a:pPr>
              <a:defRPr/>
            </a:pPr>
            <a:r>
              <a:rPr lang="en-US" altLang="ja-JP" sz="1800"/>
              <a:t>followings and will report their proposal to Informal Group.</a:t>
            </a:r>
          </a:p>
        </p:txBody>
      </p:sp>
      <p:sp>
        <p:nvSpPr>
          <p:cNvPr id="65326" name="Text Box 814"/>
          <p:cNvSpPr txBox="1">
            <a:spLocks noChangeArrowheads="1"/>
          </p:cNvSpPr>
          <p:nvPr/>
        </p:nvSpPr>
        <p:spPr bwMode="auto">
          <a:xfrm>
            <a:off x="1712913" y="5045075"/>
            <a:ext cx="184150" cy="152400"/>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endParaRPr lang="ja-JP" altLang="en-US"/>
          </a:p>
        </p:txBody>
      </p:sp>
      <p:sp>
        <p:nvSpPr>
          <p:cNvPr id="82948" name="Rectangle 816"/>
          <p:cNvSpPr>
            <a:spLocks noChangeArrowheads="1"/>
          </p:cNvSpPr>
          <p:nvPr/>
        </p:nvSpPr>
        <p:spPr bwMode="auto">
          <a:xfrm>
            <a:off x="579438" y="1722438"/>
            <a:ext cx="7870825" cy="4221162"/>
          </a:xfrm>
          <a:prstGeom prst="rect">
            <a:avLst/>
          </a:prstGeom>
          <a:solidFill>
            <a:srgbClr val="FFFF99"/>
          </a:solidFill>
          <a:ln w="9525">
            <a:solidFill>
              <a:schemeClr val="tx1"/>
            </a:solidFill>
            <a:miter lim="800000"/>
            <a:headEnd/>
            <a:tailEnd/>
          </a:ln>
        </p:spPr>
        <p:txBody>
          <a:bodyPr anchor="ctr">
            <a:spAutoFit/>
          </a:bodyPr>
          <a:lstStyle/>
          <a:p>
            <a:r>
              <a:rPr lang="en-GB" altLang="ja-JP" sz="1800"/>
              <a:t>-the validity of the identified UN Regulations </a:t>
            </a:r>
          </a:p>
          <a:p>
            <a:r>
              <a:rPr lang="en-GB" altLang="ja-JP" sz="1800"/>
              <a:t> (R97, 25 for M1 etc)</a:t>
            </a:r>
          </a:p>
          <a:p>
            <a:endParaRPr lang="en-GB" altLang="ja-JP" sz="1800"/>
          </a:p>
          <a:p>
            <a:r>
              <a:rPr lang="en-GB" altLang="ja-JP" sz="1800"/>
              <a:t>-the necessity of the identified UN Regulations to be included in IWVTA</a:t>
            </a:r>
          </a:p>
          <a:p>
            <a:endParaRPr lang="en-GB" altLang="ja-JP" sz="1800"/>
          </a:p>
          <a:p>
            <a:r>
              <a:rPr lang="en-GB" altLang="ja-JP" sz="1800"/>
              <a:t>-the necessity to split the identified UN Regulations</a:t>
            </a:r>
          </a:p>
          <a:p>
            <a:r>
              <a:rPr lang="en-GB" altLang="ja-JP" sz="1800"/>
              <a:t> (ESC BAS requirement from R13H, TPMS requirement from R64,etc)</a:t>
            </a:r>
          </a:p>
          <a:p>
            <a:endParaRPr lang="en-GB" altLang="ja-JP" sz="1800"/>
          </a:p>
          <a:p>
            <a:r>
              <a:rPr lang="en-GB" altLang="ja-JP" sz="1800"/>
              <a:t>-the necessity to amend the identified UN Regulations, </a:t>
            </a:r>
          </a:p>
          <a:p>
            <a:endParaRPr lang="en-GB" altLang="ja-JP" sz="1800"/>
          </a:p>
          <a:p>
            <a:r>
              <a:rPr lang="en-GB" altLang="ja-JP" sz="1800"/>
              <a:t>-the possibility to develop the unified requirements</a:t>
            </a:r>
          </a:p>
          <a:p>
            <a:r>
              <a:rPr lang="en-GB" altLang="ja-JP" sz="1800"/>
              <a:t> (necessity of regional applicable regulation)</a:t>
            </a:r>
          </a:p>
          <a:p>
            <a:endParaRPr lang="en-GB" altLang="ja-JP" sz="1800"/>
          </a:p>
          <a:p>
            <a:r>
              <a:rPr lang="en-GB" altLang="ja-JP" sz="1800"/>
              <a:t>-the necessity to separate the identified UN Regulations </a:t>
            </a:r>
          </a:p>
          <a:p>
            <a:r>
              <a:rPr lang="en-GB" altLang="ja-JP" sz="1800"/>
              <a:t> for the M1 category vehicles and the vehicles of the other categories</a:t>
            </a:r>
          </a:p>
        </p:txBody>
      </p:sp>
      <p:sp>
        <p:nvSpPr>
          <p:cNvPr id="65329" name="Text Box 817"/>
          <p:cNvSpPr txBox="1">
            <a:spLocks noChangeArrowheads="1"/>
          </p:cNvSpPr>
          <p:nvPr/>
        </p:nvSpPr>
        <p:spPr bwMode="auto">
          <a:xfrm>
            <a:off x="428625" y="6189663"/>
            <a:ext cx="8286750" cy="366712"/>
          </a:xfrm>
          <a:prstGeom prst="rect">
            <a:avLst/>
          </a:prstGeom>
          <a:solidFill>
            <a:schemeClr val="accent1"/>
          </a:solid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First report will be presented in June WP29 2013 and finalize them in June 2015</a:t>
            </a:r>
          </a:p>
        </p:txBody>
      </p:sp>
      <p:sp>
        <p:nvSpPr>
          <p:cNvPr id="82950" name="スライド番号プレースホルダ 5"/>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15F90BFA-DCE5-4FD3-88A2-E4E8C75AA546}" type="slidenum">
              <a:rPr lang="en-US" altLang="ja-JP" sz="1400"/>
              <a:pPr algn="r"/>
              <a:t>17</a:t>
            </a:fld>
            <a:endParaRPr lang="en-US" altLang="ja-JP" sz="1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t>3. The role of IWVTA Ambassador</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solidFill>
                  <a:srgbClr val="FF3300"/>
                </a:solidFill>
              </a:rPr>
              <a:t>5. The candidate items for technical regulations applicable to  </a:t>
            </a:r>
            <a:br>
              <a:rPr lang="en-US" altLang="ja-JP" sz="2000" b="1" smtClean="0">
                <a:solidFill>
                  <a:srgbClr val="FF3300"/>
                </a:solidFill>
              </a:rPr>
            </a:br>
            <a:r>
              <a:rPr lang="en-US" altLang="ja-JP" sz="2000" b="1" smtClean="0">
                <a:solidFill>
                  <a:srgbClr val="FF3300"/>
                </a:solidFill>
              </a:rPr>
              <a:t>    IWVTA to be reviewed and/or developed by GRs</a:t>
            </a:r>
            <a:r>
              <a:rPr lang="en-US" altLang="ja-JP" sz="2000" b="1" smtClean="0"/>
              <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8"/>
          <p:cNvSpPr>
            <a:spLocks noChangeArrowheads="1"/>
          </p:cNvSpPr>
          <p:nvPr/>
        </p:nvSpPr>
        <p:spPr bwMode="auto">
          <a:xfrm>
            <a:off x="869950" y="1882775"/>
            <a:ext cx="3668713" cy="49276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87042" name="Rectangle 7"/>
          <p:cNvSpPr>
            <a:spLocks noChangeArrowheads="1"/>
          </p:cNvSpPr>
          <p:nvPr/>
        </p:nvSpPr>
        <p:spPr bwMode="auto">
          <a:xfrm>
            <a:off x="747713" y="1804988"/>
            <a:ext cx="3668712" cy="49276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87043" name="Rectangle 6"/>
          <p:cNvSpPr>
            <a:spLocks noChangeArrowheads="1"/>
          </p:cNvSpPr>
          <p:nvPr/>
        </p:nvSpPr>
        <p:spPr bwMode="auto">
          <a:xfrm>
            <a:off x="579438" y="1714500"/>
            <a:ext cx="3668712" cy="49276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87044" name="Text Box 4"/>
          <p:cNvSpPr txBox="1">
            <a:spLocks noChangeArrowheads="1"/>
          </p:cNvSpPr>
          <p:nvPr/>
        </p:nvSpPr>
        <p:spPr bwMode="auto">
          <a:xfrm>
            <a:off x="4873625" y="1639888"/>
            <a:ext cx="3635375" cy="650875"/>
          </a:xfrm>
          <a:prstGeom prst="rect">
            <a:avLst/>
          </a:prstGeom>
          <a:noFill/>
          <a:ln w="9525">
            <a:solidFill>
              <a:schemeClr val="tx1"/>
            </a:solidFill>
            <a:miter lim="800000"/>
            <a:headEnd/>
            <a:tailEnd/>
          </a:ln>
        </p:spPr>
        <p:txBody>
          <a:bodyPr wrap="none">
            <a:spAutoFit/>
          </a:bodyPr>
          <a:lstStyle/>
          <a:p>
            <a:r>
              <a:rPr lang="en-US" altLang="ja-JP" sz="1800"/>
              <a:t>Annex 1: Candidate of technical </a:t>
            </a:r>
          </a:p>
          <a:p>
            <a:r>
              <a:rPr lang="en-US" altLang="ja-JP" sz="1800"/>
              <a:t>                regulation list (64 items)</a:t>
            </a:r>
          </a:p>
        </p:txBody>
      </p:sp>
      <p:sp>
        <p:nvSpPr>
          <p:cNvPr id="87045" name="Rectangle 4"/>
          <p:cNvSpPr>
            <a:spLocks noChangeArrowheads="1"/>
          </p:cNvSpPr>
          <p:nvPr/>
        </p:nvSpPr>
        <p:spPr bwMode="auto">
          <a:xfrm>
            <a:off x="182563" y="392113"/>
            <a:ext cx="8809037" cy="836612"/>
          </a:xfrm>
          <a:prstGeom prst="rect">
            <a:avLst/>
          </a:prstGeom>
          <a:solidFill>
            <a:srgbClr val="FFCCFF"/>
          </a:solidFill>
          <a:ln w="12700">
            <a:solidFill>
              <a:schemeClr val="tx1"/>
            </a:solidFill>
            <a:miter lim="800000"/>
            <a:headEnd/>
            <a:tailEnd/>
          </a:ln>
        </p:spPr>
        <p:txBody>
          <a:bodyPr>
            <a:spAutoFit/>
          </a:bodyPr>
          <a:lstStyle/>
          <a:p>
            <a:r>
              <a:rPr lang="en-US" altLang="ja-JP" sz="2000" b="1"/>
              <a:t>5. The candidate items for technical regulations applicable to IWVTA </a:t>
            </a:r>
            <a:br>
              <a:rPr lang="en-US" altLang="ja-JP" sz="2000" b="1"/>
            </a:br>
            <a:r>
              <a:rPr lang="en-US" altLang="ja-JP" sz="2000" b="1"/>
              <a:t>    to be reviewed and/or developed by GRs</a:t>
            </a:r>
            <a:r>
              <a:rPr lang="en-US" altLang="ja-JP" sz="2800" b="1">
                <a:solidFill>
                  <a:srgbClr val="0000CC"/>
                </a:solidFill>
              </a:rPr>
              <a:t> </a:t>
            </a:r>
            <a:r>
              <a:rPr lang="en-US" altLang="ja-JP" sz="1800" b="1">
                <a:solidFill>
                  <a:srgbClr val="0000CC"/>
                </a:solidFill>
              </a:rPr>
              <a:t>(Working Doc. WP29-156-21)</a:t>
            </a:r>
            <a:endParaRPr lang="ja-JP" altLang="en-US" sz="1800" b="1">
              <a:solidFill>
                <a:srgbClr val="0000CC"/>
              </a:solidFill>
            </a:endParaRPr>
          </a:p>
        </p:txBody>
      </p:sp>
      <p:sp>
        <p:nvSpPr>
          <p:cNvPr id="87046" name="Rectangle 5"/>
          <p:cNvSpPr>
            <a:spLocks noChangeArrowheads="1"/>
          </p:cNvSpPr>
          <p:nvPr/>
        </p:nvSpPr>
        <p:spPr bwMode="auto">
          <a:xfrm>
            <a:off x="379413" y="1592263"/>
            <a:ext cx="3733800" cy="4994275"/>
          </a:xfrm>
          <a:prstGeom prst="rect">
            <a:avLst/>
          </a:prstGeom>
          <a:solidFill>
            <a:schemeClr val="bg1"/>
          </a:solidFill>
          <a:ln w="9525">
            <a:solidFill>
              <a:schemeClr val="tx1"/>
            </a:solidFill>
            <a:miter lim="800000"/>
            <a:headEnd/>
            <a:tailEnd/>
          </a:ln>
        </p:spPr>
        <p:txBody>
          <a:bodyPr anchor="ctr">
            <a:spAutoFit/>
          </a:bodyPr>
          <a:lstStyle/>
          <a:p>
            <a:pPr algn="ctr">
              <a:tabLst>
                <a:tab pos="457200" algn="l"/>
              </a:tabLst>
            </a:pPr>
            <a:r>
              <a:rPr lang="en-GB" altLang="ja-JP" sz="700" b="1"/>
              <a:t>PROPOSAL FOR “CANDIDATE ITEMS FOR TECHNICAL REGULATIONS APPLICABLE TO INTERNATIONAL WHOLE VEHICLE TYPE APPROVAL (IWVTA)”AND “GUIDELINE FOR GRS TO REVIEW TECHNICAL REGULATIONS APPLICABLE TO IWVTA”</a:t>
            </a:r>
            <a:endParaRPr lang="en-GB" altLang="ja-JP" sz="700"/>
          </a:p>
          <a:p>
            <a:pPr algn="ctr">
              <a:tabLst>
                <a:tab pos="457200" algn="l"/>
              </a:tabLst>
            </a:pPr>
            <a:r>
              <a:rPr lang="en-GB" altLang="ja-JP" sz="700" u="sng"/>
              <a:t>Submitted by the Chairman and the co-Chairmen of the WP.29 informal group on the future direction for the 1958 Agreement and IWVTA </a:t>
            </a:r>
          </a:p>
          <a:p>
            <a:pPr algn="ctr">
              <a:tabLst>
                <a:tab pos="457200" algn="l"/>
              </a:tabLst>
            </a:pPr>
            <a:endParaRPr lang="en-GB" altLang="ja-JP" sz="700"/>
          </a:p>
          <a:p>
            <a:pPr>
              <a:tabLst>
                <a:tab pos="457200" algn="l"/>
              </a:tabLst>
            </a:pPr>
            <a:r>
              <a:rPr lang="en-GB" altLang="ja-JP" sz="700"/>
              <a:t>1.The World Forum for Harmonization of Vehicles Regulations (WP.29), at its March 2010 session, decided to set up an informal group to establish an inventory of items to be addressed in a review of the 1958 Agreement and roadmap for future actions to be undertaken relating to i) the quality assurance of type approval, ii) its functional improvement, and iii) establishment of IWVTA. The inventory (list of elements to be addressed in the review of the 1958 Agreement) and the roadmap for the revision of the 1958 Agreement and introduction of IWVTA proposed by IWVTA Informal Group were approved by WP.29 at its 155th session in November, 2011. According to the roadmap, IWVTA Informal Group is to submit “candidate items for technical regulations applicable to IWVTA” and “guideline for GRs to review technical regulations applicable to IWVTA” to WP.29 at its 156 session for consideration. The target completion date for the work of the informal group shall be the 168th session of WP.29 in March 2016 as indicated in terms of reference (informal document No.WP.29-150-25) and as reflected in the roadmap (Annex 2 of informal document No.WP.29-155-27) </a:t>
            </a:r>
          </a:p>
          <a:p>
            <a:pPr>
              <a:tabLst>
                <a:tab pos="457200" algn="l"/>
              </a:tabLst>
            </a:pPr>
            <a:endParaRPr lang="en-GB" altLang="ja-JP" sz="700"/>
          </a:p>
          <a:p>
            <a:pPr>
              <a:tabLst>
                <a:tab pos="457200" algn="l"/>
              </a:tabLst>
            </a:pPr>
            <a:r>
              <a:rPr lang="en-GB" altLang="ja-JP" sz="700" b="1">
                <a:solidFill>
                  <a:srgbClr val="0000CC"/>
                </a:solidFill>
              </a:rPr>
              <a:t>I. Candidate items for technical regulations applicable to IWVTA</a:t>
            </a:r>
            <a:r>
              <a:rPr lang="en-GB" altLang="ja-JP" sz="700" b="1"/>
              <a:t> </a:t>
            </a:r>
          </a:p>
          <a:p>
            <a:pPr>
              <a:tabLst>
                <a:tab pos="457200" algn="l"/>
              </a:tabLst>
            </a:pPr>
            <a:endParaRPr lang="en-GB" altLang="ja-JP" sz="700"/>
          </a:p>
          <a:p>
            <a:pPr>
              <a:tabLst>
                <a:tab pos="457200" algn="l"/>
              </a:tabLst>
            </a:pPr>
            <a:r>
              <a:rPr lang="en-GB" altLang="ja-JP" sz="700"/>
              <a:t>2.The informal group selected candidate items for technical regulations applicable to IWVTA in the following procedure. The information on national or regional technical regulations submitted by EU, Russia, South Africa, Australia and Japan was summarized on a list. National regulations were sorted into 4 categories of “A”,”B”,”C” and “n”. “A”s are those for which IWVTA Informal Group considers it appropriate to specify only one requirement as the international regulations. “B”s are those for which IWVTA Informal Group considers it appropriate to specify several requirements as the international regulations considering the characteristics of different regions. “C”s are those for which it is difficult to formulate justifications that they are appropriate as the international regulations. “n” means there are no national regulations for the subject. As a result of various discussions, the Chairman proposed the following approach to select technical requirements for IWVTA. (1) The subjects sorted into all “A” or “A + n” should be a basis for IWVTA and allocated to each GR for further consideration as indicated in Annex 3. (2) The subjects sorted into “A + B” should be allocated to each GR. Each GR is expected to explore the way to make a regulation to stipulate only one level of requirements wherever possible. (3) Non technical subjects should be considered by IWVTA Informal Group. (4) The subjects sorted into “C + n” should not be allocated to each GR, and their consideration should be stopped as they are considered to be inappropriate for IWVTA by IWVTA Informal Group.</a:t>
            </a:r>
          </a:p>
          <a:p>
            <a:pPr>
              <a:tabLst>
                <a:tab pos="457200" algn="l"/>
              </a:tabLst>
            </a:pPr>
            <a:r>
              <a:rPr lang="en-GB" altLang="ja-JP" sz="700"/>
              <a:t>3.The list of candidate items for technical regulations applicable to IWVTA is attached as Annex 1 to this document. Annex 2 is the same list of candidate items grouped into six GRs bearing responsibility for the items.</a:t>
            </a:r>
          </a:p>
        </p:txBody>
      </p:sp>
      <p:sp>
        <p:nvSpPr>
          <p:cNvPr id="87047" name="AutoShape 10"/>
          <p:cNvSpPr>
            <a:spLocks noChangeArrowheads="1"/>
          </p:cNvSpPr>
          <p:nvPr/>
        </p:nvSpPr>
        <p:spPr bwMode="auto">
          <a:xfrm>
            <a:off x="4251325" y="1838325"/>
            <a:ext cx="617538" cy="225425"/>
          </a:xfrm>
          <a:prstGeom prst="leftArrow">
            <a:avLst>
              <a:gd name="adj1" fmla="val 50000"/>
              <a:gd name="adj2" fmla="val 68486"/>
            </a:avLst>
          </a:prstGeom>
          <a:solidFill>
            <a:schemeClr val="accent1"/>
          </a:solidFill>
          <a:ln w="9525">
            <a:solidFill>
              <a:schemeClr val="tx1"/>
            </a:solidFill>
            <a:miter lim="800000"/>
            <a:headEnd/>
            <a:tailEnd/>
          </a:ln>
        </p:spPr>
        <p:txBody>
          <a:bodyPr wrap="none" anchor="ctr"/>
          <a:lstStyle/>
          <a:p>
            <a:endParaRPr lang="ja-JP" altLang="en-US"/>
          </a:p>
        </p:txBody>
      </p:sp>
      <p:sp>
        <p:nvSpPr>
          <p:cNvPr id="87048" name="Line 935"/>
          <p:cNvSpPr>
            <a:spLocks noChangeShapeType="1"/>
          </p:cNvSpPr>
          <p:nvPr/>
        </p:nvSpPr>
        <p:spPr bwMode="auto">
          <a:xfrm>
            <a:off x="2508250" y="-11536363"/>
            <a:ext cx="0" cy="0"/>
          </a:xfrm>
          <a:prstGeom prst="line">
            <a:avLst/>
          </a:prstGeom>
          <a:noFill/>
          <a:ln w="12700" cap="rnd">
            <a:solidFill>
              <a:srgbClr val="000000"/>
            </a:solidFill>
            <a:round/>
            <a:headEnd/>
            <a:tailEnd/>
          </a:ln>
        </p:spPr>
        <p:txBody>
          <a:bodyPr/>
          <a:lstStyle/>
          <a:p>
            <a:endParaRPr lang="ja-JP" altLang="en-US"/>
          </a:p>
        </p:txBody>
      </p:sp>
      <p:sp>
        <p:nvSpPr>
          <p:cNvPr id="87049" name="Line 939"/>
          <p:cNvSpPr>
            <a:spLocks noChangeShapeType="1"/>
          </p:cNvSpPr>
          <p:nvPr/>
        </p:nvSpPr>
        <p:spPr bwMode="auto">
          <a:xfrm>
            <a:off x="2508250" y="-11536363"/>
            <a:ext cx="0" cy="0"/>
          </a:xfrm>
          <a:prstGeom prst="line">
            <a:avLst/>
          </a:prstGeom>
          <a:noFill/>
          <a:ln w="12700" cap="rnd">
            <a:solidFill>
              <a:srgbClr val="000000"/>
            </a:solidFill>
            <a:round/>
            <a:headEnd/>
            <a:tailEnd/>
          </a:ln>
        </p:spPr>
        <p:txBody>
          <a:bodyPr/>
          <a:lstStyle/>
          <a:p>
            <a:endParaRPr lang="ja-JP" altLang="en-US"/>
          </a:p>
        </p:txBody>
      </p:sp>
      <p:graphicFrame>
        <p:nvGraphicFramePr>
          <p:cNvPr id="65635" name="Group 3171"/>
          <p:cNvGraphicFramePr>
            <a:graphicFrameLocks noGrp="1"/>
          </p:cNvGraphicFramePr>
          <p:nvPr/>
        </p:nvGraphicFramePr>
        <p:xfrm>
          <a:off x="4840288" y="3700463"/>
          <a:ext cx="3921125" cy="2423160"/>
        </p:xfrm>
        <a:graphic>
          <a:graphicData uri="http://schemas.openxmlformats.org/drawingml/2006/table">
            <a:tbl>
              <a:tblPr/>
              <a:tblGrid>
                <a:gridCol w="222250"/>
                <a:gridCol w="223837"/>
                <a:gridCol w="633413"/>
                <a:gridCol w="222250"/>
                <a:gridCol w="260350"/>
                <a:gridCol w="306387"/>
                <a:gridCol w="261938"/>
                <a:gridCol w="261937"/>
                <a:gridCol w="260350"/>
                <a:gridCol w="1046163"/>
                <a:gridCol w="222250"/>
              </a:tblGrid>
              <a:tr h="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Group</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Item</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Item</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EU</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WVTA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Russia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Australia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South</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Africa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Japan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UN R</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Notes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698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8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Permissible sound level</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Fuel tanks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34</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Rear Protective devices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58</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Steering effort</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79</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4</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Door latches and hinges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GTR1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8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Audible warning</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28</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6</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Braking</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13H</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GR is to check the necessity to split </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R13H.</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68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6a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13H-</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Sup.9</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6b</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BA(Brake Assist)</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13H-</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Sup.9</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7</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Radio interference</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7217" name="Rectangle 3165"/>
          <p:cNvSpPr>
            <a:spLocks noChangeArrowheads="1"/>
          </p:cNvSpPr>
          <p:nvPr/>
        </p:nvSpPr>
        <p:spPr bwMode="auto">
          <a:xfrm>
            <a:off x="4608513" y="2420938"/>
            <a:ext cx="4322762" cy="4251325"/>
          </a:xfrm>
          <a:prstGeom prst="rect">
            <a:avLst/>
          </a:prstGeom>
          <a:noFill/>
          <a:ln w="9525">
            <a:solidFill>
              <a:schemeClr val="tx1"/>
            </a:solidFill>
            <a:miter lim="800000"/>
            <a:headEnd/>
            <a:tailEnd/>
          </a:ln>
        </p:spPr>
        <p:txBody>
          <a:bodyPr wrap="none" anchor="ctr"/>
          <a:lstStyle/>
          <a:p>
            <a:endParaRPr lang="ja-JP" altLang="en-US"/>
          </a:p>
        </p:txBody>
      </p:sp>
      <p:sp>
        <p:nvSpPr>
          <p:cNvPr id="65631" name="Text Box 3167"/>
          <p:cNvSpPr txBox="1">
            <a:spLocks noChangeArrowheads="1"/>
          </p:cNvSpPr>
          <p:nvPr/>
        </p:nvSpPr>
        <p:spPr bwMode="auto">
          <a:xfrm>
            <a:off x="4914900" y="6169025"/>
            <a:ext cx="222250" cy="368300"/>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ja-JP" altLang="en-US" sz="600"/>
              <a:t>・</a:t>
            </a:r>
          </a:p>
          <a:p>
            <a:pPr>
              <a:defRPr/>
            </a:pPr>
            <a:r>
              <a:rPr lang="ja-JP" altLang="en-US" sz="600"/>
              <a:t>・</a:t>
            </a:r>
          </a:p>
          <a:p>
            <a:pPr>
              <a:defRPr/>
            </a:pPr>
            <a:r>
              <a:rPr lang="ja-JP" altLang="en-US" sz="600"/>
              <a:t>・</a:t>
            </a:r>
            <a:endParaRPr lang="en-US" altLang="ja-JP" sz="600"/>
          </a:p>
        </p:txBody>
      </p:sp>
      <p:sp>
        <p:nvSpPr>
          <p:cNvPr id="65636" name="Text Box 3172"/>
          <p:cNvSpPr txBox="1">
            <a:spLocks noChangeArrowheads="1"/>
          </p:cNvSpPr>
          <p:nvPr/>
        </p:nvSpPr>
        <p:spPr bwMode="auto">
          <a:xfrm>
            <a:off x="5961063" y="6170613"/>
            <a:ext cx="222250" cy="368300"/>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ja-JP" altLang="en-US" sz="600"/>
              <a:t>・</a:t>
            </a:r>
          </a:p>
          <a:p>
            <a:pPr>
              <a:defRPr/>
            </a:pPr>
            <a:r>
              <a:rPr lang="ja-JP" altLang="en-US" sz="600"/>
              <a:t>・</a:t>
            </a:r>
          </a:p>
          <a:p>
            <a:pPr>
              <a:defRPr/>
            </a:pPr>
            <a:r>
              <a:rPr lang="ja-JP" altLang="en-US" sz="600"/>
              <a:t>・</a:t>
            </a:r>
            <a:endParaRPr lang="en-US" altLang="ja-JP" sz="600"/>
          </a:p>
        </p:txBody>
      </p:sp>
      <p:sp>
        <p:nvSpPr>
          <p:cNvPr id="87220" name="Rectangle 3173"/>
          <p:cNvSpPr>
            <a:spLocks noChangeArrowheads="1"/>
          </p:cNvSpPr>
          <p:nvPr/>
        </p:nvSpPr>
        <p:spPr bwMode="auto">
          <a:xfrm>
            <a:off x="4691063" y="2476500"/>
            <a:ext cx="4187825" cy="1004888"/>
          </a:xfrm>
          <a:prstGeom prst="rect">
            <a:avLst/>
          </a:prstGeom>
          <a:solidFill>
            <a:schemeClr val="bg1"/>
          </a:solidFill>
          <a:ln w="9525">
            <a:noFill/>
            <a:miter lim="800000"/>
            <a:headEnd/>
            <a:tailEnd/>
          </a:ln>
        </p:spPr>
        <p:txBody>
          <a:bodyPr wrap="none" anchor="ctr">
            <a:spAutoFit/>
          </a:bodyPr>
          <a:lstStyle/>
          <a:p>
            <a:pPr marL="342900" indent="-342900"/>
            <a:r>
              <a:rPr lang="en-GB" altLang="ja-JP" sz="1200" b="1"/>
              <a:t>(1)IWVTA item for technical regulations with unified </a:t>
            </a:r>
          </a:p>
          <a:p>
            <a:pPr marL="342900" indent="-342900"/>
            <a:r>
              <a:rPr lang="en-GB" altLang="ja-JP" sz="1200" b="1"/>
              <a:t>    requirements</a:t>
            </a:r>
          </a:p>
          <a:p>
            <a:pPr marL="342900" indent="-342900"/>
            <a:r>
              <a:rPr lang="en-GB" altLang="ja-JP" sz="1200" b="1"/>
              <a:t>(2)IWVTA items for potential technical regulations with </a:t>
            </a:r>
          </a:p>
          <a:p>
            <a:pPr marL="342900" indent="-342900"/>
            <a:r>
              <a:rPr lang="en-GB" altLang="ja-JP" sz="1200" b="1"/>
              <a:t>    regionally applicable requirements </a:t>
            </a:r>
          </a:p>
          <a:p>
            <a:pPr marL="342900" indent="-342900"/>
            <a:r>
              <a:rPr lang="en-GB" altLang="ja-JP" sz="1200" b="1"/>
              <a:t>(3) IWVTA items for non-technical regulations</a:t>
            </a:r>
          </a:p>
        </p:txBody>
      </p:sp>
      <p:sp>
        <p:nvSpPr>
          <p:cNvPr id="87221" name="スライド番号プレースホルダ 5"/>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D026E3A9-8A3B-41C4-838B-F9785B6E04E4}" type="slidenum">
              <a:rPr lang="en-US" altLang="ja-JP" sz="1400"/>
              <a:pPr algn="r"/>
              <a:t>19</a:t>
            </a:fld>
            <a:endParaRPr lang="en-US" altLang="ja-JP"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04800" y="541338"/>
            <a:ext cx="8515350" cy="5991225"/>
          </a:xfrm>
        </p:spPr>
        <p:txBody>
          <a:bodyPr/>
          <a:lstStyle/>
          <a:p>
            <a:pPr algn="l"/>
            <a:r>
              <a:rPr lang="en-US" altLang="ja-JP" sz="2000" b="1" smtClean="0">
                <a:solidFill>
                  <a:srgbClr val="FF3300"/>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t>3. The role of IWVTA Ambassador</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GRSP</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323850" y="287338"/>
            <a:ext cx="8208963" cy="366712"/>
          </a:xfrm>
        </p:spPr>
        <p:txBody>
          <a:bodyPr>
            <a:spAutoFit/>
          </a:bodyPr>
          <a:lstStyle/>
          <a:p>
            <a:pPr algn="l" fontAlgn="ctr"/>
            <a:r>
              <a:rPr lang="en-US" altLang="ja-JP" sz="1800" b="1" smtClean="0">
                <a:latin typeface="Times New Roman" pitchFamily="18" charset="0"/>
                <a:ea typeface="ＭＳ Ｐ明朝" pitchFamily="18" charset="-128"/>
              </a:rPr>
              <a:t>1. </a:t>
            </a:r>
            <a:r>
              <a:rPr lang="en-US" altLang="ja-JP" sz="1800" b="1" smtClean="0">
                <a:solidFill>
                  <a:schemeClr val="tx1"/>
                </a:solidFill>
                <a:latin typeface="Times New Roman" pitchFamily="18" charset="0"/>
                <a:ea typeface="ＭＳ Ｐ明朝" pitchFamily="18" charset="-128"/>
              </a:rPr>
              <a:t>The candidate items for technical regulations applicable to IWVTA (</a:t>
            </a:r>
            <a:r>
              <a:rPr lang="en-US" altLang="ja-JP" sz="1800" b="1" smtClean="0">
                <a:solidFill>
                  <a:srgbClr val="0000FF"/>
                </a:solidFill>
                <a:latin typeface="Times New Roman" pitchFamily="18" charset="0"/>
                <a:ea typeface="ＭＳ Ｐ明朝" pitchFamily="18" charset="-128"/>
              </a:rPr>
              <a:t>GRPE</a:t>
            </a:r>
            <a:r>
              <a:rPr lang="en-US" altLang="ja-JP" sz="1800" b="1" smtClean="0">
                <a:solidFill>
                  <a:schemeClr val="tx1"/>
                </a:solidFill>
                <a:latin typeface="Times New Roman" pitchFamily="18" charset="0"/>
                <a:ea typeface="ＭＳ Ｐ明朝" pitchFamily="18" charset="-128"/>
              </a:rPr>
              <a:t>)</a:t>
            </a:r>
            <a:endParaRPr lang="ja-JP" altLang="en-US" sz="1800" smtClean="0">
              <a:latin typeface="ＭＳ Ｐゴシック" charset="-128"/>
            </a:endParaRPr>
          </a:p>
        </p:txBody>
      </p:sp>
      <p:graphicFrame>
        <p:nvGraphicFramePr>
          <p:cNvPr id="89207" name="Group 119"/>
          <p:cNvGraphicFramePr>
            <a:graphicFrameLocks noGrp="1"/>
          </p:cNvGraphicFramePr>
          <p:nvPr/>
        </p:nvGraphicFramePr>
        <p:xfrm>
          <a:off x="250825" y="1463675"/>
          <a:ext cx="8712200" cy="4431792"/>
        </p:xfrm>
        <a:graphic>
          <a:graphicData uri="http://schemas.openxmlformats.org/drawingml/2006/table">
            <a:tbl>
              <a:tblPr/>
              <a:tblGrid>
                <a:gridCol w="604838"/>
                <a:gridCol w="3552825"/>
                <a:gridCol w="1027112"/>
                <a:gridCol w="3527425"/>
              </a:tblGrid>
              <a:tr h="319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charset="0"/>
                          <a:ea typeface="ＭＳ Ｐゴシック" charset="-128"/>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charset="0"/>
                          <a:ea typeface="ＭＳ Ｐゴシック" charset="-128"/>
                        </a:rPr>
                        <a:t>Items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charset="0"/>
                          <a:ea typeface="ＭＳ Ｐゴシック" charset="-128"/>
                        </a:rPr>
                        <a:t>UN Reg.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Arial" charset="0"/>
                          <a:ea typeface="ＭＳ Ｐゴシック" charset="-128"/>
                        </a:rPr>
                        <a:t>Suggested Actions, 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56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Emissions (Euro 5 and 6)</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light duty vehicles/ </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access to information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R83 Is to be amended after adoption of WLTP GTR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47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Diesel smoke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Validity should be discussed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56b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Diesel emissions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M1 of only 3.5t or more</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R49 Is to be amended after adoption of WHDC GTR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CO2 emissions/ fuel consumption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84,101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R101 supersedes R84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Engine power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33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Air-conditioning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Necessity should be discussed.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177" name="Rectangle 90"/>
          <p:cNvSpPr>
            <a:spLocks noChangeArrowheads="1"/>
          </p:cNvSpPr>
          <p:nvPr/>
        </p:nvSpPr>
        <p:spPr bwMode="auto">
          <a:xfrm>
            <a:off x="1620838" y="566738"/>
            <a:ext cx="7127875" cy="366712"/>
          </a:xfrm>
          <a:prstGeom prst="rect">
            <a:avLst/>
          </a:prstGeom>
          <a:noFill/>
          <a:ln w="9525">
            <a:noFill/>
            <a:miter lim="800000"/>
            <a:headEnd/>
            <a:tailEnd/>
          </a:ln>
        </p:spPr>
        <p:txBody>
          <a:bodyPr anchor="ctr">
            <a:spAutoFit/>
          </a:bodyPr>
          <a:lstStyle/>
          <a:p>
            <a:pPr eaLnBrk="0" fontAlgn="ctr" hangingPunct="0"/>
            <a:r>
              <a:rPr lang="en-US" altLang="ja-JP" sz="1800" b="1">
                <a:latin typeface="Times New Roman" pitchFamily="18" charset="0"/>
                <a:ea typeface="ＭＳ Ｐ明朝" pitchFamily="18" charset="-128"/>
              </a:rPr>
              <a:t>to be finalized and submitted to WP29 at its 157 session in June 2012</a:t>
            </a:r>
            <a:endParaRPr lang="ja-JP" altLang="en-US" sz="1800" b="1">
              <a:latin typeface="Times New Roman" pitchFamily="18" charset="0"/>
              <a:ea typeface="ＭＳ Ｐ明朝" pitchFamily="18"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t>3. The role of IWVTA Ambassador</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GRSG</a:t>
            </a:r>
            <a:br>
              <a:rPr lang="en-US" altLang="ja-JP" sz="2000" b="1" smtClean="0"/>
            </a:br>
            <a:r>
              <a:rPr lang="en-US" altLang="ja-JP" sz="2000" b="1" smtClean="0">
                <a:solidFill>
                  <a:srgbClr val="FF3300"/>
                </a:solidFill>
              </a:rPr>
              <a:t>6. Explanation of the flow chart of the guideline for GRs to review </a:t>
            </a:r>
            <a:br>
              <a:rPr lang="en-US" altLang="ja-JP" sz="2000" b="1" smtClean="0">
                <a:solidFill>
                  <a:srgbClr val="FF3300"/>
                </a:solidFill>
              </a:rPr>
            </a:br>
            <a:r>
              <a:rPr lang="en-US" altLang="ja-JP" sz="2000" b="1" smtClean="0">
                <a:solidFill>
                  <a:srgbClr val="FF3300"/>
                </a:solidFill>
              </a:rPr>
              <a:t>    and/or develop technical regulations applicable to IWVTA </a:t>
            </a:r>
            <a:br>
              <a:rPr lang="en-US" altLang="ja-JP" sz="2000" b="1" smtClean="0">
                <a:solidFill>
                  <a:srgbClr val="FF3300"/>
                </a:solidFill>
              </a:rPr>
            </a:br>
            <a:r>
              <a:rPr lang="en-US" altLang="ja-JP" sz="2000" b="1" smtClean="0">
                <a:solidFill>
                  <a:srgbClr val="FF3300"/>
                </a:solidFill>
              </a:rPr>
              <a:t>	-Step 0</a:t>
            </a:r>
            <a:br>
              <a:rPr lang="en-US" altLang="ja-JP" sz="2000" b="1" smtClean="0">
                <a:solidFill>
                  <a:srgbClr val="FF3300"/>
                </a:solidFill>
              </a:rPr>
            </a:br>
            <a:r>
              <a:rPr lang="en-US" altLang="ja-JP" sz="2000" b="1" smtClean="0">
                <a:solidFill>
                  <a:srgbClr val="FF3300"/>
                </a:solidFill>
              </a:rPr>
              <a:t>	-Step 1/2</a:t>
            </a:r>
            <a:br>
              <a:rPr lang="en-US" altLang="ja-JP" sz="2000" b="1" smtClean="0">
                <a:solidFill>
                  <a:srgbClr val="FF3300"/>
                </a:solidFill>
              </a:rPr>
            </a:br>
            <a:r>
              <a:rPr lang="en-US" altLang="ja-JP" sz="2000" b="1" smtClean="0">
                <a:solidFill>
                  <a:srgbClr val="FF3300"/>
                </a:solidFill>
              </a:rPr>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テキスト ボックス 4"/>
          <p:cNvSpPr txBox="1">
            <a:spLocks noChangeArrowheads="1"/>
          </p:cNvSpPr>
          <p:nvPr/>
        </p:nvSpPr>
        <p:spPr bwMode="auto">
          <a:xfrm>
            <a:off x="179388" y="1196975"/>
            <a:ext cx="1439862" cy="457200"/>
          </a:xfrm>
          <a:prstGeom prst="rect">
            <a:avLst/>
          </a:prstGeom>
          <a:noFill/>
          <a:ln w="9525">
            <a:noFill/>
            <a:miter lim="800000"/>
            <a:headEnd/>
            <a:tailEnd/>
          </a:ln>
        </p:spPr>
        <p:txBody>
          <a:bodyPr>
            <a:spAutoFit/>
          </a:bodyPr>
          <a:lstStyle/>
          <a:p>
            <a:r>
              <a:rPr lang="en-US" altLang="ja-JP" sz="2400" b="1">
                <a:solidFill>
                  <a:srgbClr val="FF0000"/>
                </a:solidFill>
              </a:rPr>
              <a:t>Step 0</a:t>
            </a:r>
            <a:endParaRPr lang="ja-JP" altLang="en-US" sz="2400" b="1">
              <a:solidFill>
                <a:srgbClr val="FF0000"/>
              </a:solidFill>
            </a:endParaRPr>
          </a:p>
        </p:txBody>
      </p:sp>
      <p:graphicFrame>
        <p:nvGraphicFramePr>
          <p:cNvPr id="6" name="表 5"/>
          <p:cNvGraphicFramePr>
            <a:graphicFrameLocks noGrp="1"/>
          </p:cNvGraphicFramePr>
          <p:nvPr/>
        </p:nvGraphicFramePr>
        <p:xfrm>
          <a:off x="179514" y="1700808"/>
          <a:ext cx="8784975" cy="4896544"/>
        </p:xfrm>
        <a:graphic>
          <a:graphicData uri="http://schemas.openxmlformats.org/drawingml/2006/table">
            <a:tbl>
              <a:tblPr firstRow="1" bandRow="1">
                <a:tableStyleId>{3C2FFA5D-87B4-456A-9821-1D502468CF0F}</a:tableStyleId>
              </a:tblPr>
              <a:tblGrid>
                <a:gridCol w="2928325"/>
                <a:gridCol w="2928325"/>
                <a:gridCol w="2928325"/>
              </a:tblGrid>
              <a:tr h="432048">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449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3187" name="AutoShape 1"/>
          <p:cNvSpPr>
            <a:spLocks noChangeArrowheads="1"/>
          </p:cNvSpPr>
          <p:nvPr/>
        </p:nvSpPr>
        <p:spPr bwMode="auto">
          <a:xfrm>
            <a:off x="323850" y="2205038"/>
            <a:ext cx="2519363" cy="1008062"/>
          </a:xfrm>
          <a:prstGeom prst="flowChartProcess">
            <a:avLst/>
          </a:prstGeom>
          <a:solidFill>
            <a:srgbClr val="FFFFFF"/>
          </a:solidFill>
          <a:ln w="9525">
            <a:solidFill>
              <a:srgbClr val="000000"/>
            </a:solidFill>
            <a:miter lim="800000"/>
            <a:headEnd/>
            <a:tailEnd/>
          </a:ln>
        </p:spPr>
        <p:txBody>
          <a:bodyPr lIns="27432" tIns="18288" rIns="27432" bIns="18288" anchor="ctr"/>
          <a:lstStyle/>
          <a:p>
            <a:r>
              <a:rPr lang="en-GB" altLang="ja-JP" sz="1600" b="1">
                <a:solidFill>
                  <a:srgbClr val="000000"/>
                </a:solidFill>
                <a:cs typeface="Arial" charset="0"/>
              </a:rPr>
              <a:t>-Approve in principle the  candidate of technical regulation items applicable to IWVTA</a:t>
            </a:r>
          </a:p>
        </p:txBody>
      </p:sp>
      <p:sp>
        <p:nvSpPr>
          <p:cNvPr id="93188" name="AutoShape 1"/>
          <p:cNvSpPr>
            <a:spLocks noChangeArrowheads="1"/>
          </p:cNvSpPr>
          <p:nvPr/>
        </p:nvSpPr>
        <p:spPr bwMode="auto">
          <a:xfrm>
            <a:off x="3348038" y="2276475"/>
            <a:ext cx="2592387" cy="1152525"/>
          </a:xfrm>
          <a:prstGeom prst="flowChartProcess">
            <a:avLst/>
          </a:prstGeom>
          <a:solidFill>
            <a:srgbClr val="FFFFFF"/>
          </a:solidFill>
          <a:ln w="9525">
            <a:solidFill>
              <a:srgbClr val="000000"/>
            </a:solidFill>
            <a:miter lim="800000"/>
            <a:headEnd/>
            <a:tailEnd/>
          </a:ln>
        </p:spPr>
        <p:txBody>
          <a:bodyPr lIns="27432" tIns="18288" rIns="27432" bIns="18288" anchor="ctr"/>
          <a:lstStyle/>
          <a:p>
            <a:r>
              <a:rPr lang="en-GB" altLang="ja-JP" sz="1600" b="1">
                <a:solidFill>
                  <a:srgbClr val="000000"/>
                </a:solidFill>
                <a:cs typeface="Arial" charset="0"/>
              </a:rPr>
              <a:t>[start]</a:t>
            </a:r>
          </a:p>
          <a:p>
            <a:r>
              <a:rPr lang="en-GB" altLang="ja-JP" sz="1600" b="1">
                <a:solidFill>
                  <a:srgbClr val="000000"/>
                </a:solidFill>
                <a:cs typeface="Arial" charset="0"/>
              </a:rPr>
              <a:t>-Propose the candidate of technical regulation items applicable to IWVTA</a:t>
            </a:r>
          </a:p>
        </p:txBody>
      </p:sp>
      <p:sp>
        <p:nvSpPr>
          <p:cNvPr id="9" name="右矢印 8"/>
          <p:cNvSpPr/>
          <p:nvPr/>
        </p:nvSpPr>
        <p:spPr>
          <a:xfrm rot="10800000">
            <a:off x="2843213" y="2565400"/>
            <a:ext cx="504825" cy="358775"/>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10" name="右矢印 9"/>
          <p:cNvSpPr/>
          <p:nvPr/>
        </p:nvSpPr>
        <p:spPr>
          <a:xfrm rot="5400000">
            <a:off x="1296194" y="3320257"/>
            <a:ext cx="431800" cy="360362"/>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93191" name="AutoShape 1"/>
          <p:cNvSpPr>
            <a:spLocks noChangeArrowheads="1"/>
          </p:cNvSpPr>
          <p:nvPr/>
        </p:nvSpPr>
        <p:spPr bwMode="auto">
          <a:xfrm>
            <a:off x="323850" y="3716338"/>
            <a:ext cx="2663825" cy="1223962"/>
          </a:xfrm>
          <a:prstGeom prst="flowChartProcess">
            <a:avLst/>
          </a:prstGeom>
          <a:solidFill>
            <a:srgbClr val="FFFFFF"/>
          </a:solidFill>
          <a:ln w="9525">
            <a:solidFill>
              <a:srgbClr val="000000"/>
            </a:solidFill>
            <a:miter lim="800000"/>
            <a:headEnd/>
            <a:tailEnd/>
          </a:ln>
        </p:spPr>
        <p:txBody>
          <a:bodyPr lIns="27432" tIns="18288" rIns="27432" bIns="18288" anchor="ctr"/>
          <a:lstStyle/>
          <a:p>
            <a:r>
              <a:rPr lang="en-GB" altLang="ja-JP" sz="1600" b="1">
                <a:solidFill>
                  <a:srgbClr val="000000"/>
                </a:solidFill>
                <a:cs typeface="Arial" charset="0"/>
              </a:rPr>
              <a:t>-Request GR to review candidate of technical regulation items applicable to IWVTA</a:t>
            </a:r>
          </a:p>
        </p:txBody>
      </p:sp>
      <p:sp>
        <p:nvSpPr>
          <p:cNvPr id="12" name="右矢印 11"/>
          <p:cNvSpPr/>
          <p:nvPr/>
        </p:nvSpPr>
        <p:spPr>
          <a:xfrm>
            <a:off x="2987675" y="4076700"/>
            <a:ext cx="3097213" cy="360363"/>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93193" name="AutoShape 5"/>
          <p:cNvSpPr>
            <a:spLocks noChangeArrowheads="1"/>
          </p:cNvSpPr>
          <p:nvPr/>
        </p:nvSpPr>
        <p:spPr bwMode="auto">
          <a:xfrm>
            <a:off x="6156325" y="2205038"/>
            <a:ext cx="2665413" cy="2808287"/>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600" b="1">
                <a:solidFill>
                  <a:srgbClr val="000000"/>
                </a:solidFill>
                <a:cs typeface="Arial" charset="0"/>
              </a:rPr>
              <a:t>-Check points to be  examined</a:t>
            </a:r>
          </a:p>
          <a:p>
            <a:r>
              <a:rPr lang="en-GB" altLang="ja-JP" sz="1600" b="1">
                <a:solidFill>
                  <a:srgbClr val="000000"/>
                </a:solidFill>
                <a:cs typeface="Arial" charset="0"/>
              </a:rPr>
              <a:t>-Make a plan to review candidate of technical regulation items applicable to IWVTA</a:t>
            </a:r>
          </a:p>
          <a:p>
            <a:r>
              <a:rPr lang="en-GB" altLang="ja-JP" sz="1600" b="1">
                <a:solidFill>
                  <a:srgbClr val="000000"/>
                </a:solidFill>
                <a:cs typeface="Arial" charset="0"/>
              </a:rPr>
              <a:t>-Decides Sponsor for each candidate of technical regulation items</a:t>
            </a:r>
          </a:p>
        </p:txBody>
      </p:sp>
      <p:sp>
        <p:nvSpPr>
          <p:cNvPr id="93194" name="AutoShape 1"/>
          <p:cNvSpPr>
            <a:spLocks noChangeArrowheads="1"/>
          </p:cNvSpPr>
          <p:nvPr/>
        </p:nvSpPr>
        <p:spPr bwMode="auto">
          <a:xfrm>
            <a:off x="3419475" y="5516563"/>
            <a:ext cx="5473700" cy="649287"/>
          </a:xfrm>
          <a:prstGeom prst="flowChartProcess">
            <a:avLst/>
          </a:prstGeom>
          <a:solidFill>
            <a:srgbClr val="FFFFFF"/>
          </a:solidFill>
          <a:ln w="9525">
            <a:solidFill>
              <a:srgbClr val="000000"/>
            </a:solidFill>
            <a:miter lim="800000"/>
            <a:headEnd/>
            <a:tailEnd/>
          </a:ln>
        </p:spPr>
        <p:txBody>
          <a:bodyPr lIns="27432" tIns="18288" rIns="27432" bIns="18288" anchor="ctr"/>
          <a:lstStyle/>
          <a:p>
            <a:pPr>
              <a:buFont typeface="Arial" charset="0"/>
              <a:buNone/>
            </a:pPr>
            <a:r>
              <a:rPr lang="en-GB" altLang="ja-JP" sz="1600" b="1">
                <a:solidFill>
                  <a:srgbClr val="FF0000"/>
                </a:solidFill>
                <a:cs typeface="Arial" charset="0"/>
              </a:rPr>
              <a:t>-Correspondent UN Regulation: present …To Step 1</a:t>
            </a:r>
          </a:p>
          <a:p>
            <a:pPr>
              <a:buFont typeface="Arial" charset="0"/>
              <a:buNone/>
            </a:pPr>
            <a:r>
              <a:rPr lang="en-GB" altLang="ja-JP" sz="1600" b="1">
                <a:solidFill>
                  <a:srgbClr val="FF0000"/>
                </a:solidFill>
                <a:cs typeface="Arial" charset="0"/>
              </a:rPr>
              <a:t>-Correspondent UN Regulation: absent  …To Step 2</a:t>
            </a:r>
          </a:p>
        </p:txBody>
      </p:sp>
      <p:sp>
        <p:nvSpPr>
          <p:cNvPr id="15" name="右矢印 14"/>
          <p:cNvSpPr/>
          <p:nvPr/>
        </p:nvSpPr>
        <p:spPr>
          <a:xfrm rot="5400000">
            <a:off x="7272338" y="5049837"/>
            <a:ext cx="431800" cy="358775"/>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93196" name="Rectangle 10"/>
          <p:cNvSpPr>
            <a:spLocks noChangeArrowheads="1"/>
          </p:cNvSpPr>
          <p:nvPr/>
        </p:nvSpPr>
        <p:spPr bwMode="auto">
          <a:xfrm>
            <a:off x="250825" y="333375"/>
            <a:ext cx="8497888" cy="792163"/>
          </a:xfrm>
          <a:prstGeom prst="rect">
            <a:avLst/>
          </a:prstGeom>
          <a:solidFill>
            <a:srgbClr val="FFCCFF"/>
          </a:solidFill>
          <a:ln w="12700">
            <a:solidFill>
              <a:schemeClr val="tx1"/>
            </a:solidFill>
            <a:miter lim="800000"/>
            <a:headEnd/>
            <a:tailEnd/>
          </a:ln>
        </p:spPr>
        <p:txBody>
          <a:bodyPr anchor="ctr"/>
          <a:lstStyle/>
          <a:p>
            <a:r>
              <a:rPr lang="en-US" altLang="ja-JP" sz="2400" b="1"/>
              <a:t>6. Explanation of the flow chart of the Guideline for GR to review technical regulations applicable to IWVTA</a:t>
            </a:r>
            <a:endParaRPr lang="ja-JP" altLang="en-US" sz="2400" b="1"/>
          </a:p>
        </p:txBody>
      </p:sp>
      <p:sp>
        <p:nvSpPr>
          <p:cNvPr id="93197" name="スライド番号プレースホルダ 1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0E98E92B-2B85-4483-A200-E9BDAFC5D9D6}" type="slidenum">
              <a:rPr lang="en-US" altLang="ja-JP" sz="1400"/>
              <a:pPr algn="r"/>
              <a:t>22</a:t>
            </a:fld>
            <a:endParaRPr lang="en-US" altLang="ja-JP" sz="1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テキスト ボックス 4"/>
          <p:cNvSpPr txBox="1">
            <a:spLocks noChangeArrowheads="1"/>
          </p:cNvSpPr>
          <p:nvPr/>
        </p:nvSpPr>
        <p:spPr bwMode="auto">
          <a:xfrm>
            <a:off x="179388" y="0"/>
            <a:ext cx="1439862" cy="457200"/>
          </a:xfrm>
          <a:prstGeom prst="rect">
            <a:avLst/>
          </a:prstGeom>
          <a:noFill/>
          <a:ln w="9525">
            <a:noFill/>
            <a:miter lim="800000"/>
            <a:headEnd/>
            <a:tailEnd/>
          </a:ln>
        </p:spPr>
        <p:txBody>
          <a:bodyPr>
            <a:spAutoFit/>
          </a:bodyPr>
          <a:lstStyle/>
          <a:p>
            <a:r>
              <a:rPr lang="en-US" altLang="ja-JP" sz="2400" b="1">
                <a:solidFill>
                  <a:srgbClr val="FF0000"/>
                </a:solidFill>
              </a:rPr>
              <a:t>Step 1</a:t>
            </a:r>
            <a:endParaRPr lang="ja-JP" altLang="en-US" sz="2400" b="1">
              <a:solidFill>
                <a:srgbClr val="FF0000"/>
              </a:solidFill>
            </a:endParaRPr>
          </a:p>
        </p:txBody>
      </p:sp>
      <p:graphicFrame>
        <p:nvGraphicFramePr>
          <p:cNvPr id="6" name="表 5"/>
          <p:cNvGraphicFramePr>
            <a:graphicFrameLocks noGrp="1"/>
          </p:cNvGraphicFramePr>
          <p:nvPr/>
        </p:nvGraphicFramePr>
        <p:xfrm>
          <a:off x="179514" y="404664"/>
          <a:ext cx="8784975" cy="6264696"/>
        </p:xfrm>
        <a:graphic>
          <a:graphicData uri="http://schemas.openxmlformats.org/drawingml/2006/table">
            <a:tbl>
              <a:tblPr firstRow="1" bandRow="1">
                <a:tableStyleId>{3C2FFA5D-87B4-456A-9821-1D502468CF0F}</a:tableStyleId>
              </a:tblPr>
              <a:tblGrid>
                <a:gridCol w="2928325"/>
                <a:gridCol w="2928325"/>
                <a:gridCol w="2928325"/>
              </a:tblGrid>
              <a:tr h="380833">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8386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右矢印 11"/>
          <p:cNvSpPr/>
          <p:nvPr/>
        </p:nvSpPr>
        <p:spPr>
          <a:xfrm>
            <a:off x="1476375" y="908050"/>
            <a:ext cx="5976938" cy="288925"/>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grpSp>
        <p:nvGrpSpPr>
          <p:cNvPr id="2" name="グループ化 16"/>
          <p:cNvGrpSpPr/>
          <p:nvPr/>
        </p:nvGrpSpPr>
        <p:grpSpPr>
          <a:xfrm>
            <a:off x="6084168" y="1769497"/>
            <a:ext cx="2808312" cy="428984"/>
            <a:chOff x="3419872" y="1412776"/>
            <a:chExt cx="2295525" cy="657225"/>
          </a:xfrm>
          <a:solidFill>
            <a:srgbClr val="FFFFFF"/>
          </a:solidFill>
        </p:grpSpPr>
        <p:sp>
          <p:nvSpPr>
            <p:cNvPr id="14" name="AutoShape 36"/>
            <p:cNvSpPr>
              <a:spLocks noChangeArrowheads="1"/>
            </p:cNvSpPr>
            <p:nvPr/>
          </p:nvSpPr>
          <p:spPr bwMode="auto">
            <a:xfrm>
              <a:off x="3419872" y="1412776"/>
              <a:ext cx="2295525" cy="657225"/>
            </a:xfrm>
            <a:prstGeom prst="flowChartDecision">
              <a:avLst/>
            </a:prstGeom>
            <a:grpFill/>
            <a:ln w="9525">
              <a:solidFill>
                <a:srgbClr val="000000"/>
              </a:solidFill>
              <a:miter lim="800000"/>
              <a:headEnd/>
              <a:tailEnd/>
            </a:ln>
          </p:spPr>
        </p:sp>
        <p:sp>
          <p:nvSpPr>
            <p:cNvPr id="15" name="Text Box 1609"/>
            <p:cNvSpPr txBox="1">
              <a:spLocks noChangeArrowheads="1"/>
            </p:cNvSpPr>
            <p:nvPr/>
          </p:nvSpPr>
          <p:spPr bwMode="auto">
            <a:xfrm>
              <a:off x="3707904" y="1556792"/>
              <a:ext cx="1800200" cy="366514"/>
            </a:xfrm>
            <a:prstGeom prst="rect">
              <a:avLst/>
            </a:prstGeom>
            <a:noFill/>
            <a:ln w="9525">
              <a:noFill/>
              <a:miter lim="800000"/>
              <a:headEnd/>
              <a:tailEnd/>
            </a:ln>
          </p:spPr>
          <p:txBody>
            <a:bodyPr lIns="27432" tIns="27432" rIns="0"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GB" altLang="ja-JP" sz="1600" b="1" dirty="0">
                  <a:solidFill>
                    <a:srgbClr val="000000"/>
                  </a:solidFill>
                  <a:cs typeface="Arial"/>
                </a:rPr>
                <a:t>(</a:t>
              </a:r>
              <a:r>
                <a:rPr lang="en-GB" altLang="ja-JP" sz="1600" b="1" dirty="0" err="1">
                  <a:solidFill>
                    <a:srgbClr val="000000"/>
                  </a:solidFill>
                  <a:cs typeface="Arial"/>
                </a:rPr>
                <a:t>i</a:t>
              </a:r>
              <a:r>
                <a:rPr lang="en-GB" altLang="ja-JP" sz="1600" b="1" dirty="0">
                  <a:solidFill>
                    <a:srgbClr val="000000"/>
                  </a:solidFill>
                  <a:cs typeface="Arial"/>
                </a:rPr>
                <a:t>) Valid or not</a:t>
              </a:r>
            </a:p>
          </p:txBody>
        </p:sp>
      </p:grpSp>
      <p:sp>
        <p:nvSpPr>
          <p:cNvPr id="95237" name="AutoShape 37"/>
          <p:cNvSpPr>
            <a:spLocks noChangeArrowheads="1"/>
          </p:cNvSpPr>
          <p:nvPr/>
        </p:nvSpPr>
        <p:spPr bwMode="auto">
          <a:xfrm>
            <a:off x="6084888" y="5591175"/>
            <a:ext cx="2808287" cy="647700"/>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38" name="Text Box 1619"/>
          <p:cNvSpPr txBox="1">
            <a:spLocks noChangeArrowheads="1"/>
          </p:cNvSpPr>
          <p:nvPr/>
        </p:nvSpPr>
        <p:spPr bwMode="auto">
          <a:xfrm>
            <a:off x="6515100" y="5661025"/>
            <a:ext cx="2449513" cy="623888"/>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(vi) Need to separate </a:t>
            </a:r>
          </a:p>
          <a:p>
            <a:r>
              <a:rPr lang="en-GB" altLang="ja-JP" sz="1600" b="1">
                <a:solidFill>
                  <a:srgbClr val="000000"/>
                </a:solidFill>
                <a:cs typeface="Arial" charset="0"/>
              </a:rPr>
              <a:t>        M1 or not?</a:t>
            </a:r>
          </a:p>
        </p:txBody>
      </p:sp>
      <p:sp>
        <p:nvSpPr>
          <p:cNvPr id="42" name="右矢印 41"/>
          <p:cNvSpPr>
            <a:spLocks noChangeArrowheads="1"/>
          </p:cNvSpPr>
          <p:nvPr/>
        </p:nvSpPr>
        <p:spPr bwMode="auto">
          <a:xfrm rot="5400000">
            <a:off x="7379494" y="3788569"/>
            <a:ext cx="288925" cy="287337"/>
          </a:xfrm>
          <a:prstGeom prst="rightArrow">
            <a:avLst>
              <a:gd name="adj1" fmla="val 50000"/>
              <a:gd name="adj2" fmla="val 4008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43" name="右矢印 42"/>
          <p:cNvSpPr>
            <a:spLocks noChangeArrowheads="1"/>
          </p:cNvSpPr>
          <p:nvPr/>
        </p:nvSpPr>
        <p:spPr bwMode="auto">
          <a:xfrm rot="5400000">
            <a:off x="7380288" y="4581525"/>
            <a:ext cx="287338" cy="287337"/>
          </a:xfrm>
          <a:prstGeom prst="rightArrow">
            <a:avLst>
              <a:gd name="adj1" fmla="val 50000"/>
              <a:gd name="adj2" fmla="val 3986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44" name="右矢印 43"/>
          <p:cNvSpPr>
            <a:spLocks noChangeArrowheads="1"/>
          </p:cNvSpPr>
          <p:nvPr/>
        </p:nvSpPr>
        <p:spPr bwMode="auto">
          <a:xfrm rot="5400000">
            <a:off x="7415213" y="5337175"/>
            <a:ext cx="217488" cy="287337"/>
          </a:xfrm>
          <a:prstGeom prst="rightArrow">
            <a:avLst>
              <a:gd name="adj1" fmla="val 50000"/>
              <a:gd name="adj2" fmla="val 3986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45" name="正方形/長方形 44"/>
          <p:cNvSpPr/>
          <p:nvPr/>
        </p:nvSpPr>
        <p:spPr>
          <a:xfrm>
            <a:off x="395288" y="1846263"/>
            <a:ext cx="2232025" cy="417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1" name="右矢印 40"/>
          <p:cNvSpPr>
            <a:spLocks noChangeArrowheads="1"/>
          </p:cNvSpPr>
          <p:nvPr/>
        </p:nvSpPr>
        <p:spPr bwMode="auto">
          <a:xfrm rot="10800000">
            <a:off x="5076825" y="5732463"/>
            <a:ext cx="936625" cy="360362"/>
          </a:xfrm>
          <a:prstGeom prst="rightArrow">
            <a:avLst>
              <a:gd name="adj1" fmla="val 50000"/>
              <a:gd name="adj2" fmla="val 1445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40" name="右矢印 39"/>
          <p:cNvSpPr>
            <a:spLocks noChangeArrowheads="1"/>
          </p:cNvSpPr>
          <p:nvPr/>
        </p:nvSpPr>
        <p:spPr bwMode="auto">
          <a:xfrm rot="10800000">
            <a:off x="5076825" y="4940300"/>
            <a:ext cx="936625" cy="360363"/>
          </a:xfrm>
          <a:prstGeom prst="rightArrow">
            <a:avLst>
              <a:gd name="adj1" fmla="val 50000"/>
              <a:gd name="adj2" fmla="val 1445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 name="右矢印 8"/>
          <p:cNvSpPr>
            <a:spLocks noChangeArrowheads="1"/>
          </p:cNvSpPr>
          <p:nvPr/>
        </p:nvSpPr>
        <p:spPr bwMode="auto">
          <a:xfrm rot="10800000">
            <a:off x="5076825" y="1773238"/>
            <a:ext cx="1008063" cy="360362"/>
          </a:xfrm>
          <a:prstGeom prst="rightArrow">
            <a:avLst>
              <a:gd name="adj1" fmla="val 50000"/>
              <a:gd name="adj2" fmla="val 15554"/>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38" name="右矢印 37"/>
          <p:cNvSpPr>
            <a:spLocks noChangeArrowheads="1"/>
          </p:cNvSpPr>
          <p:nvPr/>
        </p:nvSpPr>
        <p:spPr bwMode="auto">
          <a:xfrm rot="10800000">
            <a:off x="5076825" y="3359150"/>
            <a:ext cx="1008063" cy="358775"/>
          </a:xfrm>
          <a:prstGeom prst="rightArrow">
            <a:avLst>
              <a:gd name="adj1" fmla="val 50000"/>
              <a:gd name="adj2" fmla="val 15545"/>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39" name="右矢印 38"/>
          <p:cNvSpPr>
            <a:spLocks noChangeArrowheads="1"/>
          </p:cNvSpPr>
          <p:nvPr/>
        </p:nvSpPr>
        <p:spPr bwMode="auto">
          <a:xfrm rot="10800000">
            <a:off x="5076825" y="4149725"/>
            <a:ext cx="936625" cy="360363"/>
          </a:xfrm>
          <a:prstGeom prst="rightArrow">
            <a:avLst>
              <a:gd name="adj1" fmla="val 50000"/>
              <a:gd name="adj2" fmla="val 1445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47" name="右矢印 46"/>
          <p:cNvSpPr>
            <a:spLocks noChangeArrowheads="1"/>
          </p:cNvSpPr>
          <p:nvPr/>
        </p:nvSpPr>
        <p:spPr bwMode="auto">
          <a:xfrm rot="5400000">
            <a:off x="7206457" y="1299369"/>
            <a:ext cx="635000" cy="287337"/>
          </a:xfrm>
          <a:prstGeom prst="rightArrow">
            <a:avLst>
              <a:gd name="adj1" fmla="val 50000"/>
              <a:gd name="adj2" fmla="val 62891"/>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48" name="右矢印 47"/>
          <p:cNvSpPr>
            <a:spLocks noChangeArrowheads="1"/>
          </p:cNvSpPr>
          <p:nvPr/>
        </p:nvSpPr>
        <p:spPr bwMode="auto">
          <a:xfrm rot="-5400000">
            <a:off x="1223963" y="1306513"/>
            <a:ext cx="720725" cy="358775"/>
          </a:xfrm>
          <a:prstGeom prst="rightArrow">
            <a:avLst>
              <a:gd name="adj1" fmla="val 50000"/>
              <a:gd name="adj2" fmla="val 80084"/>
            </a:avLst>
          </a:prstGeom>
          <a:solidFill>
            <a:srgbClr val="7575D1"/>
          </a:solidFill>
          <a:ln w="25400" algn="ctr">
            <a:solidFill>
              <a:srgbClr val="19194D"/>
            </a:solidFill>
            <a:miter lim="800000"/>
            <a:headEnd/>
            <a:tailEnd/>
          </a:ln>
        </p:spPr>
        <p:txBody>
          <a:bodyPr vert="eaVert" anchor="ctr"/>
          <a:lstStyle/>
          <a:p>
            <a:pPr algn="ctr">
              <a:defRPr/>
            </a:pPr>
            <a:endParaRPr lang="ja-JP" altLang="en-US" sz="1800">
              <a:solidFill>
                <a:schemeClr val="lt1"/>
              </a:solidFill>
              <a:latin typeface="+mn-lt"/>
              <a:ea typeface="+mn-ea"/>
            </a:endParaRPr>
          </a:p>
        </p:txBody>
      </p:sp>
      <p:sp>
        <p:nvSpPr>
          <p:cNvPr id="95250" name="Text Box 49"/>
          <p:cNvSpPr txBox="1">
            <a:spLocks noChangeArrowheads="1"/>
          </p:cNvSpPr>
          <p:nvPr/>
        </p:nvSpPr>
        <p:spPr bwMode="auto">
          <a:xfrm>
            <a:off x="6105525" y="1616075"/>
            <a:ext cx="698500" cy="288925"/>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51" name="Text Box 9"/>
          <p:cNvSpPr txBox="1">
            <a:spLocks noChangeArrowheads="1"/>
          </p:cNvSpPr>
          <p:nvPr/>
        </p:nvSpPr>
        <p:spPr bwMode="auto">
          <a:xfrm>
            <a:off x="5148263" y="1549400"/>
            <a:ext cx="1008062"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52" name="Text Box 9"/>
          <p:cNvSpPr txBox="1">
            <a:spLocks noChangeArrowheads="1"/>
          </p:cNvSpPr>
          <p:nvPr/>
        </p:nvSpPr>
        <p:spPr bwMode="auto">
          <a:xfrm>
            <a:off x="5148263" y="3925888"/>
            <a:ext cx="1252537"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53" name="Text Box 49"/>
          <p:cNvSpPr txBox="1">
            <a:spLocks noChangeArrowheads="1"/>
          </p:cNvSpPr>
          <p:nvPr/>
        </p:nvSpPr>
        <p:spPr bwMode="auto">
          <a:xfrm>
            <a:off x="6227763" y="3933825"/>
            <a:ext cx="720725"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54" name="Text Box 50"/>
          <p:cNvSpPr txBox="1">
            <a:spLocks noChangeArrowheads="1"/>
          </p:cNvSpPr>
          <p:nvPr/>
        </p:nvSpPr>
        <p:spPr bwMode="auto">
          <a:xfrm>
            <a:off x="7740650" y="4510088"/>
            <a:ext cx="247650" cy="219075"/>
          </a:xfrm>
          <a:prstGeom prst="rect">
            <a:avLst/>
          </a:prstGeom>
          <a:noFill/>
          <a:ln w="9525">
            <a:noFill/>
            <a:miter lim="800000"/>
            <a:headEnd/>
            <a:tailEnd/>
          </a:ln>
        </p:spPr>
        <p:txBody>
          <a:bodyPr lIns="18288" tIns="18288" rIns="0" bIns="0"/>
          <a:lstStyle/>
          <a:p>
            <a:r>
              <a:rPr lang="en-GB" altLang="ja-JP" sz="1600" b="1">
                <a:solidFill>
                  <a:srgbClr val="000000"/>
                </a:solidFill>
                <a:cs typeface="Arial" charset="0"/>
              </a:rPr>
              <a:t>Y </a:t>
            </a:r>
          </a:p>
        </p:txBody>
      </p:sp>
      <p:sp>
        <p:nvSpPr>
          <p:cNvPr id="95255" name="Text Box 49"/>
          <p:cNvSpPr txBox="1">
            <a:spLocks noChangeArrowheads="1"/>
          </p:cNvSpPr>
          <p:nvPr/>
        </p:nvSpPr>
        <p:spPr bwMode="auto">
          <a:xfrm>
            <a:off x="7740650" y="2995613"/>
            <a:ext cx="285750" cy="180975"/>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a:t>
            </a:r>
          </a:p>
        </p:txBody>
      </p:sp>
      <p:sp>
        <p:nvSpPr>
          <p:cNvPr id="64" name="右矢印 63"/>
          <p:cNvSpPr>
            <a:spLocks noChangeArrowheads="1"/>
          </p:cNvSpPr>
          <p:nvPr/>
        </p:nvSpPr>
        <p:spPr bwMode="auto">
          <a:xfrm rot="5400000">
            <a:off x="7308057" y="6309519"/>
            <a:ext cx="431800" cy="287337"/>
          </a:xfrm>
          <a:prstGeom prst="rightArrow">
            <a:avLst>
              <a:gd name="adj1" fmla="val 50000"/>
              <a:gd name="adj2" fmla="val 50183"/>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6" name="右矢印 15"/>
          <p:cNvSpPr>
            <a:spLocks noChangeArrowheads="1"/>
          </p:cNvSpPr>
          <p:nvPr/>
        </p:nvSpPr>
        <p:spPr bwMode="auto">
          <a:xfrm rot="5400000">
            <a:off x="7380288" y="2997200"/>
            <a:ext cx="287338" cy="287337"/>
          </a:xfrm>
          <a:prstGeom prst="rightArrow">
            <a:avLst>
              <a:gd name="adj1" fmla="val 50000"/>
              <a:gd name="adj2" fmla="val 3986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95258" name="Text Box 9"/>
          <p:cNvSpPr txBox="1">
            <a:spLocks noChangeArrowheads="1"/>
          </p:cNvSpPr>
          <p:nvPr/>
        </p:nvSpPr>
        <p:spPr bwMode="auto">
          <a:xfrm>
            <a:off x="5148263" y="4718050"/>
            <a:ext cx="1252537"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59" name="Text Box 9"/>
          <p:cNvSpPr txBox="1">
            <a:spLocks noChangeArrowheads="1"/>
          </p:cNvSpPr>
          <p:nvPr/>
        </p:nvSpPr>
        <p:spPr bwMode="auto">
          <a:xfrm>
            <a:off x="5119688" y="5445125"/>
            <a:ext cx="1252537"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60" name="Text Box 49"/>
          <p:cNvSpPr txBox="1">
            <a:spLocks noChangeArrowheads="1"/>
          </p:cNvSpPr>
          <p:nvPr/>
        </p:nvSpPr>
        <p:spPr bwMode="auto">
          <a:xfrm>
            <a:off x="6227763" y="4724400"/>
            <a:ext cx="720725"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1" name="Text Box 49"/>
          <p:cNvSpPr txBox="1">
            <a:spLocks noChangeArrowheads="1"/>
          </p:cNvSpPr>
          <p:nvPr/>
        </p:nvSpPr>
        <p:spPr bwMode="auto">
          <a:xfrm>
            <a:off x="7739063" y="6165850"/>
            <a:ext cx="720725"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2" name="Text Box 49"/>
          <p:cNvSpPr txBox="1">
            <a:spLocks noChangeArrowheads="1"/>
          </p:cNvSpPr>
          <p:nvPr/>
        </p:nvSpPr>
        <p:spPr bwMode="auto">
          <a:xfrm>
            <a:off x="6156325" y="5445125"/>
            <a:ext cx="720725"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3" name="Text Box 49"/>
          <p:cNvSpPr txBox="1">
            <a:spLocks noChangeArrowheads="1"/>
          </p:cNvSpPr>
          <p:nvPr/>
        </p:nvSpPr>
        <p:spPr bwMode="auto">
          <a:xfrm>
            <a:off x="7667625" y="5300663"/>
            <a:ext cx="720725" cy="287337"/>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4" name="Text Box 9"/>
          <p:cNvSpPr txBox="1">
            <a:spLocks noChangeArrowheads="1"/>
          </p:cNvSpPr>
          <p:nvPr/>
        </p:nvSpPr>
        <p:spPr bwMode="auto">
          <a:xfrm>
            <a:off x="5148263" y="3133725"/>
            <a:ext cx="1081087"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65" name="Text Box 49"/>
          <p:cNvSpPr txBox="1">
            <a:spLocks noChangeArrowheads="1"/>
          </p:cNvSpPr>
          <p:nvPr/>
        </p:nvSpPr>
        <p:spPr bwMode="auto">
          <a:xfrm>
            <a:off x="6156325" y="3141663"/>
            <a:ext cx="720725" cy="287337"/>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6" name="Text Box 49"/>
          <p:cNvSpPr txBox="1">
            <a:spLocks noChangeArrowheads="1"/>
          </p:cNvSpPr>
          <p:nvPr/>
        </p:nvSpPr>
        <p:spPr bwMode="auto">
          <a:xfrm>
            <a:off x="7667625" y="3789363"/>
            <a:ext cx="720725" cy="287337"/>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7" name="Text Box 49"/>
          <p:cNvSpPr txBox="1">
            <a:spLocks noChangeArrowheads="1"/>
          </p:cNvSpPr>
          <p:nvPr/>
        </p:nvSpPr>
        <p:spPr bwMode="auto">
          <a:xfrm>
            <a:off x="7740650" y="2203450"/>
            <a:ext cx="285750" cy="180975"/>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a:t>
            </a:r>
          </a:p>
        </p:txBody>
      </p:sp>
      <p:sp>
        <p:nvSpPr>
          <p:cNvPr id="3" name="右矢印 15"/>
          <p:cNvSpPr>
            <a:spLocks noChangeArrowheads="1"/>
          </p:cNvSpPr>
          <p:nvPr/>
        </p:nvSpPr>
        <p:spPr bwMode="auto">
          <a:xfrm rot="5400000">
            <a:off x="7380288" y="2205038"/>
            <a:ext cx="287337" cy="287337"/>
          </a:xfrm>
          <a:prstGeom prst="rightArrow">
            <a:avLst>
              <a:gd name="adj1" fmla="val 50000"/>
              <a:gd name="adj2" fmla="val 3986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95269" name="AutoShape 37"/>
          <p:cNvSpPr>
            <a:spLocks noChangeArrowheads="1"/>
          </p:cNvSpPr>
          <p:nvPr/>
        </p:nvSpPr>
        <p:spPr bwMode="auto">
          <a:xfrm>
            <a:off x="6084888" y="4076700"/>
            <a:ext cx="2808287" cy="5048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70" name="Text Box 1619"/>
          <p:cNvSpPr txBox="1">
            <a:spLocks noChangeArrowheads="1"/>
          </p:cNvSpPr>
          <p:nvPr/>
        </p:nvSpPr>
        <p:spPr bwMode="auto">
          <a:xfrm>
            <a:off x="6227763" y="4173538"/>
            <a:ext cx="2665412" cy="33655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(iv) Need to amend or not?</a:t>
            </a:r>
          </a:p>
        </p:txBody>
      </p:sp>
      <p:sp>
        <p:nvSpPr>
          <p:cNvPr id="4" name="右矢印 37"/>
          <p:cNvSpPr>
            <a:spLocks noChangeArrowheads="1"/>
          </p:cNvSpPr>
          <p:nvPr/>
        </p:nvSpPr>
        <p:spPr bwMode="auto">
          <a:xfrm rot="10800000">
            <a:off x="5076825" y="2565400"/>
            <a:ext cx="1008063" cy="358775"/>
          </a:xfrm>
          <a:prstGeom prst="rightArrow">
            <a:avLst>
              <a:gd name="adj1" fmla="val 50000"/>
              <a:gd name="adj2" fmla="val 15545"/>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5272" name="Text Box 9"/>
          <p:cNvSpPr txBox="1">
            <a:spLocks noChangeArrowheads="1"/>
          </p:cNvSpPr>
          <p:nvPr/>
        </p:nvSpPr>
        <p:spPr bwMode="auto">
          <a:xfrm>
            <a:off x="5148263" y="2341563"/>
            <a:ext cx="1152525"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73" name="Text Box 49"/>
          <p:cNvSpPr txBox="1">
            <a:spLocks noChangeArrowheads="1"/>
          </p:cNvSpPr>
          <p:nvPr/>
        </p:nvSpPr>
        <p:spPr bwMode="auto">
          <a:xfrm>
            <a:off x="6154738" y="2349500"/>
            <a:ext cx="649287"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74" name="AutoShape 37"/>
          <p:cNvSpPr>
            <a:spLocks noChangeArrowheads="1"/>
          </p:cNvSpPr>
          <p:nvPr/>
        </p:nvSpPr>
        <p:spPr bwMode="auto">
          <a:xfrm>
            <a:off x="6084888" y="3284538"/>
            <a:ext cx="2808287" cy="5048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75" name="Text Box 1619"/>
          <p:cNvSpPr txBox="1">
            <a:spLocks noChangeArrowheads="1"/>
          </p:cNvSpPr>
          <p:nvPr/>
        </p:nvSpPr>
        <p:spPr bwMode="auto">
          <a:xfrm>
            <a:off x="6372225" y="3381375"/>
            <a:ext cx="2449513" cy="33655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(iii) Need to split or not?</a:t>
            </a:r>
          </a:p>
        </p:txBody>
      </p:sp>
      <p:sp>
        <p:nvSpPr>
          <p:cNvPr id="95276" name="AutoShape 37"/>
          <p:cNvSpPr>
            <a:spLocks noChangeArrowheads="1"/>
          </p:cNvSpPr>
          <p:nvPr/>
        </p:nvSpPr>
        <p:spPr bwMode="auto">
          <a:xfrm>
            <a:off x="6084888" y="4868863"/>
            <a:ext cx="2879725" cy="5048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77" name="Text Box 1619"/>
          <p:cNvSpPr txBox="1">
            <a:spLocks noChangeArrowheads="1"/>
          </p:cNvSpPr>
          <p:nvPr/>
        </p:nvSpPr>
        <p:spPr bwMode="auto">
          <a:xfrm>
            <a:off x="6372225" y="4965700"/>
            <a:ext cx="2592388" cy="33655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(v) Can be unified or not?</a:t>
            </a:r>
          </a:p>
        </p:txBody>
      </p:sp>
      <p:sp>
        <p:nvSpPr>
          <p:cNvPr id="95278" name="AutoShape 37"/>
          <p:cNvSpPr>
            <a:spLocks noChangeArrowheads="1"/>
          </p:cNvSpPr>
          <p:nvPr/>
        </p:nvSpPr>
        <p:spPr bwMode="auto">
          <a:xfrm>
            <a:off x="6156325" y="2492375"/>
            <a:ext cx="2808288" cy="5048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79" name="Text Box 1619"/>
          <p:cNvSpPr txBox="1">
            <a:spLocks noChangeArrowheads="1"/>
          </p:cNvSpPr>
          <p:nvPr/>
        </p:nvSpPr>
        <p:spPr bwMode="auto">
          <a:xfrm>
            <a:off x="6515100" y="2589213"/>
            <a:ext cx="2449513" cy="33655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(ii) Necessary or not?</a:t>
            </a:r>
          </a:p>
        </p:txBody>
      </p:sp>
      <p:sp>
        <p:nvSpPr>
          <p:cNvPr id="95280" name="Text Box 49"/>
          <p:cNvSpPr txBox="1">
            <a:spLocks noChangeArrowheads="1"/>
          </p:cNvSpPr>
          <p:nvPr/>
        </p:nvSpPr>
        <p:spPr bwMode="auto">
          <a:xfrm>
            <a:off x="539750" y="2781300"/>
            <a:ext cx="2087563" cy="2563813"/>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Consider the GR report coordinated and consolidated by IWVTA Informal Group and give guidance to the concerned GR in accordance with the requests</a:t>
            </a:r>
            <a:endParaRPr lang="ja-JP" altLang="en-US" sz="1800"/>
          </a:p>
        </p:txBody>
      </p:sp>
      <p:sp>
        <p:nvSpPr>
          <p:cNvPr id="95281" name="Rectangle 50"/>
          <p:cNvSpPr>
            <a:spLocks noChangeArrowheads="1"/>
          </p:cNvSpPr>
          <p:nvPr/>
        </p:nvSpPr>
        <p:spPr bwMode="auto">
          <a:xfrm>
            <a:off x="3419475" y="1701800"/>
            <a:ext cx="1657350" cy="4391025"/>
          </a:xfrm>
          <a:prstGeom prst="rect">
            <a:avLst/>
          </a:prstGeom>
          <a:noFill/>
          <a:ln w="28575">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95282" name="Text Box 51"/>
          <p:cNvSpPr txBox="1">
            <a:spLocks noChangeArrowheads="1"/>
          </p:cNvSpPr>
          <p:nvPr/>
        </p:nvSpPr>
        <p:spPr bwMode="auto">
          <a:xfrm>
            <a:off x="3563938" y="3068638"/>
            <a:ext cx="1368425" cy="2014537"/>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Coordinate and consolidate GR all activities and report to WP29</a:t>
            </a:r>
            <a:endParaRPr lang="ja-JP" altLang="en-US" sz="1800"/>
          </a:p>
        </p:txBody>
      </p:sp>
      <p:sp>
        <p:nvSpPr>
          <p:cNvPr id="5" name="右矢印 37"/>
          <p:cNvSpPr>
            <a:spLocks noChangeArrowheads="1"/>
          </p:cNvSpPr>
          <p:nvPr/>
        </p:nvSpPr>
        <p:spPr bwMode="auto">
          <a:xfrm rot="10800000">
            <a:off x="2627313" y="3646488"/>
            <a:ext cx="792162" cy="358775"/>
          </a:xfrm>
          <a:prstGeom prst="rightArrow">
            <a:avLst>
              <a:gd name="adj1" fmla="val 50000"/>
              <a:gd name="adj2" fmla="val 12215"/>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5284" name="Text Box 9"/>
          <p:cNvSpPr txBox="1">
            <a:spLocks noChangeArrowheads="1"/>
          </p:cNvSpPr>
          <p:nvPr/>
        </p:nvSpPr>
        <p:spPr bwMode="auto">
          <a:xfrm>
            <a:off x="2700338" y="3149600"/>
            <a:ext cx="863600" cy="56832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85" name="AutoShape 1"/>
          <p:cNvSpPr>
            <a:spLocks noChangeArrowheads="1"/>
          </p:cNvSpPr>
          <p:nvPr/>
        </p:nvSpPr>
        <p:spPr bwMode="auto">
          <a:xfrm>
            <a:off x="7818438" y="1006475"/>
            <a:ext cx="750887" cy="352425"/>
          </a:xfrm>
          <a:prstGeom prst="flowChartProcess">
            <a:avLst/>
          </a:prstGeom>
          <a:noFill/>
          <a:ln w="9525">
            <a:noFill/>
            <a:miter lim="800000"/>
            <a:headEnd/>
            <a:tailEnd/>
          </a:ln>
        </p:spPr>
        <p:txBody>
          <a:bodyPr lIns="27432" tIns="18288" rIns="27432" bIns="18288" anchor="ctr"/>
          <a:lstStyle/>
          <a:p>
            <a:r>
              <a:rPr lang="en-GB" altLang="ja-JP" sz="1600" b="1">
                <a:solidFill>
                  <a:srgbClr val="000000"/>
                </a:solidFill>
                <a:cs typeface="Arial" charset="0"/>
              </a:rPr>
              <a:t>[start]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179514" y="764704"/>
          <a:ext cx="8784975" cy="5412582"/>
        </p:xfrm>
        <a:graphic>
          <a:graphicData uri="http://schemas.openxmlformats.org/drawingml/2006/table">
            <a:tbl>
              <a:tblPr firstRow="1" bandRow="1">
                <a:tableStyleId>{3C2FFA5D-87B4-456A-9821-1D502468CF0F}</a:tableStyleId>
              </a:tblPr>
              <a:tblGrid>
                <a:gridCol w="2928325"/>
                <a:gridCol w="2928325"/>
                <a:gridCol w="2928325"/>
              </a:tblGrid>
              <a:tr h="360040">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682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右矢印 8"/>
          <p:cNvSpPr>
            <a:spLocks noChangeArrowheads="1"/>
          </p:cNvSpPr>
          <p:nvPr/>
        </p:nvSpPr>
        <p:spPr bwMode="auto">
          <a:xfrm rot="5400000">
            <a:off x="1404144" y="4653756"/>
            <a:ext cx="504825" cy="360363"/>
          </a:xfrm>
          <a:prstGeom prst="rightArrow">
            <a:avLst>
              <a:gd name="adj1" fmla="val 50000"/>
              <a:gd name="adj2" fmla="val 49997"/>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0" name="右矢印 9"/>
          <p:cNvSpPr>
            <a:spLocks noChangeArrowheads="1"/>
          </p:cNvSpPr>
          <p:nvPr/>
        </p:nvSpPr>
        <p:spPr bwMode="auto">
          <a:xfrm rot="5400000">
            <a:off x="1259682" y="2853531"/>
            <a:ext cx="431800" cy="287337"/>
          </a:xfrm>
          <a:prstGeom prst="rightArrow">
            <a:avLst>
              <a:gd name="adj1" fmla="val 50000"/>
              <a:gd name="adj2" fmla="val 75138"/>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2" name="右矢印 11"/>
          <p:cNvSpPr>
            <a:spLocks noChangeArrowheads="1"/>
          </p:cNvSpPr>
          <p:nvPr/>
        </p:nvSpPr>
        <p:spPr bwMode="auto">
          <a:xfrm rot="10800000">
            <a:off x="3059113" y="3860800"/>
            <a:ext cx="3241675" cy="360363"/>
          </a:xfrm>
          <a:prstGeom prst="rightArrow">
            <a:avLst>
              <a:gd name="adj1" fmla="val 50000"/>
              <a:gd name="adj2" fmla="val 40938"/>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7285" name="テキスト ボックス 13"/>
          <p:cNvSpPr txBox="1">
            <a:spLocks noChangeArrowheads="1"/>
          </p:cNvSpPr>
          <p:nvPr/>
        </p:nvSpPr>
        <p:spPr bwMode="auto">
          <a:xfrm>
            <a:off x="250825" y="260350"/>
            <a:ext cx="1152525" cy="457200"/>
          </a:xfrm>
          <a:prstGeom prst="rect">
            <a:avLst/>
          </a:prstGeom>
          <a:noFill/>
          <a:ln w="9525">
            <a:noFill/>
            <a:miter lim="800000"/>
            <a:headEnd/>
            <a:tailEnd/>
          </a:ln>
        </p:spPr>
        <p:txBody>
          <a:bodyPr>
            <a:spAutoFit/>
          </a:bodyPr>
          <a:lstStyle/>
          <a:p>
            <a:r>
              <a:rPr lang="en-US" altLang="ja-JP" sz="2400" b="1">
                <a:solidFill>
                  <a:srgbClr val="FF0000"/>
                </a:solidFill>
              </a:rPr>
              <a:t>Step 1</a:t>
            </a:r>
            <a:endParaRPr lang="ja-JP" altLang="en-US" sz="2400" b="1">
              <a:solidFill>
                <a:srgbClr val="FF0000"/>
              </a:solidFill>
            </a:endParaRPr>
          </a:p>
        </p:txBody>
      </p:sp>
      <p:sp>
        <p:nvSpPr>
          <p:cNvPr id="97286" name="AutoShape 84"/>
          <p:cNvSpPr>
            <a:spLocks noChangeArrowheads="1"/>
          </p:cNvSpPr>
          <p:nvPr/>
        </p:nvSpPr>
        <p:spPr bwMode="auto">
          <a:xfrm>
            <a:off x="6300788" y="2997200"/>
            <a:ext cx="2520950" cy="1439863"/>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Develop proposal to amend the concerned UN Regulation</a:t>
            </a:r>
          </a:p>
        </p:txBody>
      </p:sp>
      <p:sp>
        <p:nvSpPr>
          <p:cNvPr id="97287" name="AutoShape 86"/>
          <p:cNvSpPr>
            <a:spLocks noChangeArrowheads="1"/>
          </p:cNvSpPr>
          <p:nvPr/>
        </p:nvSpPr>
        <p:spPr bwMode="auto">
          <a:xfrm>
            <a:off x="3419475" y="4797425"/>
            <a:ext cx="2519363" cy="863600"/>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Include the approved amended UN Regulation in UN R0 </a:t>
            </a:r>
          </a:p>
        </p:txBody>
      </p:sp>
      <p:sp>
        <p:nvSpPr>
          <p:cNvPr id="97288" name="Text Box 79"/>
          <p:cNvSpPr txBox="1">
            <a:spLocks noChangeArrowheads="1"/>
          </p:cNvSpPr>
          <p:nvPr/>
        </p:nvSpPr>
        <p:spPr bwMode="auto">
          <a:xfrm>
            <a:off x="5435600" y="1773238"/>
            <a:ext cx="1223963"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report</a:t>
            </a:r>
          </a:p>
        </p:txBody>
      </p:sp>
      <p:sp>
        <p:nvSpPr>
          <p:cNvPr id="97289" name="スライド番号プレースホルダ 12"/>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AD89C9DD-CB37-4F88-A6E1-F420697EB13B}" type="slidenum">
              <a:rPr lang="en-US" altLang="ja-JP" sz="1400"/>
              <a:pPr algn="r"/>
              <a:t>24</a:t>
            </a:fld>
            <a:endParaRPr lang="en-US" altLang="ja-JP" sz="1400"/>
          </a:p>
        </p:txBody>
      </p:sp>
      <p:sp>
        <p:nvSpPr>
          <p:cNvPr id="14" name="右矢印 13"/>
          <p:cNvSpPr>
            <a:spLocks noChangeArrowheads="1"/>
          </p:cNvSpPr>
          <p:nvPr/>
        </p:nvSpPr>
        <p:spPr bwMode="auto">
          <a:xfrm rot="5400000">
            <a:off x="7344569" y="1232694"/>
            <a:ext cx="431800" cy="360362"/>
          </a:xfrm>
          <a:prstGeom prst="rightArrow">
            <a:avLst>
              <a:gd name="adj1" fmla="val 50000"/>
              <a:gd name="adj2" fmla="val 18734"/>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97291" name="AutoShape 37"/>
          <p:cNvSpPr>
            <a:spLocks noChangeArrowheads="1"/>
          </p:cNvSpPr>
          <p:nvPr/>
        </p:nvSpPr>
        <p:spPr bwMode="auto">
          <a:xfrm>
            <a:off x="6156325" y="1628775"/>
            <a:ext cx="2808288" cy="1223963"/>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7292" name="Text Box 1619"/>
          <p:cNvSpPr txBox="1">
            <a:spLocks noChangeArrowheads="1"/>
          </p:cNvSpPr>
          <p:nvPr/>
        </p:nvSpPr>
        <p:spPr bwMode="auto">
          <a:xfrm>
            <a:off x="6804025" y="1870075"/>
            <a:ext cx="1944688" cy="83820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Decide to amend the concerned UN Regulation</a:t>
            </a:r>
          </a:p>
        </p:txBody>
      </p:sp>
      <p:sp>
        <p:nvSpPr>
          <p:cNvPr id="2" name="右矢印 11"/>
          <p:cNvSpPr>
            <a:spLocks noChangeArrowheads="1"/>
          </p:cNvSpPr>
          <p:nvPr/>
        </p:nvSpPr>
        <p:spPr bwMode="auto">
          <a:xfrm rot="10800000">
            <a:off x="5364163" y="2060575"/>
            <a:ext cx="863600" cy="360363"/>
          </a:xfrm>
          <a:prstGeom prst="rightArrow">
            <a:avLst>
              <a:gd name="adj1" fmla="val 50000"/>
              <a:gd name="adj2" fmla="val 10906"/>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7294" name="Text Box 79"/>
          <p:cNvSpPr txBox="1">
            <a:spLocks noChangeArrowheads="1"/>
          </p:cNvSpPr>
          <p:nvPr/>
        </p:nvSpPr>
        <p:spPr bwMode="auto">
          <a:xfrm>
            <a:off x="6156325" y="2420938"/>
            <a:ext cx="504825"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Y/N</a:t>
            </a:r>
          </a:p>
        </p:txBody>
      </p:sp>
      <p:sp>
        <p:nvSpPr>
          <p:cNvPr id="97295" name="Rectangle 16"/>
          <p:cNvSpPr>
            <a:spLocks noChangeArrowheads="1"/>
          </p:cNvSpPr>
          <p:nvPr/>
        </p:nvSpPr>
        <p:spPr bwMode="auto">
          <a:xfrm>
            <a:off x="3851275" y="1484313"/>
            <a:ext cx="1441450" cy="1512887"/>
          </a:xfrm>
          <a:prstGeom prst="rect">
            <a:avLst/>
          </a:prstGeom>
          <a:noFill/>
          <a:ln w="19050">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97296" name="Text Box 17"/>
          <p:cNvSpPr txBox="1">
            <a:spLocks noChangeArrowheads="1"/>
          </p:cNvSpPr>
          <p:nvPr/>
        </p:nvSpPr>
        <p:spPr bwMode="auto">
          <a:xfrm>
            <a:off x="3851275" y="1484313"/>
            <a:ext cx="1441450" cy="1465262"/>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Coordinate and consolidate GR all activities </a:t>
            </a:r>
            <a:endParaRPr lang="ja-JP" altLang="en-US" sz="1800"/>
          </a:p>
        </p:txBody>
      </p:sp>
      <p:sp>
        <p:nvSpPr>
          <p:cNvPr id="97297" name="Text Box 79"/>
          <p:cNvSpPr txBox="1">
            <a:spLocks noChangeArrowheads="1"/>
          </p:cNvSpPr>
          <p:nvPr/>
        </p:nvSpPr>
        <p:spPr bwMode="auto">
          <a:xfrm>
            <a:off x="2843213" y="1773238"/>
            <a:ext cx="1223962"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report</a:t>
            </a:r>
          </a:p>
        </p:txBody>
      </p:sp>
      <p:sp>
        <p:nvSpPr>
          <p:cNvPr id="3" name="右矢印 11"/>
          <p:cNvSpPr>
            <a:spLocks noChangeArrowheads="1"/>
          </p:cNvSpPr>
          <p:nvPr/>
        </p:nvSpPr>
        <p:spPr bwMode="auto">
          <a:xfrm rot="10800000">
            <a:off x="2771775" y="2060575"/>
            <a:ext cx="1008063" cy="360363"/>
          </a:xfrm>
          <a:prstGeom prst="rightArrow">
            <a:avLst>
              <a:gd name="adj1" fmla="val 50000"/>
              <a:gd name="adj2" fmla="val 12731"/>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7299" name="Text Box 20"/>
          <p:cNvSpPr txBox="1">
            <a:spLocks noChangeArrowheads="1"/>
          </p:cNvSpPr>
          <p:nvPr/>
        </p:nvSpPr>
        <p:spPr bwMode="auto">
          <a:xfrm>
            <a:off x="468313" y="1773238"/>
            <a:ext cx="2159000" cy="915987"/>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 Need to amend the concerned UN Regulation</a:t>
            </a:r>
            <a:endParaRPr lang="ja-JP" altLang="en-US" sz="1800"/>
          </a:p>
        </p:txBody>
      </p:sp>
      <p:sp>
        <p:nvSpPr>
          <p:cNvPr id="97300" name="Rectangle 21"/>
          <p:cNvSpPr>
            <a:spLocks noChangeArrowheads="1"/>
          </p:cNvSpPr>
          <p:nvPr/>
        </p:nvSpPr>
        <p:spPr bwMode="auto">
          <a:xfrm>
            <a:off x="395288" y="1701800"/>
            <a:ext cx="2376487" cy="1079500"/>
          </a:xfrm>
          <a:prstGeom prst="rect">
            <a:avLst/>
          </a:prstGeom>
          <a:noFill/>
          <a:ln w="19050">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4" name="右矢印 11"/>
          <p:cNvSpPr>
            <a:spLocks noChangeArrowheads="1"/>
          </p:cNvSpPr>
          <p:nvPr/>
        </p:nvSpPr>
        <p:spPr bwMode="auto">
          <a:xfrm>
            <a:off x="1403350" y="3140075"/>
            <a:ext cx="4897438" cy="360363"/>
          </a:xfrm>
          <a:prstGeom prst="rightArrow">
            <a:avLst>
              <a:gd name="adj1" fmla="val 57352"/>
              <a:gd name="adj2" fmla="val 25545"/>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97302" name="AutoShape 37"/>
          <p:cNvSpPr>
            <a:spLocks noChangeArrowheads="1"/>
          </p:cNvSpPr>
          <p:nvPr/>
        </p:nvSpPr>
        <p:spPr bwMode="auto">
          <a:xfrm>
            <a:off x="250825" y="3500438"/>
            <a:ext cx="2808288" cy="11525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7303" name="Text Box 1619"/>
          <p:cNvSpPr txBox="1">
            <a:spLocks noChangeArrowheads="1"/>
          </p:cNvSpPr>
          <p:nvPr/>
        </p:nvSpPr>
        <p:spPr bwMode="auto">
          <a:xfrm>
            <a:off x="1044575" y="3670300"/>
            <a:ext cx="1655763" cy="83820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Approve the amended UN  Regulation</a:t>
            </a:r>
          </a:p>
        </p:txBody>
      </p:sp>
      <p:sp>
        <p:nvSpPr>
          <p:cNvPr id="97304" name="Text Box 79"/>
          <p:cNvSpPr txBox="1">
            <a:spLocks noChangeArrowheads="1"/>
          </p:cNvSpPr>
          <p:nvPr/>
        </p:nvSpPr>
        <p:spPr bwMode="auto">
          <a:xfrm>
            <a:off x="971550" y="2852738"/>
            <a:ext cx="287338"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a:t>
            </a:r>
          </a:p>
        </p:txBody>
      </p:sp>
      <p:sp>
        <p:nvSpPr>
          <p:cNvPr id="97305" name="Text Box 79"/>
          <p:cNvSpPr txBox="1">
            <a:spLocks noChangeArrowheads="1"/>
          </p:cNvSpPr>
          <p:nvPr/>
        </p:nvSpPr>
        <p:spPr bwMode="auto">
          <a:xfrm>
            <a:off x="2987675" y="3644900"/>
            <a:ext cx="3313113" cy="287338"/>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regular adoption procedure</a:t>
            </a:r>
          </a:p>
        </p:txBody>
      </p:sp>
      <p:sp>
        <p:nvSpPr>
          <p:cNvPr id="5" name="右矢印 11"/>
          <p:cNvSpPr>
            <a:spLocks noChangeArrowheads="1"/>
          </p:cNvSpPr>
          <p:nvPr/>
        </p:nvSpPr>
        <p:spPr bwMode="auto">
          <a:xfrm>
            <a:off x="1547813" y="5014913"/>
            <a:ext cx="1871662" cy="358775"/>
          </a:xfrm>
          <a:prstGeom prst="rightArrow">
            <a:avLst>
              <a:gd name="adj1" fmla="val 49556"/>
              <a:gd name="adj2" fmla="val 21761"/>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97307" name="Text Box 79"/>
          <p:cNvSpPr txBox="1">
            <a:spLocks noChangeArrowheads="1"/>
          </p:cNvSpPr>
          <p:nvPr/>
        </p:nvSpPr>
        <p:spPr bwMode="auto">
          <a:xfrm>
            <a:off x="1116013" y="4797425"/>
            <a:ext cx="287337" cy="287338"/>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a:t>
            </a:r>
          </a:p>
        </p:txBody>
      </p:sp>
      <p:sp>
        <p:nvSpPr>
          <p:cNvPr id="97308" name="AutoShape 1"/>
          <p:cNvSpPr>
            <a:spLocks noChangeArrowheads="1"/>
          </p:cNvSpPr>
          <p:nvPr/>
        </p:nvSpPr>
        <p:spPr bwMode="auto">
          <a:xfrm>
            <a:off x="6588125" y="5013325"/>
            <a:ext cx="1512888" cy="433388"/>
          </a:xfrm>
          <a:prstGeom prst="flowChartProcess">
            <a:avLst/>
          </a:prstGeom>
          <a:solidFill>
            <a:srgbClr val="FFFFFF"/>
          </a:solidFill>
          <a:ln w="9525">
            <a:solidFill>
              <a:srgbClr val="000000"/>
            </a:solidFill>
            <a:miter lim="800000"/>
            <a:headEnd/>
            <a:tailEnd/>
          </a:ln>
        </p:spPr>
        <p:txBody>
          <a:bodyPr lIns="27432" tIns="18288" rIns="27432" bIns="18288" anchor="ctr"/>
          <a:lstStyle/>
          <a:p>
            <a:pPr>
              <a:buFont typeface="Arial" charset="0"/>
              <a:buNone/>
            </a:pPr>
            <a:r>
              <a:rPr lang="en-GB" altLang="ja-JP" sz="1600" b="1">
                <a:solidFill>
                  <a:srgbClr val="FF0000"/>
                </a:solidFill>
                <a:cs typeface="Arial" charset="0"/>
              </a:rPr>
              <a:t>Go to Step 3</a:t>
            </a:r>
          </a:p>
        </p:txBody>
      </p:sp>
      <p:sp>
        <p:nvSpPr>
          <p:cNvPr id="7" name="右矢印 11"/>
          <p:cNvSpPr>
            <a:spLocks noChangeArrowheads="1"/>
          </p:cNvSpPr>
          <p:nvPr/>
        </p:nvSpPr>
        <p:spPr bwMode="auto">
          <a:xfrm>
            <a:off x="5940425" y="5013325"/>
            <a:ext cx="647700" cy="358775"/>
          </a:xfrm>
          <a:prstGeom prst="rightArrow">
            <a:avLst>
              <a:gd name="adj1" fmla="val 49556"/>
              <a:gd name="adj2" fmla="val 27874"/>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179514" y="764704"/>
          <a:ext cx="8784975" cy="5412582"/>
        </p:xfrm>
        <a:graphic>
          <a:graphicData uri="http://schemas.openxmlformats.org/drawingml/2006/table">
            <a:tbl>
              <a:tblPr firstRow="1" bandRow="1">
                <a:tableStyleId>{3C2FFA5D-87B4-456A-9821-1D502468CF0F}</a:tableStyleId>
              </a:tblPr>
              <a:tblGrid>
                <a:gridCol w="2928325"/>
                <a:gridCol w="2928325"/>
                <a:gridCol w="2928325"/>
              </a:tblGrid>
              <a:tr h="360040">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682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右矢印 8"/>
          <p:cNvSpPr>
            <a:spLocks noChangeArrowheads="1"/>
          </p:cNvSpPr>
          <p:nvPr/>
        </p:nvSpPr>
        <p:spPr bwMode="auto">
          <a:xfrm rot="5400000">
            <a:off x="1404144" y="4653756"/>
            <a:ext cx="504825" cy="360363"/>
          </a:xfrm>
          <a:prstGeom prst="rightArrow">
            <a:avLst>
              <a:gd name="adj1" fmla="val 50000"/>
              <a:gd name="adj2" fmla="val 49997"/>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0" name="右矢印 9"/>
          <p:cNvSpPr>
            <a:spLocks noChangeArrowheads="1"/>
          </p:cNvSpPr>
          <p:nvPr/>
        </p:nvSpPr>
        <p:spPr bwMode="auto">
          <a:xfrm rot="5400000">
            <a:off x="1187451" y="2781300"/>
            <a:ext cx="576262" cy="287337"/>
          </a:xfrm>
          <a:prstGeom prst="rightArrow">
            <a:avLst>
              <a:gd name="adj1" fmla="val 50000"/>
              <a:gd name="adj2" fmla="val 10027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2" name="右矢印 11"/>
          <p:cNvSpPr>
            <a:spLocks noChangeArrowheads="1"/>
          </p:cNvSpPr>
          <p:nvPr/>
        </p:nvSpPr>
        <p:spPr bwMode="auto">
          <a:xfrm rot="10800000">
            <a:off x="3059113" y="3860800"/>
            <a:ext cx="3241675" cy="360363"/>
          </a:xfrm>
          <a:prstGeom prst="rightArrow">
            <a:avLst>
              <a:gd name="adj1" fmla="val 50000"/>
              <a:gd name="adj2" fmla="val 40938"/>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9333" name="テキスト ボックス 13"/>
          <p:cNvSpPr txBox="1">
            <a:spLocks noChangeArrowheads="1"/>
          </p:cNvSpPr>
          <p:nvPr/>
        </p:nvSpPr>
        <p:spPr bwMode="auto">
          <a:xfrm>
            <a:off x="250825" y="260350"/>
            <a:ext cx="1152525" cy="457200"/>
          </a:xfrm>
          <a:prstGeom prst="rect">
            <a:avLst/>
          </a:prstGeom>
          <a:noFill/>
          <a:ln w="9525">
            <a:noFill/>
            <a:miter lim="800000"/>
            <a:headEnd/>
            <a:tailEnd/>
          </a:ln>
        </p:spPr>
        <p:txBody>
          <a:bodyPr>
            <a:spAutoFit/>
          </a:bodyPr>
          <a:lstStyle/>
          <a:p>
            <a:r>
              <a:rPr lang="en-US" altLang="ja-JP" sz="2400" b="1">
                <a:solidFill>
                  <a:srgbClr val="FF0000"/>
                </a:solidFill>
              </a:rPr>
              <a:t>Step 2</a:t>
            </a:r>
            <a:endParaRPr lang="ja-JP" altLang="en-US" sz="2400" b="1">
              <a:solidFill>
                <a:srgbClr val="FF0000"/>
              </a:solidFill>
            </a:endParaRPr>
          </a:p>
        </p:txBody>
      </p:sp>
      <p:sp>
        <p:nvSpPr>
          <p:cNvPr id="99334" name="AutoShape 84"/>
          <p:cNvSpPr>
            <a:spLocks noChangeArrowheads="1"/>
          </p:cNvSpPr>
          <p:nvPr/>
        </p:nvSpPr>
        <p:spPr bwMode="auto">
          <a:xfrm>
            <a:off x="6300788" y="2997200"/>
            <a:ext cx="2520950" cy="1295400"/>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Develop proposal for a new UN Regulation</a:t>
            </a:r>
          </a:p>
        </p:txBody>
      </p:sp>
      <p:sp>
        <p:nvSpPr>
          <p:cNvPr id="99335" name="AutoShape 86"/>
          <p:cNvSpPr>
            <a:spLocks noChangeArrowheads="1"/>
          </p:cNvSpPr>
          <p:nvPr/>
        </p:nvSpPr>
        <p:spPr bwMode="auto">
          <a:xfrm>
            <a:off x="3419475" y="4797425"/>
            <a:ext cx="2519363" cy="863600"/>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Include the approved new UN Regulation in UN R0 </a:t>
            </a:r>
          </a:p>
        </p:txBody>
      </p:sp>
      <p:sp>
        <p:nvSpPr>
          <p:cNvPr id="99336" name="Text Box 79"/>
          <p:cNvSpPr txBox="1">
            <a:spLocks noChangeArrowheads="1"/>
          </p:cNvSpPr>
          <p:nvPr/>
        </p:nvSpPr>
        <p:spPr bwMode="auto">
          <a:xfrm>
            <a:off x="5435600" y="1773238"/>
            <a:ext cx="1223963"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report</a:t>
            </a:r>
          </a:p>
        </p:txBody>
      </p:sp>
      <p:sp>
        <p:nvSpPr>
          <p:cNvPr id="99337" name="スライド番号プレースホルダ 12"/>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47C23A8F-2812-4DF1-A1FF-07AB3180E4AB}" type="slidenum">
              <a:rPr lang="en-US" altLang="ja-JP" sz="1400"/>
              <a:pPr algn="r"/>
              <a:t>25</a:t>
            </a:fld>
            <a:endParaRPr lang="en-US" altLang="ja-JP" sz="1400"/>
          </a:p>
        </p:txBody>
      </p:sp>
      <p:sp>
        <p:nvSpPr>
          <p:cNvPr id="14" name="右矢印 13"/>
          <p:cNvSpPr>
            <a:spLocks noChangeArrowheads="1"/>
          </p:cNvSpPr>
          <p:nvPr/>
        </p:nvSpPr>
        <p:spPr bwMode="auto">
          <a:xfrm rot="5400000">
            <a:off x="7344569" y="1232694"/>
            <a:ext cx="431800" cy="360362"/>
          </a:xfrm>
          <a:prstGeom prst="rightArrow">
            <a:avLst>
              <a:gd name="adj1" fmla="val 50000"/>
              <a:gd name="adj2" fmla="val 18734"/>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99339" name="AutoShape 37"/>
          <p:cNvSpPr>
            <a:spLocks noChangeArrowheads="1"/>
          </p:cNvSpPr>
          <p:nvPr/>
        </p:nvSpPr>
        <p:spPr bwMode="auto">
          <a:xfrm>
            <a:off x="6156325" y="1628775"/>
            <a:ext cx="2808288" cy="1223963"/>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9340" name="Text Box 1619"/>
          <p:cNvSpPr txBox="1">
            <a:spLocks noChangeArrowheads="1"/>
          </p:cNvSpPr>
          <p:nvPr/>
        </p:nvSpPr>
        <p:spPr bwMode="auto">
          <a:xfrm>
            <a:off x="6659563" y="1941513"/>
            <a:ext cx="1944687" cy="550862"/>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Decide to develop a new UN Regulation</a:t>
            </a:r>
          </a:p>
        </p:txBody>
      </p:sp>
      <p:sp>
        <p:nvSpPr>
          <p:cNvPr id="2" name="右矢印 11"/>
          <p:cNvSpPr>
            <a:spLocks noChangeArrowheads="1"/>
          </p:cNvSpPr>
          <p:nvPr/>
        </p:nvSpPr>
        <p:spPr bwMode="auto">
          <a:xfrm rot="10800000">
            <a:off x="5364163" y="2060575"/>
            <a:ext cx="863600" cy="360363"/>
          </a:xfrm>
          <a:prstGeom prst="rightArrow">
            <a:avLst>
              <a:gd name="adj1" fmla="val 50000"/>
              <a:gd name="adj2" fmla="val 10906"/>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9342" name="Text Box 79"/>
          <p:cNvSpPr txBox="1">
            <a:spLocks noChangeArrowheads="1"/>
          </p:cNvSpPr>
          <p:nvPr/>
        </p:nvSpPr>
        <p:spPr bwMode="auto">
          <a:xfrm>
            <a:off x="6156325" y="2420938"/>
            <a:ext cx="504825"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Y/N</a:t>
            </a:r>
          </a:p>
        </p:txBody>
      </p:sp>
      <p:sp>
        <p:nvSpPr>
          <p:cNvPr id="99343" name="Rectangle 16"/>
          <p:cNvSpPr>
            <a:spLocks noChangeArrowheads="1"/>
          </p:cNvSpPr>
          <p:nvPr/>
        </p:nvSpPr>
        <p:spPr bwMode="auto">
          <a:xfrm>
            <a:off x="3851275" y="1484313"/>
            <a:ext cx="1441450" cy="1512887"/>
          </a:xfrm>
          <a:prstGeom prst="rect">
            <a:avLst/>
          </a:prstGeom>
          <a:noFill/>
          <a:ln w="19050">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99344" name="Text Box 17"/>
          <p:cNvSpPr txBox="1">
            <a:spLocks noChangeArrowheads="1"/>
          </p:cNvSpPr>
          <p:nvPr/>
        </p:nvSpPr>
        <p:spPr bwMode="auto">
          <a:xfrm>
            <a:off x="3851275" y="1484313"/>
            <a:ext cx="1441450" cy="1465262"/>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Coordinate and consolidate GR all activities </a:t>
            </a:r>
            <a:endParaRPr lang="ja-JP" altLang="en-US" sz="1800"/>
          </a:p>
        </p:txBody>
      </p:sp>
      <p:sp>
        <p:nvSpPr>
          <p:cNvPr id="99345" name="Text Box 79"/>
          <p:cNvSpPr txBox="1">
            <a:spLocks noChangeArrowheads="1"/>
          </p:cNvSpPr>
          <p:nvPr/>
        </p:nvSpPr>
        <p:spPr bwMode="auto">
          <a:xfrm>
            <a:off x="2843213" y="1773238"/>
            <a:ext cx="1223962"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report</a:t>
            </a:r>
          </a:p>
        </p:txBody>
      </p:sp>
      <p:sp>
        <p:nvSpPr>
          <p:cNvPr id="3" name="右矢印 11"/>
          <p:cNvSpPr>
            <a:spLocks noChangeArrowheads="1"/>
          </p:cNvSpPr>
          <p:nvPr/>
        </p:nvSpPr>
        <p:spPr bwMode="auto">
          <a:xfrm rot="10800000">
            <a:off x="2771775" y="2060575"/>
            <a:ext cx="1008063" cy="360363"/>
          </a:xfrm>
          <a:prstGeom prst="rightArrow">
            <a:avLst>
              <a:gd name="adj1" fmla="val 50000"/>
              <a:gd name="adj2" fmla="val 12731"/>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9347" name="Text Box 20"/>
          <p:cNvSpPr txBox="1">
            <a:spLocks noChangeArrowheads="1"/>
          </p:cNvSpPr>
          <p:nvPr/>
        </p:nvSpPr>
        <p:spPr bwMode="auto">
          <a:xfrm>
            <a:off x="468313" y="1917700"/>
            <a:ext cx="2159000" cy="641350"/>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 Need for a new UN Regulation</a:t>
            </a:r>
            <a:endParaRPr lang="ja-JP" altLang="en-US" sz="1800"/>
          </a:p>
        </p:txBody>
      </p:sp>
      <p:sp>
        <p:nvSpPr>
          <p:cNvPr id="99348" name="Rectangle 21"/>
          <p:cNvSpPr>
            <a:spLocks noChangeArrowheads="1"/>
          </p:cNvSpPr>
          <p:nvPr/>
        </p:nvSpPr>
        <p:spPr bwMode="auto">
          <a:xfrm>
            <a:off x="395288" y="1846263"/>
            <a:ext cx="2376487" cy="790575"/>
          </a:xfrm>
          <a:prstGeom prst="rect">
            <a:avLst/>
          </a:prstGeom>
          <a:noFill/>
          <a:ln w="19050">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4" name="右矢印 11"/>
          <p:cNvSpPr>
            <a:spLocks noChangeArrowheads="1"/>
          </p:cNvSpPr>
          <p:nvPr/>
        </p:nvSpPr>
        <p:spPr bwMode="auto">
          <a:xfrm>
            <a:off x="1403350" y="3140075"/>
            <a:ext cx="4897438" cy="360363"/>
          </a:xfrm>
          <a:prstGeom prst="rightArrow">
            <a:avLst>
              <a:gd name="adj1" fmla="val 57352"/>
              <a:gd name="adj2" fmla="val 25545"/>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99350" name="AutoShape 37"/>
          <p:cNvSpPr>
            <a:spLocks noChangeArrowheads="1"/>
          </p:cNvSpPr>
          <p:nvPr/>
        </p:nvSpPr>
        <p:spPr bwMode="auto">
          <a:xfrm>
            <a:off x="250825" y="3500438"/>
            <a:ext cx="2808288" cy="11525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9351" name="Text Box 1619"/>
          <p:cNvSpPr txBox="1">
            <a:spLocks noChangeArrowheads="1"/>
          </p:cNvSpPr>
          <p:nvPr/>
        </p:nvSpPr>
        <p:spPr bwMode="auto">
          <a:xfrm>
            <a:off x="900113" y="3789363"/>
            <a:ext cx="1800225" cy="62230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Approve the new UN  Regulation</a:t>
            </a:r>
          </a:p>
        </p:txBody>
      </p:sp>
      <p:sp>
        <p:nvSpPr>
          <p:cNvPr id="99352" name="Text Box 79"/>
          <p:cNvSpPr txBox="1">
            <a:spLocks noChangeArrowheads="1"/>
          </p:cNvSpPr>
          <p:nvPr/>
        </p:nvSpPr>
        <p:spPr bwMode="auto">
          <a:xfrm>
            <a:off x="1044575" y="2708275"/>
            <a:ext cx="287338" cy="287338"/>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a:t>
            </a:r>
          </a:p>
        </p:txBody>
      </p:sp>
      <p:sp>
        <p:nvSpPr>
          <p:cNvPr id="99353" name="Text Box 79"/>
          <p:cNvSpPr txBox="1">
            <a:spLocks noChangeArrowheads="1"/>
          </p:cNvSpPr>
          <p:nvPr/>
        </p:nvSpPr>
        <p:spPr bwMode="auto">
          <a:xfrm>
            <a:off x="2987675" y="3644900"/>
            <a:ext cx="3313113" cy="287338"/>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regular adoption procedure</a:t>
            </a:r>
          </a:p>
        </p:txBody>
      </p:sp>
      <p:sp>
        <p:nvSpPr>
          <p:cNvPr id="5" name="右矢印 11"/>
          <p:cNvSpPr>
            <a:spLocks noChangeArrowheads="1"/>
          </p:cNvSpPr>
          <p:nvPr/>
        </p:nvSpPr>
        <p:spPr bwMode="auto">
          <a:xfrm>
            <a:off x="1547813" y="5014913"/>
            <a:ext cx="1871662" cy="358775"/>
          </a:xfrm>
          <a:prstGeom prst="rightArrow">
            <a:avLst>
              <a:gd name="adj1" fmla="val 49556"/>
              <a:gd name="adj2" fmla="val 21761"/>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99355" name="Text Box 79"/>
          <p:cNvSpPr txBox="1">
            <a:spLocks noChangeArrowheads="1"/>
          </p:cNvSpPr>
          <p:nvPr/>
        </p:nvSpPr>
        <p:spPr bwMode="auto">
          <a:xfrm>
            <a:off x="1189038" y="4652963"/>
            <a:ext cx="287337"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a:t>
            </a:r>
          </a:p>
        </p:txBody>
      </p:sp>
      <p:sp>
        <p:nvSpPr>
          <p:cNvPr id="99356" name="AutoShape 1"/>
          <p:cNvSpPr>
            <a:spLocks noChangeArrowheads="1"/>
          </p:cNvSpPr>
          <p:nvPr/>
        </p:nvSpPr>
        <p:spPr bwMode="auto">
          <a:xfrm>
            <a:off x="6588125" y="5013325"/>
            <a:ext cx="1512888" cy="433388"/>
          </a:xfrm>
          <a:prstGeom prst="flowChartProcess">
            <a:avLst/>
          </a:prstGeom>
          <a:solidFill>
            <a:srgbClr val="FFFFFF"/>
          </a:solidFill>
          <a:ln w="9525">
            <a:solidFill>
              <a:srgbClr val="000000"/>
            </a:solidFill>
            <a:miter lim="800000"/>
            <a:headEnd/>
            <a:tailEnd/>
          </a:ln>
        </p:spPr>
        <p:txBody>
          <a:bodyPr lIns="27432" tIns="18288" rIns="27432" bIns="18288" anchor="ctr"/>
          <a:lstStyle/>
          <a:p>
            <a:pPr>
              <a:buFont typeface="Arial" charset="0"/>
              <a:buNone/>
            </a:pPr>
            <a:r>
              <a:rPr lang="en-GB" altLang="ja-JP" sz="1600" b="1">
                <a:solidFill>
                  <a:srgbClr val="FF0000"/>
                </a:solidFill>
                <a:cs typeface="Arial" charset="0"/>
              </a:rPr>
              <a:t>Go to Step 3</a:t>
            </a:r>
          </a:p>
        </p:txBody>
      </p:sp>
      <p:sp>
        <p:nvSpPr>
          <p:cNvPr id="7" name="右矢印 11"/>
          <p:cNvSpPr>
            <a:spLocks noChangeArrowheads="1"/>
          </p:cNvSpPr>
          <p:nvPr/>
        </p:nvSpPr>
        <p:spPr bwMode="auto">
          <a:xfrm>
            <a:off x="5940425" y="5013325"/>
            <a:ext cx="647700" cy="358775"/>
          </a:xfrm>
          <a:prstGeom prst="rightArrow">
            <a:avLst>
              <a:gd name="adj1" fmla="val 49556"/>
              <a:gd name="adj2" fmla="val 27874"/>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179514" y="685426"/>
          <a:ext cx="8784975" cy="5412582"/>
        </p:xfrm>
        <a:graphic>
          <a:graphicData uri="http://schemas.openxmlformats.org/drawingml/2006/table">
            <a:tbl>
              <a:tblPr firstRow="1" bandRow="1">
                <a:tableStyleId>{3C2FFA5D-87B4-456A-9821-1D502468CF0F}</a:tableStyleId>
              </a:tblPr>
              <a:tblGrid>
                <a:gridCol w="2928325"/>
                <a:gridCol w="2928325"/>
                <a:gridCol w="2928325"/>
              </a:tblGrid>
              <a:tr h="360040">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682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右矢印 8"/>
          <p:cNvSpPr>
            <a:spLocks noChangeArrowheads="1"/>
          </p:cNvSpPr>
          <p:nvPr/>
        </p:nvSpPr>
        <p:spPr bwMode="auto">
          <a:xfrm rot="5400000">
            <a:off x="3996532" y="3717131"/>
            <a:ext cx="1079500" cy="360363"/>
          </a:xfrm>
          <a:prstGeom prst="rightArrow">
            <a:avLst>
              <a:gd name="adj1" fmla="val 53306"/>
              <a:gd name="adj2" fmla="val 61548"/>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2" name="右矢印 11"/>
          <p:cNvSpPr>
            <a:spLocks noChangeArrowheads="1"/>
          </p:cNvSpPr>
          <p:nvPr/>
        </p:nvSpPr>
        <p:spPr bwMode="auto">
          <a:xfrm rot="10800000">
            <a:off x="2843213" y="4365625"/>
            <a:ext cx="1727200" cy="360363"/>
          </a:xfrm>
          <a:prstGeom prst="rightArrow">
            <a:avLst>
              <a:gd name="adj1" fmla="val 50000"/>
              <a:gd name="adj2" fmla="val 2181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101380" name="テキスト ボックス 13"/>
          <p:cNvSpPr txBox="1">
            <a:spLocks noChangeArrowheads="1"/>
          </p:cNvSpPr>
          <p:nvPr/>
        </p:nvSpPr>
        <p:spPr bwMode="auto">
          <a:xfrm>
            <a:off x="250825" y="260350"/>
            <a:ext cx="1152525" cy="457200"/>
          </a:xfrm>
          <a:prstGeom prst="rect">
            <a:avLst/>
          </a:prstGeom>
          <a:noFill/>
          <a:ln w="9525">
            <a:noFill/>
            <a:miter lim="800000"/>
            <a:headEnd/>
            <a:tailEnd/>
          </a:ln>
        </p:spPr>
        <p:txBody>
          <a:bodyPr>
            <a:spAutoFit/>
          </a:bodyPr>
          <a:lstStyle/>
          <a:p>
            <a:r>
              <a:rPr lang="en-US" altLang="ja-JP" sz="2400" b="1">
                <a:solidFill>
                  <a:srgbClr val="FF0000"/>
                </a:solidFill>
              </a:rPr>
              <a:t>Step 3</a:t>
            </a:r>
            <a:endParaRPr lang="ja-JP" altLang="en-US" sz="2400" b="1">
              <a:solidFill>
                <a:srgbClr val="FF0000"/>
              </a:solidFill>
            </a:endParaRPr>
          </a:p>
        </p:txBody>
      </p:sp>
      <p:sp>
        <p:nvSpPr>
          <p:cNvPr id="101381" name="AutoShape 83"/>
          <p:cNvSpPr>
            <a:spLocks noChangeArrowheads="1"/>
          </p:cNvSpPr>
          <p:nvPr/>
        </p:nvSpPr>
        <p:spPr bwMode="auto">
          <a:xfrm>
            <a:off x="3348038" y="1916113"/>
            <a:ext cx="2303462" cy="1441450"/>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Propose the final list of UN Regulation for IWVTA</a:t>
            </a:r>
          </a:p>
        </p:txBody>
      </p:sp>
      <p:sp>
        <p:nvSpPr>
          <p:cNvPr id="101382" name="AutoShape 84"/>
          <p:cNvSpPr>
            <a:spLocks noChangeArrowheads="1"/>
          </p:cNvSpPr>
          <p:nvPr/>
        </p:nvSpPr>
        <p:spPr bwMode="auto">
          <a:xfrm>
            <a:off x="6588125" y="1917700"/>
            <a:ext cx="2160588" cy="1439863"/>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US" altLang="ja-JP" sz="1800"/>
              <a:t>Reconsider the list of UN Regulations for IWVTA, if necessary</a:t>
            </a:r>
            <a:endParaRPr lang="en-GB" altLang="ja-JP" sz="1800"/>
          </a:p>
        </p:txBody>
      </p:sp>
      <p:sp>
        <p:nvSpPr>
          <p:cNvPr id="101383" name="Text Box 79"/>
          <p:cNvSpPr txBox="1">
            <a:spLocks noChangeArrowheads="1"/>
          </p:cNvSpPr>
          <p:nvPr/>
        </p:nvSpPr>
        <p:spPr bwMode="auto">
          <a:xfrm>
            <a:off x="2843213" y="4724400"/>
            <a:ext cx="2520950" cy="576263"/>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adoption procedure at WP.29</a:t>
            </a:r>
          </a:p>
        </p:txBody>
      </p:sp>
      <p:sp>
        <p:nvSpPr>
          <p:cNvPr id="101384" name="スライド番号プレースホルダ 12"/>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4ADE6042-9C35-4CED-93DD-CC2D2F3C8AA9}" type="slidenum">
              <a:rPr lang="en-US" altLang="ja-JP" sz="1400"/>
              <a:pPr algn="r"/>
              <a:t>26</a:t>
            </a:fld>
            <a:endParaRPr lang="en-US" altLang="ja-JP" sz="1400"/>
          </a:p>
        </p:txBody>
      </p:sp>
      <p:sp>
        <p:nvSpPr>
          <p:cNvPr id="14" name="右矢印 13"/>
          <p:cNvSpPr>
            <a:spLocks noChangeArrowheads="1"/>
          </p:cNvSpPr>
          <p:nvPr/>
        </p:nvSpPr>
        <p:spPr bwMode="auto">
          <a:xfrm rot="5400000">
            <a:off x="4176713" y="1376362"/>
            <a:ext cx="719138" cy="360363"/>
          </a:xfrm>
          <a:prstGeom prst="rightArrow">
            <a:avLst>
              <a:gd name="adj1" fmla="val 50000"/>
              <a:gd name="adj2" fmla="val 31200"/>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2" name="右矢印 11"/>
          <p:cNvSpPr>
            <a:spLocks noChangeArrowheads="1"/>
          </p:cNvSpPr>
          <p:nvPr/>
        </p:nvSpPr>
        <p:spPr bwMode="auto">
          <a:xfrm>
            <a:off x="5651500" y="2278063"/>
            <a:ext cx="936625" cy="358775"/>
          </a:xfrm>
          <a:prstGeom prst="rightArrow">
            <a:avLst>
              <a:gd name="adj1" fmla="val 49556"/>
              <a:gd name="adj2" fmla="val 40307"/>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3" name="右矢印 11"/>
          <p:cNvSpPr>
            <a:spLocks noChangeArrowheads="1"/>
          </p:cNvSpPr>
          <p:nvPr/>
        </p:nvSpPr>
        <p:spPr bwMode="auto">
          <a:xfrm rot="10800000">
            <a:off x="5651500" y="2852738"/>
            <a:ext cx="936625" cy="360362"/>
          </a:xfrm>
          <a:prstGeom prst="rightArrow">
            <a:avLst>
              <a:gd name="adj1" fmla="val 50667"/>
              <a:gd name="adj2" fmla="val 3357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101388" name="Text Box 79"/>
          <p:cNvSpPr txBox="1">
            <a:spLocks noChangeArrowheads="1"/>
          </p:cNvSpPr>
          <p:nvPr/>
        </p:nvSpPr>
        <p:spPr bwMode="auto">
          <a:xfrm>
            <a:off x="5508625" y="3429000"/>
            <a:ext cx="2376488" cy="576263"/>
          </a:xfrm>
          <a:prstGeom prst="rect">
            <a:avLst/>
          </a:prstGeom>
          <a:noFill/>
          <a:ln w="9525">
            <a:noFill/>
            <a:miter lim="800000"/>
            <a:headEnd/>
            <a:tailEnd/>
          </a:ln>
        </p:spPr>
        <p:txBody>
          <a:bodyPr lIns="18288" tIns="18288" rIns="0" bIns="0"/>
          <a:lstStyle/>
          <a:p>
            <a:r>
              <a:rPr lang="en-US" altLang="ja-JP" sz="1800"/>
              <a:t>Final consultation process, if necessary</a:t>
            </a:r>
            <a:endParaRPr lang="en-GB" altLang="ja-JP" sz="1800"/>
          </a:p>
        </p:txBody>
      </p:sp>
      <p:sp>
        <p:nvSpPr>
          <p:cNvPr id="101389" name="AutoShape 37"/>
          <p:cNvSpPr>
            <a:spLocks noChangeArrowheads="1"/>
          </p:cNvSpPr>
          <p:nvPr/>
        </p:nvSpPr>
        <p:spPr bwMode="auto">
          <a:xfrm>
            <a:off x="323850" y="3860800"/>
            <a:ext cx="2519363" cy="1439863"/>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101390" name="Text Box 1619"/>
          <p:cNvSpPr txBox="1">
            <a:spLocks noChangeArrowheads="1"/>
          </p:cNvSpPr>
          <p:nvPr/>
        </p:nvSpPr>
        <p:spPr bwMode="auto">
          <a:xfrm>
            <a:off x="755650" y="4292600"/>
            <a:ext cx="1800225" cy="622300"/>
          </a:xfrm>
          <a:prstGeom prst="rect">
            <a:avLst/>
          </a:prstGeom>
          <a:noFill/>
          <a:ln w="9525">
            <a:noFill/>
            <a:miter lim="800000"/>
            <a:headEnd/>
            <a:tailEnd/>
          </a:ln>
        </p:spPr>
        <p:txBody>
          <a:bodyPr lIns="27432" tIns="27432" rIns="0" bIns="0"/>
          <a:lstStyle/>
          <a:p>
            <a:r>
              <a:rPr lang="en-US" altLang="ja-JP" sz="1800"/>
              <a:t>Final approval of the list of IWVTA</a:t>
            </a:r>
            <a:endParaRPr lang="en-GB" altLang="ja-JP" sz="1800"/>
          </a:p>
        </p:txBody>
      </p:sp>
      <p:sp>
        <p:nvSpPr>
          <p:cNvPr id="101391" name="Text Box 16"/>
          <p:cNvSpPr txBox="1">
            <a:spLocks noChangeArrowheads="1"/>
          </p:cNvSpPr>
          <p:nvPr/>
        </p:nvSpPr>
        <p:spPr bwMode="auto">
          <a:xfrm>
            <a:off x="323850" y="5445125"/>
            <a:ext cx="8569325" cy="1196975"/>
          </a:xfrm>
          <a:prstGeom prst="rect">
            <a:avLst/>
          </a:prstGeom>
          <a:solidFill>
            <a:srgbClr val="FFFF99"/>
          </a:solidFill>
          <a:ln w="9525">
            <a:solidFill>
              <a:schemeClr val="tx1"/>
            </a:solidFill>
            <a:miter lim="800000"/>
            <a:headEnd/>
            <a:tailEnd/>
          </a:ln>
          <a:effectLst>
            <a:prstShdw prst="shdw13" dist="53882" dir="13500000">
              <a:schemeClr val="bg2">
                <a:alpha val="50000"/>
              </a:schemeClr>
            </a:prstShdw>
          </a:effectLst>
        </p:spPr>
        <p:txBody>
          <a:bodyPr>
            <a:spAutoFit/>
          </a:bodyPr>
          <a:lstStyle/>
          <a:p>
            <a:pPr>
              <a:spcBef>
                <a:spcPct val="50000"/>
              </a:spcBef>
            </a:pPr>
            <a:r>
              <a:rPr kumimoji="0" lang="en-US" altLang="ja-JP" sz="2400"/>
              <a:t>Interactive process among WP.29, GRs and IWVTA Informal Group requires cooperative approach such as IWVTA Ambassador.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idx="4294967295"/>
          </p:nvPr>
        </p:nvSpPr>
        <p:spPr>
          <a:xfrm>
            <a:off x="722313" y="4406900"/>
            <a:ext cx="7772400" cy="1362075"/>
          </a:xfrm>
        </p:spPr>
        <p:txBody>
          <a:bodyPr anchor="t">
            <a:normAutofit/>
          </a:bodyPr>
          <a:lstStyle/>
          <a:p>
            <a:pPr algn="l" eaLnBrk="1" hangingPunct="1">
              <a:defRPr/>
            </a:pPr>
            <a:r>
              <a:rPr lang="en-US" altLang="ja-JP" sz="2800" b="1" cap="all" dirty="0">
                <a:solidFill>
                  <a:srgbClr val="4087C8"/>
                </a:solidFill>
              </a:rPr>
              <a:t>Introduction</a:t>
            </a:r>
            <a:endParaRPr lang="ja-JP" altLang="en-US" sz="2800" b="1" cap="all" dirty="0">
              <a:solidFill>
                <a:srgbClr val="4087C8"/>
              </a:solidFill>
            </a:endParaRPr>
          </a:p>
        </p:txBody>
      </p:sp>
      <p:sp>
        <p:nvSpPr>
          <p:cNvPr id="21506" name="スライド番号プレースホルダ 5"/>
          <p:cNvSpPr txBox="1">
            <a:spLocks noGrp="1"/>
          </p:cNvSpPr>
          <p:nvPr/>
        </p:nvSpPr>
        <p:spPr bwMode="auto">
          <a:xfrm>
            <a:off x="7002463" y="6488113"/>
            <a:ext cx="2133600" cy="377825"/>
          </a:xfrm>
          <a:prstGeom prst="rect">
            <a:avLst/>
          </a:prstGeom>
          <a:noFill/>
          <a:ln w="9525">
            <a:noFill/>
            <a:miter lim="800000"/>
            <a:headEnd/>
            <a:tailEnd/>
          </a:ln>
        </p:spPr>
        <p:txBody>
          <a:bodyPr/>
          <a:lstStyle/>
          <a:p>
            <a:pPr algn="r"/>
            <a:fld id="{2B117AF8-AC9F-44F8-B9E9-C1724F197EB9}" type="slidenum">
              <a:rPr lang="en-US" altLang="ja-JP" sz="1200"/>
              <a:pPr algn="r"/>
              <a:t>3</a:t>
            </a:fld>
            <a:endParaRPr lang="en-US" altLang="ja-JP" sz="1200"/>
          </a:p>
        </p:txBody>
      </p:sp>
      <p:sp>
        <p:nvSpPr>
          <p:cNvPr id="21507" name="Text Box 5"/>
          <p:cNvSpPr txBox="1">
            <a:spLocks noChangeArrowheads="1"/>
          </p:cNvSpPr>
          <p:nvPr/>
        </p:nvSpPr>
        <p:spPr bwMode="auto">
          <a:xfrm>
            <a:off x="328613" y="655638"/>
            <a:ext cx="1643062" cy="400050"/>
          </a:xfrm>
          <a:prstGeom prst="rect">
            <a:avLst/>
          </a:prstGeom>
          <a:noFill/>
          <a:ln w="9525">
            <a:noFill/>
            <a:miter lim="800000"/>
            <a:headEnd/>
            <a:tailEnd/>
          </a:ln>
        </p:spPr>
        <p:txBody>
          <a:bodyPr>
            <a:spAutoFit/>
          </a:bodyPr>
          <a:lstStyle/>
          <a:p>
            <a:pPr>
              <a:spcBef>
                <a:spcPct val="50000"/>
              </a:spcBef>
            </a:pPr>
            <a:r>
              <a:rPr lang="en-US" altLang="ja-JP" sz="2000" b="1">
                <a:solidFill>
                  <a:srgbClr val="4087C8"/>
                </a:solidFill>
              </a:rPr>
              <a:t>Our Goal</a:t>
            </a:r>
            <a:endParaRPr lang="ja-JP" altLang="en-US" sz="2000" b="1">
              <a:solidFill>
                <a:srgbClr val="4087C8"/>
              </a:solidFill>
            </a:endParaRPr>
          </a:p>
        </p:txBody>
      </p:sp>
      <p:sp>
        <p:nvSpPr>
          <p:cNvPr id="21508" name="Text Box 6"/>
          <p:cNvSpPr txBox="1">
            <a:spLocks noChangeArrowheads="1"/>
          </p:cNvSpPr>
          <p:nvPr/>
        </p:nvSpPr>
        <p:spPr bwMode="auto">
          <a:xfrm>
            <a:off x="179388" y="1069975"/>
            <a:ext cx="8697912" cy="1739900"/>
          </a:xfrm>
          <a:prstGeom prst="rect">
            <a:avLst/>
          </a:prstGeom>
          <a:noFill/>
          <a:ln w="9525">
            <a:noFill/>
            <a:miter lim="800000"/>
            <a:headEnd/>
            <a:tailEnd/>
          </a:ln>
        </p:spPr>
        <p:txBody>
          <a:bodyPr>
            <a:spAutoFit/>
          </a:bodyPr>
          <a:lstStyle/>
          <a:p>
            <a:pPr algn="just">
              <a:spcBef>
                <a:spcPct val="50000"/>
              </a:spcBef>
            </a:pPr>
            <a:r>
              <a:rPr lang="en-US" altLang="ja-JP" sz="1600" b="1"/>
              <a:t>* At present, various vehicle certification systems exist for different countries in the world. We aim to establish a truly global type approval system and realize mutual recognition of approval among many different nations.</a:t>
            </a:r>
            <a:endParaRPr lang="ja-JP" altLang="en-US" sz="1600" b="1"/>
          </a:p>
          <a:p>
            <a:pPr algn="just">
              <a:spcBef>
                <a:spcPct val="50000"/>
              </a:spcBef>
            </a:pPr>
            <a:r>
              <a:rPr lang="en-US" altLang="ja-JP" sz="1600" b="1"/>
              <a:t>* Specifically, we aim to upgrade the current approval system under the international agreement (1958 Agreement), which covers “mutual recognition of approval of vehicle construction and equipment”, to the “whole vehicle” level.</a:t>
            </a:r>
            <a:endParaRPr lang="ja-JP" altLang="en-US" sz="1600" b="1"/>
          </a:p>
        </p:txBody>
      </p:sp>
      <p:sp>
        <p:nvSpPr>
          <p:cNvPr id="45082" name="AutoShape 26"/>
          <p:cNvSpPr>
            <a:spLocks noChangeArrowheads="1"/>
          </p:cNvSpPr>
          <p:nvPr/>
        </p:nvSpPr>
        <p:spPr bwMode="auto">
          <a:xfrm>
            <a:off x="4064000" y="4338638"/>
            <a:ext cx="576263" cy="649287"/>
          </a:xfrm>
          <a:prstGeom prst="rightArrow">
            <a:avLst>
              <a:gd name="adj1" fmla="val 49778"/>
              <a:gd name="adj2" fmla="val 46282"/>
            </a:avLst>
          </a:prstGeom>
          <a:solidFill>
            <a:srgbClr val="FFFF99"/>
          </a:solidFill>
          <a:ln w="9525">
            <a:solidFill>
              <a:schemeClr val="tx1"/>
            </a:solidFill>
            <a:miter lim="800000"/>
            <a:headEnd/>
            <a:tailEnd/>
          </a:ln>
          <a:effectLst>
            <a:outerShdw dist="35921" dir="2700000" algn="ctr" rotWithShape="0">
              <a:schemeClr val="bg2"/>
            </a:outerShdw>
          </a:effectLst>
        </p:spPr>
        <p:txBody>
          <a:bodyPr wrap="none" anchor="ctr"/>
          <a:lstStyle/>
          <a:p>
            <a:pPr>
              <a:spcBef>
                <a:spcPct val="50000"/>
              </a:spcBef>
              <a:defRPr/>
            </a:pPr>
            <a:endParaRPr lang="ja-JP" altLang="en-US" sz="1600">
              <a:latin typeface="Arial" pitchFamily="34" charset="0"/>
              <a:ea typeface="ＭＳ Ｐゴシック" pitchFamily="50" charset="-128"/>
            </a:endParaRPr>
          </a:p>
        </p:txBody>
      </p:sp>
      <p:grpSp>
        <p:nvGrpSpPr>
          <p:cNvPr id="21510" name="Group 34"/>
          <p:cNvGrpSpPr>
            <a:grpSpLocks/>
          </p:cNvGrpSpPr>
          <p:nvPr/>
        </p:nvGrpSpPr>
        <p:grpSpPr bwMode="auto">
          <a:xfrm>
            <a:off x="392113" y="2892425"/>
            <a:ext cx="3529012" cy="3390900"/>
            <a:chOff x="295" y="1702"/>
            <a:chExt cx="2223" cy="2136"/>
          </a:xfrm>
        </p:grpSpPr>
        <p:sp>
          <p:nvSpPr>
            <p:cNvPr id="21519" name="AutoShape 33"/>
            <p:cNvSpPr>
              <a:spLocks noChangeArrowheads="1"/>
            </p:cNvSpPr>
            <p:nvPr/>
          </p:nvSpPr>
          <p:spPr bwMode="auto">
            <a:xfrm>
              <a:off x="295" y="1843"/>
              <a:ext cx="2223" cy="1995"/>
            </a:xfrm>
            <a:prstGeom prst="roundRect">
              <a:avLst>
                <a:gd name="adj" fmla="val 7949"/>
              </a:avLst>
            </a:prstGeom>
            <a:solidFill>
              <a:schemeClr val="bg1"/>
            </a:solidFill>
            <a:ln w="28575">
              <a:solidFill>
                <a:schemeClr val="tx1"/>
              </a:solidFill>
              <a:round/>
              <a:headEnd/>
              <a:tailEnd/>
            </a:ln>
          </p:spPr>
          <p:txBody>
            <a:bodyPr wrap="none" anchor="ctr"/>
            <a:lstStyle/>
            <a:p>
              <a:pPr>
                <a:spcBef>
                  <a:spcPct val="50000"/>
                </a:spcBef>
              </a:pPr>
              <a:endParaRPr lang="ja-JP" altLang="en-US" sz="1600"/>
            </a:p>
          </p:txBody>
        </p:sp>
        <p:sp>
          <p:nvSpPr>
            <p:cNvPr id="21520" name="Text Box 12"/>
            <p:cNvSpPr txBox="1">
              <a:spLocks noChangeArrowheads="1"/>
            </p:cNvSpPr>
            <p:nvPr/>
          </p:nvSpPr>
          <p:spPr bwMode="auto">
            <a:xfrm>
              <a:off x="386" y="1979"/>
              <a:ext cx="2041" cy="520"/>
            </a:xfrm>
            <a:prstGeom prst="rect">
              <a:avLst/>
            </a:prstGeom>
            <a:noFill/>
            <a:ln w="9525">
              <a:noFill/>
              <a:miter lim="800000"/>
              <a:headEnd/>
              <a:tailEnd/>
            </a:ln>
          </p:spPr>
          <p:txBody>
            <a:bodyPr>
              <a:spAutoFit/>
            </a:bodyPr>
            <a:lstStyle/>
            <a:p>
              <a:pPr>
                <a:spcBef>
                  <a:spcPct val="50000"/>
                </a:spcBef>
              </a:pPr>
              <a:r>
                <a:rPr lang="en-US" altLang="ja-JP" sz="1600" b="1">
                  <a:cs typeface="Arial" charset="0"/>
                </a:rPr>
                <a:t>Mutual recognition of approval of vehicle construction and equipment</a:t>
              </a:r>
              <a:endParaRPr lang="ja-JP" altLang="en-US" sz="1600" b="1">
                <a:cs typeface="Arial" charset="0"/>
              </a:endParaRPr>
            </a:p>
          </p:txBody>
        </p:sp>
        <p:grpSp>
          <p:nvGrpSpPr>
            <p:cNvPr id="21521" name="Group 13"/>
            <p:cNvGrpSpPr>
              <a:grpSpLocks/>
            </p:cNvGrpSpPr>
            <p:nvPr/>
          </p:nvGrpSpPr>
          <p:grpSpPr bwMode="auto">
            <a:xfrm>
              <a:off x="386" y="2387"/>
              <a:ext cx="1888" cy="744"/>
              <a:chOff x="493" y="2859"/>
              <a:chExt cx="2024" cy="798"/>
            </a:xfrm>
          </p:grpSpPr>
          <p:sp>
            <p:nvSpPr>
              <p:cNvPr id="21526" name="Freeform 14"/>
              <p:cNvSpPr>
                <a:spLocks/>
              </p:cNvSpPr>
              <p:nvPr/>
            </p:nvSpPr>
            <p:spPr bwMode="auto">
              <a:xfrm>
                <a:off x="493" y="2859"/>
                <a:ext cx="2024" cy="792"/>
              </a:xfrm>
              <a:custGeom>
                <a:avLst/>
                <a:gdLst>
                  <a:gd name="T0" fmla="*/ 0 w 4802"/>
                  <a:gd name="T1" fmla="*/ 0 h 1880"/>
                  <a:gd name="T2" fmla="*/ 0 w 4802"/>
                  <a:gd name="T3" fmla="*/ 0 h 1880"/>
                  <a:gd name="T4" fmla="*/ 0 w 4802"/>
                  <a:gd name="T5" fmla="*/ 0 h 1880"/>
                  <a:gd name="T6" fmla="*/ 0 w 4802"/>
                  <a:gd name="T7" fmla="*/ 0 h 1880"/>
                  <a:gd name="T8" fmla="*/ 0 w 4802"/>
                  <a:gd name="T9" fmla="*/ 0 h 1880"/>
                  <a:gd name="T10" fmla="*/ 0 w 4802"/>
                  <a:gd name="T11" fmla="*/ 0 h 1880"/>
                  <a:gd name="T12" fmla="*/ 0 w 4802"/>
                  <a:gd name="T13" fmla="*/ 0 h 1880"/>
                  <a:gd name="T14" fmla="*/ 0 w 4802"/>
                  <a:gd name="T15" fmla="*/ 0 h 1880"/>
                  <a:gd name="T16" fmla="*/ 0 w 4802"/>
                  <a:gd name="T17" fmla="*/ 0 h 1880"/>
                  <a:gd name="T18" fmla="*/ 0 w 4802"/>
                  <a:gd name="T19" fmla="*/ 0 h 1880"/>
                  <a:gd name="T20" fmla="*/ 0 w 4802"/>
                  <a:gd name="T21" fmla="*/ 0 h 1880"/>
                  <a:gd name="T22" fmla="*/ 0 w 4802"/>
                  <a:gd name="T23" fmla="*/ 0 h 1880"/>
                  <a:gd name="T24" fmla="*/ 0 w 4802"/>
                  <a:gd name="T25" fmla="*/ 0 h 1880"/>
                  <a:gd name="T26" fmla="*/ 0 w 4802"/>
                  <a:gd name="T27" fmla="*/ 0 h 1880"/>
                  <a:gd name="T28" fmla="*/ 0 w 4802"/>
                  <a:gd name="T29" fmla="*/ 0 h 1880"/>
                  <a:gd name="T30" fmla="*/ 0 w 4802"/>
                  <a:gd name="T31" fmla="*/ 0 h 1880"/>
                  <a:gd name="T32" fmla="*/ 0 w 4802"/>
                  <a:gd name="T33" fmla="*/ 0 h 1880"/>
                  <a:gd name="T34" fmla="*/ 0 w 4802"/>
                  <a:gd name="T35" fmla="*/ 0 h 1880"/>
                  <a:gd name="T36" fmla="*/ 0 w 4802"/>
                  <a:gd name="T37" fmla="*/ 0 h 1880"/>
                  <a:gd name="T38" fmla="*/ 0 w 4802"/>
                  <a:gd name="T39" fmla="*/ 0 h 1880"/>
                  <a:gd name="T40" fmla="*/ 0 w 4802"/>
                  <a:gd name="T41" fmla="*/ 0 h 1880"/>
                  <a:gd name="T42" fmla="*/ 0 w 4802"/>
                  <a:gd name="T43" fmla="*/ 0 h 1880"/>
                  <a:gd name="T44" fmla="*/ 0 w 4802"/>
                  <a:gd name="T45" fmla="*/ 0 h 1880"/>
                  <a:gd name="T46" fmla="*/ 0 w 4802"/>
                  <a:gd name="T47" fmla="*/ 0 h 1880"/>
                  <a:gd name="T48" fmla="*/ 0 w 4802"/>
                  <a:gd name="T49" fmla="*/ 0 h 1880"/>
                  <a:gd name="T50" fmla="*/ 0 w 4802"/>
                  <a:gd name="T51" fmla="*/ 0 h 1880"/>
                  <a:gd name="T52" fmla="*/ 0 w 4802"/>
                  <a:gd name="T53" fmla="*/ 0 h 1880"/>
                  <a:gd name="T54" fmla="*/ 0 w 4802"/>
                  <a:gd name="T55" fmla="*/ 0 h 1880"/>
                  <a:gd name="T56" fmla="*/ 0 w 4802"/>
                  <a:gd name="T57" fmla="*/ 0 h 1880"/>
                  <a:gd name="T58" fmla="*/ 0 w 4802"/>
                  <a:gd name="T59" fmla="*/ 0 h 1880"/>
                  <a:gd name="T60" fmla="*/ 0 w 4802"/>
                  <a:gd name="T61" fmla="*/ 0 h 1880"/>
                  <a:gd name="T62" fmla="*/ 0 w 4802"/>
                  <a:gd name="T63" fmla="*/ 0 h 1880"/>
                  <a:gd name="T64" fmla="*/ 0 w 4802"/>
                  <a:gd name="T65" fmla="*/ 0 h 1880"/>
                  <a:gd name="T66" fmla="*/ 0 w 4802"/>
                  <a:gd name="T67" fmla="*/ 0 h 1880"/>
                  <a:gd name="T68" fmla="*/ 0 w 4802"/>
                  <a:gd name="T69" fmla="*/ 0 h 1880"/>
                  <a:gd name="T70" fmla="*/ 0 w 4802"/>
                  <a:gd name="T71" fmla="*/ 0 h 1880"/>
                  <a:gd name="T72" fmla="*/ 0 w 4802"/>
                  <a:gd name="T73" fmla="*/ 0 h 1880"/>
                  <a:gd name="T74" fmla="*/ 0 w 4802"/>
                  <a:gd name="T75" fmla="*/ 0 h 1880"/>
                  <a:gd name="T76" fmla="*/ 0 w 4802"/>
                  <a:gd name="T77" fmla="*/ 0 h 1880"/>
                  <a:gd name="T78" fmla="*/ 0 w 4802"/>
                  <a:gd name="T79" fmla="*/ 0 h 1880"/>
                  <a:gd name="T80" fmla="*/ 0 w 4802"/>
                  <a:gd name="T81" fmla="*/ 0 h 1880"/>
                  <a:gd name="T82" fmla="*/ 0 w 4802"/>
                  <a:gd name="T83" fmla="*/ 0 h 1880"/>
                  <a:gd name="T84" fmla="*/ 0 w 4802"/>
                  <a:gd name="T85" fmla="*/ 0 h 1880"/>
                  <a:gd name="T86" fmla="*/ 0 w 4802"/>
                  <a:gd name="T87" fmla="*/ 0 h 1880"/>
                  <a:gd name="T88" fmla="*/ 0 w 4802"/>
                  <a:gd name="T89" fmla="*/ 0 h 1880"/>
                  <a:gd name="T90" fmla="*/ 0 w 4802"/>
                  <a:gd name="T91" fmla="*/ 0 h 1880"/>
                  <a:gd name="T92" fmla="*/ 0 w 4802"/>
                  <a:gd name="T93" fmla="*/ 0 h 1880"/>
                  <a:gd name="T94" fmla="*/ 0 w 4802"/>
                  <a:gd name="T95" fmla="*/ 0 h 1880"/>
                  <a:gd name="T96" fmla="*/ 0 w 4802"/>
                  <a:gd name="T97" fmla="*/ 0 h 1880"/>
                  <a:gd name="T98" fmla="*/ 0 w 4802"/>
                  <a:gd name="T99" fmla="*/ 0 h 18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02"/>
                  <a:gd name="T151" fmla="*/ 0 h 1880"/>
                  <a:gd name="T152" fmla="*/ 4802 w 4802"/>
                  <a:gd name="T153" fmla="*/ 1880 h 18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02" h="1880">
                    <a:moveTo>
                      <a:pt x="21" y="1082"/>
                    </a:moveTo>
                    <a:lnTo>
                      <a:pt x="0" y="1221"/>
                    </a:lnTo>
                    <a:lnTo>
                      <a:pt x="34" y="1388"/>
                    </a:lnTo>
                    <a:lnTo>
                      <a:pt x="41" y="1519"/>
                    </a:lnTo>
                    <a:lnTo>
                      <a:pt x="119" y="1576"/>
                    </a:lnTo>
                    <a:lnTo>
                      <a:pt x="754" y="1621"/>
                    </a:lnTo>
                    <a:lnTo>
                      <a:pt x="799" y="1712"/>
                    </a:lnTo>
                    <a:lnTo>
                      <a:pt x="909" y="1811"/>
                    </a:lnTo>
                    <a:lnTo>
                      <a:pt x="1082" y="1880"/>
                    </a:lnTo>
                    <a:lnTo>
                      <a:pt x="1242" y="1873"/>
                    </a:lnTo>
                    <a:lnTo>
                      <a:pt x="1395" y="1846"/>
                    </a:lnTo>
                    <a:lnTo>
                      <a:pt x="1480" y="1757"/>
                    </a:lnTo>
                    <a:lnTo>
                      <a:pt x="1571" y="1576"/>
                    </a:lnTo>
                    <a:lnTo>
                      <a:pt x="1616" y="1621"/>
                    </a:lnTo>
                    <a:lnTo>
                      <a:pt x="3929" y="1576"/>
                    </a:lnTo>
                    <a:lnTo>
                      <a:pt x="3975" y="1667"/>
                    </a:lnTo>
                    <a:lnTo>
                      <a:pt x="4065" y="1757"/>
                    </a:lnTo>
                    <a:lnTo>
                      <a:pt x="4177" y="1797"/>
                    </a:lnTo>
                    <a:lnTo>
                      <a:pt x="4316" y="1818"/>
                    </a:lnTo>
                    <a:lnTo>
                      <a:pt x="4462" y="1790"/>
                    </a:lnTo>
                    <a:lnTo>
                      <a:pt x="4573" y="1707"/>
                    </a:lnTo>
                    <a:lnTo>
                      <a:pt x="4635" y="1582"/>
                    </a:lnTo>
                    <a:lnTo>
                      <a:pt x="4655" y="1485"/>
                    </a:lnTo>
                    <a:lnTo>
                      <a:pt x="4700" y="1485"/>
                    </a:lnTo>
                    <a:lnTo>
                      <a:pt x="4746" y="1395"/>
                    </a:lnTo>
                    <a:lnTo>
                      <a:pt x="4791" y="1258"/>
                    </a:lnTo>
                    <a:lnTo>
                      <a:pt x="4802" y="1096"/>
                    </a:lnTo>
                    <a:lnTo>
                      <a:pt x="4747" y="923"/>
                    </a:lnTo>
                    <a:lnTo>
                      <a:pt x="4700" y="759"/>
                    </a:lnTo>
                    <a:lnTo>
                      <a:pt x="4656" y="624"/>
                    </a:lnTo>
                    <a:lnTo>
                      <a:pt x="4559" y="513"/>
                    </a:lnTo>
                    <a:lnTo>
                      <a:pt x="4337" y="306"/>
                    </a:lnTo>
                    <a:lnTo>
                      <a:pt x="4156" y="170"/>
                    </a:lnTo>
                    <a:lnTo>
                      <a:pt x="4156" y="124"/>
                    </a:lnTo>
                    <a:lnTo>
                      <a:pt x="3976" y="90"/>
                    </a:lnTo>
                    <a:lnTo>
                      <a:pt x="3839" y="79"/>
                    </a:lnTo>
                    <a:lnTo>
                      <a:pt x="3521" y="34"/>
                    </a:lnTo>
                    <a:lnTo>
                      <a:pt x="3109" y="0"/>
                    </a:lnTo>
                    <a:lnTo>
                      <a:pt x="2776" y="0"/>
                    </a:lnTo>
                    <a:lnTo>
                      <a:pt x="2491" y="20"/>
                    </a:lnTo>
                    <a:lnTo>
                      <a:pt x="2206" y="79"/>
                    </a:lnTo>
                    <a:lnTo>
                      <a:pt x="1207" y="548"/>
                    </a:lnTo>
                    <a:lnTo>
                      <a:pt x="1068" y="576"/>
                    </a:lnTo>
                    <a:lnTo>
                      <a:pt x="853" y="624"/>
                    </a:lnTo>
                    <a:lnTo>
                      <a:pt x="618" y="669"/>
                    </a:lnTo>
                    <a:lnTo>
                      <a:pt x="346" y="759"/>
                    </a:lnTo>
                    <a:lnTo>
                      <a:pt x="180" y="825"/>
                    </a:lnTo>
                    <a:lnTo>
                      <a:pt x="118" y="881"/>
                    </a:lnTo>
                    <a:lnTo>
                      <a:pt x="76" y="1006"/>
                    </a:lnTo>
                    <a:lnTo>
                      <a:pt x="21" y="1082"/>
                    </a:lnTo>
                    <a:close/>
                  </a:path>
                </a:pathLst>
              </a:custGeom>
              <a:solidFill>
                <a:srgbClr val="66FFFF">
                  <a:alpha val="50195"/>
                </a:srgbClr>
              </a:solidFill>
              <a:ln w="9525">
                <a:noFill/>
                <a:round/>
                <a:headEnd/>
                <a:tailEnd/>
              </a:ln>
            </p:spPr>
            <p:txBody>
              <a:bodyPr/>
              <a:lstStyle/>
              <a:p>
                <a:endParaRPr lang="ja-JP" altLang="en-US"/>
              </a:p>
            </p:txBody>
          </p:sp>
          <p:sp>
            <p:nvSpPr>
              <p:cNvPr id="21527" name="Oval 15"/>
              <p:cNvSpPr>
                <a:spLocks noChangeArrowheads="1"/>
              </p:cNvSpPr>
              <p:nvPr/>
            </p:nvSpPr>
            <p:spPr bwMode="auto">
              <a:xfrm>
                <a:off x="815" y="3317"/>
                <a:ext cx="340" cy="340"/>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28" name="Oval 16"/>
              <p:cNvSpPr>
                <a:spLocks noChangeArrowheads="1"/>
              </p:cNvSpPr>
              <p:nvPr/>
            </p:nvSpPr>
            <p:spPr bwMode="auto">
              <a:xfrm>
                <a:off x="2130" y="3317"/>
                <a:ext cx="341" cy="340"/>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29" name="Oval 17"/>
              <p:cNvSpPr>
                <a:spLocks noChangeArrowheads="1"/>
              </p:cNvSpPr>
              <p:nvPr/>
            </p:nvSpPr>
            <p:spPr bwMode="auto">
              <a:xfrm>
                <a:off x="1709" y="3370"/>
                <a:ext cx="383" cy="77"/>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30" name="Oval 18"/>
              <p:cNvSpPr>
                <a:spLocks noChangeArrowheads="1"/>
              </p:cNvSpPr>
              <p:nvPr/>
            </p:nvSpPr>
            <p:spPr bwMode="auto">
              <a:xfrm rot="-4761134">
                <a:off x="1903" y="3179"/>
                <a:ext cx="421" cy="76"/>
              </a:xfrm>
              <a:prstGeom prst="ellipse">
                <a:avLst/>
              </a:prstGeom>
              <a:solidFill>
                <a:srgbClr val="66FFFF"/>
              </a:solidFill>
              <a:ln w="28575">
                <a:solidFill>
                  <a:srgbClr val="FF0000"/>
                </a:solidFill>
                <a:round/>
                <a:headEnd/>
                <a:tailEnd/>
              </a:ln>
            </p:spPr>
            <p:txBody>
              <a:bodyPr vert="eaVert" wrap="none" anchor="ctr"/>
              <a:lstStyle/>
              <a:p>
                <a:pPr>
                  <a:spcBef>
                    <a:spcPct val="50000"/>
                  </a:spcBef>
                </a:pPr>
                <a:endParaRPr lang="ja-JP" altLang="en-US" sz="1600"/>
              </a:p>
            </p:txBody>
          </p:sp>
          <p:sp>
            <p:nvSpPr>
              <p:cNvPr id="21531" name="Oval 19"/>
              <p:cNvSpPr>
                <a:spLocks noChangeArrowheads="1"/>
              </p:cNvSpPr>
              <p:nvPr/>
            </p:nvSpPr>
            <p:spPr bwMode="auto">
              <a:xfrm>
                <a:off x="1270" y="3370"/>
                <a:ext cx="382" cy="77"/>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32" name="Oval 20"/>
              <p:cNvSpPr>
                <a:spLocks noChangeArrowheads="1"/>
              </p:cNvSpPr>
              <p:nvPr/>
            </p:nvSpPr>
            <p:spPr bwMode="auto">
              <a:xfrm rot="-4761134">
                <a:off x="1465" y="3178"/>
                <a:ext cx="420" cy="77"/>
              </a:xfrm>
              <a:prstGeom prst="ellipse">
                <a:avLst/>
              </a:prstGeom>
              <a:solidFill>
                <a:srgbClr val="66FFFF"/>
              </a:solidFill>
              <a:ln w="28575">
                <a:solidFill>
                  <a:srgbClr val="FF0000"/>
                </a:solidFill>
                <a:round/>
                <a:headEnd/>
                <a:tailEnd/>
              </a:ln>
            </p:spPr>
            <p:txBody>
              <a:bodyPr vert="eaVert" wrap="none" anchor="ctr"/>
              <a:lstStyle/>
              <a:p>
                <a:pPr>
                  <a:spcBef>
                    <a:spcPct val="50000"/>
                  </a:spcBef>
                </a:pPr>
                <a:endParaRPr lang="ja-JP" altLang="en-US" sz="1600"/>
              </a:p>
            </p:txBody>
          </p:sp>
          <p:sp>
            <p:nvSpPr>
              <p:cNvPr id="21533" name="Oval 21"/>
              <p:cNvSpPr>
                <a:spLocks noChangeArrowheads="1"/>
              </p:cNvSpPr>
              <p:nvPr/>
            </p:nvSpPr>
            <p:spPr bwMode="auto">
              <a:xfrm rot="-1400559">
                <a:off x="996" y="2953"/>
                <a:ext cx="521" cy="77"/>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34" name="Oval 22"/>
              <p:cNvSpPr>
                <a:spLocks noChangeArrowheads="1"/>
              </p:cNvSpPr>
              <p:nvPr/>
            </p:nvSpPr>
            <p:spPr bwMode="auto">
              <a:xfrm rot="-1068322">
                <a:off x="565" y="3195"/>
                <a:ext cx="341" cy="90"/>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35" name="Oval 23"/>
              <p:cNvSpPr>
                <a:spLocks noChangeArrowheads="1"/>
              </p:cNvSpPr>
              <p:nvPr/>
            </p:nvSpPr>
            <p:spPr bwMode="auto">
              <a:xfrm rot="4384718">
                <a:off x="974" y="3417"/>
                <a:ext cx="210" cy="77"/>
              </a:xfrm>
              <a:prstGeom prst="ellipse">
                <a:avLst/>
              </a:prstGeom>
              <a:solidFill>
                <a:srgbClr val="66FFFF"/>
              </a:solidFill>
              <a:ln w="28575">
                <a:solidFill>
                  <a:srgbClr val="FF0000"/>
                </a:solidFill>
                <a:round/>
                <a:headEnd/>
                <a:tailEnd/>
              </a:ln>
            </p:spPr>
            <p:txBody>
              <a:bodyPr rot="10800000" vert="eaVert" wrap="none" anchor="ctr"/>
              <a:lstStyle/>
              <a:p>
                <a:pPr>
                  <a:spcBef>
                    <a:spcPct val="50000"/>
                  </a:spcBef>
                </a:pPr>
                <a:endParaRPr lang="ja-JP" altLang="en-US" sz="1600"/>
              </a:p>
            </p:txBody>
          </p:sp>
        </p:grpSp>
        <p:sp>
          <p:nvSpPr>
            <p:cNvPr id="21522" name="Text Box 28"/>
            <p:cNvSpPr txBox="1">
              <a:spLocks noChangeArrowheads="1"/>
            </p:cNvSpPr>
            <p:nvPr/>
          </p:nvSpPr>
          <p:spPr bwMode="auto">
            <a:xfrm>
              <a:off x="385" y="3385"/>
              <a:ext cx="2041" cy="372"/>
            </a:xfrm>
            <a:prstGeom prst="rect">
              <a:avLst/>
            </a:prstGeom>
            <a:noFill/>
            <a:ln w="9525">
              <a:solidFill>
                <a:schemeClr val="tx1"/>
              </a:solidFill>
              <a:miter lim="800000"/>
              <a:headEnd/>
              <a:tailEnd/>
            </a:ln>
          </p:spPr>
          <p:txBody>
            <a:bodyPr>
              <a:spAutoFit/>
            </a:bodyPr>
            <a:lstStyle/>
            <a:p>
              <a:pPr>
                <a:spcBef>
                  <a:spcPct val="50000"/>
                </a:spcBef>
              </a:pPr>
              <a:r>
                <a:rPr lang="en-US" altLang="ja-JP" sz="1600"/>
                <a:t>Vehicle type approval required  to be obtained from each country</a:t>
              </a:r>
              <a:endParaRPr lang="ja-JP" altLang="en-US" sz="1600"/>
            </a:p>
          </p:txBody>
        </p:sp>
        <p:sp>
          <p:nvSpPr>
            <p:cNvPr id="21523" name="Line 29"/>
            <p:cNvSpPr>
              <a:spLocks noChangeShapeType="1"/>
            </p:cNvSpPr>
            <p:nvPr/>
          </p:nvSpPr>
          <p:spPr bwMode="auto">
            <a:xfrm>
              <a:off x="1293" y="3203"/>
              <a:ext cx="272" cy="1"/>
            </a:xfrm>
            <a:prstGeom prst="line">
              <a:avLst/>
            </a:prstGeom>
            <a:noFill/>
            <a:ln w="76200">
              <a:solidFill>
                <a:schemeClr val="tx1"/>
              </a:solidFill>
              <a:round/>
              <a:headEnd/>
              <a:tailEnd/>
            </a:ln>
          </p:spPr>
          <p:txBody>
            <a:bodyPr/>
            <a:lstStyle/>
            <a:p>
              <a:endParaRPr lang="ja-JP" altLang="en-US"/>
            </a:p>
          </p:txBody>
        </p:sp>
        <p:sp>
          <p:nvSpPr>
            <p:cNvPr id="21524" name="Line 30"/>
            <p:cNvSpPr>
              <a:spLocks noChangeShapeType="1"/>
            </p:cNvSpPr>
            <p:nvPr/>
          </p:nvSpPr>
          <p:spPr bwMode="auto">
            <a:xfrm>
              <a:off x="1429" y="3067"/>
              <a:ext cx="0" cy="272"/>
            </a:xfrm>
            <a:prstGeom prst="line">
              <a:avLst/>
            </a:prstGeom>
            <a:noFill/>
            <a:ln w="76200">
              <a:solidFill>
                <a:schemeClr val="tx1"/>
              </a:solidFill>
              <a:round/>
              <a:headEnd/>
              <a:tailEnd/>
            </a:ln>
          </p:spPr>
          <p:txBody>
            <a:bodyPr/>
            <a:lstStyle/>
            <a:p>
              <a:endParaRPr lang="ja-JP" altLang="en-US"/>
            </a:p>
          </p:txBody>
        </p:sp>
        <p:sp>
          <p:nvSpPr>
            <p:cNvPr id="21525" name="Text Box 7"/>
            <p:cNvSpPr txBox="1">
              <a:spLocks noChangeArrowheads="1"/>
            </p:cNvSpPr>
            <p:nvPr/>
          </p:nvSpPr>
          <p:spPr bwMode="auto">
            <a:xfrm>
              <a:off x="748" y="1702"/>
              <a:ext cx="1406" cy="218"/>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altLang="ja-JP" sz="1600" b="1"/>
                <a:t>Current System</a:t>
              </a:r>
              <a:endParaRPr lang="ja-JP" altLang="en-US" sz="1600" b="1"/>
            </a:p>
          </p:txBody>
        </p:sp>
      </p:grpSp>
      <p:grpSp>
        <p:nvGrpSpPr>
          <p:cNvPr id="21511" name="Group 33"/>
          <p:cNvGrpSpPr>
            <a:grpSpLocks/>
          </p:cNvGrpSpPr>
          <p:nvPr/>
        </p:nvGrpSpPr>
        <p:grpSpPr bwMode="auto">
          <a:xfrm>
            <a:off x="4794250" y="2898775"/>
            <a:ext cx="3889375" cy="3384550"/>
            <a:chOff x="3068" y="1706"/>
            <a:chExt cx="2450" cy="2132"/>
          </a:xfrm>
        </p:grpSpPr>
        <p:sp>
          <p:nvSpPr>
            <p:cNvPr id="21513" name="AutoShape 34"/>
            <p:cNvSpPr>
              <a:spLocks noChangeArrowheads="1"/>
            </p:cNvSpPr>
            <p:nvPr/>
          </p:nvSpPr>
          <p:spPr bwMode="auto">
            <a:xfrm>
              <a:off x="3068" y="1843"/>
              <a:ext cx="2450" cy="1995"/>
            </a:xfrm>
            <a:prstGeom prst="roundRect">
              <a:avLst>
                <a:gd name="adj" fmla="val 7949"/>
              </a:avLst>
            </a:prstGeom>
            <a:solidFill>
              <a:srgbClr val="CCFFCC"/>
            </a:solidFill>
            <a:ln w="28575">
              <a:solidFill>
                <a:schemeClr val="tx1"/>
              </a:solidFill>
              <a:round/>
              <a:headEnd/>
              <a:tailEnd/>
            </a:ln>
          </p:spPr>
          <p:txBody>
            <a:bodyPr wrap="none" anchor="ctr"/>
            <a:lstStyle/>
            <a:p>
              <a:pPr>
                <a:spcBef>
                  <a:spcPct val="50000"/>
                </a:spcBef>
              </a:pPr>
              <a:endParaRPr lang="ja-JP" altLang="en-US" sz="1600"/>
            </a:p>
          </p:txBody>
        </p:sp>
        <p:sp>
          <p:nvSpPr>
            <p:cNvPr id="21514" name="Text Box 24"/>
            <p:cNvSpPr txBox="1">
              <a:spLocks noChangeArrowheads="1"/>
            </p:cNvSpPr>
            <p:nvPr/>
          </p:nvSpPr>
          <p:spPr bwMode="auto">
            <a:xfrm>
              <a:off x="3158" y="2024"/>
              <a:ext cx="2269" cy="366"/>
            </a:xfrm>
            <a:prstGeom prst="rect">
              <a:avLst/>
            </a:prstGeom>
            <a:noFill/>
            <a:ln w="9525">
              <a:noFill/>
              <a:miter lim="800000"/>
              <a:headEnd/>
              <a:tailEnd/>
            </a:ln>
          </p:spPr>
          <p:txBody>
            <a:bodyPr>
              <a:spAutoFit/>
            </a:bodyPr>
            <a:lstStyle/>
            <a:p>
              <a:pPr algn="ctr">
                <a:spcBef>
                  <a:spcPct val="50000"/>
                </a:spcBef>
              </a:pPr>
              <a:r>
                <a:rPr lang="en-US" altLang="ja-JP" sz="1600" b="1">
                  <a:solidFill>
                    <a:srgbClr val="FF0000"/>
                  </a:solidFill>
                  <a:cs typeface="Arial" charset="0"/>
                </a:rPr>
                <a:t>Mutual recognition of approval at the whole vehicle level</a:t>
              </a:r>
              <a:endParaRPr lang="ja-JP" altLang="en-US" sz="1600" b="1">
                <a:solidFill>
                  <a:srgbClr val="FF0000"/>
                </a:solidFill>
                <a:cs typeface="Arial" charset="0"/>
              </a:endParaRPr>
            </a:p>
          </p:txBody>
        </p:sp>
        <p:sp>
          <p:nvSpPr>
            <p:cNvPr id="21515" name="Freeform 27"/>
            <p:cNvSpPr>
              <a:spLocks/>
            </p:cNvSpPr>
            <p:nvPr/>
          </p:nvSpPr>
          <p:spPr bwMode="auto">
            <a:xfrm>
              <a:off x="3294" y="2386"/>
              <a:ext cx="1889" cy="738"/>
            </a:xfrm>
            <a:custGeom>
              <a:avLst/>
              <a:gdLst>
                <a:gd name="T0" fmla="*/ 0 w 4802"/>
                <a:gd name="T1" fmla="*/ 0 h 1880"/>
                <a:gd name="T2" fmla="*/ 0 w 4802"/>
                <a:gd name="T3" fmla="*/ 0 h 1880"/>
                <a:gd name="T4" fmla="*/ 0 w 4802"/>
                <a:gd name="T5" fmla="*/ 0 h 1880"/>
                <a:gd name="T6" fmla="*/ 0 w 4802"/>
                <a:gd name="T7" fmla="*/ 0 h 1880"/>
                <a:gd name="T8" fmla="*/ 0 w 4802"/>
                <a:gd name="T9" fmla="*/ 0 h 1880"/>
                <a:gd name="T10" fmla="*/ 0 w 4802"/>
                <a:gd name="T11" fmla="*/ 0 h 1880"/>
                <a:gd name="T12" fmla="*/ 0 w 4802"/>
                <a:gd name="T13" fmla="*/ 0 h 1880"/>
                <a:gd name="T14" fmla="*/ 0 w 4802"/>
                <a:gd name="T15" fmla="*/ 0 h 1880"/>
                <a:gd name="T16" fmla="*/ 0 w 4802"/>
                <a:gd name="T17" fmla="*/ 0 h 1880"/>
                <a:gd name="T18" fmla="*/ 0 w 4802"/>
                <a:gd name="T19" fmla="*/ 0 h 1880"/>
                <a:gd name="T20" fmla="*/ 0 w 4802"/>
                <a:gd name="T21" fmla="*/ 0 h 1880"/>
                <a:gd name="T22" fmla="*/ 0 w 4802"/>
                <a:gd name="T23" fmla="*/ 0 h 1880"/>
                <a:gd name="T24" fmla="*/ 0 w 4802"/>
                <a:gd name="T25" fmla="*/ 0 h 1880"/>
                <a:gd name="T26" fmla="*/ 0 w 4802"/>
                <a:gd name="T27" fmla="*/ 0 h 1880"/>
                <a:gd name="T28" fmla="*/ 0 w 4802"/>
                <a:gd name="T29" fmla="*/ 0 h 1880"/>
                <a:gd name="T30" fmla="*/ 0 w 4802"/>
                <a:gd name="T31" fmla="*/ 0 h 1880"/>
                <a:gd name="T32" fmla="*/ 0 w 4802"/>
                <a:gd name="T33" fmla="*/ 0 h 1880"/>
                <a:gd name="T34" fmla="*/ 0 w 4802"/>
                <a:gd name="T35" fmla="*/ 0 h 1880"/>
                <a:gd name="T36" fmla="*/ 0 w 4802"/>
                <a:gd name="T37" fmla="*/ 0 h 1880"/>
                <a:gd name="T38" fmla="*/ 0 w 4802"/>
                <a:gd name="T39" fmla="*/ 0 h 1880"/>
                <a:gd name="T40" fmla="*/ 0 w 4802"/>
                <a:gd name="T41" fmla="*/ 0 h 1880"/>
                <a:gd name="T42" fmla="*/ 0 w 4802"/>
                <a:gd name="T43" fmla="*/ 0 h 1880"/>
                <a:gd name="T44" fmla="*/ 0 w 4802"/>
                <a:gd name="T45" fmla="*/ 0 h 1880"/>
                <a:gd name="T46" fmla="*/ 0 w 4802"/>
                <a:gd name="T47" fmla="*/ 0 h 1880"/>
                <a:gd name="T48" fmla="*/ 0 w 4802"/>
                <a:gd name="T49" fmla="*/ 0 h 1880"/>
                <a:gd name="T50" fmla="*/ 0 w 4802"/>
                <a:gd name="T51" fmla="*/ 0 h 1880"/>
                <a:gd name="T52" fmla="*/ 0 w 4802"/>
                <a:gd name="T53" fmla="*/ 0 h 1880"/>
                <a:gd name="T54" fmla="*/ 0 w 4802"/>
                <a:gd name="T55" fmla="*/ 0 h 1880"/>
                <a:gd name="T56" fmla="*/ 0 w 4802"/>
                <a:gd name="T57" fmla="*/ 0 h 1880"/>
                <a:gd name="T58" fmla="*/ 0 w 4802"/>
                <a:gd name="T59" fmla="*/ 0 h 1880"/>
                <a:gd name="T60" fmla="*/ 0 w 4802"/>
                <a:gd name="T61" fmla="*/ 0 h 1880"/>
                <a:gd name="T62" fmla="*/ 0 w 4802"/>
                <a:gd name="T63" fmla="*/ 0 h 1880"/>
                <a:gd name="T64" fmla="*/ 0 w 4802"/>
                <a:gd name="T65" fmla="*/ 0 h 1880"/>
                <a:gd name="T66" fmla="*/ 0 w 4802"/>
                <a:gd name="T67" fmla="*/ 0 h 1880"/>
                <a:gd name="T68" fmla="*/ 0 w 4802"/>
                <a:gd name="T69" fmla="*/ 0 h 1880"/>
                <a:gd name="T70" fmla="*/ 0 w 4802"/>
                <a:gd name="T71" fmla="*/ 0 h 1880"/>
                <a:gd name="T72" fmla="*/ 0 w 4802"/>
                <a:gd name="T73" fmla="*/ 0 h 1880"/>
                <a:gd name="T74" fmla="*/ 0 w 4802"/>
                <a:gd name="T75" fmla="*/ 0 h 1880"/>
                <a:gd name="T76" fmla="*/ 0 w 4802"/>
                <a:gd name="T77" fmla="*/ 0 h 1880"/>
                <a:gd name="T78" fmla="*/ 0 w 4802"/>
                <a:gd name="T79" fmla="*/ 0 h 1880"/>
                <a:gd name="T80" fmla="*/ 0 w 4802"/>
                <a:gd name="T81" fmla="*/ 0 h 1880"/>
                <a:gd name="T82" fmla="*/ 0 w 4802"/>
                <a:gd name="T83" fmla="*/ 0 h 1880"/>
                <a:gd name="T84" fmla="*/ 0 w 4802"/>
                <a:gd name="T85" fmla="*/ 0 h 1880"/>
                <a:gd name="T86" fmla="*/ 0 w 4802"/>
                <a:gd name="T87" fmla="*/ 0 h 1880"/>
                <a:gd name="T88" fmla="*/ 0 w 4802"/>
                <a:gd name="T89" fmla="*/ 0 h 1880"/>
                <a:gd name="T90" fmla="*/ 0 w 4802"/>
                <a:gd name="T91" fmla="*/ 0 h 1880"/>
                <a:gd name="T92" fmla="*/ 0 w 4802"/>
                <a:gd name="T93" fmla="*/ 0 h 1880"/>
                <a:gd name="T94" fmla="*/ 0 w 4802"/>
                <a:gd name="T95" fmla="*/ 0 h 1880"/>
                <a:gd name="T96" fmla="*/ 0 w 4802"/>
                <a:gd name="T97" fmla="*/ 0 h 1880"/>
                <a:gd name="T98" fmla="*/ 0 w 4802"/>
                <a:gd name="T99" fmla="*/ 0 h 18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02"/>
                <a:gd name="T151" fmla="*/ 0 h 1880"/>
                <a:gd name="T152" fmla="*/ 4802 w 4802"/>
                <a:gd name="T153" fmla="*/ 1880 h 18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02" h="1880">
                  <a:moveTo>
                    <a:pt x="21" y="1082"/>
                  </a:moveTo>
                  <a:lnTo>
                    <a:pt x="0" y="1221"/>
                  </a:lnTo>
                  <a:lnTo>
                    <a:pt x="34" y="1388"/>
                  </a:lnTo>
                  <a:lnTo>
                    <a:pt x="41" y="1519"/>
                  </a:lnTo>
                  <a:lnTo>
                    <a:pt x="119" y="1576"/>
                  </a:lnTo>
                  <a:lnTo>
                    <a:pt x="754" y="1621"/>
                  </a:lnTo>
                  <a:lnTo>
                    <a:pt x="799" y="1712"/>
                  </a:lnTo>
                  <a:lnTo>
                    <a:pt x="909" y="1811"/>
                  </a:lnTo>
                  <a:lnTo>
                    <a:pt x="1082" y="1880"/>
                  </a:lnTo>
                  <a:lnTo>
                    <a:pt x="1242" y="1873"/>
                  </a:lnTo>
                  <a:lnTo>
                    <a:pt x="1395" y="1846"/>
                  </a:lnTo>
                  <a:lnTo>
                    <a:pt x="1480" y="1757"/>
                  </a:lnTo>
                  <a:lnTo>
                    <a:pt x="1571" y="1576"/>
                  </a:lnTo>
                  <a:lnTo>
                    <a:pt x="1616" y="1621"/>
                  </a:lnTo>
                  <a:lnTo>
                    <a:pt x="3929" y="1576"/>
                  </a:lnTo>
                  <a:lnTo>
                    <a:pt x="3975" y="1667"/>
                  </a:lnTo>
                  <a:lnTo>
                    <a:pt x="4065" y="1757"/>
                  </a:lnTo>
                  <a:lnTo>
                    <a:pt x="4177" y="1797"/>
                  </a:lnTo>
                  <a:lnTo>
                    <a:pt x="4316" y="1818"/>
                  </a:lnTo>
                  <a:lnTo>
                    <a:pt x="4462" y="1790"/>
                  </a:lnTo>
                  <a:lnTo>
                    <a:pt x="4573" y="1707"/>
                  </a:lnTo>
                  <a:lnTo>
                    <a:pt x="4635" y="1582"/>
                  </a:lnTo>
                  <a:lnTo>
                    <a:pt x="4655" y="1485"/>
                  </a:lnTo>
                  <a:lnTo>
                    <a:pt x="4700" y="1485"/>
                  </a:lnTo>
                  <a:lnTo>
                    <a:pt x="4746" y="1395"/>
                  </a:lnTo>
                  <a:lnTo>
                    <a:pt x="4791" y="1258"/>
                  </a:lnTo>
                  <a:lnTo>
                    <a:pt x="4802" y="1096"/>
                  </a:lnTo>
                  <a:lnTo>
                    <a:pt x="4747" y="923"/>
                  </a:lnTo>
                  <a:lnTo>
                    <a:pt x="4700" y="759"/>
                  </a:lnTo>
                  <a:lnTo>
                    <a:pt x="4656" y="624"/>
                  </a:lnTo>
                  <a:lnTo>
                    <a:pt x="4559" y="513"/>
                  </a:lnTo>
                  <a:lnTo>
                    <a:pt x="4337" y="306"/>
                  </a:lnTo>
                  <a:lnTo>
                    <a:pt x="4156" y="170"/>
                  </a:lnTo>
                  <a:lnTo>
                    <a:pt x="4156" y="124"/>
                  </a:lnTo>
                  <a:lnTo>
                    <a:pt x="3976" y="90"/>
                  </a:lnTo>
                  <a:lnTo>
                    <a:pt x="3839" y="79"/>
                  </a:lnTo>
                  <a:lnTo>
                    <a:pt x="3521" y="34"/>
                  </a:lnTo>
                  <a:lnTo>
                    <a:pt x="3109" y="0"/>
                  </a:lnTo>
                  <a:lnTo>
                    <a:pt x="2776" y="0"/>
                  </a:lnTo>
                  <a:lnTo>
                    <a:pt x="2491" y="20"/>
                  </a:lnTo>
                  <a:lnTo>
                    <a:pt x="2206" y="79"/>
                  </a:lnTo>
                  <a:lnTo>
                    <a:pt x="1207" y="548"/>
                  </a:lnTo>
                  <a:lnTo>
                    <a:pt x="1068" y="576"/>
                  </a:lnTo>
                  <a:lnTo>
                    <a:pt x="853" y="624"/>
                  </a:lnTo>
                  <a:lnTo>
                    <a:pt x="618" y="669"/>
                  </a:lnTo>
                  <a:lnTo>
                    <a:pt x="346" y="759"/>
                  </a:lnTo>
                  <a:lnTo>
                    <a:pt x="180" y="825"/>
                  </a:lnTo>
                  <a:lnTo>
                    <a:pt x="118" y="881"/>
                  </a:lnTo>
                  <a:lnTo>
                    <a:pt x="76" y="1006"/>
                  </a:lnTo>
                  <a:lnTo>
                    <a:pt x="21" y="1082"/>
                  </a:lnTo>
                  <a:close/>
                </a:path>
              </a:pathLst>
            </a:custGeom>
            <a:solidFill>
              <a:srgbClr val="66FFFF">
                <a:alpha val="50195"/>
              </a:srgbClr>
            </a:solidFill>
            <a:ln w="28575">
              <a:solidFill>
                <a:srgbClr val="FF0000"/>
              </a:solidFill>
              <a:round/>
              <a:headEnd/>
              <a:tailEnd/>
            </a:ln>
          </p:spPr>
          <p:txBody>
            <a:bodyPr/>
            <a:lstStyle/>
            <a:p>
              <a:endParaRPr lang="ja-JP" altLang="en-US"/>
            </a:p>
          </p:txBody>
        </p:sp>
        <p:sp>
          <p:nvSpPr>
            <p:cNvPr id="21516" name="Text Box 31"/>
            <p:cNvSpPr txBox="1">
              <a:spLocks noChangeArrowheads="1"/>
            </p:cNvSpPr>
            <p:nvPr/>
          </p:nvSpPr>
          <p:spPr bwMode="auto">
            <a:xfrm>
              <a:off x="3243" y="3385"/>
              <a:ext cx="2132" cy="372"/>
            </a:xfrm>
            <a:prstGeom prst="rect">
              <a:avLst/>
            </a:prstGeom>
            <a:noFill/>
            <a:ln w="9525">
              <a:solidFill>
                <a:schemeClr val="tx1"/>
              </a:solidFill>
              <a:miter lim="800000"/>
              <a:headEnd/>
              <a:tailEnd/>
            </a:ln>
          </p:spPr>
          <p:txBody>
            <a:bodyPr>
              <a:spAutoFit/>
            </a:bodyPr>
            <a:lstStyle/>
            <a:p>
              <a:pPr>
                <a:spcBef>
                  <a:spcPct val="50000"/>
                </a:spcBef>
              </a:pPr>
              <a:r>
                <a:rPr lang="en-US" altLang="ja-JP" sz="1600"/>
                <a:t>Vehicle type approval not required to be obtained from each country</a:t>
              </a:r>
              <a:endParaRPr lang="ja-JP" altLang="en-US" sz="1600"/>
            </a:p>
          </p:txBody>
        </p:sp>
        <p:sp>
          <p:nvSpPr>
            <p:cNvPr id="21517" name="AutoShape 32"/>
            <p:cNvSpPr>
              <a:spLocks noChangeArrowheads="1"/>
            </p:cNvSpPr>
            <p:nvPr/>
          </p:nvSpPr>
          <p:spPr bwMode="auto">
            <a:xfrm>
              <a:off x="3159" y="3339"/>
              <a:ext cx="2314" cy="409"/>
            </a:xfrm>
            <a:prstGeom prst="bracketPair">
              <a:avLst>
                <a:gd name="adj" fmla="val 16667"/>
              </a:avLst>
            </a:prstGeom>
            <a:noFill/>
            <a:ln w="9525">
              <a:solidFill>
                <a:schemeClr val="tx1"/>
              </a:solidFill>
              <a:round/>
              <a:headEnd/>
              <a:tailEnd/>
            </a:ln>
          </p:spPr>
          <p:txBody>
            <a:bodyPr wrap="none" anchor="ctr"/>
            <a:lstStyle/>
            <a:p>
              <a:pPr>
                <a:spcBef>
                  <a:spcPct val="50000"/>
                </a:spcBef>
              </a:pPr>
              <a:endParaRPr lang="ja-JP" altLang="en-US" sz="1600"/>
            </a:p>
          </p:txBody>
        </p:sp>
        <p:sp>
          <p:nvSpPr>
            <p:cNvPr id="21518" name="Text Box 8"/>
            <p:cNvSpPr txBox="1">
              <a:spLocks noChangeArrowheads="1"/>
            </p:cNvSpPr>
            <p:nvPr/>
          </p:nvSpPr>
          <p:spPr bwMode="auto">
            <a:xfrm>
              <a:off x="3522" y="1706"/>
              <a:ext cx="1497" cy="212"/>
            </a:xfrm>
            <a:prstGeom prst="rect">
              <a:avLst/>
            </a:prstGeom>
            <a:solidFill>
              <a:srgbClr val="0000CC"/>
            </a:solidFill>
            <a:ln w="9525">
              <a:noFill/>
              <a:miter lim="800000"/>
              <a:headEnd/>
              <a:tailEnd/>
            </a:ln>
          </p:spPr>
          <p:txBody>
            <a:bodyPr>
              <a:spAutoFit/>
            </a:bodyPr>
            <a:lstStyle/>
            <a:p>
              <a:pPr algn="ctr">
                <a:spcBef>
                  <a:spcPct val="50000"/>
                </a:spcBef>
              </a:pPr>
              <a:r>
                <a:rPr lang="en-US" altLang="ja-JP" sz="1600" b="1">
                  <a:solidFill>
                    <a:schemeClr val="bg1"/>
                  </a:solidFill>
                </a:rPr>
                <a:t>System in Our Goal</a:t>
              </a:r>
              <a:endParaRPr lang="ja-JP" altLang="en-US" sz="1600" b="1">
                <a:solidFill>
                  <a:schemeClr val="bg1"/>
                </a:solidFill>
              </a:endParaRPr>
            </a:p>
          </p:txBody>
        </p:sp>
      </p:grpSp>
      <p:sp>
        <p:nvSpPr>
          <p:cNvPr id="21512" name="Rectangle 4"/>
          <p:cNvSpPr txBox="1">
            <a:spLocks noChangeArrowheads="1"/>
          </p:cNvSpPr>
          <p:nvPr/>
        </p:nvSpPr>
        <p:spPr bwMode="auto">
          <a:xfrm>
            <a:off x="398463" y="155575"/>
            <a:ext cx="2863850" cy="471488"/>
          </a:xfrm>
          <a:prstGeom prst="rect">
            <a:avLst/>
          </a:prstGeom>
          <a:solidFill>
            <a:srgbClr val="FFCCFF"/>
          </a:solidFill>
          <a:ln w="12700">
            <a:solidFill>
              <a:schemeClr val="accent2"/>
            </a:solidFill>
            <a:miter lim="800000"/>
            <a:headEnd/>
            <a:tailEnd/>
          </a:ln>
        </p:spPr>
        <p:txBody>
          <a:bodyPr/>
          <a:lstStyle/>
          <a:p>
            <a:r>
              <a:rPr lang="en-US" altLang="ja-JP" sz="2400" b="1">
                <a:solidFill>
                  <a:srgbClr val="0000CC"/>
                </a:solidFill>
              </a:rPr>
              <a:t>1.Introduction</a:t>
            </a:r>
            <a:endParaRPr lang="ja-JP" altLang="en-US" sz="2400" b="1">
              <a:solidFill>
                <a:srgbClr val="0000C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8" name="Ribbon2Sharp"/>
          <p:cNvSpPr>
            <a:spLocks noEditPoints="1" noChangeArrowheads="1"/>
          </p:cNvSpPr>
          <p:nvPr/>
        </p:nvSpPr>
        <p:spPr bwMode="auto">
          <a:xfrm>
            <a:off x="2749550" y="5797550"/>
            <a:ext cx="6243638" cy="909638"/>
          </a:xfrm>
          <a:custGeom>
            <a:avLst/>
            <a:gdLst>
              <a:gd name="G0" fmla="+- 0 0 0"/>
              <a:gd name="G1" fmla="+- 3038 0 0"/>
              <a:gd name="G2" fmla="+- 3038 2700 0"/>
              <a:gd name="G3" fmla="+- 21600 0 G2"/>
              <a:gd name="G4" fmla="+- 21600 0 G1"/>
              <a:gd name="G5" fmla="+- 2400 0 0"/>
              <a:gd name="G6" fmla="+- 10800 0 2400"/>
              <a:gd name="G7" fmla="*/ 2400 2 1"/>
              <a:gd name="G8" fmla="+- 21600 0 G7"/>
              <a:gd name="G9" fmla="+- 10800 2400 0"/>
              <a:gd name="G10" fmla="+- 21600 0 2400"/>
              <a:gd name="T0" fmla="*/ 10800 w 21600"/>
              <a:gd name="T1" fmla="*/ 2400 h 21600"/>
              <a:gd name="T2" fmla="*/ 2700 w 21600"/>
              <a:gd name="T3" fmla="*/ 8400 h 21600"/>
              <a:gd name="T4" fmla="*/ 10800 w 21600"/>
              <a:gd name="T5" fmla="*/ 19200 h 21600"/>
              <a:gd name="T6" fmla="*/ 18900 w 21600"/>
              <a:gd name="T7" fmla="*/ 13200 h 21600"/>
              <a:gd name="T8" fmla="*/ 17694720 60000 65536"/>
              <a:gd name="T9" fmla="*/ 11796480 60000 65536"/>
              <a:gd name="T10" fmla="*/ 5898240 60000 65536"/>
              <a:gd name="T11" fmla="*/ 0 60000 65536"/>
              <a:gd name="T12" fmla="*/ G1 w 21600"/>
              <a:gd name="T13" fmla="*/ G5 h 21600"/>
              <a:gd name="T14" fmla="*/ G4 w 21600"/>
              <a:gd name="T15" fmla="*/ G10 h 21600"/>
            </a:gdLst>
            <a:ahLst/>
            <a:cxnLst>
              <a:cxn ang="T8">
                <a:pos x="T0" y="T1"/>
              </a:cxn>
              <a:cxn ang="T9">
                <a:pos x="T2" y="T3"/>
              </a:cxn>
              <a:cxn ang="T10">
                <a:pos x="T4" y="T5"/>
              </a:cxn>
              <a:cxn ang="T11">
                <a:pos x="T6" y="T7"/>
              </a:cxn>
            </a:cxnLst>
            <a:rect l="T12" t="T13" r="T14" b="T15"/>
            <a:pathLst>
              <a:path w="21600" h="21600" extrusionOk="0">
                <a:moveTo>
                  <a:pt x="0" y="0"/>
                </a:moveTo>
                <a:lnTo>
                  <a:pt x="2700" y="8400"/>
                </a:lnTo>
                <a:lnTo>
                  <a:pt x="0" y="16800"/>
                </a:lnTo>
                <a:lnTo>
                  <a:pt x="3038" y="16800"/>
                </a:lnTo>
                <a:lnTo>
                  <a:pt x="3038" y="19200"/>
                </a:lnTo>
                <a:lnTo>
                  <a:pt x="15862" y="19200"/>
                </a:lnTo>
                <a:lnTo>
                  <a:pt x="15862" y="21600"/>
                </a:lnTo>
                <a:lnTo>
                  <a:pt x="21600" y="21600"/>
                </a:lnTo>
                <a:lnTo>
                  <a:pt x="18900" y="13200"/>
                </a:lnTo>
                <a:lnTo>
                  <a:pt x="21600" y="4800"/>
                </a:lnTo>
                <a:lnTo>
                  <a:pt x="18562" y="4800"/>
                </a:lnTo>
                <a:lnTo>
                  <a:pt x="18562" y="2400"/>
                </a:lnTo>
                <a:lnTo>
                  <a:pt x="5738" y="2400"/>
                </a:lnTo>
                <a:lnTo>
                  <a:pt x="5738" y="0"/>
                </a:lnTo>
                <a:close/>
              </a:path>
              <a:path w="21600" h="21600" fill="none" extrusionOk="0">
                <a:moveTo>
                  <a:pt x="5738" y="2400"/>
                </a:moveTo>
                <a:lnTo>
                  <a:pt x="3038" y="2400"/>
                </a:lnTo>
                <a:lnTo>
                  <a:pt x="3038" y="16800"/>
                </a:lnTo>
              </a:path>
              <a:path w="21600" h="21600" fill="none" extrusionOk="0">
                <a:moveTo>
                  <a:pt x="5738" y="0"/>
                </a:moveTo>
                <a:lnTo>
                  <a:pt x="3038" y="2400"/>
                </a:lnTo>
              </a:path>
              <a:path w="21600" h="21600" fill="none" extrusionOk="0">
                <a:moveTo>
                  <a:pt x="15862" y="19200"/>
                </a:moveTo>
                <a:lnTo>
                  <a:pt x="18562" y="19200"/>
                </a:lnTo>
                <a:lnTo>
                  <a:pt x="18562" y="4800"/>
                </a:lnTo>
              </a:path>
              <a:path w="21600" h="21600" fill="none" extrusionOk="0">
                <a:moveTo>
                  <a:pt x="15862" y="21600"/>
                </a:moveTo>
                <a:lnTo>
                  <a:pt x="18562" y="19200"/>
                </a:lnTo>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marL="179388" algn="ctr">
              <a:lnSpc>
                <a:spcPct val="85000"/>
              </a:lnSpc>
              <a:spcBef>
                <a:spcPct val="50000"/>
              </a:spcBef>
              <a:defRPr/>
            </a:pPr>
            <a:r>
              <a:rPr lang="en-US" altLang="ja-JP" sz="2200" b="1">
                <a:solidFill>
                  <a:srgbClr val="FF3300"/>
                </a:solidFill>
              </a:rPr>
              <a:t>Realization of sustainable mobility society</a:t>
            </a:r>
            <a:endParaRPr lang="ja-JP" altLang="en-US" sz="2200" b="1" dirty="0">
              <a:solidFill>
                <a:srgbClr val="FF3300"/>
              </a:solidFill>
            </a:endParaRPr>
          </a:p>
        </p:txBody>
      </p:sp>
      <p:sp>
        <p:nvSpPr>
          <p:cNvPr id="23554" name="AutoShape 59"/>
          <p:cNvSpPr>
            <a:spLocks noChangeArrowheads="1"/>
          </p:cNvSpPr>
          <p:nvPr/>
        </p:nvSpPr>
        <p:spPr bwMode="auto">
          <a:xfrm>
            <a:off x="179388" y="2401888"/>
            <a:ext cx="8772525" cy="2149475"/>
          </a:xfrm>
          <a:prstGeom prst="roundRect">
            <a:avLst>
              <a:gd name="adj" fmla="val 13519"/>
            </a:avLst>
          </a:prstGeom>
          <a:solidFill>
            <a:srgbClr val="CCFFFF"/>
          </a:solidFill>
          <a:ln w="12700" algn="ctr">
            <a:solidFill>
              <a:schemeClr val="tx2"/>
            </a:solidFill>
            <a:round/>
            <a:headEnd/>
            <a:tailEnd/>
          </a:ln>
        </p:spPr>
        <p:txBody>
          <a:bodyPr lIns="90000" tIns="46800" rIns="90000" bIns="46800" anchor="ctr">
            <a:spAutoFit/>
          </a:bodyPr>
          <a:lstStyle/>
          <a:p>
            <a:pPr algn="ctr">
              <a:lnSpc>
                <a:spcPct val="85000"/>
              </a:lnSpc>
              <a:spcBef>
                <a:spcPct val="50000"/>
              </a:spcBef>
            </a:pPr>
            <a:endParaRPr lang="ja-JP" altLang="en-US" sz="2000" b="1"/>
          </a:p>
        </p:txBody>
      </p:sp>
      <p:sp>
        <p:nvSpPr>
          <p:cNvPr id="23555" name="テキスト ボックス 11"/>
          <p:cNvSpPr txBox="1">
            <a:spLocks noChangeArrowheads="1"/>
          </p:cNvSpPr>
          <p:nvPr/>
        </p:nvSpPr>
        <p:spPr bwMode="auto">
          <a:xfrm>
            <a:off x="228600" y="38100"/>
            <a:ext cx="8445500" cy="427038"/>
          </a:xfrm>
          <a:prstGeom prst="rect">
            <a:avLst/>
          </a:prstGeom>
          <a:noFill/>
          <a:ln w="9525">
            <a:noFill/>
            <a:miter lim="800000"/>
            <a:headEnd/>
            <a:tailEnd/>
          </a:ln>
        </p:spPr>
        <p:txBody>
          <a:bodyPr>
            <a:spAutoFit/>
          </a:bodyPr>
          <a:lstStyle/>
          <a:p>
            <a:pPr>
              <a:spcBef>
                <a:spcPct val="50000"/>
              </a:spcBef>
            </a:pPr>
            <a:r>
              <a:rPr lang="en-US" altLang="ja-JP" sz="2200" b="1"/>
              <a:t>Benefits of Establishment of Mutual Recognition of IWVTA</a:t>
            </a:r>
            <a:endParaRPr lang="ja-JP" altLang="en-US" sz="2200" b="1"/>
          </a:p>
        </p:txBody>
      </p:sp>
      <p:sp>
        <p:nvSpPr>
          <p:cNvPr id="23556" name="Text Box 13"/>
          <p:cNvSpPr txBox="1">
            <a:spLocks noChangeArrowheads="1"/>
          </p:cNvSpPr>
          <p:nvPr/>
        </p:nvSpPr>
        <p:spPr bwMode="auto">
          <a:xfrm>
            <a:off x="276225" y="476250"/>
            <a:ext cx="8701088" cy="641350"/>
          </a:xfrm>
          <a:prstGeom prst="rect">
            <a:avLst/>
          </a:prstGeom>
          <a:noFill/>
          <a:ln w="19050" algn="ctr">
            <a:noFill/>
            <a:miter lim="800000"/>
            <a:headEnd/>
            <a:tailEnd/>
          </a:ln>
          <a:effectLst>
            <a:prstShdw prst="shdw17" dist="17961" dir="13500000">
              <a:srgbClr val="000000">
                <a:alpha val="50000"/>
              </a:srgbClr>
            </a:prstShdw>
          </a:effectLst>
        </p:spPr>
        <p:txBody>
          <a:bodyPr lIns="90000" tIns="46800" rIns="90000" bIns="46800">
            <a:spAutoFit/>
          </a:bodyPr>
          <a:lstStyle/>
          <a:p>
            <a:pPr>
              <a:spcBef>
                <a:spcPct val="50000"/>
              </a:spcBef>
            </a:pPr>
            <a:r>
              <a:rPr lang="en-US" altLang="ja-JP" sz="1800" b="1"/>
              <a:t>If the mutual recognition of vehicle type approval (including  all technical requirements on a whole vehicle) is established under the UN,</a:t>
            </a:r>
            <a:endParaRPr lang="ja-JP" altLang="en-US" sz="1800" b="1"/>
          </a:p>
        </p:txBody>
      </p:sp>
      <p:sp>
        <p:nvSpPr>
          <p:cNvPr id="23557" name="Rectangle 76"/>
          <p:cNvSpPr>
            <a:spLocks noChangeArrowheads="1"/>
          </p:cNvSpPr>
          <p:nvPr/>
        </p:nvSpPr>
        <p:spPr bwMode="auto">
          <a:xfrm>
            <a:off x="3127375" y="4932363"/>
            <a:ext cx="5694363" cy="660400"/>
          </a:xfrm>
          <a:prstGeom prst="rect">
            <a:avLst/>
          </a:prstGeom>
          <a:solidFill>
            <a:srgbClr val="FFFF99"/>
          </a:solidFill>
          <a:ln w="19050" algn="ctr">
            <a:solidFill>
              <a:schemeClr val="tx2"/>
            </a:solidFill>
            <a:miter lim="800000"/>
            <a:headEnd/>
            <a:tailEnd/>
          </a:ln>
        </p:spPr>
        <p:txBody>
          <a:bodyPr lIns="90000" tIns="46800" rIns="90000" bIns="46800">
            <a:spAutoFit/>
          </a:bodyPr>
          <a:lstStyle/>
          <a:p>
            <a:pPr>
              <a:buFont typeface="Wingdings" pitchFamily="2" charset="2"/>
              <a:buNone/>
            </a:pPr>
            <a:r>
              <a:rPr lang="en-US" altLang="ja-JP" sz="1800" b="1"/>
              <a:t>Wider availability</a:t>
            </a:r>
            <a:r>
              <a:rPr lang="en-US" altLang="ja-JP" sz="1800" b="1">
                <a:solidFill>
                  <a:schemeClr val="accent2"/>
                </a:solidFill>
              </a:rPr>
              <a:t> </a:t>
            </a:r>
            <a:r>
              <a:rPr lang="en-US" altLang="ja-JP" sz="1800" b="1">
                <a:solidFill>
                  <a:srgbClr val="000000"/>
                </a:solidFill>
              </a:rPr>
              <a:t>of safer, more environmentally-friendly vehicles with reasonable prices</a:t>
            </a:r>
            <a:endParaRPr lang="ja-JP" altLang="en-US" sz="1800" b="1">
              <a:solidFill>
                <a:srgbClr val="000000"/>
              </a:solidFill>
            </a:endParaRPr>
          </a:p>
        </p:txBody>
      </p:sp>
      <p:sp>
        <p:nvSpPr>
          <p:cNvPr id="23558" name="Cloud"/>
          <p:cNvSpPr>
            <a:spLocks noChangeAspect="1" noEditPoints="1" noChangeArrowheads="1"/>
          </p:cNvSpPr>
          <p:nvPr/>
        </p:nvSpPr>
        <p:spPr bwMode="auto">
          <a:xfrm rot="1428612">
            <a:off x="127000" y="4611688"/>
            <a:ext cx="2687638" cy="20589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99"/>
          </a:solidFill>
          <a:ln w="9525">
            <a:solidFill>
              <a:srgbClr val="000000"/>
            </a:solidFill>
            <a:miter lim="800000"/>
            <a:headEnd/>
            <a:tailEnd/>
          </a:ln>
        </p:spPr>
        <p:txBody>
          <a:bodyPr lIns="0" tIns="0" rIns="0" bIns="0"/>
          <a:lstStyle/>
          <a:p>
            <a:pPr marL="90488" indent="-90488">
              <a:spcBef>
                <a:spcPct val="50000"/>
              </a:spcBef>
            </a:pPr>
            <a:r>
              <a:rPr lang="en-US" altLang="ja-JP" sz="1600" b="1"/>
              <a:t>*Beneficial for both G and I. </a:t>
            </a:r>
          </a:p>
          <a:p>
            <a:pPr marL="90488" indent="-90488">
              <a:spcBef>
                <a:spcPct val="50000"/>
              </a:spcBef>
            </a:pPr>
            <a:r>
              <a:rPr lang="en-US" altLang="ja-JP" sz="1600" b="1"/>
              <a:t>*Should be realized through G-I collaboration.</a:t>
            </a:r>
            <a:endParaRPr lang="ja-JP" altLang="en-US" sz="1600" b="1"/>
          </a:p>
        </p:txBody>
      </p:sp>
      <p:sp>
        <p:nvSpPr>
          <p:cNvPr id="23559" name="AutoShape 21"/>
          <p:cNvSpPr>
            <a:spLocks noChangeArrowheads="1"/>
          </p:cNvSpPr>
          <p:nvPr/>
        </p:nvSpPr>
        <p:spPr bwMode="auto">
          <a:xfrm>
            <a:off x="3240088" y="4656138"/>
            <a:ext cx="1081087" cy="328612"/>
          </a:xfrm>
          <a:prstGeom prst="roundRect">
            <a:avLst>
              <a:gd name="adj" fmla="val 32157"/>
            </a:avLst>
          </a:prstGeom>
          <a:solidFill>
            <a:srgbClr val="FFCCFF"/>
          </a:solidFill>
          <a:ln w="19050">
            <a:solidFill>
              <a:schemeClr val="tx1"/>
            </a:solidFill>
            <a:round/>
            <a:headEnd/>
            <a:tailEnd/>
          </a:ln>
        </p:spPr>
        <p:txBody>
          <a:bodyPr anchor="ctr"/>
          <a:lstStyle/>
          <a:p>
            <a:pPr algn="ctr"/>
            <a:r>
              <a:rPr lang="en-US" altLang="ja-JP" sz="1600" b="1"/>
              <a:t>User</a:t>
            </a:r>
            <a:endParaRPr lang="ja-JP" altLang="en-US" sz="1600" b="1"/>
          </a:p>
        </p:txBody>
      </p:sp>
      <p:sp>
        <p:nvSpPr>
          <p:cNvPr id="23560" name="Rectangle 48"/>
          <p:cNvSpPr>
            <a:spLocks noChangeArrowheads="1"/>
          </p:cNvSpPr>
          <p:nvPr/>
        </p:nvSpPr>
        <p:spPr bwMode="auto">
          <a:xfrm>
            <a:off x="395288" y="1033463"/>
            <a:ext cx="8504237" cy="1128712"/>
          </a:xfrm>
          <a:prstGeom prst="rect">
            <a:avLst/>
          </a:prstGeom>
          <a:noFill/>
          <a:ln w="9525" algn="ctr">
            <a:noFill/>
            <a:miter lim="800000"/>
            <a:headEnd/>
            <a:tailEnd/>
          </a:ln>
        </p:spPr>
        <p:txBody>
          <a:bodyPr lIns="90000" tIns="46800" rIns="90000" bIns="46800">
            <a:spAutoFit/>
          </a:bodyPr>
          <a:lstStyle/>
          <a:p>
            <a:pPr marL="271463" indent="-271463">
              <a:lnSpc>
                <a:spcPct val="85000"/>
              </a:lnSpc>
              <a:spcBef>
                <a:spcPct val="50000"/>
              </a:spcBef>
            </a:pPr>
            <a:r>
              <a:rPr lang="en-US" altLang="ja-JP" sz="1200" b="1">
                <a:solidFill>
                  <a:schemeClr val="accent2"/>
                </a:solidFill>
              </a:rPr>
              <a:t>(1) Benefits from harmonizing regulations, while maintaining road safety and environmental protection, will increase, further promoting Contracting Parties’ activities for harmonizing regulations related to vehicle construction and equipment, etc. </a:t>
            </a:r>
            <a:endParaRPr lang="ja-JP" altLang="en-US" sz="1200" b="1">
              <a:solidFill>
                <a:schemeClr val="accent2"/>
              </a:solidFill>
            </a:endParaRPr>
          </a:p>
          <a:p>
            <a:pPr marL="271463" indent="-271463">
              <a:lnSpc>
                <a:spcPct val="85000"/>
              </a:lnSpc>
              <a:spcBef>
                <a:spcPct val="50000"/>
              </a:spcBef>
            </a:pPr>
            <a:r>
              <a:rPr lang="en-US" altLang="ja-JP" sz="1200" b="1">
                <a:solidFill>
                  <a:schemeClr val="accent2"/>
                </a:solidFill>
              </a:rPr>
              <a:t>(2) It will serve as a model system that would help the aligned vehicle type approval system to be established around the world and accelerate the activities for realization of mutual recognition system based on the type approval.</a:t>
            </a:r>
            <a:endParaRPr lang="ja-JP" altLang="en-US" sz="1200" b="1">
              <a:solidFill>
                <a:schemeClr val="accent2"/>
              </a:solidFill>
            </a:endParaRPr>
          </a:p>
        </p:txBody>
      </p:sp>
      <p:sp>
        <p:nvSpPr>
          <p:cNvPr id="23561" name="AutoShape 49"/>
          <p:cNvSpPr>
            <a:spLocks noChangeArrowheads="1"/>
          </p:cNvSpPr>
          <p:nvPr/>
        </p:nvSpPr>
        <p:spPr bwMode="auto">
          <a:xfrm>
            <a:off x="203200" y="511175"/>
            <a:ext cx="8775700" cy="1628775"/>
          </a:xfrm>
          <a:prstGeom prst="roundRect">
            <a:avLst>
              <a:gd name="adj" fmla="val 12704"/>
            </a:avLst>
          </a:prstGeom>
          <a:noFill/>
          <a:ln w="19050" algn="ctr">
            <a:solidFill>
              <a:schemeClr val="tx1"/>
            </a:solidFill>
            <a:round/>
            <a:headEnd/>
            <a:tailEnd/>
          </a:ln>
        </p:spPr>
        <p:txBody>
          <a:bodyPr lIns="90000" tIns="46800" rIns="90000" bIns="46800" anchor="ctr">
            <a:spAutoFit/>
          </a:bodyPr>
          <a:lstStyle/>
          <a:p>
            <a:pPr algn="ctr">
              <a:lnSpc>
                <a:spcPct val="85000"/>
              </a:lnSpc>
              <a:spcBef>
                <a:spcPct val="50000"/>
              </a:spcBef>
            </a:pPr>
            <a:endParaRPr lang="ja-JP" altLang="en-US" sz="2000" b="1"/>
          </a:p>
        </p:txBody>
      </p:sp>
      <p:sp>
        <p:nvSpPr>
          <p:cNvPr id="23562" name="AutoShape 50"/>
          <p:cNvSpPr>
            <a:spLocks noChangeArrowheads="1"/>
          </p:cNvSpPr>
          <p:nvPr/>
        </p:nvSpPr>
        <p:spPr bwMode="auto">
          <a:xfrm>
            <a:off x="4540250" y="2138363"/>
            <a:ext cx="714375" cy="252412"/>
          </a:xfrm>
          <a:prstGeom prst="downArrow">
            <a:avLst>
              <a:gd name="adj1" fmla="val 44000"/>
              <a:gd name="adj2" fmla="val 29560"/>
            </a:avLst>
          </a:prstGeom>
          <a:solidFill>
            <a:srgbClr val="777777"/>
          </a:solidFill>
          <a:ln w="9525" algn="ctr">
            <a:solidFill>
              <a:schemeClr val="tx1"/>
            </a:solidFill>
            <a:miter lim="800000"/>
            <a:headEnd/>
            <a:tailEnd/>
          </a:ln>
        </p:spPr>
        <p:txBody>
          <a:bodyPr lIns="90000" tIns="46800" rIns="90000" bIns="46800" anchor="ctr">
            <a:spAutoFit/>
          </a:bodyPr>
          <a:lstStyle/>
          <a:p>
            <a:pPr algn="ctr">
              <a:lnSpc>
                <a:spcPct val="85000"/>
              </a:lnSpc>
              <a:spcBef>
                <a:spcPct val="50000"/>
              </a:spcBef>
            </a:pPr>
            <a:endParaRPr lang="ja-JP" altLang="en-US" sz="2000" b="1"/>
          </a:p>
        </p:txBody>
      </p:sp>
      <p:grpSp>
        <p:nvGrpSpPr>
          <p:cNvPr id="23563" name="Group 58"/>
          <p:cNvGrpSpPr>
            <a:grpSpLocks/>
          </p:cNvGrpSpPr>
          <p:nvPr/>
        </p:nvGrpSpPr>
        <p:grpSpPr bwMode="auto">
          <a:xfrm>
            <a:off x="481013" y="2501900"/>
            <a:ext cx="8353425" cy="1881188"/>
            <a:chOff x="303" y="1539"/>
            <a:chExt cx="5262" cy="1185"/>
          </a:xfrm>
        </p:grpSpPr>
        <p:sp>
          <p:nvSpPr>
            <p:cNvPr id="23566" name="AutoShape 20"/>
            <p:cNvSpPr>
              <a:spLocks noChangeArrowheads="1"/>
            </p:cNvSpPr>
            <p:nvPr/>
          </p:nvSpPr>
          <p:spPr bwMode="auto">
            <a:xfrm>
              <a:off x="303" y="1675"/>
              <a:ext cx="2646" cy="1049"/>
            </a:xfrm>
            <a:prstGeom prst="roundRect">
              <a:avLst>
                <a:gd name="adj" fmla="val 6514"/>
              </a:avLst>
            </a:prstGeom>
            <a:solidFill>
              <a:srgbClr val="FFFF99"/>
            </a:solidFill>
            <a:ln w="19050">
              <a:solidFill>
                <a:schemeClr val="tx1"/>
              </a:solidFill>
              <a:round/>
              <a:headEnd/>
              <a:tailEnd/>
            </a:ln>
          </p:spPr>
          <p:txBody>
            <a:bodyPr/>
            <a:lstStyle/>
            <a:p>
              <a:pPr marL="90488">
                <a:lnSpc>
                  <a:spcPct val="90000"/>
                </a:lnSpc>
                <a:buFont typeface="Wingdings" pitchFamily="2" charset="2"/>
                <a:buNone/>
              </a:pPr>
              <a:r>
                <a:rPr lang="en-US" altLang="ja-JP" sz="1300" b="1"/>
                <a:t>Through harmonization, advanced safety and environmental regulations will be implemented internationally.</a:t>
              </a:r>
              <a:r>
                <a:rPr lang="en-US" altLang="ja-JP" sz="900" b="1"/>
                <a:t/>
              </a:r>
              <a:br>
                <a:rPr lang="en-US" altLang="ja-JP" sz="900" b="1"/>
              </a:br>
              <a:endParaRPr lang="ja-JP" altLang="en-US" sz="900" b="1"/>
            </a:p>
            <a:p>
              <a:pPr marL="90488">
                <a:lnSpc>
                  <a:spcPct val="90000"/>
                </a:lnSpc>
                <a:buFont typeface="Wingdings" pitchFamily="2" charset="2"/>
                <a:buNone/>
              </a:pPr>
              <a:r>
                <a:rPr lang="en-US" altLang="ja-JP" sz="1300" b="1"/>
                <a:t>Testing and approval procedures will be streamlined.</a:t>
              </a:r>
              <a:br>
                <a:rPr lang="en-US" altLang="ja-JP" sz="1300" b="1"/>
              </a:br>
              <a:endParaRPr lang="ja-JP" altLang="en-US" sz="900" b="1"/>
            </a:p>
            <a:p>
              <a:pPr marL="90488">
                <a:lnSpc>
                  <a:spcPct val="90000"/>
                </a:lnSpc>
                <a:buFont typeface="Wingdings" pitchFamily="2" charset="2"/>
                <a:buNone/>
              </a:pPr>
              <a:r>
                <a:rPr lang="en-US" altLang="ja-JP" sz="1300" b="1"/>
                <a:t>Establishment of vehicle type approval system in developing countries, etc. will be facilitated.</a:t>
              </a:r>
              <a:endParaRPr lang="ja-JP" altLang="en-US" sz="1300" b="1"/>
            </a:p>
          </p:txBody>
        </p:sp>
        <p:sp>
          <p:nvSpPr>
            <p:cNvPr id="23567" name="AutoShape 21"/>
            <p:cNvSpPr>
              <a:spLocks noChangeArrowheads="1"/>
            </p:cNvSpPr>
            <p:nvPr/>
          </p:nvSpPr>
          <p:spPr bwMode="auto">
            <a:xfrm>
              <a:off x="952" y="1539"/>
              <a:ext cx="1211" cy="169"/>
            </a:xfrm>
            <a:prstGeom prst="roundRect">
              <a:avLst>
                <a:gd name="adj" fmla="val 32157"/>
              </a:avLst>
            </a:prstGeom>
            <a:solidFill>
              <a:srgbClr val="FFCCFF"/>
            </a:solidFill>
            <a:ln w="19050">
              <a:solidFill>
                <a:schemeClr val="tx1"/>
              </a:solidFill>
              <a:round/>
              <a:headEnd/>
              <a:tailEnd/>
            </a:ln>
          </p:spPr>
          <p:txBody>
            <a:bodyPr tIns="0" bIns="0" anchor="ctr"/>
            <a:lstStyle/>
            <a:p>
              <a:pPr algn="ctr"/>
              <a:r>
                <a:rPr lang="en-US" altLang="ja-JP" sz="1600" b="1">
                  <a:latin typeface="Times New Roman" pitchFamily="18" charset="0"/>
                </a:rPr>
                <a:t>Government (G)</a:t>
              </a:r>
              <a:endParaRPr lang="ja-JP" altLang="en-US" sz="1600" b="1">
                <a:latin typeface="Times New Roman" pitchFamily="18" charset="0"/>
              </a:endParaRPr>
            </a:p>
          </p:txBody>
        </p:sp>
        <p:sp>
          <p:nvSpPr>
            <p:cNvPr id="23568" name="AutoShape 64"/>
            <p:cNvSpPr>
              <a:spLocks noChangeArrowheads="1"/>
            </p:cNvSpPr>
            <p:nvPr/>
          </p:nvSpPr>
          <p:spPr bwMode="auto">
            <a:xfrm>
              <a:off x="3042" y="1667"/>
              <a:ext cx="2523" cy="1056"/>
            </a:xfrm>
            <a:prstGeom prst="roundRect">
              <a:avLst>
                <a:gd name="adj" fmla="val 6514"/>
              </a:avLst>
            </a:prstGeom>
            <a:solidFill>
              <a:srgbClr val="FFFF99"/>
            </a:solidFill>
            <a:ln w="19050">
              <a:solidFill>
                <a:schemeClr val="tx1"/>
              </a:solidFill>
              <a:round/>
              <a:headEnd/>
              <a:tailEnd/>
            </a:ln>
          </p:spPr>
          <p:txBody>
            <a:bodyPr/>
            <a:lstStyle/>
            <a:p>
              <a:pPr marL="90488">
                <a:lnSpc>
                  <a:spcPct val="90000"/>
                </a:lnSpc>
                <a:buFont typeface="Wingdings" pitchFamily="2" charset="2"/>
                <a:buNone/>
              </a:pPr>
              <a:r>
                <a:rPr lang="en-US" altLang="ja-JP" sz="1300" b="1"/>
                <a:t>Costs and man-hours required by differing development and certification procedures for complying with regulations of each product destination will be reduced.</a:t>
              </a:r>
              <a:endParaRPr lang="en-US" altLang="ja-JP" sz="900" b="1"/>
            </a:p>
            <a:p>
              <a:pPr marL="90488">
                <a:lnSpc>
                  <a:spcPct val="90000"/>
                </a:lnSpc>
                <a:buFont typeface="Wingdings" pitchFamily="2" charset="2"/>
                <a:buNone/>
              </a:pPr>
              <a:r>
                <a:rPr lang="en-US" altLang="ja-JP" sz="900" b="1"/>
                <a:t> </a:t>
              </a:r>
              <a:endParaRPr lang="ja-JP" altLang="en-US" sz="900" b="1"/>
            </a:p>
            <a:p>
              <a:pPr marL="90488">
                <a:lnSpc>
                  <a:spcPct val="90000"/>
                </a:lnSpc>
                <a:buFont typeface="Wingdings" pitchFamily="2" charset="2"/>
                <a:buNone/>
              </a:pPr>
              <a:r>
                <a:rPr lang="en-US" altLang="ja-JP" sz="1300" b="1"/>
                <a:t>Resource can be spared for development of improved safety and environmental technologies.</a:t>
              </a:r>
              <a:endParaRPr lang="ja-JP" altLang="en-US" sz="1300" b="1"/>
            </a:p>
          </p:txBody>
        </p:sp>
        <p:sp>
          <p:nvSpPr>
            <p:cNvPr id="23569" name="AutoShape 17"/>
            <p:cNvSpPr>
              <a:spLocks noChangeArrowheads="1"/>
            </p:cNvSpPr>
            <p:nvPr/>
          </p:nvSpPr>
          <p:spPr bwMode="auto">
            <a:xfrm>
              <a:off x="3724" y="1548"/>
              <a:ext cx="1198" cy="175"/>
            </a:xfrm>
            <a:prstGeom prst="roundRect">
              <a:avLst>
                <a:gd name="adj" fmla="val 32157"/>
              </a:avLst>
            </a:prstGeom>
            <a:solidFill>
              <a:srgbClr val="FFCCFF"/>
            </a:solidFill>
            <a:ln w="19050">
              <a:solidFill>
                <a:schemeClr val="tx1"/>
              </a:solidFill>
              <a:round/>
              <a:headEnd/>
              <a:tailEnd/>
            </a:ln>
          </p:spPr>
          <p:txBody>
            <a:bodyPr tIns="0" bIns="0" anchor="ctr"/>
            <a:lstStyle/>
            <a:p>
              <a:pPr algn="ctr"/>
              <a:r>
                <a:rPr lang="en-US" altLang="ja-JP" sz="1600" b="1">
                  <a:latin typeface="Times New Roman" pitchFamily="18" charset="0"/>
                </a:rPr>
                <a:t>Industry (I)</a:t>
              </a:r>
              <a:endParaRPr lang="ja-JP" altLang="en-US" sz="1600" b="1">
                <a:latin typeface="Times New Roman" pitchFamily="18" charset="0"/>
              </a:endParaRPr>
            </a:p>
          </p:txBody>
        </p:sp>
        <p:pic>
          <p:nvPicPr>
            <p:cNvPr id="23570" name="Picture 51" descr="BD14756_"/>
            <p:cNvPicPr>
              <a:picLocks noChangeAspect="1" noChangeArrowheads="1"/>
            </p:cNvPicPr>
            <p:nvPr/>
          </p:nvPicPr>
          <p:blipFill>
            <a:blip r:embed="rId3"/>
            <a:srcRect/>
            <a:stretch>
              <a:fillRect/>
            </a:stretch>
          </p:blipFill>
          <p:spPr bwMode="auto">
            <a:xfrm>
              <a:off x="312" y="1733"/>
              <a:ext cx="91" cy="91"/>
            </a:xfrm>
            <a:prstGeom prst="rect">
              <a:avLst/>
            </a:prstGeom>
            <a:noFill/>
            <a:ln w="9525">
              <a:noFill/>
              <a:miter lim="800000"/>
              <a:headEnd/>
              <a:tailEnd/>
            </a:ln>
          </p:spPr>
        </p:pic>
        <p:pic>
          <p:nvPicPr>
            <p:cNvPr id="23571" name="Picture 52" descr="BD14756_"/>
            <p:cNvPicPr>
              <a:picLocks noChangeAspect="1" noChangeArrowheads="1"/>
            </p:cNvPicPr>
            <p:nvPr/>
          </p:nvPicPr>
          <p:blipFill>
            <a:blip r:embed="rId3"/>
            <a:srcRect/>
            <a:stretch>
              <a:fillRect/>
            </a:stretch>
          </p:blipFill>
          <p:spPr bwMode="auto">
            <a:xfrm>
              <a:off x="312" y="2142"/>
              <a:ext cx="91" cy="91"/>
            </a:xfrm>
            <a:prstGeom prst="rect">
              <a:avLst/>
            </a:prstGeom>
            <a:noFill/>
            <a:ln w="9525">
              <a:noFill/>
              <a:miter lim="800000"/>
              <a:headEnd/>
              <a:tailEnd/>
            </a:ln>
          </p:spPr>
        </p:pic>
        <p:pic>
          <p:nvPicPr>
            <p:cNvPr id="23572" name="Picture 53" descr="BD14756_"/>
            <p:cNvPicPr>
              <a:picLocks noChangeAspect="1" noChangeArrowheads="1"/>
            </p:cNvPicPr>
            <p:nvPr/>
          </p:nvPicPr>
          <p:blipFill>
            <a:blip r:embed="rId3"/>
            <a:srcRect/>
            <a:stretch>
              <a:fillRect/>
            </a:stretch>
          </p:blipFill>
          <p:spPr bwMode="auto">
            <a:xfrm>
              <a:off x="312" y="2460"/>
              <a:ext cx="91" cy="91"/>
            </a:xfrm>
            <a:prstGeom prst="rect">
              <a:avLst/>
            </a:prstGeom>
            <a:noFill/>
            <a:ln w="9525">
              <a:noFill/>
              <a:miter lim="800000"/>
              <a:headEnd/>
              <a:tailEnd/>
            </a:ln>
          </p:spPr>
        </p:pic>
        <p:pic>
          <p:nvPicPr>
            <p:cNvPr id="23573" name="Picture 54" descr="BD14756_"/>
            <p:cNvPicPr>
              <a:picLocks noChangeAspect="1" noChangeArrowheads="1"/>
            </p:cNvPicPr>
            <p:nvPr/>
          </p:nvPicPr>
          <p:blipFill>
            <a:blip r:embed="rId3"/>
            <a:srcRect/>
            <a:stretch>
              <a:fillRect/>
            </a:stretch>
          </p:blipFill>
          <p:spPr bwMode="auto">
            <a:xfrm>
              <a:off x="3060" y="1792"/>
              <a:ext cx="91" cy="91"/>
            </a:xfrm>
            <a:prstGeom prst="rect">
              <a:avLst/>
            </a:prstGeom>
            <a:noFill/>
            <a:ln w="9525">
              <a:noFill/>
              <a:miter lim="800000"/>
              <a:headEnd/>
              <a:tailEnd/>
            </a:ln>
          </p:spPr>
        </p:pic>
        <p:pic>
          <p:nvPicPr>
            <p:cNvPr id="23574" name="Picture 55" descr="BD14756_"/>
            <p:cNvPicPr>
              <a:picLocks noChangeAspect="1" noChangeArrowheads="1"/>
            </p:cNvPicPr>
            <p:nvPr/>
          </p:nvPicPr>
          <p:blipFill>
            <a:blip r:embed="rId3"/>
            <a:srcRect/>
            <a:stretch>
              <a:fillRect/>
            </a:stretch>
          </p:blipFill>
          <p:spPr bwMode="auto">
            <a:xfrm>
              <a:off x="3060" y="2309"/>
              <a:ext cx="91" cy="91"/>
            </a:xfrm>
            <a:prstGeom prst="rect">
              <a:avLst/>
            </a:prstGeom>
            <a:noFill/>
            <a:ln w="9525">
              <a:noFill/>
              <a:miter lim="800000"/>
              <a:headEnd/>
              <a:tailEnd/>
            </a:ln>
          </p:spPr>
        </p:pic>
      </p:grpSp>
      <p:sp>
        <p:nvSpPr>
          <p:cNvPr id="23564" name="AutoShape 56"/>
          <p:cNvSpPr>
            <a:spLocks noChangeArrowheads="1"/>
          </p:cNvSpPr>
          <p:nvPr/>
        </p:nvSpPr>
        <p:spPr bwMode="auto">
          <a:xfrm>
            <a:off x="4540250" y="4611688"/>
            <a:ext cx="714375" cy="231775"/>
          </a:xfrm>
          <a:prstGeom prst="downArrow">
            <a:avLst>
              <a:gd name="adj1" fmla="val 44000"/>
              <a:gd name="adj2" fmla="val 29560"/>
            </a:avLst>
          </a:prstGeom>
          <a:solidFill>
            <a:srgbClr val="777777"/>
          </a:solidFill>
          <a:ln w="9525" algn="ctr">
            <a:solidFill>
              <a:schemeClr val="tx1"/>
            </a:solidFill>
            <a:miter lim="800000"/>
            <a:headEnd/>
            <a:tailEnd/>
          </a:ln>
        </p:spPr>
        <p:txBody>
          <a:bodyPr lIns="90000" tIns="46800" rIns="90000" bIns="46800" anchor="ctr">
            <a:spAutoFit/>
          </a:bodyPr>
          <a:lstStyle/>
          <a:p>
            <a:pPr algn="ctr">
              <a:lnSpc>
                <a:spcPct val="85000"/>
              </a:lnSpc>
              <a:spcBef>
                <a:spcPct val="50000"/>
              </a:spcBef>
            </a:pPr>
            <a:endParaRPr lang="ja-JP" altLang="en-US" sz="2000" b="1"/>
          </a:p>
        </p:txBody>
      </p:sp>
      <p:sp>
        <p:nvSpPr>
          <p:cNvPr id="23565" name="AutoShape 57"/>
          <p:cNvSpPr>
            <a:spLocks noChangeArrowheads="1"/>
          </p:cNvSpPr>
          <p:nvPr/>
        </p:nvSpPr>
        <p:spPr bwMode="auto">
          <a:xfrm>
            <a:off x="4540250" y="5619750"/>
            <a:ext cx="714375" cy="231775"/>
          </a:xfrm>
          <a:prstGeom prst="downArrow">
            <a:avLst>
              <a:gd name="adj1" fmla="val 44000"/>
              <a:gd name="adj2" fmla="val 29560"/>
            </a:avLst>
          </a:prstGeom>
          <a:solidFill>
            <a:srgbClr val="777777"/>
          </a:solidFill>
          <a:ln w="9525" algn="ctr">
            <a:solidFill>
              <a:schemeClr val="tx1"/>
            </a:solidFill>
            <a:miter lim="800000"/>
            <a:headEnd/>
            <a:tailEnd/>
          </a:ln>
        </p:spPr>
        <p:txBody>
          <a:bodyPr lIns="90000" tIns="46800" rIns="90000" bIns="46800" anchor="ctr">
            <a:spAutoFit/>
          </a:bodyPr>
          <a:lstStyle/>
          <a:p>
            <a:pPr algn="ctr">
              <a:lnSpc>
                <a:spcPct val="85000"/>
              </a:lnSpc>
              <a:spcBef>
                <a:spcPct val="50000"/>
              </a:spcBef>
            </a:pPr>
            <a:endParaRPr lang="ja-JP" altLang="en-US" sz="20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番号プレースホルダ 3"/>
          <p:cNvSpPr>
            <a:spLocks noGrp="1"/>
          </p:cNvSpPr>
          <p:nvPr>
            <p:ph type="sldNum" sz="quarter" idx="12"/>
          </p:nvPr>
        </p:nvSpPr>
        <p:spPr>
          <a:xfrm>
            <a:off x="6935788" y="6543675"/>
            <a:ext cx="2133600" cy="377825"/>
          </a:xfrm>
          <a:noFill/>
        </p:spPr>
        <p:txBody>
          <a:bodyPr/>
          <a:lstStyle/>
          <a:p>
            <a:pPr>
              <a:spcBef>
                <a:spcPct val="0"/>
              </a:spcBef>
            </a:pPr>
            <a:fld id="{0849C1A7-2A33-4EE5-8C59-9BBEC457851E}" type="slidenum">
              <a:rPr lang="en-US" altLang="ja-JP" sz="1200" smtClean="0"/>
              <a:pPr>
                <a:spcBef>
                  <a:spcPct val="0"/>
                </a:spcBef>
              </a:pPr>
              <a:t>5</a:t>
            </a:fld>
            <a:endParaRPr lang="en-US" altLang="ja-JP" sz="1200" smtClean="0"/>
          </a:p>
        </p:txBody>
      </p:sp>
      <p:sp>
        <p:nvSpPr>
          <p:cNvPr id="25602" name="Text Box 7"/>
          <p:cNvSpPr txBox="1">
            <a:spLocks noChangeArrowheads="1"/>
          </p:cNvSpPr>
          <p:nvPr/>
        </p:nvSpPr>
        <p:spPr bwMode="auto">
          <a:xfrm>
            <a:off x="33338" y="1027113"/>
            <a:ext cx="4032250" cy="396875"/>
          </a:xfrm>
          <a:prstGeom prst="rect">
            <a:avLst/>
          </a:prstGeom>
          <a:noFill/>
          <a:ln w="19050">
            <a:noFill/>
            <a:miter lim="800000"/>
            <a:headEnd/>
            <a:tailEnd/>
          </a:ln>
        </p:spPr>
        <p:txBody>
          <a:bodyPr lIns="90000" tIns="46800" rIns="90000" bIns="46800">
            <a:spAutoFit/>
          </a:bodyPr>
          <a:lstStyle/>
          <a:p>
            <a:pPr algn="ctr">
              <a:spcBef>
                <a:spcPct val="50000"/>
              </a:spcBef>
            </a:pPr>
            <a:r>
              <a:rPr lang="en-US" altLang="ja-JP" sz="2000" b="1"/>
              <a:t>Outline of the proposal</a:t>
            </a:r>
            <a:endParaRPr lang="ja-JP" altLang="en-US" sz="2000" b="1"/>
          </a:p>
        </p:txBody>
      </p:sp>
      <p:sp>
        <p:nvSpPr>
          <p:cNvPr id="25603" name="Text Box 5"/>
          <p:cNvSpPr txBox="1">
            <a:spLocks noChangeArrowheads="1"/>
          </p:cNvSpPr>
          <p:nvPr/>
        </p:nvSpPr>
        <p:spPr bwMode="auto">
          <a:xfrm>
            <a:off x="407988" y="1382713"/>
            <a:ext cx="8331200" cy="1058862"/>
          </a:xfrm>
          <a:prstGeom prst="rect">
            <a:avLst/>
          </a:prstGeom>
          <a:solidFill>
            <a:schemeClr val="bg1"/>
          </a:solidFill>
          <a:ln w="19050">
            <a:solidFill>
              <a:schemeClr val="tx1"/>
            </a:solidFill>
            <a:miter lim="800000"/>
            <a:headEnd/>
            <a:tailEnd/>
          </a:ln>
        </p:spPr>
        <p:txBody>
          <a:bodyPr lIns="90000" tIns="46800" rIns="90000" bIns="46800"/>
          <a:lstStyle/>
          <a:p>
            <a:pPr algn="just">
              <a:spcBef>
                <a:spcPct val="50000"/>
              </a:spcBef>
            </a:pPr>
            <a:r>
              <a:rPr lang="en-US" altLang="ja-JP" sz="1600" b="1"/>
              <a:t>To build infrastructure for establishing, in the future, the “system concerning mutual recognition of IWVTA” under WP.29 through utilization of the “agreement on mutual recognition of approval for motor vehicle equipment and parts”</a:t>
            </a:r>
            <a:endParaRPr lang="ja-JP" altLang="en-US" sz="1600" b="1"/>
          </a:p>
        </p:txBody>
      </p:sp>
      <p:sp>
        <p:nvSpPr>
          <p:cNvPr id="25604" name="Rectangle 10"/>
          <p:cNvSpPr>
            <a:spLocks noChangeArrowheads="1"/>
          </p:cNvSpPr>
          <p:nvPr/>
        </p:nvSpPr>
        <p:spPr bwMode="auto">
          <a:xfrm>
            <a:off x="407988" y="474663"/>
            <a:ext cx="6419850" cy="466725"/>
          </a:xfrm>
          <a:prstGeom prst="rect">
            <a:avLst/>
          </a:prstGeom>
          <a:solidFill>
            <a:srgbClr val="FFCCFF"/>
          </a:solidFill>
          <a:ln w="9525">
            <a:solidFill>
              <a:schemeClr val="accent2"/>
            </a:solidFill>
            <a:miter lim="800000"/>
            <a:headEnd/>
            <a:tailEnd/>
          </a:ln>
        </p:spPr>
        <p:txBody>
          <a:bodyPr>
            <a:spAutoFit/>
          </a:bodyPr>
          <a:lstStyle/>
          <a:p>
            <a:pPr>
              <a:spcBef>
                <a:spcPct val="50000"/>
              </a:spcBef>
            </a:pPr>
            <a:r>
              <a:rPr lang="en-US" altLang="ja-JP" sz="2400" b="1">
                <a:solidFill>
                  <a:srgbClr val="0000CC"/>
                </a:solidFill>
                <a:cs typeface="Arial" charset="0"/>
              </a:rPr>
              <a:t>Japan’s Proposal to the UN (March 2010)</a:t>
            </a:r>
            <a:endParaRPr lang="ja-JP" altLang="en-US" sz="2400" b="1">
              <a:solidFill>
                <a:srgbClr val="0000CC"/>
              </a:solidFill>
              <a:cs typeface="Arial" charset="0"/>
            </a:endParaRPr>
          </a:p>
        </p:txBody>
      </p:sp>
      <p:sp>
        <p:nvSpPr>
          <p:cNvPr id="25605" name="Text Box 7"/>
          <p:cNvSpPr txBox="1">
            <a:spLocks noChangeArrowheads="1"/>
          </p:cNvSpPr>
          <p:nvPr/>
        </p:nvSpPr>
        <p:spPr bwMode="auto">
          <a:xfrm>
            <a:off x="407988" y="5105400"/>
            <a:ext cx="6459537" cy="476250"/>
          </a:xfrm>
          <a:prstGeom prst="rect">
            <a:avLst/>
          </a:prstGeom>
          <a:solidFill>
            <a:srgbClr val="FFCCFF"/>
          </a:solidFill>
          <a:ln w="19050">
            <a:solidFill>
              <a:schemeClr val="accent2"/>
            </a:solidFill>
            <a:miter lim="800000"/>
            <a:headEnd/>
            <a:tailEnd/>
          </a:ln>
        </p:spPr>
        <p:txBody>
          <a:bodyPr lIns="90000" tIns="46800" rIns="90000" bIns="46800">
            <a:spAutoFit/>
          </a:bodyPr>
          <a:lstStyle/>
          <a:p>
            <a:pPr>
              <a:spcBef>
                <a:spcPct val="50000"/>
              </a:spcBef>
            </a:pPr>
            <a:r>
              <a:rPr lang="en-US" altLang="ja-JP" sz="2400" b="1">
                <a:solidFill>
                  <a:srgbClr val="0000CC"/>
                </a:solidFill>
              </a:rPr>
              <a:t> Outcome at WP29 in March 2010</a:t>
            </a:r>
            <a:endParaRPr lang="ja-JP" altLang="en-US" sz="2400" b="1">
              <a:solidFill>
                <a:srgbClr val="0000CC"/>
              </a:solidFill>
            </a:endParaRPr>
          </a:p>
        </p:txBody>
      </p:sp>
      <p:sp>
        <p:nvSpPr>
          <p:cNvPr id="25606" name="Text Box 5"/>
          <p:cNvSpPr txBox="1">
            <a:spLocks noChangeArrowheads="1"/>
          </p:cNvSpPr>
          <p:nvPr/>
        </p:nvSpPr>
        <p:spPr bwMode="auto">
          <a:xfrm>
            <a:off x="407988" y="5632450"/>
            <a:ext cx="8331200" cy="1089025"/>
          </a:xfrm>
          <a:prstGeom prst="rect">
            <a:avLst/>
          </a:prstGeom>
          <a:solidFill>
            <a:schemeClr val="bg1"/>
          </a:solidFill>
          <a:ln w="19050">
            <a:solidFill>
              <a:schemeClr val="tx1"/>
            </a:solidFill>
            <a:miter lim="800000"/>
            <a:headEnd/>
            <a:tailEnd/>
          </a:ln>
        </p:spPr>
        <p:txBody>
          <a:bodyPr lIns="90000" tIns="46800" rIns="90000" bIns="46800">
            <a:spAutoFit/>
          </a:bodyPr>
          <a:lstStyle/>
          <a:p>
            <a:pPr>
              <a:spcBef>
                <a:spcPct val="50000"/>
              </a:spcBef>
            </a:pPr>
            <a:r>
              <a:rPr lang="en-US" altLang="ja-JP" sz="1600" b="1"/>
              <a:t>Informal group to be set up to develop the roadmap to carry out the above;</a:t>
            </a:r>
          </a:p>
          <a:p>
            <a:pPr>
              <a:spcBef>
                <a:spcPct val="50000"/>
              </a:spcBef>
            </a:pPr>
            <a:r>
              <a:rPr lang="en-US" altLang="ja-JP" sz="1600" b="1"/>
              <a:t>Revision of 1958 agreement and establishing IWVTA</a:t>
            </a:r>
          </a:p>
          <a:p>
            <a:pPr>
              <a:spcBef>
                <a:spcPct val="50000"/>
              </a:spcBef>
            </a:pPr>
            <a:r>
              <a:rPr kumimoji="0" lang="ja-JP" altLang="en-US" sz="1600" b="1"/>
              <a:t>（</a:t>
            </a:r>
            <a:r>
              <a:rPr kumimoji="0" lang="en-US" altLang="ja-JP" sz="1600" b="1"/>
              <a:t>Roadmap was approved by WP.29 in November 2011</a:t>
            </a:r>
            <a:r>
              <a:rPr kumimoji="0" lang="ja-JP" altLang="en-US" sz="1600" b="1"/>
              <a:t>）</a:t>
            </a:r>
          </a:p>
        </p:txBody>
      </p:sp>
      <p:sp>
        <p:nvSpPr>
          <p:cNvPr id="25607" name="Rectangle 10"/>
          <p:cNvSpPr>
            <a:spLocks noChangeArrowheads="1"/>
          </p:cNvSpPr>
          <p:nvPr/>
        </p:nvSpPr>
        <p:spPr bwMode="auto">
          <a:xfrm>
            <a:off x="407988" y="2765425"/>
            <a:ext cx="6419850" cy="466725"/>
          </a:xfrm>
          <a:prstGeom prst="rect">
            <a:avLst/>
          </a:prstGeom>
          <a:solidFill>
            <a:srgbClr val="FFCCFF"/>
          </a:solidFill>
          <a:ln w="9525">
            <a:solidFill>
              <a:schemeClr val="accent2"/>
            </a:solidFill>
            <a:miter lim="800000"/>
            <a:headEnd/>
            <a:tailEnd/>
          </a:ln>
        </p:spPr>
        <p:txBody>
          <a:bodyPr>
            <a:spAutoFit/>
          </a:bodyPr>
          <a:lstStyle/>
          <a:p>
            <a:pPr>
              <a:spcBef>
                <a:spcPct val="50000"/>
              </a:spcBef>
            </a:pPr>
            <a:r>
              <a:rPr lang="en-US" altLang="ja-JP" sz="2400" b="1">
                <a:solidFill>
                  <a:srgbClr val="0000CC"/>
                </a:solidFill>
                <a:cs typeface="Arial" charset="0"/>
              </a:rPr>
              <a:t>EU’s Proposal to the UN (March 2010)</a:t>
            </a:r>
            <a:endParaRPr lang="ja-JP" altLang="en-US" sz="2400" b="1">
              <a:solidFill>
                <a:srgbClr val="0000CC"/>
              </a:solidFill>
              <a:cs typeface="Arial" charset="0"/>
            </a:endParaRPr>
          </a:p>
        </p:txBody>
      </p:sp>
      <p:sp>
        <p:nvSpPr>
          <p:cNvPr id="25608" name="Text Box 7"/>
          <p:cNvSpPr txBox="1">
            <a:spLocks noChangeArrowheads="1"/>
          </p:cNvSpPr>
          <p:nvPr/>
        </p:nvSpPr>
        <p:spPr bwMode="auto">
          <a:xfrm>
            <a:off x="46038" y="3128963"/>
            <a:ext cx="4032250" cy="396875"/>
          </a:xfrm>
          <a:prstGeom prst="rect">
            <a:avLst/>
          </a:prstGeom>
          <a:noFill/>
          <a:ln w="19050">
            <a:noFill/>
            <a:miter lim="800000"/>
            <a:headEnd/>
            <a:tailEnd/>
          </a:ln>
        </p:spPr>
        <p:txBody>
          <a:bodyPr lIns="90000" tIns="46800" rIns="90000" bIns="46800">
            <a:spAutoFit/>
          </a:bodyPr>
          <a:lstStyle/>
          <a:p>
            <a:pPr algn="ctr">
              <a:spcBef>
                <a:spcPct val="50000"/>
              </a:spcBef>
            </a:pPr>
            <a:r>
              <a:rPr lang="en-US" altLang="ja-JP" sz="2000" b="1"/>
              <a:t>Outline of the proposal</a:t>
            </a:r>
            <a:endParaRPr lang="ja-JP" altLang="en-US" sz="2000" b="1"/>
          </a:p>
        </p:txBody>
      </p:sp>
      <p:sp>
        <p:nvSpPr>
          <p:cNvPr id="25609" name="Text Box 5"/>
          <p:cNvSpPr txBox="1">
            <a:spLocks noChangeArrowheads="1"/>
          </p:cNvSpPr>
          <p:nvPr/>
        </p:nvSpPr>
        <p:spPr bwMode="auto">
          <a:xfrm>
            <a:off x="407988" y="3484563"/>
            <a:ext cx="8331200" cy="703262"/>
          </a:xfrm>
          <a:prstGeom prst="rect">
            <a:avLst/>
          </a:prstGeom>
          <a:solidFill>
            <a:schemeClr val="bg1"/>
          </a:solidFill>
          <a:ln w="19050">
            <a:solidFill>
              <a:schemeClr val="tx1"/>
            </a:solidFill>
            <a:miter lim="800000"/>
            <a:headEnd/>
            <a:tailEnd/>
          </a:ln>
        </p:spPr>
        <p:txBody>
          <a:bodyPr lIns="90000" tIns="46800" rIns="90000" bIns="46800"/>
          <a:lstStyle/>
          <a:p>
            <a:pPr algn="just">
              <a:spcBef>
                <a:spcPct val="50000"/>
              </a:spcBef>
            </a:pPr>
            <a:r>
              <a:rPr lang="en-US" altLang="ja-JP" sz="1600" b="1"/>
              <a:t>To revise 1958 agreement to update it considering the current situation and also make it more attractive to emerging countries</a:t>
            </a:r>
            <a:endParaRPr lang="ja-JP" altLang="en-US" sz="1600" b="1"/>
          </a:p>
        </p:txBody>
      </p:sp>
      <p:sp>
        <p:nvSpPr>
          <p:cNvPr id="21524" name="AutoShape 20"/>
          <p:cNvSpPr>
            <a:spLocks noChangeArrowheads="1"/>
          </p:cNvSpPr>
          <p:nvPr/>
        </p:nvSpPr>
        <p:spPr bwMode="auto">
          <a:xfrm>
            <a:off x="3811588" y="4452938"/>
            <a:ext cx="1449387" cy="606425"/>
          </a:xfrm>
          <a:prstGeom prst="downArrow">
            <a:avLst>
              <a:gd name="adj1" fmla="val 50000"/>
              <a:gd name="adj2" fmla="val 25000"/>
            </a:avLst>
          </a:prstGeom>
          <a:solidFill>
            <a:schemeClr val="accent1"/>
          </a:solidFill>
          <a:ln w="9525">
            <a:solidFill>
              <a:schemeClr val="tx1"/>
            </a:solidFill>
            <a:miter lim="800000"/>
            <a:headEnd/>
            <a:tailEnd/>
          </a:ln>
          <a:effectLst>
            <a:prstShdw prst="shdw13" dist="53882" dir="13500000">
              <a:schemeClr val="tx1">
                <a:gamma/>
                <a:shade val="60000"/>
                <a:invGamma/>
                <a:alpha val="50000"/>
              </a:schemeClr>
            </a:prstShdw>
          </a:effectLst>
        </p:spPr>
        <p:txBody>
          <a:bodyPr vert="eaVert"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Line 9"/>
          <p:cNvSpPr>
            <a:spLocks noChangeShapeType="1"/>
          </p:cNvSpPr>
          <p:nvPr/>
        </p:nvSpPr>
        <p:spPr bwMode="auto">
          <a:xfrm>
            <a:off x="4337050" y="1246188"/>
            <a:ext cx="0" cy="217487"/>
          </a:xfrm>
          <a:prstGeom prst="line">
            <a:avLst/>
          </a:prstGeom>
          <a:noFill/>
          <a:ln w="9525">
            <a:solidFill>
              <a:schemeClr val="tx1"/>
            </a:solidFill>
            <a:round/>
            <a:headEnd/>
            <a:tailEnd/>
          </a:ln>
        </p:spPr>
        <p:txBody>
          <a:bodyPr/>
          <a:lstStyle/>
          <a:p>
            <a:endParaRPr lang="ja-JP" altLang="en-US"/>
          </a:p>
        </p:txBody>
      </p:sp>
      <p:sp>
        <p:nvSpPr>
          <p:cNvPr id="27650" name="スライド番号プレースホルダ 5"/>
          <p:cNvSpPr txBox="1">
            <a:spLocks noGrp="1"/>
          </p:cNvSpPr>
          <p:nvPr/>
        </p:nvSpPr>
        <p:spPr bwMode="auto">
          <a:xfrm>
            <a:off x="8540750" y="6545263"/>
            <a:ext cx="574675" cy="457200"/>
          </a:xfrm>
          <a:prstGeom prst="rect">
            <a:avLst/>
          </a:prstGeom>
          <a:noFill/>
          <a:ln w="9525">
            <a:noFill/>
            <a:miter lim="800000"/>
            <a:headEnd/>
            <a:tailEnd/>
          </a:ln>
        </p:spPr>
        <p:txBody>
          <a:bodyPr/>
          <a:lstStyle/>
          <a:p>
            <a:pPr algn="r">
              <a:spcBef>
                <a:spcPct val="50000"/>
              </a:spcBef>
            </a:pPr>
            <a:fld id="{03EBC73A-09F2-4443-B86A-E28A5C8EE9E7}" type="slidenum">
              <a:rPr kumimoji="0" lang="en-US" altLang="ja-JP" sz="1200"/>
              <a:pPr algn="r">
                <a:spcBef>
                  <a:spcPct val="50000"/>
                </a:spcBef>
              </a:pPr>
              <a:t>6</a:t>
            </a:fld>
            <a:endParaRPr kumimoji="0" lang="en-US" altLang="ja-JP" sz="1200"/>
          </a:p>
        </p:txBody>
      </p:sp>
      <p:sp>
        <p:nvSpPr>
          <p:cNvPr id="27651" name="AutoShape 8"/>
          <p:cNvSpPr>
            <a:spLocks noChangeArrowheads="1"/>
          </p:cNvSpPr>
          <p:nvPr/>
        </p:nvSpPr>
        <p:spPr bwMode="auto">
          <a:xfrm>
            <a:off x="342900" y="1774825"/>
            <a:ext cx="8280400" cy="4797425"/>
          </a:xfrm>
          <a:prstGeom prst="roundRect">
            <a:avLst>
              <a:gd name="adj" fmla="val 16667"/>
            </a:avLst>
          </a:prstGeom>
          <a:solidFill>
            <a:srgbClr val="CCFFCC"/>
          </a:solidFill>
          <a:ln w="9525">
            <a:solidFill>
              <a:schemeClr val="tx1"/>
            </a:solidFill>
            <a:round/>
            <a:headEnd/>
            <a:tailEnd/>
          </a:ln>
        </p:spPr>
        <p:txBody>
          <a:bodyPr wrap="none" anchor="ctr"/>
          <a:lstStyle/>
          <a:p>
            <a:pPr>
              <a:spcBef>
                <a:spcPct val="50000"/>
              </a:spcBef>
            </a:pPr>
            <a:endParaRPr lang="ja-JP" altLang="en-US" sz="1600"/>
          </a:p>
        </p:txBody>
      </p:sp>
      <p:sp>
        <p:nvSpPr>
          <p:cNvPr id="27652" name="Rectangle 4"/>
          <p:cNvSpPr>
            <a:spLocks noChangeArrowheads="1"/>
          </p:cNvSpPr>
          <p:nvPr/>
        </p:nvSpPr>
        <p:spPr bwMode="auto">
          <a:xfrm>
            <a:off x="454025" y="238125"/>
            <a:ext cx="7742238" cy="469900"/>
          </a:xfrm>
          <a:prstGeom prst="rect">
            <a:avLst/>
          </a:prstGeom>
          <a:solidFill>
            <a:srgbClr val="FFCCFF"/>
          </a:solidFill>
          <a:ln w="12700">
            <a:solidFill>
              <a:schemeClr val="accent2"/>
            </a:solidFill>
            <a:miter lim="800000"/>
            <a:headEnd/>
            <a:tailEnd/>
          </a:ln>
        </p:spPr>
        <p:txBody>
          <a:bodyPr>
            <a:spAutoFit/>
          </a:bodyPr>
          <a:lstStyle/>
          <a:p>
            <a:pPr>
              <a:spcBef>
                <a:spcPct val="50000"/>
              </a:spcBef>
            </a:pPr>
            <a:r>
              <a:rPr lang="en-US" altLang="ja-JP" sz="2400" b="1">
                <a:solidFill>
                  <a:srgbClr val="0000CC"/>
                </a:solidFill>
              </a:rPr>
              <a:t>Framework for Implementing Activities at WP.29</a:t>
            </a:r>
          </a:p>
        </p:txBody>
      </p:sp>
      <p:sp>
        <p:nvSpPr>
          <p:cNvPr id="27653" name="Text Box 5"/>
          <p:cNvSpPr txBox="1">
            <a:spLocks noChangeArrowheads="1"/>
          </p:cNvSpPr>
          <p:nvPr/>
        </p:nvSpPr>
        <p:spPr bwMode="auto">
          <a:xfrm>
            <a:off x="3070225" y="776288"/>
            <a:ext cx="2520950" cy="466725"/>
          </a:xfrm>
          <a:prstGeom prst="rect">
            <a:avLst/>
          </a:prstGeom>
          <a:solidFill>
            <a:srgbClr val="CCFFCC"/>
          </a:solidFill>
          <a:ln w="9525">
            <a:solidFill>
              <a:schemeClr val="tx1"/>
            </a:solidFill>
            <a:miter lim="800000"/>
            <a:headEnd/>
            <a:tailEnd/>
          </a:ln>
        </p:spPr>
        <p:txBody>
          <a:bodyPr>
            <a:spAutoFit/>
          </a:bodyPr>
          <a:lstStyle/>
          <a:p>
            <a:pPr>
              <a:spcBef>
                <a:spcPct val="50000"/>
              </a:spcBef>
            </a:pPr>
            <a:r>
              <a:rPr lang="en-US" altLang="ja-JP" sz="2400" b="1"/>
              <a:t>UN/ECE/WP.29</a:t>
            </a:r>
            <a:endParaRPr lang="ja-JP" altLang="en-US" sz="1600" b="1"/>
          </a:p>
        </p:txBody>
      </p:sp>
      <p:sp>
        <p:nvSpPr>
          <p:cNvPr id="27654" name="Rectangle 7"/>
          <p:cNvSpPr>
            <a:spLocks noChangeArrowheads="1"/>
          </p:cNvSpPr>
          <p:nvPr/>
        </p:nvSpPr>
        <p:spPr bwMode="auto">
          <a:xfrm>
            <a:off x="601663" y="1990725"/>
            <a:ext cx="7629525" cy="4140200"/>
          </a:xfrm>
          <a:prstGeom prst="rect">
            <a:avLst/>
          </a:prstGeom>
          <a:noFill/>
          <a:ln w="9525">
            <a:noFill/>
            <a:miter lim="800000"/>
            <a:headEnd/>
            <a:tailEnd/>
          </a:ln>
        </p:spPr>
        <p:txBody>
          <a:bodyPr>
            <a:spAutoFit/>
          </a:bodyPr>
          <a:lstStyle/>
          <a:p>
            <a:pPr marL="180975" indent="-180975">
              <a:spcBef>
                <a:spcPts val="300"/>
              </a:spcBef>
              <a:tabLst>
                <a:tab pos="990600" algn="l"/>
                <a:tab pos="1343025" algn="l"/>
              </a:tabLst>
            </a:pPr>
            <a:r>
              <a:rPr lang="en-US" altLang="ja-JP" sz="1600" b="1">
                <a:cs typeface="Arial" charset="0"/>
              </a:rPr>
              <a:t>Task: Development of roadmap (approved by WP.29 in November 2011)</a:t>
            </a:r>
            <a:endParaRPr lang="ja-JP" altLang="en-US" sz="1600" b="1">
              <a:cs typeface="Arial" charset="0"/>
            </a:endParaRPr>
          </a:p>
          <a:p>
            <a:pPr marL="180975" indent="-180975">
              <a:spcBef>
                <a:spcPts val="300"/>
              </a:spcBef>
              <a:tabLst>
                <a:tab pos="990600" algn="l"/>
                <a:tab pos="1343025" algn="l"/>
              </a:tabLst>
            </a:pPr>
            <a:r>
              <a:rPr lang="en-US" altLang="ja-JP" sz="1600" b="1">
                <a:cs typeface="Arial" charset="0"/>
              </a:rPr>
              <a:t>Chairman: Mr. Gauvin </a:t>
            </a:r>
            <a:r>
              <a:rPr lang="en-US" altLang="ja-JP" sz="1600">
                <a:cs typeface="Arial" charset="0"/>
              </a:rPr>
              <a:t>(WP.29 Vice-chairman)</a:t>
            </a:r>
            <a:endParaRPr lang="ja-JP" altLang="en-US" sz="1600">
              <a:cs typeface="Arial" charset="0"/>
            </a:endParaRPr>
          </a:p>
          <a:p>
            <a:pPr marL="180975" indent="-180975">
              <a:spcBef>
                <a:spcPts val="300"/>
              </a:spcBef>
              <a:tabLst>
                <a:tab pos="990600" algn="l"/>
                <a:tab pos="1343025" algn="l"/>
              </a:tabLst>
            </a:pPr>
            <a:r>
              <a:rPr lang="en-US" altLang="ja-JP" sz="1600" b="1">
                <a:cs typeface="Arial" charset="0"/>
              </a:rPr>
              <a:t>Co-vice-chairmen: Mr. Renders (EU) 	</a:t>
            </a:r>
            <a:r>
              <a:rPr lang="ja-JP" altLang="en-US" sz="1600" b="1">
                <a:cs typeface="Arial" charset="0"/>
              </a:rPr>
              <a:t>　　　 </a:t>
            </a:r>
            <a:r>
              <a:rPr lang="en-US" altLang="ja-JP" sz="1600" b="1"/>
              <a:t>Revision of the 1958 Agreement</a:t>
            </a:r>
            <a:r>
              <a:rPr lang="en-US" altLang="ja-JP"/>
              <a:t> </a:t>
            </a:r>
            <a:endParaRPr lang="ja-JP" altLang="en-US" sz="1600" b="1">
              <a:cs typeface="Arial" charset="0"/>
            </a:endParaRPr>
          </a:p>
          <a:p>
            <a:pPr marL="180975" indent="-180975">
              <a:spcBef>
                <a:spcPts val="300"/>
              </a:spcBef>
              <a:tabLst>
                <a:tab pos="990600" algn="l"/>
                <a:tab pos="1343025" algn="l"/>
              </a:tabLst>
            </a:pPr>
            <a:r>
              <a:rPr lang="en-US" altLang="ja-JP" sz="1600" b="1">
                <a:cs typeface="Arial" charset="0"/>
              </a:rPr>
              <a:t>	</a:t>
            </a:r>
            <a:r>
              <a:rPr lang="en-US" altLang="ja-JP" sz="1600">
                <a:cs typeface="Arial" charset="0"/>
              </a:rPr>
              <a:t>(Quality of rulemaking, type-approval procedure and mutual recognition, conformity of production, qualification of technical services, quorum for adoption of new Regulations and amendments, etc.)</a:t>
            </a:r>
            <a:endParaRPr lang="ja-JP" altLang="en-US" sz="1600">
              <a:cs typeface="Arial" charset="0"/>
            </a:endParaRPr>
          </a:p>
          <a:p>
            <a:pPr marL="180975" indent="-180975">
              <a:spcBef>
                <a:spcPts val="300"/>
              </a:spcBef>
              <a:tabLst>
                <a:tab pos="990600" algn="l"/>
                <a:tab pos="1343025" algn="l"/>
              </a:tabLst>
            </a:pPr>
            <a:r>
              <a:rPr lang="ja-JP" altLang="en-US" sz="1600" b="1">
                <a:cs typeface="Arial" charset="0"/>
              </a:rPr>
              <a:t>　　　　　　</a:t>
            </a:r>
            <a:r>
              <a:rPr lang="en-US" altLang="ja-JP" sz="1600" b="1">
                <a:cs typeface="Arial" charset="0"/>
              </a:rPr>
              <a:t> 	Mr. Onoda (MLIT)	</a:t>
            </a:r>
            <a:r>
              <a:rPr lang="ja-JP" altLang="en-US" sz="1600" b="1">
                <a:cs typeface="Arial" charset="0"/>
              </a:rPr>
              <a:t>　　　　　　　 </a:t>
            </a:r>
            <a:r>
              <a:rPr lang="en-US" altLang="ja-JP" sz="1600" b="1"/>
              <a:t>Preparation of IWVTA</a:t>
            </a:r>
            <a:endParaRPr lang="ja-JP" altLang="en-US" sz="1600" b="1">
              <a:cs typeface="Arial" charset="0"/>
            </a:endParaRPr>
          </a:p>
          <a:p>
            <a:pPr marL="180975" indent="-180975">
              <a:spcBef>
                <a:spcPts val="300"/>
              </a:spcBef>
              <a:tabLst>
                <a:tab pos="990600" algn="l"/>
                <a:tab pos="1343025" algn="l"/>
              </a:tabLst>
            </a:pPr>
            <a:r>
              <a:rPr lang="en-US" altLang="ja-JP" sz="1600" b="1">
                <a:cs typeface="Arial" charset="0"/>
              </a:rPr>
              <a:t>	</a:t>
            </a:r>
            <a:r>
              <a:rPr lang="en-US" altLang="ja-JP" sz="1600">
                <a:cs typeface="Arial" charset="0"/>
              </a:rPr>
              <a:t>(Technical requirements, types, categories, weights, definition of dimensions, specifications of application procedures, etc. necessary for IWVTA)</a:t>
            </a:r>
          </a:p>
          <a:p>
            <a:pPr marL="180975" indent="-180975">
              <a:spcBef>
                <a:spcPts val="300"/>
              </a:spcBef>
              <a:tabLst>
                <a:tab pos="990600" algn="l"/>
                <a:tab pos="1343025" algn="l"/>
              </a:tabLst>
            </a:pPr>
            <a:r>
              <a:rPr lang="en-US" altLang="ja-JP" sz="1600" b="1">
                <a:cs typeface="Arial" charset="0"/>
              </a:rPr>
              <a:t>Technical Secretary: 	Mr. Oshita (JASIC)</a:t>
            </a:r>
            <a:endParaRPr lang="ja-JP" altLang="en-US" sz="1600" b="1">
              <a:cs typeface="Arial" charset="0"/>
            </a:endParaRPr>
          </a:p>
          <a:p>
            <a:pPr marL="180975" indent="-180975">
              <a:spcBef>
                <a:spcPts val="300"/>
              </a:spcBef>
              <a:tabLst>
                <a:tab pos="990600" algn="l"/>
                <a:tab pos="1343025" algn="l"/>
              </a:tabLst>
            </a:pPr>
            <a:endParaRPr lang="ja-JP" altLang="en-US" sz="1600" b="1">
              <a:cs typeface="Arial" charset="0"/>
            </a:endParaRPr>
          </a:p>
          <a:p>
            <a:pPr marL="180975" indent="-180975">
              <a:spcBef>
                <a:spcPts val="300"/>
              </a:spcBef>
              <a:tabLst>
                <a:tab pos="990600" algn="l"/>
                <a:tab pos="1343025" algn="l"/>
              </a:tabLst>
            </a:pPr>
            <a:r>
              <a:rPr lang="en-US" altLang="ja-JP" sz="1600" b="1">
                <a:cs typeface="Arial" charset="0"/>
              </a:rPr>
              <a:t>Time of meeting: </a:t>
            </a:r>
            <a:r>
              <a:rPr lang="en-US" altLang="ja-JP" sz="1600">
                <a:cs typeface="Arial" charset="0"/>
              </a:rPr>
              <a:t>Friday of the week prior to WP.29 (mostly)</a:t>
            </a:r>
            <a:endParaRPr lang="ja-JP" altLang="en-US" sz="1600">
              <a:cs typeface="Arial" charset="0"/>
            </a:endParaRPr>
          </a:p>
          <a:p>
            <a:pPr marL="180975" indent="-180975">
              <a:spcBef>
                <a:spcPts val="300"/>
              </a:spcBef>
              <a:tabLst>
                <a:tab pos="990600" algn="l"/>
                <a:tab pos="1343025" algn="l"/>
              </a:tabLst>
            </a:pPr>
            <a:r>
              <a:rPr lang="en-US" altLang="ja-JP" sz="1600" b="1">
                <a:cs typeface="Arial" charset="0"/>
              </a:rPr>
              <a:t>Venue: </a:t>
            </a:r>
            <a:r>
              <a:rPr lang="en-US" altLang="ja-JP" sz="1600">
                <a:cs typeface="Arial" charset="0"/>
              </a:rPr>
              <a:t>Paris (mostly)</a:t>
            </a:r>
            <a:endParaRPr lang="ja-JP" altLang="en-US" sz="1600">
              <a:cs typeface="Arial" charset="0"/>
            </a:endParaRPr>
          </a:p>
          <a:p>
            <a:pPr marL="180975" indent="-180975">
              <a:spcBef>
                <a:spcPts val="300"/>
              </a:spcBef>
              <a:tabLst>
                <a:tab pos="990600" algn="l"/>
                <a:tab pos="1343025" algn="l"/>
              </a:tabLst>
            </a:pPr>
            <a:r>
              <a:rPr lang="en-US" altLang="ja-JP" sz="1600" b="1">
                <a:cs typeface="Arial" charset="0"/>
              </a:rPr>
              <a:t>Members: </a:t>
            </a:r>
            <a:r>
              <a:rPr lang="en-US" altLang="ja-JP" sz="1600">
                <a:cs typeface="Arial" charset="0"/>
              </a:rPr>
              <a:t>Any organization that attends WP.29</a:t>
            </a:r>
            <a:br>
              <a:rPr lang="en-US" altLang="ja-JP" sz="1600">
                <a:cs typeface="Arial" charset="0"/>
              </a:rPr>
            </a:br>
            <a:r>
              <a:rPr lang="en-US" altLang="ja-JP" sz="1600">
                <a:cs typeface="Arial" charset="0"/>
              </a:rPr>
              <a:t>	(Currently about 30 members from government and industry)</a:t>
            </a:r>
            <a:endParaRPr lang="ja-JP" altLang="en-US" sz="1600">
              <a:cs typeface="Arial" charset="0"/>
            </a:endParaRPr>
          </a:p>
        </p:txBody>
      </p:sp>
      <p:sp>
        <p:nvSpPr>
          <p:cNvPr id="27655" name="Text Box 6"/>
          <p:cNvSpPr txBox="1">
            <a:spLocks noChangeArrowheads="1"/>
          </p:cNvSpPr>
          <p:nvPr/>
        </p:nvSpPr>
        <p:spPr bwMode="auto">
          <a:xfrm>
            <a:off x="2608263" y="1449388"/>
            <a:ext cx="3743325" cy="461962"/>
          </a:xfrm>
          <a:prstGeom prst="rect">
            <a:avLst/>
          </a:prstGeom>
          <a:solidFill>
            <a:srgbClr val="CCFFCC"/>
          </a:solidFill>
          <a:ln w="9525">
            <a:solidFill>
              <a:schemeClr val="tx1"/>
            </a:solidFill>
            <a:miter lim="800000"/>
            <a:headEnd/>
            <a:tailEnd/>
          </a:ln>
        </p:spPr>
        <p:txBody>
          <a:bodyPr>
            <a:spAutoFit/>
          </a:bodyPr>
          <a:lstStyle/>
          <a:p>
            <a:pPr>
              <a:spcBef>
                <a:spcPct val="50000"/>
              </a:spcBef>
            </a:pPr>
            <a:r>
              <a:rPr lang="en-US" altLang="ja-JP" sz="2400" b="1"/>
              <a:t>IWVTA Informal Group</a:t>
            </a:r>
            <a:endParaRPr lang="ja-JP" altLang="en-US" sz="2400" b="1"/>
          </a:p>
        </p:txBody>
      </p:sp>
      <p:sp>
        <p:nvSpPr>
          <p:cNvPr id="103433" name="AutoShape 9"/>
          <p:cNvSpPr>
            <a:spLocks noChangeArrowheads="1"/>
          </p:cNvSpPr>
          <p:nvPr/>
        </p:nvSpPr>
        <p:spPr bwMode="auto">
          <a:xfrm>
            <a:off x="4356100" y="2673350"/>
            <a:ext cx="314325" cy="123825"/>
          </a:xfrm>
          <a:prstGeom prst="rightArrow">
            <a:avLst>
              <a:gd name="adj1" fmla="val 50000"/>
              <a:gd name="adj2" fmla="val 63462"/>
            </a:avLst>
          </a:prstGeom>
          <a:solidFill>
            <a:schemeClr val="accent1"/>
          </a:solidFill>
          <a:ln w="9525">
            <a:solidFill>
              <a:schemeClr val="tx1"/>
            </a:solidFill>
            <a:miter lim="800000"/>
            <a:headEnd/>
            <a:tailEnd/>
          </a:ln>
          <a:effectLst>
            <a:prstShdw prst="shdw13" dist="53882" dir="13500000">
              <a:schemeClr val="tx1">
                <a:gamma/>
                <a:shade val="60000"/>
                <a:invGamma/>
                <a:alpha val="50000"/>
              </a:schemeClr>
            </a:prstShdw>
          </a:effectLst>
        </p:spPr>
        <p:txBody>
          <a:bodyPr wrap="none" anchor="ctr"/>
          <a:lstStyle/>
          <a:p>
            <a:pPr>
              <a:defRPr/>
            </a:pPr>
            <a:endParaRPr lang="ja-JP" altLang="en-US"/>
          </a:p>
        </p:txBody>
      </p:sp>
      <p:sp>
        <p:nvSpPr>
          <p:cNvPr id="103434" name="AutoShape 10"/>
          <p:cNvSpPr>
            <a:spLocks noChangeArrowheads="1"/>
          </p:cNvSpPr>
          <p:nvPr/>
        </p:nvSpPr>
        <p:spPr bwMode="auto">
          <a:xfrm>
            <a:off x="3960813" y="3722688"/>
            <a:ext cx="314325" cy="123825"/>
          </a:xfrm>
          <a:prstGeom prst="rightArrow">
            <a:avLst>
              <a:gd name="adj1" fmla="val 50000"/>
              <a:gd name="adj2" fmla="val 63462"/>
            </a:avLst>
          </a:prstGeom>
          <a:solidFill>
            <a:schemeClr val="accent1"/>
          </a:solidFill>
          <a:ln w="9525">
            <a:solidFill>
              <a:schemeClr val="tx1"/>
            </a:solidFill>
            <a:miter lim="800000"/>
            <a:headEnd/>
            <a:tailEnd/>
          </a:ln>
          <a:effectLst>
            <a:prstShdw prst="shdw13" dist="53882" dir="13500000">
              <a:schemeClr val="tx1">
                <a:gamma/>
                <a:shade val="60000"/>
                <a:invGamma/>
                <a:alpha val="50000"/>
              </a:schemeClr>
            </a:prstShdw>
          </a:effectLst>
        </p:spPr>
        <p:txBody>
          <a:bodyPr wrap="none" anchor="ctr"/>
          <a:lstStyle/>
          <a:p>
            <a:pPr>
              <a:defRPr/>
            </a:pPr>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solidFill>
                  <a:srgbClr val="FF3300"/>
                </a:solidFill>
              </a:rPr>
              <a:t>2. Latest Situation of WP.29 IWVTA Informal Group activities</a:t>
            </a:r>
            <a:br>
              <a:rPr lang="en-US" altLang="ja-JP" sz="2000" b="1" smtClean="0">
                <a:solidFill>
                  <a:srgbClr val="FF3300"/>
                </a:solidFill>
              </a:rPr>
            </a:br>
            <a:r>
              <a:rPr lang="en-US" altLang="ja-JP" sz="2000" b="1" smtClean="0">
                <a:solidFill>
                  <a:srgbClr val="FF3300"/>
                </a:solidFill>
              </a:rPr>
              <a:t>	2-1 Roadmap</a:t>
            </a:r>
            <a:br>
              <a:rPr lang="en-US" altLang="ja-JP" sz="2000" b="1" smtClean="0">
                <a:solidFill>
                  <a:srgbClr val="FF3300"/>
                </a:solidFill>
              </a:rPr>
            </a:br>
            <a:r>
              <a:rPr lang="en-US" altLang="ja-JP" sz="2000" b="1" smtClean="0">
                <a:solidFill>
                  <a:srgbClr val="FF3300"/>
                </a:solidFill>
              </a:rPr>
              <a:t>	2-2 Envisioned new structure for the revised 1958 Agreement</a:t>
            </a:r>
            <a:br>
              <a:rPr lang="en-US" altLang="ja-JP" sz="2000" b="1" smtClean="0">
                <a:solidFill>
                  <a:srgbClr val="FF3300"/>
                </a:solidFill>
              </a:rPr>
            </a:br>
            <a:r>
              <a:rPr lang="en-US" altLang="ja-JP" sz="2000" b="1" smtClean="0">
                <a:solidFill>
                  <a:srgbClr val="FF3300"/>
                </a:solidFill>
              </a:rPr>
              <a:t>	2-3 Concept of UN Regulation No.0</a:t>
            </a:r>
            <a:br>
              <a:rPr lang="en-US" altLang="ja-JP" sz="2000" b="1" smtClean="0">
                <a:solidFill>
                  <a:srgbClr val="FF3300"/>
                </a:solidFill>
              </a:rPr>
            </a:br>
            <a:r>
              <a:rPr lang="en-US" altLang="ja-JP" sz="2000" b="1" smtClean="0">
                <a:solidFill>
                  <a:srgbClr val="FF3300"/>
                </a:solidFill>
              </a:rPr>
              <a:t>	2-4 Regulation No.0</a:t>
            </a:r>
            <a:r>
              <a:rPr lang="en-US" altLang="ja-JP" sz="2000" b="1" smtClean="0"/>
              <a:t/>
            </a:r>
            <a:br>
              <a:rPr lang="en-US" altLang="ja-JP" sz="2000" b="1" smtClean="0"/>
            </a:br>
            <a:r>
              <a:rPr lang="en-US" altLang="ja-JP" sz="2000" b="1" smtClean="0"/>
              <a:t>3. The role of IWVTA Ambassador</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GRSG</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番号プレースホルダ 5"/>
          <p:cNvSpPr txBox="1">
            <a:spLocks noGrp="1"/>
          </p:cNvSpPr>
          <p:nvPr/>
        </p:nvSpPr>
        <p:spPr bwMode="auto">
          <a:xfrm>
            <a:off x="8678863" y="6542088"/>
            <a:ext cx="465137" cy="457200"/>
          </a:xfrm>
          <a:prstGeom prst="rect">
            <a:avLst/>
          </a:prstGeom>
          <a:noFill/>
          <a:ln w="9525">
            <a:noFill/>
            <a:miter lim="800000"/>
            <a:headEnd/>
            <a:tailEnd/>
          </a:ln>
        </p:spPr>
        <p:txBody>
          <a:bodyPr/>
          <a:lstStyle/>
          <a:p>
            <a:pPr algn="r">
              <a:spcBef>
                <a:spcPct val="50000"/>
              </a:spcBef>
            </a:pPr>
            <a:fld id="{6BC7AAD5-75B8-43F7-A782-5234016C5450}" type="slidenum">
              <a:rPr kumimoji="0" lang="en-US" altLang="ja-JP" sz="1200"/>
              <a:pPr algn="r">
                <a:spcBef>
                  <a:spcPct val="50000"/>
                </a:spcBef>
              </a:pPr>
              <a:t>8</a:t>
            </a:fld>
            <a:endParaRPr kumimoji="0" lang="en-US" altLang="ja-JP" sz="1200"/>
          </a:p>
        </p:txBody>
      </p:sp>
      <p:sp>
        <p:nvSpPr>
          <p:cNvPr id="31746" name="Rectangle 15"/>
          <p:cNvSpPr>
            <a:spLocks noChangeArrowheads="1"/>
          </p:cNvSpPr>
          <p:nvPr/>
        </p:nvSpPr>
        <p:spPr bwMode="auto">
          <a:xfrm>
            <a:off x="212725" y="455613"/>
            <a:ext cx="8721725" cy="469900"/>
          </a:xfrm>
          <a:prstGeom prst="rect">
            <a:avLst/>
          </a:prstGeom>
          <a:solidFill>
            <a:srgbClr val="FFCCFF"/>
          </a:solidFill>
          <a:ln w="12700">
            <a:solidFill>
              <a:schemeClr val="accent2"/>
            </a:solidFill>
            <a:miter lim="800000"/>
            <a:headEnd/>
            <a:tailEnd/>
          </a:ln>
        </p:spPr>
        <p:txBody>
          <a:bodyPr>
            <a:spAutoFit/>
          </a:bodyPr>
          <a:lstStyle/>
          <a:p>
            <a:pPr>
              <a:spcBef>
                <a:spcPct val="50000"/>
              </a:spcBef>
            </a:pPr>
            <a:r>
              <a:rPr lang="en-US" altLang="ja-JP" sz="2400" b="1">
                <a:solidFill>
                  <a:srgbClr val="0000CC"/>
                </a:solidFill>
              </a:rPr>
              <a:t>2. Latest situation of WP.29 IWVTA Informal Group activity</a:t>
            </a:r>
            <a:endParaRPr lang="ja-JP" altLang="en-US" sz="2400" b="1">
              <a:solidFill>
                <a:srgbClr val="0000CC"/>
              </a:solidFill>
            </a:endParaRPr>
          </a:p>
        </p:txBody>
      </p:sp>
      <p:sp>
        <p:nvSpPr>
          <p:cNvPr id="25614" name="Text Box 14"/>
          <p:cNvSpPr txBox="1">
            <a:spLocks noChangeArrowheads="1"/>
          </p:cNvSpPr>
          <p:nvPr/>
        </p:nvSpPr>
        <p:spPr bwMode="auto">
          <a:xfrm>
            <a:off x="965200" y="1616075"/>
            <a:ext cx="7348538" cy="396875"/>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2000">
                <a:solidFill>
                  <a:srgbClr val="0000CC"/>
                </a:solidFill>
              </a:rPr>
              <a:t>Items approved by WP29 in November 2011 and in March 2012</a:t>
            </a:r>
          </a:p>
        </p:txBody>
      </p:sp>
      <p:sp>
        <p:nvSpPr>
          <p:cNvPr id="31748" name="Text Box 15"/>
          <p:cNvSpPr txBox="1">
            <a:spLocks noChangeArrowheads="1"/>
          </p:cNvSpPr>
          <p:nvPr/>
        </p:nvSpPr>
        <p:spPr bwMode="auto">
          <a:xfrm>
            <a:off x="901700" y="2171700"/>
            <a:ext cx="7675563" cy="3743325"/>
          </a:xfrm>
          <a:prstGeom prst="rect">
            <a:avLst/>
          </a:prstGeom>
          <a:solidFill>
            <a:srgbClr val="FFFF99"/>
          </a:solidFill>
          <a:ln w="9525">
            <a:noFill/>
            <a:miter lim="800000"/>
            <a:headEnd/>
            <a:tailEnd/>
          </a:ln>
          <a:effectLst>
            <a:prstShdw prst="shdw13" dist="53882" dir="13500000">
              <a:srgbClr val="708688">
                <a:alpha val="50000"/>
              </a:srgbClr>
            </a:prstShdw>
          </a:effectLst>
        </p:spPr>
        <p:txBody>
          <a:bodyPr wrap="none">
            <a:spAutoFit/>
          </a:bodyPr>
          <a:lstStyle/>
          <a:p>
            <a:pPr marL="342900" indent="-342900">
              <a:buFontTx/>
              <a:buAutoNum type="arabicPeriod"/>
            </a:pPr>
            <a:r>
              <a:rPr lang="en-US" altLang="ja-JP" sz="2400"/>
              <a:t>Roadmap of revising 1958 agreement  and </a:t>
            </a:r>
          </a:p>
          <a:p>
            <a:pPr marL="342900" indent="-342900"/>
            <a:r>
              <a:rPr lang="en-US" altLang="ja-JP" sz="2400"/>
              <a:t>    establishing IWVTA (UN Regulation No.0) until 2016 </a:t>
            </a:r>
          </a:p>
          <a:p>
            <a:pPr marL="342900" indent="-342900"/>
            <a:endParaRPr lang="en-US" altLang="ja-JP" sz="2400"/>
          </a:p>
          <a:p>
            <a:pPr marL="342900" indent="-342900"/>
            <a:r>
              <a:rPr lang="en-US" altLang="ja-JP" sz="2400"/>
              <a:t>2. Inventory for the revision of the 1958 Agreement </a:t>
            </a:r>
          </a:p>
          <a:p>
            <a:pPr marL="342900" indent="-342900"/>
            <a:endParaRPr lang="en-US" altLang="ja-JP" sz="2400"/>
          </a:p>
          <a:p>
            <a:pPr marL="342900" indent="-342900"/>
            <a:r>
              <a:rPr lang="en-US" altLang="ja-JP" sz="2400"/>
              <a:t>3. Concept of IWVTA (UN Regulation No.0)</a:t>
            </a:r>
            <a:endParaRPr lang="ja-JP" altLang="en-US" sz="2400"/>
          </a:p>
          <a:p>
            <a:pPr marL="342900" indent="-342900"/>
            <a:endParaRPr lang="en-US" altLang="ja-JP" sz="2400"/>
          </a:p>
          <a:p>
            <a:pPr marL="342900" indent="-342900"/>
            <a:r>
              <a:rPr lang="en-US" altLang="ja-JP" sz="2400"/>
              <a:t>4. Candidate of technical regulation list necessary </a:t>
            </a:r>
          </a:p>
          <a:p>
            <a:pPr marL="342900" indent="-342900"/>
            <a:r>
              <a:rPr lang="en-US" altLang="ja-JP" sz="2400"/>
              <a:t>    for IWVTA, how to develop technical regulation itself</a:t>
            </a:r>
          </a:p>
          <a:p>
            <a:pPr marL="342900" indent="-342900"/>
            <a:r>
              <a:rPr lang="en-US" altLang="ja-JP" sz="2400"/>
              <a:t>    in each GR (Experts group) and finalize the list itself.</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ChangeArrowheads="1"/>
          </p:cNvSpPr>
          <p:nvPr/>
        </p:nvSpPr>
        <p:spPr bwMode="auto">
          <a:xfrm>
            <a:off x="603250" y="4735513"/>
            <a:ext cx="7829550" cy="1490662"/>
          </a:xfrm>
          <a:prstGeom prst="rect">
            <a:avLst/>
          </a:prstGeom>
          <a:solidFill>
            <a:srgbClr val="F2F2F2"/>
          </a:solidFill>
          <a:ln w="9525">
            <a:noFill/>
            <a:round/>
            <a:headEnd/>
            <a:tailEnd/>
          </a:ln>
        </p:spPr>
        <p:txBody>
          <a:bodyPr wrap="none" anchor="ctr"/>
          <a:lstStyle/>
          <a:p>
            <a:pPr>
              <a:spcBef>
                <a:spcPct val="50000"/>
              </a:spcBef>
            </a:pPr>
            <a:endParaRPr lang="ja-JP" altLang="en-US" sz="1600"/>
          </a:p>
        </p:txBody>
      </p:sp>
      <p:sp>
        <p:nvSpPr>
          <p:cNvPr id="33794" name="正方形/長方形 54"/>
          <p:cNvSpPr>
            <a:spLocks noChangeArrowheads="1"/>
          </p:cNvSpPr>
          <p:nvPr/>
        </p:nvSpPr>
        <p:spPr bwMode="auto">
          <a:xfrm>
            <a:off x="257175" y="230188"/>
            <a:ext cx="8507413" cy="835025"/>
          </a:xfrm>
          <a:prstGeom prst="rect">
            <a:avLst/>
          </a:prstGeom>
          <a:solidFill>
            <a:srgbClr val="FFCCFF"/>
          </a:solidFill>
          <a:ln w="12700">
            <a:solidFill>
              <a:schemeClr val="accent2"/>
            </a:solidFill>
            <a:miter lim="800000"/>
            <a:headEnd/>
            <a:tailEnd/>
          </a:ln>
        </p:spPr>
        <p:txBody>
          <a:bodyPr>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400" b="1">
                <a:solidFill>
                  <a:srgbClr val="0000CC"/>
                </a:solidFill>
              </a:rPr>
              <a:t>2-1 Roadmap for revising the 1958 Agreement and establishing  IWVTA</a:t>
            </a:r>
          </a:p>
        </p:txBody>
      </p:sp>
      <p:sp>
        <p:nvSpPr>
          <p:cNvPr id="33795" name="Rectangle 5"/>
          <p:cNvSpPr>
            <a:spLocks noGrp="1" noChangeArrowheads="1"/>
          </p:cNvSpPr>
          <p:nvPr>
            <p:ph type="sldNum" sz="quarter" idx="12"/>
          </p:nvPr>
        </p:nvSpPr>
        <p:spPr>
          <a:xfrm>
            <a:off x="7024688" y="6491288"/>
            <a:ext cx="2119312" cy="366712"/>
          </a:xfrm>
          <a:noFill/>
        </p:spPr>
        <p:txBody>
          <a:bodyPr/>
          <a:lstStyle/>
          <a:p>
            <a:pPr>
              <a:spcBef>
                <a:spcPct val="0"/>
              </a:spcBef>
            </a:pPr>
            <a:fld id="{8B80B82A-8FB0-4091-A685-5A0F82633225}" type="slidenum">
              <a:rPr lang="en-US" altLang="ja-JP" smtClean="0"/>
              <a:pPr>
                <a:spcBef>
                  <a:spcPct val="0"/>
                </a:spcBef>
              </a:pPr>
              <a:t>9</a:t>
            </a:fld>
            <a:endParaRPr lang="en-US" altLang="ja-JP" smtClean="0"/>
          </a:p>
        </p:txBody>
      </p:sp>
      <p:sp>
        <p:nvSpPr>
          <p:cNvPr id="33796" name="Text Box 1"/>
          <p:cNvSpPr txBox="1">
            <a:spLocks noChangeArrowheads="1"/>
          </p:cNvSpPr>
          <p:nvPr/>
        </p:nvSpPr>
        <p:spPr bwMode="auto">
          <a:xfrm>
            <a:off x="190500" y="1320800"/>
            <a:ext cx="8726488" cy="998538"/>
          </a:xfrm>
          <a:prstGeom prst="rect">
            <a:avLst/>
          </a:prstGeom>
          <a:noFill/>
          <a:ln w="9360">
            <a:solidFill>
              <a:srgbClr val="000000"/>
            </a:solidFill>
            <a:miter lim="800000"/>
            <a:headEnd/>
            <a:tailEnd/>
          </a:ln>
        </p:spPr>
        <p:txBody>
          <a:bodyPr lIns="90000" tIns="46800" rIns="90000" bIns="46800"/>
          <a:lstStyle/>
          <a:p>
            <a:pPr marL="180975" indent="-166688">
              <a:spcBef>
                <a:spcPct val="50000"/>
              </a:spcBef>
              <a:tabLst>
                <a:tab pos="180975" algn="l"/>
                <a:tab pos="900113" algn="l"/>
                <a:tab pos="1814513" algn="l"/>
                <a:tab pos="2728913" algn="l"/>
                <a:tab pos="3643313" algn="l"/>
                <a:tab pos="4557713" algn="l"/>
                <a:tab pos="5472113" algn="l"/>
                <a:tab pos="6386513" algn="l"/>
                <a:tab pos="7300913" algn="l"/>
                <a:tab pos="8215313" algn="l"/>
                <a:tab pos="9129713" algn="l"/>
                <a:tab pos="10044113" algn="l"/>
                <a:tab pos="10320338" algn="l"/>
                <a:tab pos="10769600" algn="l"/>
                <a:tab pos="10771188" algn="l"/>
                <a:tab pos="10772775" algn="l"/>
                <a:tab pos="10774363" algn="l"/>
                <a:tab pos="10775950" algn="l"/>
                <a:tab pos="10777538" algn="l"/>
                <a:tab pos="10779125" algn="l"/>
                <a:tab pos="10780713" algn="l"/>
              </a:tabLst>
            </a:pPr>
            <a:r>
              <a:rPr lang="en-US" altLang="ja-JP" sz="1400">
                <a:solidFill>
                  <a:srgbClr val="000000"/>
                </a:solidFill>
              </a:rPr>
              <a:t>-	At the 5</a:t>
            </a:r>
            <a:r>
              <a:rPr lang="en-US" altLang="ja-JP" sz="1400" baseline="30000">
                <a:solidFill>
                  <a:srgbClr val="000000"/>
                </a:solidFill>
              </a:rPr>
              <a:t>th</a:t>
            </a:r>
            <a:r>
              <a:rPr lang="en-US" altLang="ja-JP" sz="1400">
                <a:solidFill>
                  <a:srgbClr val="000000"/>
                </a:solidFill>
              </a:rPr>
              <a:t> meeting of IWVTA-IG held in March 2011, agreement was reached on the working procedure and working schedule for the drafting of IWVTA regulations. </a:t>
            </a:r>
          </a:p>
          <a:p>
            <a:pPr marL="180975" indent="-166688">
              <a:spcBef>
                <a:spcPct val="50000"/>
              </a:spcBef>
              <a:tabLst>
                <a:tab pos="180975" algn="l"/>
                <a:tab pos="900113" algn="l"/>
                <a:tab pos="1814513" algn="l"/>
                <a:tab pos="2728913" algn="l"/>
                <a:tab pos="3643313" algn="l"/>
                <a:tab pos="4557713" algn="l"/>
                <a:tab pos="5472113" algn="l"/>
                <a:tab pos="6386513" algn="l"/>
                <a:tab pos="7300913" algn="l"/>
                <a:tab pos="8215313" algn="l"/>
                <a:tab pos="9129713" algn="l"/>
                <a:tab pos="10044113" algn="l"/>
                <a:tab pos="10320338" algn="l"/>
                <a:tab pos="10769600" algn="l"/>
                <a:tab pos="10771188" algn="l"/>
                <a:tab pos="10772775" algn="l"/>
                <a:tab pos="10774363" algn="l"/>
                <a:tab pos="10775950" algn="l"/>
                <a:tab pos="10777538" algn="l"/>
                <a:tab pos="10779125" algn="l"/>
                <a:tab pos="10780713" algn="l"/>
              </a:tabLst>
            </a:pPr>
            <a:r>
              <a:rPr lang="en-US" altLang="ja-JP" sz="1400">
                <a:solidFill>
                  <a:srgbClr val="000000"/>
                </a:solidFill>
              </a:rPr>
              <a:t>-	The Informal Group agreed that, for the time being, it would focus on regulations on passenger cars, which are most needed. </a:t>
            </a:r>
          </a:p>
        </p:txBody>
      </p:sp>
      <p:sp>
        <p:nvSpPr>
          <p:cNvPr id="33797" name="Rectangle 3"/>
          <p:cNvSpPr>
            <a:spLocks noChangeArrowheads="1"/>
          </p:cNvSpPr>
          <p:nvPr/>
        </p:nvSpPr>
        <p:spPr bwMode="auto">
          <a:xfrm>
            <a:off x="619125" y="2436813"/>
            <a:ext cx="7829550" cy="263525"/>
          </a:xfrm>
          <a:prstGeom prst="rect">
            <a:avLst/>
          </a:prstGeom>
          <a:solidFill>
            <a:srgbClr val="F2F2F2"/>
          </a:solidFill>
          <a:ln w="9525">
            <a:noFill/>
            <a:round/>
            <a:headEnd/>
            <a:tailEnd/>
          </a:ln>
        </p:spPr>
        <p:txBody>
          <a:bodyPr wrap="none" anchor="ctr"/>
          <a:lstStyle/>
          <a:p>
            <a:pPr>
              <a:spcBef>
                <a:spcPct val="50000"/>
              </a:spcBef>
            </a:pPr>
            <a:endParaRPr lang="ja-JP" altLang="en-US" sz="1600"/>
          </a:p>
        </p:txBody>
      </p:sp>
      <p:sp>
        <p:nvSpPr>
          <p:cNvPr id="33798" name="Rectangle 4"/>
          <p:cNvSpPr>
            <a:spLocks noChangeArrowheads="1"/>
          </p:cNvSpPr>
          <p:nvPr/>
        </p:nvSpPr>
        <p:spPr bwMode="auto">
          <a:xfrm>
            <a:off x="619125" y="2693988"/>
            <a:ext cx="7829550" cy="134937"/>
          </a:xfrm>
          <a:prstGeom prst="rect">
            <a:avLst/>
          </a:prstGeom>
          <a:solidFill>
            <a:srgbClr val="002060"/>
          </a:solidFill>
          <a:ln w="9525">
            <a:noFill/>
            <a:round/>
            <a:headEnd/>
            <a:tailEnd/>
          </a:ln>
        </p:spPr>
        <p:txBody>
          <a:bodyPr wrap="none" anchor="ctr"/>
          <a:lstStyle/>
          <a:p>
            <a:pPr>
              <a:spcBef>
                <a:spcPct val="50000"/>
              </a:spcBef>
            </a:pPr>
            <a:endParaRPr lang="ja-JP" altLang="en-US" sz="1600"/>
          </a:p>
        </p:txBody>
      </p:sp>
      <p:sp>
        <p:nvSpPr>
          <p:cNvPr id="33799" name="Rectangle 5"/>
          <p:cNvSpPr>
            <a:spLocks noChangeArrowheads="1"/>
          </p:cNvSpPr>
          <p:nvPr/>
        </p:nvSpPr>
        <p:spPr bwMode="auto">
          <a:xfrm>
            <a:off x="627063" y="2832100"/>
            <a:ext cx="7821612" cy="1889125"/>
          </a:xfrm>
          <a:prstGeom prst="rect">
            <a:avLst/>
          </a:prstGeom>
          <a:solidFill>
            <a:srgbClr val="F2F2F2"/>
          </a:solidFill>
          <a:ln w="9525">
            <a:noFill/>
            <a:round/>
            <a:headEnd/>
            <a:tailEnd/>
          </a:ln>
        </p:spPr>
        <p:txBody>
          <a:bodyPr wrap="none" anchor="ctr"/>
          <a:lstStyle/>
          <a:p>
            <a:pPr>
              <a:spcBef>
                <a:spcPct val="50000"/>
              </a:spcBef>
            </a:pPr>
            <a:endParaRPr lang="ja-JP" altLang="en-US" sz="1600"/>
          </a:p>
        </p:txBody>
      </p:sp>
      <p:sp>
        <p:nvSpPr>
          <p:cNvPr id="33800" name="Rectangle 6"/>
          <p:cNvSpPr>
            <a:spLocks noChangeArrowheads="1"/>
          </p:cNvSpPr>
          <p:nvPr/>
        </p:nvSpPr>
        <p:spPr bwMode="auto">
          <a:xfrm>
            <a:off x="619125" y="4705350"/>
            <a:ext cx="7829550" cy="134938"/>
          </a:xfrm>
          <a:prstGeom prst="rect">
            <a:avLst/>
          </a:prstGeom>
          <a:solidFill>
            <a:srgbClr val="002060"/>
          </a:solidFill>
          <a:ln w="9525">
            <a:noFill/>
            <a:round/>
            <a:headEnd/>
            <a:tailEnd/>
          </a:ln>
        </p:spPr>
        <p:txBody>
          <a:bodyPr wrap="none" anchor="ctr"/>
          <a:lstStyle/>
          <a:p>
            <a:pPr>
              <a:spcBef>
                <a:spcPct val="50000"/>
              </a:spcBef>
            </a:pPr>
            <a:endParaRPr lang="ja-JP" altLang="en-US" sz="1600"/>
          </a:p>
        </p:txBody>
      </p:sp>
      <p:sp>
        <p:nvSpPr>
          <p:cNvPr id="33801" name="Rectangle 9"/>
          <p:cNvSpPr>
            <a:spLocks noChangeArrowheads="1"/>
          </p:cNvSpPr>
          <p:nvPr/>
        </p:nvSpPr>
        <p:spPr bwMode="auto">
          <a:xfrm>
            <a:off x="3689350" y="2586038"/>
            <a:ext cx="57150"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9</a:t>
            </a:r>
          </a:p>
        </p:txBody>
      </p:sp>
      <p:sp>
        <p:nvSpPr>
          <p:cNvPr id="33802" name="Rectangle 10"/>
          <p:cNvSpPr>
            <a:spLocks noChangeArrowheads="1"/>
          </p:cNvSpPr>
          <p:nvPr/>
        </p:nvSpPr>
        <p:spPr bwMode="auto">
          <a:xfrm>
            <a:off x="4029075" y="2586038"/>
            <a:ext cx="112713" cy="122237"/>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11</a:t>
            </a:r>
          </a:p>
        </p:txBody>
      </p:sp>
      <p:sp>
        <p:nvSpPr>
          <p:cNvPr id="33803" name="Rectangle 11"/>
          <p:cNvSpPr>
            <a:spLocks noChangeArrowheads="1"/>
          </p:cNvSpPr>
          <p:nvPr/>
        </p:nvSpPr>
        <p:spPr bwMode="auto">
          <a:xfrm>
            <a:off x="742950" y="2705100"/>
            <a:ext cx="481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b="1">
                <a:solidFill>
                  <a:srgbClr val="FFFFFF"/>
                </a:solidFill>
              </a:rPr>
              <a:t>1.</a:t>
            </a:r>
            <a:r>
              <a:rPr lang="ja-JP" altLang="en-US" sz="800" b="1">
                <a:solidFill>
                  <a:srgbClr val="FFFFFF"/>
                </a:solidFill>
              </a:rPr>
              <a:t>　</a:t>
            </a:r>
            <a:r>
              <a:rPr lang="en-US" altLang="ja-JP" sz="800" b="1">
                <a:solidFill>
                  <a:srgbClr val="FFFFFF"/>
                </a:solidFill>
              </a:rPr>
              <a:t>IWVTA</a:t>
            </a:r>
          </a:p>
        </p:txBody>
      </p:sp>
      <p:sp>
        <p:nvSpPr>
          <p:cNvPr id="33804" name="Rectangle 12"/>
          <p:cNvSpPr>
            <a:spLocks noChangeArrowheads="1"/>
          </p:cNvSpPr>
          <p:nvPr/>
        </p:nvSpPr>
        <p:spPr bwMode="auto">
          <a:xfrm>
            <a:off x="795338" y="3008313"/>
            <a:ext cx="1685925" cy="12382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Candidates for items for IWVTA</a:t>
            </a:r>
          </a:p>
        </p:txBody>
      </p:sp>
      <p:sp>
        <p:nvSpPr>
          <p:cNvPr id="33805" name="Rectangle 13"/>
          <p:cNvSpPr>
            <a:spLocks noChangeArrowheads="1"/>
          </p:cNvSpPr>
          <p:nvPr/>
        </p:nvSpPr>
        <p:spPr bwMode="auto">
          <a:xfrm>
            <a:off x="755650" y="4706938"/>
            <a:ext cx="1487488" cy="122237"/>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b="1">
                <a:solidFill>
                  <a:srgbClr val="FFFFFF"/>
                </a:solidFill>
              </a:rPr>
              <a:t>2.</a:t>
            </a:r>
            <a:r>
              <a:rPr lang="ja-JP" altLang="en-US" sz="800" b="1">
                <a:solidFill>
                  <a:srgbClr val="FFFFFF"/>
                </a:solidFill>
              </a:rPr>
              <a:t>　</a:t>
            </a:r>
            <a:r>
              <a:rPr lang="en-US" altLang="ja-JP" sz="800" b="1">
                <a:solidFill>
                  <a:srgbClr val="FFFFFF"/>
                </a:solidFill>
              </a:rPr>
              <a:t>Amend the 1958 Agreement</a:t>
            </a:r>
          </a:p>
        </p:txBody>
      </p:sp>
      <p:sp>
        <p:nvSpPr>
          <p:cNvPr id="33806" name="Rectangle 15"/>
          <p:cNvSpPr>
            <a:spLocks noChangeArrowheads="1"/>
          </p:cNvSpPr>
          <p:nvPr/>
        </p:nvSpPr>
        <p:spPr bwMode="auto">
          <a:xfrm>
            <a:off x="3406775" y="2451100"/>
            <a:ext cx="227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2011</a:t>
            </a:r>
          </a:p>
        </p:txBody>
      </p:sp>
      <p:sp>
        <p:nvSpPr>
          <p:cNvPr id="33807" name="Rectangle 16"/>
          <p:cNvSpPr>
            <a:spLocks noChangeArrowheads="1"/>
          </p:cNvSpPr>
          <p:nvPr/>
        </p:nvSpPr>
        <p:spPr bwMode="auto">
          <a:xfrm>
            <a:off x="4803775" y="2451100"/>
            <a:ext cx="227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2012</a:t>
            </a:r>
          </a:p>
        </p:txBody>
      </p:sp>
      <p:sp>
        <p:nvSpPr>
          <p:cNvPr id="33808" name="Rectangle 17"/>
          <p:cNvSpPr>
            <a:spLocks noChangeArrowheads="1"/>
          </p:cNvSpPr>
          <p:nvPr/>
        </p:nvSpPr>
        <p:spPr bwMode="auto">
          <a:xfrm>
            <a:off x="5803900" y="2441575"/>
            <a:ext cx="227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2013</a:t>
            </a:r>
          </a:p>
        </p:txBody>
      </p:sp>
      <p:sp>
        <p:nvSpPr>
          <p:cNvPr id="33809" name="Rectangle 18"/>
          <p:cNvSpPr>
            <a:spLocks noChangeArrowheads="1"/>
          </p:cNvSpPr>
          <p:nvPr/>
        </p:nvSpPr>
        <p:spPr bwMode="auto">
          <a:xfrm>
            <a:off x="6510338" y="2451100"/>
            <a:ext cx="227012"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2014</a:t>
            </a:r>
          </a:p>
        </p:txBody>
      </p:sp>
      <p:sp>
        <p:nvSpPr>
          <p:cNvPr id="33810" name="Rectangle 19"/>
          <p:cNvSpPr>
            <a:spLocks noChangeArrowheads="1"/>
          </p:cNvSpPr>
          <p:nvPr/>
        </p:nvSpPr>
        <p:spPr bwMode="auto">
          <a:xfrm>
            <a:off x="7235825" y="2451100"/>
            <a:ext cx="227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2015</a:t>
            </a:r>
          </a:p>
        </p:txBody>
      </p:sp>
      <p:sp>
        <p:nvSpPr>
          <p:cNvPr id="33811" name="Rectangle 20"/>
          <p:cNvSpPr>
            <a:spLocks noChangeArrowheads="1"/>
          </p:cNvSpPr>
          <p:nvPr/>
        </p:nvSpPr>
        <p:spPr bwMode="auto">
          <a:xfrm>
            <a:off x="7970838" y="2451100"/>
            <a:ext cx="227012"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2016</a:t>
            </a:r>
          </a:p>
        </p:txBody>
      </p:sp>
      <p:sp>
        <p:nvSpPr>
          <p:cNvPr id="33812" name="Rectangle 21"/>
          <p:cNvSpPr>
            <a:spLocks noChangeArrowheads="1"/>
          </p:cNvSpPr>
          <p:nvPr/>
        </p:nvSpPr>
        <p:spPr bwMode="auto">
          <a:xfrm>
            <a:off x="619125" y="2436813"/>
            <a:ext cx="6350" cy="1587"/>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13" name="Rectangle 22"/>
          <p:cNvSpPr>
            <a:spLocks noChangeArrowheads="1"/>
          </p:cNvSpPr>
          <p:nvPr/>
        </p:nvSpPr>
        <p:spPr bwMode="auto">
          <a:xfrm>
            <a:off x="782638" y="2436813"/>
            <a:ext cx="7937" cy="1587"/>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14" name="Rectangle 23"/>
          <p:cNvSpPr>
            <a:spLocks noChangeArrowheads="1"/>
          </p:cNvSpPr>
          <p:nvPr/>
        </p:nvSpPr>
        <p:spPr bwMode="auto">
          <a:xfrm>
            <a:off x="2652713" y="2436813"/>
            <a:ext cx="6350" cy="1587"/>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15" name="Line 24"/>
          <p:cNvSpPr>
            <a:spLocks noChangeShapeType="1"/>
          </p:cNvSpPr>
          <p:nvPr/>
        </p:nvSpPr>
        <p:spPr bwMode="auto">
          <a:xfrm>
            <a:off x="625475" y="2436813"/>
            <a:ext cx="7812088" cy="1587"/>
          </a:xfrm>
          <a:prstGeom prst="line">
            <a:avLst/>
          </a:prstGeom>
          <a:noFill/>
          <a:ln w="9360">
            <a:solidFill>
              <a:srgbClr val="000000"/>
            </a:solidFill>
            <a:miter lim="800000"/>
            <a:headEnd/>
            <a:tailEnd/>
          </a:ln>
        </p:spPr>
        <p:txBody>
          <a:bodyPr/>
          <a:lstStyle/>
          <a:p>
            <a:endParaRPr lang="ja-JP" altLang="en-US"/>
          </a:p>
        </p:txBody>
      </p:sp>
      <p:sp>
        <p:nvSpPr>
          <p:cNvPr id="33816" name="Rectangle 25"/>
          <p:cNvSpPr>
            <a:spLocks noChangeArrowheads="1"/>
          </p:cNvSpPr>
          <p:nvPr/>
        </p:nvSpPr>
        <p:spPr bwMode="auto">
          <a:xfrm>
            <a:off x="625475" y="2436813"/>
            <a:ext cx="7812088"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17" name="Rectangle 27"/>
          <p:cNvSpPr>
            <a:spLocks noChangeArrowheads="1"/>
          </p:cNvSpPr>
          <p:nvPr/>
        </p:nvSpPr>
        <p:spPr bwMode="auto">
          <a:xfrm>
            <a:off x="2667000" y="2565400"/>
            <a:ext cx="57785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18" name="Line 28"/>
          <p:cNvSpPr>
            <a:spLocks noChangeShapeType="1"/>
          </p:cNvSpPr>
          <p:nvPr/>
        </p:nvSpPr>
        <p:spPr bwMode="auto">
          <a:xfrm>
            <a:off x="625475" y="2693988"/>
            <a:ext cx="2019300" cy="1587"/>
          </a:xfrm>
          <a:prstGeom prst="line">
            <a:avLst/>
          </a:prstGeom>
          <a:noFill/>
          <a:ln w="9360">
            <a:solidFill>
              <a:srgbClr val="000000"/>
            </a:solidFill>
            <a:miter lim="800000"/>
            <a:headEnd/>
            <a:tailEnd/>
          </a:ln>
        </p:spPr>
        <p:txBody>
          <a:bodyPr/>
          <a:lstStyle/>
          <a:p>
            <a:endParaRPr lang="ja-JP" altLang="en-US"/>
          </a:p>
        </p:txBody>
      </p:sp>
      <p:sp>
        <p:nvSpPr>
          <p:cNvPr id="33819" name="Rectangle 29"/>
          <p:cNvSpPr>
            <a:spLocks noChangeArrowheads="1"/>
          </p:cNvSpPr>
          <p:nvPr/>
        </p:nvSpPr>
        <p:spPr bwMode="auto">
          <a:xfrm>
            <a:off x="625475" y="2693988"/>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0" name="Rectangle 30"/>
          <p:cNvSpPr>
            <a:spLocks noChangeArrowheads="1"/>
          </p:cNvSpPr>
          <p:nvPr/>
        </p:nvSpPr>
        <p:spPr bwMode="auto">
          <a:xfrm>
            <a:off x="4300538" y="2571750"/>
            <a:ext cx="6350" cy="1222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1" name="Line 31"/>
          <p:cNvSpPr>
            <a:spLocks noChangeShapeType="1"/>
          </p:cNvSpPr>
          <p:nvPr/>
        </p:nvSpPr>
        <p:spPr bwMode="auto">
          <a:xfrm>
            <a:off x="2667000" y="2693988"/>
            <a:ext cx="5759450" cy="1587"/>
          </a:xfrm>
          <a:prstGeom prst="line">
            <a:avLst/>
          </a:prstGeom>
          <a:noFill/>
          <a:ln w="9360">
            <a:solidFill>
              <a:srgbClr val="000000"/>
            </a:solidFill>
            <a:miter lim="800000"/>
            <a:headEnd/>
            <a:tailEnd/>
          </a:ln>
        </p:spPr>
        <p:txBody>
          <a:bodyPr/>
          <a:lstStyle/>
          <a:p>
            <a:endParaRPr lang="ja-JP" altLang="en-US"/>
          </a:p>
        </p:txBody>
      </p:sp>
      <p:sp>
        <p:nvSpPr>
          <p:cNvPr id="33822" name="Rectangle 32"/>
          <p:cNvSpPr>
            <a:spLocks noChangeArrowheads="1"/>
          </p:cNvSpPr>
          <p:nvPr/>
        </p:nvSpPr>
        <p:spPr bwMode="auto">
          <a:xfrm>
            <a:off x="2667000" y="2693988"/>
            <a:ext cx="575945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3" name="Line 33"/>
          <p:cNvSpPr>
            <a:spLocks noChangeShapeType="1"/>
          </p:cNvSpPr>
          <p:nvPr/>
        </p:nvSpPr>
        <p:spPr bwMode="auto">
          <a:xfrm>
            <a:off x="625475" y="2822575"/>
            <a:ext cx="2019300" cy="1588"/>
          </a:xfrm>
          <a:prstGeom prst="line">
            <a:avLst/>
          </a:prstGeom>
          <a:noFill/>
          <a:ln w="9360">
            <a:solidFill>
              <a:srgbClr val="000000"/>
            </a:solidFill>
            <a:miter lim="800000"/>
            <a:headEnd/>
            <a:tailEnd/>
          </a:ln>
        </p:spPr>
        <p:txBody>
          <a:bodyPr/>
          <a:lstStyle/>
          <a:p>
            <a:endParaRPr lang="ja-JP" altLang="en-US"/>
          </a:p>
        </p:txBody>
      </p:sp>
      <p:sp>
        <p:nvSpPr>
          <p:cNvPr id="33824" name="Rectangle 34"/>
          <p:cNvSpPr>
            <a:spLocks noChangeArrowheads="1"/>
          </p:cNvSpPr>
          <p:nvPr/>
        </p:nvSpPr>
        <p:spPr bwMode="auto">
          <a:xfrm>
            <a:off x="625475" y="2822575"/>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5" name="Rectangle 35"/>
          <p:cNvSpPr>
            <a:spLocks noChangeArrowheads="1"/>
          </p:cNvSpPr>
          <p:nvPr/>
        </p:nvSpPr>
        <p:spPr bwMode="auto">
          <a:xfrm>
            <a:off x="4300538" y="2700338"/>
            <a:ext cx="6350" cy="1222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6" name="Line 36"/>
          <p:cNvSpPr>
            <a:spLocks noChangeShapeType="1"/>
          </p:cNvSpPr>
          <p:nvPr/>
        </p:nvSpPr>
        <p:spPr bwMode="auto">
          <a:xfrm>
            <a:off x="2667000" y="2822575"/>
            <a:ext cx="5759450" cy="1588"/>
          </a:xfrm>
          <a:prstGeom prst="line">
            <a:avLst/>
          </a:prstGeom>
          <a:noFill/>
          <a:ln w="9360">
            <a:solidFill>
              <a:srgbClr val="000000"/>
            </a:solidFill>
            <a:miter lim="800000"/>
            <a:headEnd/>
            <a:tailEnd/>
          </a:ln>
        </p:spPr>
        <p:txBody>
          <a:bodyPr/>
          <a:lstStyle/>
          <a:p>
            <a:endParaRPr lang="ja-JP" altLang="en-US"/>
          </a:p>
        </p:txBody>
      </p:sp>
      <p:sp>
        <p:nvSpPr>
          <p:cNvPr id="33827" name="Rectangle 37"/>
          <p:cNvSpPr>
            <a:spLocks noChangeArrowheads="1"/>
          </p:cNvSpPr>
          <p:nvPr/>
        </p:nvSpPr>
        <p:spPr bwMode="auto">
          <a:xfrm>
            <a:off x="2667000" y="2822575"/>
            <a:ext cx="57785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8" name="Rectangle 38"/>
          <p:cNvSpPr>
            <a:spLocks noChangeArrowheads="1"/>
          </p:cNvSpPr>
          <p:nvPr/>
        </p:nvSpPr>
        <p:spPr bwMode="auto">
          <a:xfrm>
            <a:off x="625475" y="3292475"/>
            <a:ext cx="2019300"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9" name="Rectangle 39"/>
          <p:cNvSpPr>
            <a:spLocks noChangeArrowheads="1"/>
          </p:cNvSpPr>
          <p:nvPr/>
        </p:nvSpPr>
        <p:spPr bwMode="auto">
          <a:xfrm>
            <a:off x="2667000" y="3292475"/>
            <a:ext cx="1908175"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0" name="Rectangle 40"/>
          <p:cNvSpPr>
            <a:spLocks noChangeArrowheads="1"/>
          </p:cNvSpPr>
          <p:nvPr/>
        </p:nvSpPr>
        <p:spPr bwMode="auto">
          <a:xfrm>
            <a:off x="4456113" y="3292475"/>
            <a:ext cx="785812"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1" name="Rectangle 41"/>
          <p:cNvSpPr>
            <a:spLocks noChangeArrowheads="1"/>
          </p:cNvSpPr>
          <p:nvPr/>
        </p:nvSpPr>
        <p:spPr bwMode="auto">
          <a:xfrm>
            <a:off x="5229225" y="3292475"/>
            <a:ext cx="863600"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2" name="Rectangle 42"/>
          <p:cNvSpPr>
            <a:spLocks noChangeArrowheads="1"/>
          </p:cNvSpPr>
          <p:nvPr/>
        </p:nvSpPr>
        <p:spPr bwMode="auto">
          <a:xfrm>
            <a:off x="6040438" y="3292475"/>
            <a:ext cx="784225"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3" name="Rectangle 43"/>
          <p:cNvSpPr>
            <a:spLocks noChangeArrowheads="1"/>
          </p:cNvSpPr>
          <p:nvPr/>
        </p:nvSpPr>
        <p:spPr bwMode="auto">
          <a:xfrm>
            <a:off x="6832600" y="3292475"/>
            <a:ext cx="784225"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4" name="Rectangle 44"/>
          <p:cNvSpPr>
            <a:spLocks noChangeArrowheads="1"/>
          </p:cNvSpPr>
          <p:nvPr/>
        </p:nvSpPr>
        <p:spPr bwMode="auto">
          <a:xfrm>
            <a:off x="7605713" y="3292475"/>
            <a:ext cx="846137"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5" name="Line 46"/>
          <p:cNvSpPr>
            <a:spLocks noChangeShapeType="1"/>
          </p:cNvSpPr>
          <p:nvPr/>
        </p:nvSpPr>
        <p:spPr bwMode="auto">
          <a:xfrm>
            <a:off x="625475" y="3763963"/>
            <a:ext cx="2019300" cy="1587"/>
          </a:xfrm>
          <a:prstGeom prst="line">
            <a:avLst/>
          </a:prstGeom>
          <a:noFill/>
          <a:ln w="9360">
            <a:solidFill>
              <a:srgbClr val="000000"/>
            </a:solidFill>
            <a:miter lim="800000"/>
            <a:headEnd/>
            <a:tailEnd/>
          </a:ln>
        </p:spPr>
        <p:txBody>
          <a:bodyPr/>
          <a:lstStyle/>
          <a:p>
            <a:endParaRPr lang="ja-JP" altLang="en-US"/>
          </a:p>
        </p:txBody>
      </p:sp>
      <p:sp>
        <p:nvSpPr>
          <p:cNvPr id="33836" name="Rectangle 47"/>
          <p:cNvSpPr>
            <a:spLocks noChangeArrowheads="1"/>
          </p:cNvSpPr>
          <p:nvPr/>
        </p:nvSpPr>
        <p:spPr bwMode="auto">
          <a:xfrm>
            <a:off x="625475" y="3763963"/>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7" name="Line 48"/>
          <p:cNvSpPr>
            <a:spLocks noChangeShapeType="1"/>
          </p:cNvSpPr>
          <p:nvPr/>
        </p:nvSpPr>
        <p:spPr bwMode="auto">
          <a:xfrm>
            <a:off x="2667000" y="3763963"/>
            <a:ext cx="1633538" cy="1587"/>
          </a:xfrm>
          <a:prstGeom prst="line">
            <a:avLst/>
          </a:prstGeom>
          <a:noFill/>
          <a:ln w="9360">
            <a:solidFill>
              <a:srgbClr val="000000"/>
            </a:solidFill>
            <a:miter lim="800000"/>
            <a:headEnd/>
            <a:tailEnd/>
          </a:ln>
        </p:spPr>
        <p:txBody>
          <a:bodyPr/>
          <a:lstStyle/>
          <a:p>
            <a:endParaRPr lang="ja-JP" altLang="en-US"/>
          </a:p>
        </p:txBody>
      </p:sp>
      <p:sp>
        <p:nvSpPr>
          <p:cNvPr id="33838" name="Rectangle 49"/>
          <p:cNvSpPr>
            <a:spLocks noChangeArrowheads="1"/>
          </p:cNvSpPr>
          <p:nvPr/>
        </p:nvSpPr>
        <p:spPr bwMode="auto">
          <a:xfrm>
            <a:off x="2667000" y="3763963"/>
            <a:ext cx="57785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9" name="Line 50"/>
          <p:cNvSpPr>
            <a:spLocks noChangeShapeType="1"/>
          </p:cNvSpPr>
          <p:nvPr/>
        </p:nvSpPr>
        <p:spPr bwMode="auto">
          <a:xfrm>
            <a:off x="4306888" y="3763963"/>
            <a:ext cx="142875" cy="1587"/>
          </a:xfrm>
          <a:prstGeom prst="line">
            <a:avLst/>
          </a:prstGeom>
          <a:noFill/>
          <a:ln w="9360">
            <a:solidFill>
              <a:srgbClr val="000000"/>
            </a:solidFill>
            <a:miter lim="800000"/>
            <a:headEnd/>
            <a:tailEnd/>
          </a:ln>
        </p:spPr>
        <p:txBody>
          <a:bodyPr/>
          <a:lstStyle/>
          <a:p>
            <a:endParaRPr lang="ja-JP" altLang="en-US"/>
          </a:p>
        </p:txBody>
      </p:sp>
      <p:sp>
        <p:nvSpPr>
          <p:cNvPr id="33840" name="Rectangle 51"/>
          <p:cNvSpPr>
            <a:spLocks noChangeArrowheads="1"/>
          </p:cNvSpPr>
          <p:nvPr/>
        </p:nvSpPr>
        <p:spPr bwMode="auto">
          <a:xfrm>
            <a:off x="4306888" y="3763963"/>
            <a:ext cx="14287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1" name="Line 52"/>
          <p:cNvSpPr>
            <a:spLocks noChangeShapeType="1"/>
          </p:cNvSpPr>
          <p:nvPr/>
        </p:nvSpPr>
        <p:spPr bwMode="auto">
          <a:xfrm>
            <a:off x="4456113" y="3763963"/>
            <a:ext cx="785812" cy="1587"/>
          </a:xfrm>
          <a:prstGeom prst="line">
            <a:avLst/>
          </a:prstGeom>
          <a:noFill/>
          <a:ln w="9360">
            <a:solidFill>
              <a:srgbClr val="000000"/>
            </a:solidFill>
            <a:miter lim="800000"/>
            <a:headEnd/>
            <a:tailEnd/>
          </a:ln>
        </p:spPr>
        <p:txBody>
          <a:bodyPr/>
          <a:lstStyle/>
          <a:p>
            <a:endParaRPr lang="ja-JP" altLang="en-US"/>
          </a:p>
        </p:txBody>
      </p:sp>
      <p:sp>
        <p:nvSpPr>
          <p:cNvPr id="33842" name="Rectangle 53"/>
          <p:cNvSpPr>
            <a:spLocks noChangeArrowheads="1"/>
          </p:cNvSpPr>
          <p:nvPr/>
        </p:nvSpPr>
        <p:spPr bwMode="auto">
          <a:xfrm>
            <a:off x="4456113" y="3763963"/>
            <a:ext cx="785812"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3" name="Line 54"/>
          <p:cNvSpPr>
            <a:spLocks noChangeShapeType="1"/>
          </p:cNvSpPr>
          <p:nvPr/>
        </p:nvSpPr>
        <p:spPr bwMode="auto">
          <a:xfrm>
            <a:off x="5248275" y="3763963"/>
            <a:ext cx="784225" cy="1587"/>
          </a:xfrm>
          <a:prstGeom prst="line">
            <a:avLst/>
          </a:prstGeom>
          <a:noFill/>
          <a:ln w="9360">
            <a:solidFill>
              <a:srgbClr val="000000"/>
            </a:solidFill>
            <a:miter lim="800000"/>
            <a:headEnd/>
            <a:tailEnd/>
          </a:ln>
        </p:spPr>
        <p:txBody>
          <a:bodyPr/>
          <a:lstStyle/>
          <a:p>
            <a:endParaRPr lang="ja-JP" altLang="en-US"/>
          </a:p>
        </p:txBody>
      </p:sp>
      <p:sp>
        <p:nvSpPr>
          <p:cNvPr id="33844" name="Rectangle 55"/>
          <p:cNvSpPr>
            <a:spLocks noChangeArrowheads="1"/>
          </p:cNvSpPr>
          <p:nvPr/>
        </p:nvSpPr>
        <p:spPr bwMode="auto">
          <a:xfrm>
            <a:off x="5248275" y="3763963"/>
            <a:ext cx="78422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5" name="Line 56"/>
          <p:cNvSpPr>
            <a:spLocks noChangeShapeType="1"/>
          </p:cNvSpPr>
          <p:nvPr/>
        </p:nvSpPr>
        <p:spPr bwMode="auto">
          <a:xfrm>
            <a:off x="6040438" y="3763963"/>
            <a:ext cx="784225" cy="1587"/>
          </a:xfrm>
          <a:prstGeom prst="line">
            <a:avLst/>
          </a:prstGeom>
          <a:noFill/>
          <a:ln w="9360">
            <a:solidFill>
              <a:srgbClr val="000000"/>
            </a:solidFill>
            <a:miter lim="800000"/>
            <a:headEnd/>
            <a:tailEnd/>
          </a:ln>
        </p:spPr>
        <p:txBody>
          <a:bodyPr/>
          <a:lstStyle/>
          <a:p>
            <a:endParaRPr lang="ja-JP" altLang="en-US"/>
          </a:p>
        </p:txBody>
      </p:sp>
      <p:sp>
        <p:nvSpPr>
          <p:cNvPr id="33846" name="Rectangle 57"/>
          <p:cNvSpPr>
            <a:spLocks noChangeArrowheads="1"/>
          </p:cNvSpPr>
          <p:nvPr/>
        </p:nvSpPr>
        <p:spPr bwMode="auto">
          <a:xfrm>
            <a:off x="6040438" y="3763963"/>
            <a:ext cx="78422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7" name="Line 58"/>
          <p:cNvSpPr>
            <a:spLocks noChangeShapeType="1"/>
          </p:cNvSpPr>
          <p:nvPr/>
        </p:nvSpPr>
        <p:spPr bwMode="auto">
          <a:xfrm>
            <a:off x="6832600" y="3763963"/>
            <a:ext cx="784225" cy="1587"/>
          </a:xfrm>
          <a:prstGeom prst="line">
            <a:avLst/>
          </a:prstGeom>
          <a:noFill/>
          <a:ln w="9360">
            <a:solidFill>
              <a:srgbClr val="000000"/>
            </a:solidFill>
            <a:miter lim="800000"/>
            <a:headEnd/>
            <a:tailEnd/>
          </a:ln>
        </p:spPr>
        <p:txBody>
          <a:bodyPr/>
          <a:lstStyle/>
          <a:p>
            <a:endParaRPr lang="ja-JP" altLang="en-US"/>
          </a:p>
        </p:txBody>
      </p:sp>
      <p:sp>
        <p:nvSpPr>
          <p:cNvPr id="33848" name="Rectangle 59"/>
          <p:cNvSpPr>
            <a:spLocks noChangeArrowheads="1"/>
          </p:cNvSpPr>
          <p:nvPr/>
        </p:nvSpPr>
        <p:spPr bwMode="auto">
          <a:xfrm>
            <a:off x="6832600" y="3763963"/>
            <a:ext cx="78422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9" name="Line 60"/>
          <p:cNvSpPr>
            <a:spLocks noChangeShapeType="1"/>
          </p:cNvSpPr>
          <p:nvPr/>
        </p:nvSpPr>
        <p:spPr bwMode="auto">
          <a:xfrm>
            <a:off x="7624763" y="3763963"/>
            <a:ext cx="784225" cy="1587"/>
          </a:xfrm>
          <a:prstGeom prst="line">
            <a:avLst/>
          </a:prstGeom>
          <a:noFill/>
          <a:ln w="9360">
            <a:solidFill>
              <a:srgbClr val="000000"/>
            </a:solidFill>
            <a:miter lim="800000"/>
            <a:headEnd/>
            <a:tailEnd/>
          </a:ln>
        </p:spPr>
        <p:txBody>
          <a:bodyPr/>
          <a:lstStyle/>
          <a:p>
            <a:endParaRPr lang="ja-JP" altLang="en-US"/>
          </a:p>
        </p:txBody>
      </p:sp>
      <p:sp>
        <p:nvSpPr>
          <p:cNvPr id="33850" name="Rectangle 61"/>
          <p:cNvSpPr>
            <a:spLocks noChangeArrowheads="1"/>
          </p:cNvSpPr>
          <p:nvPr/>
        </p:nvSpPr>
        <p:spPr bwMode="auto">
          <a:xfrm>
            <a:off x="7624763" y="3763963"/>
            <a:ext cx="78422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1" name="Line 64"/>
          <p:cNvSpPr>
            <a:spLocks noChangeShapeType="1"/>
          </p:cNvSpPr>
          <p:nvPr/>
        </p:nvSpPr>
        <p:spPr bwMode="auto">
          <a:xfrm>
            <a:off x="625475" y="4233863"/>
            <a:ext cx="2019300" cy="1587"/>
          </a:xfrm>
          <a:prstGeom prst="line">
            <a:avLst/>
          </a:prstGeom>
          <a:noFill/>
          <a:ln w="9360">
            <a:solidFill>
              <a:srgbClr val="000000"/>
            </a:solidFill>
            <a:miter lim="800000"/>
            <a:headEnd/>
            <a:tailEnd/>
          </a:ln>
        </p:spPr>
        <p:txBody>
          <a:bodyPr/>
          <a:lstStyle/>
          <a:p>
            <a:endParaRPr lang="ja-JP" altLang="en-US"/>
          </a:p>
        </p:txBody>
      </p:sp>
      <p:sp>
        <p:nvSpPr>
          <p:cNvPr id="33852" name="Rectangle 65"/>
          <p:cNvSpPr>
            <a:spLocks noChangeArrowheads="1"/>
          </p:cNvSpPr>
          <p:nvPr/>
        </p:nvSpPr>
        <p:spPr bwMode="auto">
          <a:xfrm>
            <a:off x="625475" y="4233863"/>
            <a:ext cx="2019300"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3" name="Line 66"/>
          <p:cNvSpPr>
            <a:spLocks noChangeShapeType="1"/>
          </p:cNvSpPr>
          <p:nvPr/>
        </p:nvSpPr>
        <p:spPr bwMode="auto">
          <a:xfrm>
            <a:off x="2667000" y="4233863"/>
            <a:ext cx="5778500" cy="1587"/>
          </a:xfrm>
          <a:prstGeom prst="line">
            <a:avLst/>
          </a:prstGeom>
          <a:noFill/>
          <a:ln w="9360">
            <a:solidFill>
              <a:srgbClr val="000000"/>
            </a:solidFill>
            <a:miter lim="800000"/>
            <a:headEnd/>
            <a:tailEnd/>
          </a:ln>
        </p:spPr>
        <p:txBody>
          <a:bodyPr/>
          <a:lstStyle/>
          <a:p>
            <a:endParaRPr lang="ja-JP" altLang="en-US"/>
          </a:p>
        </p:txBody>
      </p:sp>
      <p:sp>
        <p:nvSpPr>
          <p:cNvPr id="33854" name="Rectangle 67"/>
          <p:cNvSpPr>
            <a:spLocks noChangeArrowheads="1"/>
          </p:cNvSpPr>
          <p:nvPr/>
        </p:nvSpPr>
        <p:spPr bwMode="auto">
          <a:xfrm>
            <a:off x="2667000" y="4233863"/>
            <a:ext cx="1633538"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5" name="Line 68"/>
          <p:cNvSpPr>
            <a:spLocks noChangeShapeType="1"/>
          </p:cNvSpPr>
          <p:nvPr/>
        </p:nvSpPr>
        <p:spPr bwMode="auto">
          <a:xfrm>
            <a:off x="4306888" y="4233863"/>
            <a:ext cx="142875" cy="1587"/>
          </a:xfrm>
          <a:prstGeom prst="line">
            <a:avLst/>
          </a:prstGeom>
          <a:noFill/>
          <a:ln w="9360">
            <a:solidFill>
              <a:srgbClr val="000000"/>
            </a:solidFill>
            <a:miter lim="800000"/>
            <a:headEnd/>
            <a:tailEnd/>
          </a:ln>
        </p:spPr>
        <p:txBody>
          <a:bodyPr/>
          <a:lstStyle/>
          <a:p>
            <a:endParaRPr lang="ja-JP" altLang="en-US"/>
          </a:p>
        </p:txBody>
      </p:sp>
      <p:sp>
        <p:nvSpPr>
          <p:cNvPr id="33856" name="Rectangle 69"/>
          <p:cNvSpPr>
            <a:spLocks noChangeArrowheads="1"/>
          </p:cNvSpPr>
          <p:nvPr/>
        </p:nvSpPr>
        <p:spPr bwMode="auto">
          <a:xfrm>
            <a:off x="4306888" y="4233863"/>
            <a:ext cx="142875"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7" name="Line 70"/>
          <p:cNvSpPr>
            <a:spLocks noChangeShapeType="1"/>
          </p:cNvSpPr>
          <p:nvPr/>
        </p:nvSpPr>
        <p:spPr bwMode="auto">
          <a:xfrm>
            <a:off x="4456113" y="4233863"/>
            <a:ext cx="785812" cy="1587"/>
          </a:xfrm>
          <a:prstGeom prst="line">
            <a:avLst/>
          </a:prstGeom>
          <a:noFill/>
          <a:ln w="9360">
            <a:solidFill>
              <a:srgbClr val="000000"/>
            </a:solidFill>
            <a:miter lim="800000"/>
            <a:headEnd/>
            <a:tailEnd/>
          </a:ln>
        </p:spPr>
        <p:txBody>
          <a:bodyPr/>
          <a:lstStyle/>
          <a:p>
            <a:endParaRPr lang="ja-JP" altLang="en-US"/>
          </a:p>
        </p:txBody>
      </p:sp>
      <p:sp>
        <p:nvSpPr>
          <p:cNvPr id="33858" name="Rectangle 71"/>
          <p:cNvSpPr>
            <a:spLocks noChangeArrowheads="1"/>
          </p:cNvSpPr>
          <p:nvPr/>
        </p:nvSpPr>
        <p:spPr bwMode="auto">
          <a:xfrm>
            <a:off x="4456113" y="4233863"/>
            <a:ext cx="785812"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9" name="Line 72"/>
          <p:cNvSpPr>
            <a:spLocks noChangeShapeType="1"/>
          </p:cNvSpPr>
          <p:nvPr/>
        </p:nvSpPr>
        <p:spPr bwMode="auto">
          <a:xfrm>
            <a:off x="5248275" y="4233863"/>
            <a:ext cx="784225" cy="1587"/>
          </a:xfrm>
          <a:prstGeom prst="line">
            <a:avLst/>
          </a:prstGeom>
          <a:noFill/>
          <a:ln w="9360">
            <a:solidFill>
              <a:srgbClr val="000000"/>
            </a:solidFill>
            <a:miter lim="800000"/>
            <a:headEnd/>
            <a:tailEnd/>
          </a:ln>
        </p:spPr>
        <p:txBody>
          <a:bodyPr/>
          <a:lstStyle/>
          <a:p>
            <a:endParaRPr lang="ja-JP" altLang="en-US"/>
          </a:p>
        </p:txBody>
      </p:sp>
      <p:sp>
        <p:nvSpPr>
          <p:cNvPr id="33860" name="Rectangle 73"/>
          <p:cNvSpPr>
            <a:spLocks noChangeArrowheads="1"/>
          </p:cNvSpPr>
          <p:nvPr/>
        </p:nvSpPr>
        <p:spPr bwMode="auto">
          <a:xfrm>
            <a:off x="5248275" y="4233863"/>
            <a:ext cx="784225"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1" name="Line 74"/>
          <p:cNvSpPr>
            <a:spLocks noChangeShapeType="1"/>
          </p:cNvSpPr>
          <p:nvPr/>
        </p:nvSpPr>
        <p:spPr bwMode="auto">
          <a:xfrm>
            <a:off x="6040438" y="4233863"/>
            <a:ext cx="784225" cy="1587"/>
          </a:xfrm>
          <a:prstGeom prst="line">
            <a:avLst/>
          </a:prstGeom>
          <a:noFill/>
          <a:ln w="9360">
            <a:solidFill>
              <a:srgbClr val="000000"/>
            </a:solidFill>
            <a:miter lim="800000"/>
            <a:headEnd/>
            <a:tailEnd/>
          </a:ln>
        </p:spPr>
        <p:txBody>
          <a:bodyPr/>
          <a:lstStyle/>
          <a:p>
            <a:endParaRPr lang="ja-JP" altLang="en-US"/>
          </a:p>
        </p:txBody>
      </p:sp>
      <p:sp>
        <p:nvSpPr>
          <p:cNvPr id="33862" name="Rectangle 75"/>
          <p:cNvSpPr>
            <a:spLocks noChangeArrowheads="1"/>
          </p:cNvSpPr>
          <p:nvPr/>
        </p:nvSpPr>
        <p:spPr bwMode="auto">
          <a:xfrm>
            <a:off x="6040438" y="4233863"/>
            <a:ext cx="784225"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3" name="Line 76"/>
          <p:cNvSpPr>
            <a:spLocks noChangeShapeType="1"/>
          </p:cNvSpPr>
          <p:nvPr/>
        </p:nvSpPr>
        <p:spPr bwMode="auto">
          <a:xfrm>
            <a:off x="6834188" y="4233863"/>
            <a:ext cx="1008062" cy="4762"/>
          </a:xfrm>
          <a:prstGeom prst="line">
            <a:avLst/>
          </a:prstGeom>
          <a:noFill/>
          <a:ln w="9360">
            <a:solidFill>
              <a:srgbClr val="000000"/>
            </a:solidFill>
            <a:miter lim="800000"/>
            <a:headEnd/>
            <a:tailEnd/>
          </a:ln>
        </p:spPr>
        <p:txBody>
          <a:bodyPr/>
          <a:lstStyle/>
          <a:p>
            <a:endParaRPr lang="ja-JP" altLang="en-US"/>
          </a:p>
        </p:txBody>
      </p:sp>
      <p:sp>
        <p:nvSpPr>
          <p:cNvPr id="33864" name="Rectangle 77"/>
          <p:cNvSpPr>
            <a:spLocks noChangeArrowheads="1"/>
          </p:cNvSpPr>
          <p:nvPr/>
        </p:nvSpPr>
        <p:spPr bwMode="auto">
          <a:xfrm>
            <a:off x="6872288" y="4233863"/>
            <a:ext cx="744537"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5" name="Line 78"/>
          <p:cNvSpPr>
            <a:spLocks noChangeShapeType="1"/>
          </p:cNvSpPr>
          <p:nvPr/>
        </p:nvSpPr>
        <p:spPr bwMode="auto">
          <a:xfrm>
            <a:off x="7664450" y="4233863"/>
            <a:ext cx="744538" cy="1587"/>
          </a:xfrm>
          <a:prstGeom prst="line">
            <a:avLst/>
          </a:prstGeom>
          <a:noFill/>
          <a:ln w="9360">
            <a:solidFill>
              <a:srgbClr val="000000"/>
            </a:solidFill>
            <a:miter lim="800000"/>
            <a:headEnd/>
            <a:tailEnd/>
          </a:ln>
        </p:spPr>
        <p:txBody>
          <a:bodyPr/>
          <a:lstStyle/>
          <a:p>
            <a:endParaRPr lang="ja-JP" altLang="en-US"/>
          </a:p>
        </p:txBody>
      </p:sp>
      <p:sp>
        <p:nvSpPr>
          <p:cNvPr id="33866" name="Rectangle 79"/>
          <p:cNvSpPr>
            <a:spLocks noChangeArrowheads="1"/>
          </p:cNvSpPr>
          <p:nvPr/>
        </p:nvSpPr>
        <p:spPr bwMode="auto">
          <a:xfrm>
            <a:off x="7664450" y="4233863"/>
            <a:ext cx="744538"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7" name="Rectangle 81"/>
          <p:cNvSpPr>
            <a:spLocks noChangeArrowheads="1"/>
          </p:cNvSpPr>
          <p:nvPr/>
        </p:nvSpPr>
        <p:spPr bwMode="auto">
          <a:xfrm>
            <a:off x="8053388" y="4233863"/>
            <a:ext cx="785812"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8" name="Line 82"/>
          <p:cNvSpPr>
            <a:spLocks noChangeShapeType="1"/>
          </p:cNvSpPr>
          <p:nvPr/>
        </p:nvSpPr>
        <p:spPr bwMode="auto">
          <a:xfrm>
            <a:off x="625475" y="4705350"/>
            <a:ext cx="2019300" cy="1588"/>
          </a:xfrm>
          <a:prstGeom prst="line">
            <a:avLst/>
          </a:prstGeom>
          <a:noFill/>
          <a:ln w="9360">
            <a:solidFill>
              <a:srgbClr val="000000"/>
            </a:solidFill>
            <a:miter lim="800000"/>
            <a:headEnd/>
            <a:tailEnd/>
          </a:ln>
        </p:spPr>
        <p:txBody>
          <a:bodyPr/>
          <a:lstStyle/>
          <a:p>
            <a:endParaRPr lang="ja-JP" altLang="en-US"/>
          </a:p>
        </p:txBody>
      </p:sp>
      <p:sp>
        <p:nvSpPr>
          <p:cNvPr id="33869" name="Rectangle 83"/>
          <p:cNvSpPr>
            <a:spLocks noChangeArrowheads="1"/>
          </p:cNvSpPr>
          <p:nvPr/>
        </p:nvSpPr>
        <p:spPr bwMode="auto">
          <a:xfrm>
            <a:off x="625475" y="4705350"/>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0" name="Rectangle 84"/>
          <p:cNvSpPr>
            <a:spLocks noChangeArrowheads="1"/>
          </p:cNvSpPr>
          <p:nvPr/>
        </p:nvSpPr>
        <p:spPr bwMode="auto">
          <a:xfrm>
            <a:off x="4300538" y="2828925"/>
            <a:ext cx="6350" cy="1876425"/>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1" name="Line 85"/>
          <p:cNvSpPr>
            <a:spLocks noChangeShapeType="1"/>
          </p:cNvSpPr>
          <p:nvPr/>
        </p:nvSpPr>
        <p:spPr bwMode="auto">
          <a:xfrm>
            <a:off x="2667000" y="4705350"/>
            <a:ext cx="5759450" cy="1588"/>
          </a:xfrm>
          <a:prstGeom prst="line">
            <a:avLst/>
          </a:prstGeom>
          <a:noFill/>
          <a:ln w="9360">
            <a:solidFill>
              <a:srgbClr val="000000"/>
            </a:solidFill>
            <a:miter lim="800000"/>
            <a:headEnd/>
            <a:tailEnd/>
          </a:ln>
        </p:spPr>
        <p:txBody>
          <a:bodyPr/>
          <a:lstStyle/>
          <a:p>
            <a:endParaRPr lang="ja-JP" altLang="en-US"/>
          </a:p>
        </p:txBody>
      </p:sp>
      <p:sp>
        <p:nvSpPr>
          <p:cNvPr id="33872" name="Rectangle 86"/>
          <p:cNvSpPr>
            <a:spLocks noChangeArrowheads="1"/>
          </p:cNvSpPr>
          <p:nvPr/>
        </p:nvSpPr>
        <p:spPr bwMode="auto">
          <a:xfrm>
            <a:off x="2667000" y="4705350"/>
            <a:ext cx="575945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3" name="Line 87"/>
          <p:cNvSpPr>
            <a:spLocks noChangeShapeType="1"/>
          </p:cNvSpPr>
          <p:nvPr/>
        </p:nvSpPr>
        <p:spPr bwMode="auto">
          <a:xfrm>
            <a:off x="625475" y="4833938"/>
            <a:ext cx="2019300" cy="1587"/>
          </a:xfrm>
          <a:prstGeom prst="line">
            <a:avLst/>
          </a:prstGeom>
          <a:noFill/>
          <a:ln w="9360">
            <a:solidFill>
              <a:srgbClr val="000000"/>
            </a:solidFill>
            <a:miter lim="800000"/>
            <a:headEnd/>
            <a:tailEnd/>
          </a:ln>
        </p:spPr>
        <p:txBody>
          <a:bodyPr/>
          <a:lstStyle/>
          <a:p>
            <a:endParaRPr lang="ja-JP" altLang="en-US"/>
          </a:p>
        </p:txBody>
      </p:sp>
      <p:sp>
        <p:nvSpPr>
          <p:cNvPr id="33874" name="Rectangle 88"/>
          <p:cNvSpPr>
            <a:spLocks noChangeArrowheads="1"/>
          </p:cNvSpPr>
          <p:nvPr/>
        </p:nvSpPr>
        <p:spPr bwMode="auto">
          <a:xfrm>
            <a:off x="625475" y="4833938"/>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5" name="Rectangle 89"/>
          <p:cNvSpPr>
            <a:spLocks noChangeArrowheads="1"/>
          </p:cNvSpPr>
          <p:nvPr/>
        </p:nvSpPr>
        <p:spPr bwMode="auto">
          <a:xfrm>
            <a:off x="4300538" y="4711700"/>
            <a:ext cx="6350" cy="1222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6" name="Line 90"/>
          <p:cNvSpPr>
            <a:spLocks noChangeShapeType="1"/>
          </p:cNvSpPr>
          <p:nvPr/>
        </p:nvSpPr>
        <p:spPr bwMode="auto">
          <a:xfrm>
            <a:off x="2667000" y="4833938"/>
            <a:ext cx="5759450" cy="1587"/>
          </a:xfrm>
          <a:prstGeom prst="line">
            <a:avLst/>
          </a:prstGeom>
          <a:noFill/>
          <a:ln w="9360">
            <a:solidFill>
              <a:srgbClr val="000000"/>
            </a:solidFill>
            <a:miter lim="800000"/>
            <a:headEnd/>
            <a:tailEnd/>
          </a:ln>
        </p:spPr>
        <p:txBody>
          <a:bodyPr/>
          <a:lstStyle/>
          <a:p>
            <a:endParaRPr lang="ja-JP" altLang="en-US"/>
          </a:p>
        </p:txBody>
      </p:sp>
      <p:sp>
        <p:nvSpPr>
          <p:cNvPr id="33877" name="Rectangle 91"/>
          <p:cNvSpPr>
            <a:spLocks noChangeArrowheads="1"/>
          </p:cNvSpPr>
          <p:nvPr/>
        </p:nvSpPr>
        <p:spPr bwMode="auto">
          <a:xfrm>
            <a:off x="2305050" y="4833938"/>
            <a:ext cx="65405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8" name="Line 92"/>
          <p:cNvSpPr>
            <a:spLocks noChangeShapeType="1"/>
          </p:cNvSpPr>
          <p:nvPr/>
        </p:nvSpPr>
        <p:spPr bwMode="auto">
          <a:xfrm>
            <a:off x="619125" y="2436813"/>
            <a:ext cx="1588" cy="3816350"/>
          </a:xfrm>
          <a:prstGeom prst="line">
            <a:avLst/>
          </a:prstGeom>
          <a:noFill/>
          <a:ln w="9360">
            <a:solidFill>
              <a:srgbClr val="000000"/>
            </a:solidFill>
            <a:miter lim="800000"/>
            <a:headEnd/>
            <a:tailEnd/>
          </a:ln>
        </p:spPr>
        <p:txBody>
          <a:bodyPr/>
          <a:lstStyle/>
          <a:p>
            <a:endParaRPr lang="ja-JP" altLang="en-US"/>
          </a:p>
        </p:txBody>
      </p:sp>
      <p:sp>
        <p:nvSpPr>
          <p:cNvPr id="33879" name="Rectangle 93"/>
          <p:cNvSpPr>
            <a:spLocks noChangeArrowheads="1"/>
          </p:cNvSpPr>
          <p:nvPr/>
        </p:nvSpPr>
        <p:spPr bwMode="auto">
          <a:xfrm>
            <a:off x="619125" y="2436813"/>
            <a:ext cx="6350" cy="381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0" name="Line 94"/>
          <p:cNvSpPr>
            <a:spLocks noChangeShapeType="1"/>
          </p:cNvSpPr>
          <p:nvPr/>
        </p:nvSpPr>
        <p:spPr bwMode="auto">
          <a:xfrm>
            <a:off x="2644775" y="2443163"/>
            <a:ext cx="1588" cy="3802062"/>
          </a:xfrm>
          <a:prstGeom prst="line">
            <a:avLst/>
          </a:prstGeom>
          <a:noFill/>
          <a:ln w="9360">
            <a:solidFill>
              <a:srgbClr val="000000"/>
            </a:solidFill>
            <a:miter lim="800000"/>
            <a:headEnd/>
            <a:tailEnd/>
          </a:ln>
        </p:spPr>
        <p:txBody>
          <a:bodyPr/>
          <a:lstStyle/>
          <a:p>
            <a:endParaRPr lang="ja-JP" altLang="en-US"/>
          </a:p>
        </p:txBody>
      </p:sp>
      <p:sp>
        <p:nvSpPr>
          <p:cNvPr id="33881" name="Rectangle 95"/>
          <p:cNvSpPr>
            <a:spLocks noChangeArrowheads="1"/>
          </p:cNvSpPr>
          <p:nvPr/>
        </p:nvSpPr>
        <p:spPr bwMode="auto">
          <a:xfrm>
            <a:off x="2644775" y="2443163"/>
            <a:ext cx="7938" cy="3802062"/>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2" name="Line 96"/>
          <p:cNvSpPr>
            <a:spLocks noChangeShapeType="1"/>
          </p:cNvSpPr>
          <p:nvPr/>
        </p:nvSpPr>
        <p:spPr bwMode="auto">
          <a:xfrm>
            <a:off x="2659063" y="2443163"/>
            <a:ext cx="1587" cy="3802062"/>
          </a:xfrm>
          <a:prstGeom prst="line">
            <a:avLst/>
          </a:prstGeom>
          <a:noFill/>
          <a:ln w="9360">
            <a:solidFill>
              <a:srgbClr val="000000"/>
            </a:solidFill>
            <a:miter lim="800000"/>
            <a:headEnd/>
            <a:tailEnd/>
          </a:ln>
        </p:spPr>
        <p:txBody>
          <a:bodyPr/>
          <a:lstStyle/>
          <a:p>
            <a:endParaRPr lang="ja-JP" altLang="en-US"/>
          </a:p>
        </p:txBody>
      </p:sp>
      <p:sp>
        <p:nvSpPr>
          <p:cNvPr id="33883" name="Rectangle 97"/>
          <p:cNvSpPr>
            <a:spLocks noChangeArrowheads="1"/>
          </p:cNvSpPr>
          <p:nvPr/>
        </p:nvSpPr>
        <p:spPr bwMode="auto">
          <a:xfrm>
            <a:off x="2659063" y="2443163"/>
            <a:ext cx="7937" cy="3802062"/>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4" name="Rectangle 99"/>
          <p:cNvSpPr>
            <a:spLocks noChangeArrowheads="1"/>
          </p:cNvSpPr>
          <p:nvPr/>
        </p:nvSpPr>
        <p:spPr bwMode="auto">
          <a:xfrm>
            <a:off x="4300538" y="4840288"/>
            <a:ext cx="6350" cy="1404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5" name="Line 100"/>
          <p:cNvSpPr>
            <a:spLocks noChangeShapeType="1"/>
          </p:cNvSpPr>
          <p:nvPr/>
        </p:nvSpPr>
        <p:spPr bwMode="auto">
          <a:xfrm>
            <a:off x="4297363" y="2433638"/>
            <a:ext cx="1587" cy="3810000"/>
          </a:xfrm>
          <a:prstGeom prst="line">
            <a:avLst/>
          </a:prstGeom>
          <a:noFill/>
          <a:ln w="9360">
            <a:solidFill>
              <a:srgbClr val="000000"/>
            </a:solidFill>
            <a:miter lim="800000"/>
            <a:headEnd/>
            <a:tailEnd/>
          </a:ln>
        </p:spPr>
        <p:txBody>
          <a:bodyPr/>
          <a:lstStyle/>
          <a:p>
            <a:endParaRPr lang="ja-JP" altLang="en-US"/>
          </a:p>
        </p:txBody>
      </p:sp>
      <p:sp>
        <p:nvSpPr>
          <p:cNvPr id="33886" name="Rectangle 101"/>
          <p:cNvSpPr>
            <a:spLocks noChangeArrowheads="1"/>
          </p:cNvSpPr>
          <p:nvPr/>
        </p:nvSpPr>
        <p:spPr bwMode="auto">
          <a:xfrm>
            <a:off x="4297363" y="2443163"/>
            <a:ext cx="6350" cy="381000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7" name="Line 102"/>
          <p:cNvSpPr>
            <a:spLocks noChangeShapeType="1"/>
          </p:cNvSpPr>
          <p:nvPr/>
        </p:nvSpPr>
        <p:spPr bwMode="auto">
          <a:xfrm>
            <a:off x="5546725" y="2443163"/>
            <a:ext cx="1588" cy="3810000"/>
          </a:xfrm>
          <a:prstGeom prst="line">
            <a:avLst/>
          </a:prstGeom>
          <a:noFill/>
          <a:ln w="9360">
            <a:solidFill>
              <a:srgbClr val="000000"/>
            </a:solidFill>
            <a:miter lim="800000"/>
            <a:headEnd/>
            <a:tailEnd/>
          </a:ln>
        </p:spPr>
        <p:txBody>
          <a:bodyPr/>
          <a:lstStyle/>
          <a:p>
            <a:endParaRPr lang="ja-JP" altLang="en-US"/>
          </a:p>
        </p:txBody>
      </p:sp>
      <p:sp>
        <p:nvSpPr>
          <p:cNvPr id="33888" name="Line 106"/>
          <p:cNvSpPr>
            <a:spLocks noChangeShapeType="1"/>
          </p:cNvSpPr>
          <p:nvPr/>
        </p:nvSpPr>
        <p:spPr bwMode="auto">
          <a:xfrm>
            <a:off x="6986588" y="2433638"/>
            <a:ext cx="1587" cy="3810000"/>
          </a:xfrm>
          <a:prstGeom prst="line">
            <a:avLst/>
          </a:prstGeom>
          <a:noFill/>
          <a:ln w="9360">
            <a:solidFill>
              <a:srgbClr val="000000"/>
            </a:solidFill>
            <a:miter lim="800000"/>
            <a:headEnd/>
            <a:tailEnd/>
          </a:ln>
        </p:spPr>
        <p:txBody>
          <a:bodyPr/>
          <a:lstStyle/>
          <a:p>
            <a:endParaRPr lang="ja-JP" altLang="en-US"/>
          </a:p>
        </p:txBody>
      </p:sp>
      <p:sp>
        <p:nvSpPr>
          <p:cNvPr id="33889" name="Line 108"/>
          <p:cNvSpPr>
            <a:spLocks noChangeShapeType="1"/>
          </p:cNvSpPr>
          <p:nvPr/>
        </p:nvSpPr>
        <p:spPr bwMode="auto">
          <a:xfrm>
            <a:off x="7702550" y="2433638"/>
            <a:ext cx="1588" cy="3810000"/>
          </a:xfrm>
          <a:prstGeom prst="line">
            <a:avLst/>
          </a:prstGeom>
          <a:noFill/>
          <a:ln w="9360">
            <a:solidFill>
              <a:srgbClr val="000000"/>
            </a:solidFill>
            <a:miter lim="800000"/>
            <a:headEnd/>
            <a:tailEnd/>
          </a:ln>
        </p:spPr>
        <p:txBody>
          <a:bodyPr/>
          <a:lstStyle/>
          <a:p>
            <a:endParaRPr lang="ja-JP" altLang="en-US"/>
          </a:p>
        </p:txBody>
      </p:sp>
      <p:sp>
        <p:nvSpPr>
          <p:cNvPr id="33890" name="Rectangle 111"/>
          <p:cNvSpPr>
            <a:spLocks noChangeArrowheads="1"/>
          </p:cNvSpPr>
          <p:nvPr/>
        </p:nvSpPr>
        <p:spPr bwMode="auto">
          <a:xfrm>
            <a:off x="8447088" y="2433638"/>
            <a:ext cx="6350" cy="381000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91" name="Line 112"/>
          <p:cNvSpPr>
            <a:spLocks noChangeShapeType="1"/>
          </p:cNvSpPr>
          <p:nvPr/>
        </p:nvSpPr>
        <p:spPr bwMode="auto">
          <a:xfrm>
            <a:off x="625475" y="6245225"/>
            <a:ext cx="7812088" cy="1588"/>
          </a:xfrm>
          <a:prstGeom prst="line">
            <a:avLst/>
          </a:prstGeom>
          <a:noFill/>
          <a:ln w="9360">
            <a:solidFill>
              <a:srgbClr val="000000"/>
            </a:solidFill>
            <a:miter lim="800000"/>
            <a:headEnd/>
            <a:tailEnd/>
          </a:ln>
        </p:spPr>
        <p:txBody>
          <a:bodyPr/>
          <a:lstStyle/>
          <a:p>
            <a:endParaRPr lang="ja-JP" altLang="en-US"/>
          </a:p>
        </p:txBody>
      </p:sp>
      <p:sp>
        <p:nvSpPr>
          <p:cNvPr id="33892" name="Rectangle 113"/>
          <p:cNvSpPr>
            <a:spLocks noChangeArrowheads="1"/>
          </p:cNvSpPr>
          <p:nvPr/>
        </p:nvSpPr>
        <p:spPr bwMode="auto">
          <a:xfrm>
            <a:off x="625475" y="6245225"/>
            <a:ext cx="7829550"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93" name="Line 116"/>
          <p:cNvSpPr>
            <a:spLocks noChangeShapeType="1"/>
          </p:cNvSpPr>
          <p:nvPr/>
        </p:nvSpPr>
        <p:spPr bwMode="auto">
          <a:xfrm>
            <a:off x="619125" y="6253163"/>
            <a:ext cx="1588" cy="1587"/>
          </a:xfrm>
          <a:prstGeom prst="line">
            <a:avLst/>
          </a:prstGeom>
          <a:noFill/>
          <a:ln w="9360">
            <a:solidFill>
              <a:srgbClr val="D0D7E5"/>
            </a:solidFill>
            <a:miter lim="800000"/>
            <a:headEnd/>
            <a:tailEnd/>
          </a:ln>
        </p:spPr>
        <p:txBody>
          <a:bodyPr/>
          <a:lstStyle/>
          <a:p>
            <a:endParaRPr lang="ja-JP" altLang="en-US"/>
          </a:p>
        </p:txBody>
      </p:sp>
      <p:sp>
        <p:nvSpPr>
          <p:cNvPr id="33894" name="Rectangle 117"/>
          <p:cNvSpPr>
            <a:spLocks noChangeArrowheads="1"/>
          </p:cNvSpPr>
          <p:nvPr/>
        </p:nvSpPr>
        <p:spPr bwMode="auto">
          <a:xfrm>
            <a:off x="619125"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95" name="Line 118"/>
          <p:cNvSpPr>
            <a:spLocks noChangeShapeType="1"/>
          </p:cNvSpPr>
          <p:nvPr/>
        </p:nvSpPr>
        <p:spPr bwMode="auto">
          <a:xfrm>
            <a:off x="782638" y="6253163"/>
            <a:ext cx="1587" cy="1587"/>
          </a:xfrm>
          <a:prstGeom prst="line">
            <a:avLst/>
          </a:prstGeom>
          <a:noFill/>
          <a:ln w="9360">
            <a:solidFill>
              <a:srgbClr val="D0D7E5"/>
            </a:solidFill>
            <a:miter lim="800000"/>
            <a:headEnd/>
            <a:tailEnd/>
          </a:ln>
        </p:spPr>
        <p:txBody>
          <a:bodyPr/>
          <a:lstStyle/>
          <a:p>
            <a:endParaRPr lang="ja-JP" altLang="en-US"/>
          </a:p>
        </p:txBody>
      </p:sp>
      <p:sp>
        <p:nvSpPr>
          <p:cNvPr id="33896" name="Rectangle 119"/>
          <p:cNvSpPr>
            <a:spLocks noChangeArrowheads="1"/>
          </p:cNvSpPr>
          <p:nvPr/>
        </p:nvSpPr>
        <p:spPr bwMode="auto">
          <a:xfrm>
            <a:off x="782638"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97" name="Line 120"/>
          <p:cNvSpPr>
            <a:spLocks noChangeShapeType="1"/>
          </p:cNvSpPr>
          <p:nvPr/>
        </p:nvSpPr>
        <p:spPr bwMode="auto">
          <a:xfrm>
            <a:off x="2652713" y="6253163"/>
            <a:ext cx="1587" cy="1587"/>
          </a:xfrm>
          <a:prstGeom prst="line">
            <a:avLst/>
          </a:prstGeom>
          <a:noFill/>
          <a:ln w="9360">
            <a:solidFill>
              <a:srgbClr val="D0D7E5"/>
            </a:solidFill>
            <a:miter lim="800000"/>
            <a:headEnd/>
            <a:tailEnd/>
          </a:ln>
        </p:spPr>
        <p:txBody>
          <a:bodyPr/>
          <a:lstStyle/>
          <a:p>
            <a:endParaRPr lang="ja-JP" altLang="en-US"/>
          </a:p>
        </p:txBody>
      </p:sp>
      <p:sp>
        <p:nvSpPr>
          <p:cNvPr id="33898" name="Rectangle 121"/>
          <p:cNvSpPr>
            <a:spLocks noChangeArrowheads="1"/>
          </p:cNvSpPr>
          <p:nvPr/>
        </p:nvSpPr>
        <p:spPr bwMode="auto">
          <a:xfrm>
            <a:off x="265271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99" name="Line 122"/>
          <p:cNvSpPr>
            <a:spLocks noChangeShapeType="1"/>
          </p:cNvSpPr>
          <p:nvPr/>
        </p:nvSpPr>
        <p:spPr bwMode="auto">
          <a:xfrm>
            <a:off x="2801938" y="6253163"/>
            <a:ext cx="1587" cy="1587"/>
          </a:xfrm>
          <a:prstGeom prst="line">
            <a:avLst/>
          </a:prstGeom>
          <a:noFill/>
          <a:ln w="9360">
            <a:solidFill>
              <a:srgbClr val="D0D7E5"/>
            </a:solidFill>
            <a:miter lim="800000"/>
            <a:headEnd/>
            <a:tailEnd/>
          </a:ln>
        </p:spPr>
        <p:txBody>
          <a:bodyPr/>
          <a:lstStyle/>
          <a:p>
            <a:endParaRPr lang="ja-JP" altLang="en-US"/>
          </a:p>
        </p:txBody>
      </p:sp>
      <p:sp>
        <p:nvSpPr>
          <p:cNvPr id="33900" name="Rectangle 123"/>
          <p:cNvSpPr>
            <a:spLocks noChangeArrowheads="1"/>
          </p:cNvSpPr>
          <p:nvPr/>
        </p:nvSpPr>
        <p:spPr bwMode="auto">
          <a:xfrm>
            <a:off x="2801938"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1" name="Line 124"/>
          <p:cNvSpPr>
            <a:spLocks noChangeShapeType="1"/>
          </p:cNvSpPr>
          <p:nvPr/>
        </p:nvSpPr>
        <p:spPr bwMode="auto">
          <a:xfrm>
            <a:off x="2951163" y="6253163"/>
            <a:ext cx="1587" cy="1587"/>
          </a:xfrm>
          <a:prstGeom prst="line">
            <a:avLst/>
          </a:prstGeom>
          <a:noFill/>
          <a:ln w="9360">
            <a:solidFill>
              <a:srgbClr val="D0D7E5"/>
            </a:solidFill>
            <a:miter lim="800000"/>
            <a:headEnd/>
            <a:tailEnd/>
          </a:ln>
        </p:spPr>
        <p:txBody>
          <a:bodyPr/>
          <a:lstStyle/>
          <a:p>
            <a:endParaRPr lang="ja-JP" altLang="en-US"/>
          </a:p>
        </p:txBody>
      </p:sp>
      <p:sp>
        <p:nvSpPr>
          <p:cNvPr id="33902" name="Rectangle 125"/>
          <p:cNvSpPr>
            <a:spLocks noChangeArrowheads="1"/>
          </p:cNvSpPr>
          <p:nvPr/>
        </p:nvSpPr>
        <p:spPr bwMode="auto">
          <a:xfrm>
            <a:off x="2951163"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3" name="Line 126"/>
          <p:cNvSpPr>
            <a:spLocks noChangeShapeType="1"/>
          </p:cNvSpPr>
          <p:nvPr/>
        </p:nvSpPr>
        <p:spPr bwMode="auto">
          <a:xfrm>
            <a:off x="3101975" y="6253163"/>
            <a:ext cx="1588" cy="1587"/>
          </a:xfrm>
          <a:prstGeom prst="line">
            <a:avLst/>
          </a:prstGeom>
          <a:noFill/>
          <a:ln w="9360">
            <a:solidFill>
              <a:srgbClr val="D0D7E5"/>
            </a:solidFill>
            <a:miter lim="800000"/>
            <a:headEnd/>
            <a:tailEnd/>
          </a:ln>
        </p:spPr>
        <p:txBody>
          <a:bodyPr/>
          <a:lstStyle/>
          <a:p>
            <a:endParaRPr lang="ja-JP" altLang="en-US"/>
          </a:p>
        </p:txBody>
      </p:sp>
      <p:sp>
        <p:nvSpPr>
          <p:cNvPr id="33904" name="Rectangle 127"/>
          <p:cNvSpPr>
            <a:spLocks noChangeArrowheads="1"/>
          </p:cNvSpPr>
          <p:nvPr/>
        </p:nvSpPr>
        <p:spPr bwMode="auto">
          <a:xfrm>
            <a:off x="3101975"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5" name="Line 128"/>
          <p:cNvSpPr>
            <a:spLocks noChangeShapeType="1"/>
          </p:cNvSpPr>
          <p:nvPr/>
        </p:nvSpPr>
        <p:spPr bwMode="auto">
          <a:xfrm>
            <a:off x="3251200" y="6253163"/>
            <a:ext cx="1588" cy="1587"/>
          </a:xfrm>
          <a:prstGeom prst="line">
            <a:avLst/>
          </a:prstGeom>
          <a:noFill/>
          <a:ln w="9360">
            <a:solidFill>
              <a:srgbClr val="D0D7E5"/>
            </a:solidFill>
            <a:miter lim="800000"/>
            <a:headEnd/>
            <a:tailEnd/>
          </a:ln>
        </p:spPr>
        <p:txBody>
          <a:bodyPr/>
          <a:lstStyle/>
          <a:p>
            <a:endParaRPr lang="ja-JP" altLang="en-US"/>
          </a:p>
        </p:txBody>
      </p:sp>
      <p:sp>
        <p:nvSpPr>
          <p:cNvPr id="33906" name="Rectangle 129"/>
          <p:cNvSpPr>
            <a:spLocks noChangeArrowheads="1"/>
          </p:cNvSpPr>
          <p:nvPr/>
        </p:nvSpPr>
        <p:spPr bwMode="auto">
          <a:xfrm>
            <a:off x="3251200"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7" name="Line 130"/>
          <p:cNvSpPr>
            <a:spLocks noChangeShapeType="1"/>
          </p:cNvSpPr>
          <p:nvPr/>
        </p:nvSpPr>
        <p:spPr bwMode="auto">
          <a:xfrm>
            <a:off x="3400425" y="6253163"/>
            <a:ext cx="1588" cy="1587"/>
          </a:xfrm>
          <a:prstGeom prst="line">
            <a:avLst/>
          </a:prstGeom>
          <a:noFill/>
          <a:ln w="9360">
            <a:solidFill>
              <a:srgbClr val="D0D7E5"/>
            </a:solidFill>
            <a:miter lim="800000"/>
            <a:headEnd/>
            <a:tailEnd/>
          </a:ln>
        </p:spPr>
        <p:txBody>
          <a:bodyPr/>
          <a:lstStyle/>
          <a:p>
            <a:endParaRPr lang="ja-JP" altLang="en-US"/>
          </a:p>
        </p:txBody>
      </p:sp>
      <p:sp>
        <p:nvSpPr>
          <p:cNvPr id="33908" name="Rectangle 131"/>
          <p:cNvSpPr>
            <a:spLocks noChangeArrowheads="1"/>
          </p:cNvSpPr>
          <p:nvPr/>
        </p:nvSpPr>
        <p:spPr bwMode="auto">
          <a:xfrm>
            <a:off x="3362325" y="6253163"/>
            <a:ext cx="460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9" name="Line 132"/>
          <p:cNvSpPr>
            <a:spLocks noChangeShapeType="1"/>
          </p:cNvSpPr>
          <p:nvPr/>
        </p:nvSpPr>
        <p:spPr bwMode="auto">
          <a:xfrm>
            <a:off x="3551238" y="6253163"/>
            <a:ext cx="1587" cy="1587"/>
          </a:xfrm>
          <a:prstGeom prst="line">
            <a:avLst/>
          </a:prstGeom>
          <a:noFill/>
          <a:ln w="9360">
            <a:solidFill>
              <a:srgbClr val="D0D7E5"/>
            </a:solidFill>
            <a:miter lim="800000"/>
            <a:headEnd/>
            <a:tailEnd/>
          </a:ln>
        </p:spPr>
        <p:txBody>
          <a:bodyPr/>
          <a:lstStyle/>
          <a:p>
            <a:endParaRPr lang="ja-JP" altLang="en-US"/>
          </a:p>
        </p:txBody>
      </p:sp>
      <p:sp>
        <p:nvSpPr>
          <p:cNvPr id="33910" name="Rectangle 133"/>
          <p:cNvSpPr>
            <a:spLocks noChangeArrowheads="1"/>
          </p:cNvSpPr>
          <p:nvPr/>
        </p:nvSpPr>
        <p:spPr bwMode="auto">
          <a:xfrm>
            <a:off x="3511550" y="6253163"/>
            <a:ext cx="460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1" name="Line 134"/>
          <p:cNvSpPr>
            <a:spLocks noChangeShapeType="1"/>
          </p:cNvSpPr>
          <p:nvPr/>
        </p:nvSpPr>
        <p:spPr bwMode="auto">
          <a:xfrm>
            <a:off x="3700463" y="6253163"/>
            <a:ext cx="1587" cy="1587"/>
          </a:xfrm>
          <a:prstGeom prst="line">
            <a:avLst/>
          </a:prstGeom>
          <a:noFill/>
          <a:ln w="9360">
            <a:solidFill>
              <a:srgbClr val="D0D7E5"/>
            </a:solidFill>
            <a:miter lim="800000"/>
            <a:headEnd/>
            <a:tailEnd/>
          </a:ln>
        </p:spPr>
        <p:txBody>
          <a:bodyPr/>
          <a:lstStyle/>
          <a:p>
            <a:endParaRPr lang="ja-JP" altLang="en-US"/>
          </a:p>
        </p:txBody>
      </p:sp>
      <p:sp>
        <p:nvSpPr>
          <p:cNvPr id="33912" name="Rectangle 135"/>
          <p:cNvSpPr>
            <a:spLocks noChangeArrowheads="1"/>
          </p:cNvSpPr>
          <p:nvPr/>
        </p:nvSpPr>
        <p:spPr bwMode="auto">
          <a:xfrm>
            <a:off x="3662363" y="6253163"/>
            <a:ext cx="460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3" name="Line 136"/>
          <p:cNvSpPr>
            <a:spLocks noChangeShapeType="1"/>
          </p:cNvSpPr>
          <p:nvPr/>
        </p:nvSpPr>
        <p:spPr bwMode="auto">
          <a:xfrm>
            <a:off x="3803650" y="6253163"/>
            <a:ext cx="1588" cy="1587"/>
          </a:xfrm>
          <a:prstGeom prst="line">
            <a:avLst/>
          </a:prstGeom>
          <a:noFill/>
          <a:ln w="9360">
            <a:solidFill>
              <a:srgbClr val="D0D7E5"/>
            </a:solidFill>
            <a:miter lim="800000"/>
            <a:headEnd/>
            <a:tailEnd/>
          </a:ln>
        </p:spPr>
        <p:txBody>
          <a:bodyPr/>
          <a:lstStyle/>
          <a:p>
            <a:endParaRPr lang="ja-JP" altLang="en-US"/>
          </a:p>
        </p:txBody>
      </p:sp>
      <p:sp>
        <p:nvSpPr>
          <p:cNvPr id="33914" name="Rectangle 137"/>
          <p:cNvSpPr>
            <a:spLocks noChangeArrowheads="1"/>
          </p:cNvSpPr>
          <p:nvPr/>
        </p:nvSpPr>
        <p:spPr bwMode="auto">
          <a:xfrm>
            <a:off x="3763963" y="6253163"/>
            <a:ext cx="460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5" name="Line 138"/>
          <p:cNvSpPr>
            <a:spLocks noChangeShapeType="1"/>
          </p:cNvSpPr>
          <p:nvPr/>
        </p:nvSpPr>
        <p:spPr bwMode="auto">
          <a:xfrm>
            <a:off x="3952875" y="6253163"/>
            <a:ext cx="1588" cy="1587"/>
          </a:xfrm>
          <a:prstGeom prst="line">
            <a:avLst/>
          </a:prstGeom>
          <a:noFill/>
          <a:ln w="9360">
            <a:solidFill>
              <a:srgbClr val="D0D7E5"/>
            </a:solidFill>
            <a:miter lim="800000"/>
            <a:headEnd/>
            <a:tailEnd/>
          </a:ln>
        </p:spPr>
        <p:txBody>
          <a:bodyPr/>
          <a:lstStyle/>
          <a:p>
            <a:endParaRPr lang="ja-JP" altLang="en-US"/>
          </a:p>
        </p:txBody>
      </p:sp>
      <p:sp>
        <p:nvSpPr>
          <p:cNvPr id="33916" name="Rectangle 139"/>
          <p:cNvSpPr>
            <a:spLocks noChangeArrowheads="1"/>
          </p:cNvSpPr>
          <p:nvPr/>
        </p:nvSpPr>
        <p:spPr bwMode="auto">
          <a:xfrm>
            <a:off x="3913188" y="6253163"/>
            <a:ext cx="460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7" name="Line 140"/>
          <p:cNvSpPr>
            <a:spLocks noChangeShapeType="1"/>
          </p:cNvSpPr>
          <p:nvPr/>
        </p:nvSpPr>
        <p:spPr bwMode="auto">
          <a:xfrm>
            <a:off x="3940175" y="6253163"/>
            <a:ext cx="1588" cy="1587"/>
          </a:xfrm>
          <a:prstGeom prst="line">
            <a:avLst/>
          </a:prstGeom>
          <a:noFill/>
          <a:ln w="9360">
            <a:solidFill>
              <a:srgbClr val="D0D7E5"/>
            </a:solidFill>
            <a:miter lim="800000"/>
            <a:headEnd/>
            <a:tailEnd/>
          </a:ln>
        </p:spPr>
        <p:txBody>
          <a:bodyPr/>
          <a:lstStyle/>
          <a:p>
            <a:endParaRPr lang="ja-JP" altLang="en-US"/>
          </a:p>
        </p:txBody>
      </p:sp>
      <p:sp>
        <p:nvSpPr>
          <p:cNvPr id="33918" name="Rectangle 141"/>
          <p:cNvSpPr>
            <a:spLocks noChangeArrowheads="1"/>
          </p:cNvSpPr>
          <p:nvPr/>
        </p:nvSpPr>
        <p:spPr bwMode="auto">
          <a:xfrm>
            <a:off x="3902075" y="6253163"/>
            <a:ext cx="460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9" name="Line 142"/>
          <p:cNvSpPr>
            <a:spLocks noChangeShapeType="1"/>
          </p:cNvSpPr>
          <p:nvPr/>
        </p:nvSpPr>
        <p:spPr bwMode="auto">
          <a:xfrm>
            <a:off x="4090988" y="6253163"/>
            <a:ext cx="1587" cy="1587"/>
          </a:xfrm>
          <a:prstGeom prst="line">
            <a:avLst/>
          </a:prstGeom>
          <a:noFill/>
          <a:ln w="9360">
            <a:solidFill>
              <a:srgbClr val="D0D7E5"/>
            </a:solidFill>
            <a:miter lim="800000"/>
            <a:headEnd/>
            <a:tailEnd/>
          </a:ln>
        </p:spPr>
        <p:txBody>
          <a:bodyPr/>
          <a:lstStyle/>
          <a:p>
            <a:endParaRPr lang="ja-JP" altLang="en-US"/>
          </a:p>
        </p:txBody>
      </p:sp>
      <p:sp>
        <p:nvSpPr>
          <p:cNvPr id="33920" name="Rectangle 143"/>
          <p:cNvSpPr>
            <a:spLocks noChangeArrowheads="1"/>
          </p:cNvSpPr>
          <p:nvPr/>
        </p:nvSpPr>
        <p:spPr bwMode="auto">
          <a:xfrm>
            <a:off x="4051300" y="6253163"/>
            <a:ext cx="460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1" name="Line 144"/>
          <p:cNvSpPr>
            <a:spLocks noChangeShapeType="1"/>
          </p:cNvSpPr>
          <p:nvPr/>
        </p:nvSpPr>
        <p:spPr bwMode="auto">
          <a:xfrm>
            <a:off x="4240213" y="6253163"/>
            <a:ext cx="1587" cy="1587"/>
          </a:xfrm>
          <a:prstGeom prst="line">
            <a:avLst/>
          </a:prstGeom>
          <a:noFill/>
          <a:ln w="9360">
            <a:solidFill>
              <a:srgbClr val="D0D7E5"/>
            </a:solidFill>
            <a:miter lim="800000"/>
            <a:headEnd/>
            <a:tailEnd/>
          </a:ln>
        </p:spPr>
        <p:txBody>
          <a:bodyPr/>
          <a:lstStyle/>
          <a:p>
            <a:endParaRPr lang="ja-JP" altLang="en-US"/>
          </a:p>
        </p:txBody>
      </p:sp>
      <p:sp>
        <p:nvSpPr>
          <p:cNvPr id="33922" name="Rectangle 145"/>
          <p:cNvSpPr>
            <a:spLocks noChangeArrowheads="1"/>
          </p:cNvSpPr>
          <p:nvPr/>
        </p:nvSpPr>
        <p:spPr bwMode="auto">
          <a:xfrm>
            <a:off x="424021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3" name="Line 146"/>
          <p:cNvSpPr>
            <a:spLocks noChangeShapeType="1"/>
          </p:cNvSpPr>
          <p:nvPr/>
        </p:nvSpPr>
        <p:spPr bwMode="auto">
          <a:xfrm>
            <a:off x="4503738" y="6253163"/>
            <a:ext cx="1587" cy="1587"/>
          </a:xfrm>
          <a:prstGeom prst="line">
            <a:avLst/>
          </a:prstGeom>
          <a:noFill/>
          <a:ln w="9360">
            <a:solidFill>
              <a:srgbClr val="D0D7E5"/>
            </a:solidFill>
            <a:miter lim="800000"/>
            <a:headEnd/>
            <a:tailEnd/>
          </a:ln>
        </p:spPr>
        <p:txBody>
          <a:bodyPr/>
          <a:lstStyle/>
          <a:p>
            <a:endParaRPr lang="ja-JP" altLang="en-US"/>
          </a:p>
        </p:txBody>
      </p:sp>
      <p:sp>
        <p:nvSpPr>
          <p:cNvPr id="33924" name="Rectangle 147"/>
          <p:cNvSpPr>
            <a:spLocks noChangeArrowheads="1"/>
          </p:cNvSpPr>
          <p:nvPr/>
        </p:nvSpPr>
        <p:spPr bwMode="auto">
          <a:xfrm>
            <a:off x="4503738"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5" name="Line 148"/>
          <p:cNvSpPr>
            <a:spLocks noChangeShapeType="1"/>
          </p:cNvSpPr>
          <p:nvPr/>
        </p:nvSpPr>
        <p:spPr bwMode="auto">
          <a:xfrm>
            <a:off x="4976813" y="6253163"/>
            <a:ext cx="1587" cy="1587"/>
          </a:xfrm>
          <a:prstGeom prst="line">
            <a:avLst/>
          </a:prstGeom>
          <a:noFill/>
          <a:ln w="9360">
            <a:solidFill>
              <a:srgbClr val="D0D7E5"/>
            </a:solidFill>
            <a:miter lim="800000"/>
            <a:headEnd/>
            <a:tailEnd/>
          </a:ln>
        </p:spPr>
        <p:txBody>
          <a:bodyPr/>
          <a:lstStyle/>
          <a:p>
            <a:endParaRPr lang="ja-JP" altLang="en-US"/>
          </a:p>
        </p:txBody>
      </p:sp>
      <p:sp>
        <p:nvSpPr>
          <p:cNvPr id="33926" name="Rectangle 149"/>
          <p:cNvSpPr>
            <a:spLocks noChangeArrowheads="1"/>
          </p:cNvSpPr>
          <p:nvPr/>
        </p:nvSpPr>
        <p:spPr bwMode="auto">
          <a:xfrm>
            <a:off x="4976813"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7" name="Line 150"/>
          <p:cNvSpPr>
            <a:spLocks noChangeShapeType="1"/>
          </p:cNvSpPr>
          <p:nvPr/>
        </p:nvSpPr>
        <p:spPr bwMode="auto">
          <a:xfrm>
            <a:off x="5241925" y="6253163"/>
            <a:ext cx="1588" cy="1587"/>
          </a:xfrm>
          <a:prstGeom prst="line">
            <a:avLst/>
          </a:prstGeom>
          <a:noFill/>
          <a:ln w="9360">
            <a:solidFill>
              <a:srgbClr val="D0D7E5"/>
            </a:solidFill>
            <a:miter lim="800000"/>
            <a:headEnd/>
            <a:tailEnd/>
          </a:ln>
        </p:spPr>
        <p:txBody>
          <a:bodyPr/>
          <a:lstStyle/>
          <a:p>
            <a:endParaRPr lang="ja-JP" altLang="en-US"/>
          </a:p>
        </p:txBody>
      </p:sp>
      <p:sp>
        <p:nvSpPr>
          <p:cNvPr id="33928" name="Rectangle 151"/>
          <p:cNvSpPr>
            <a:spLocks noChangeArrowheads="1"/>
          </p:cNvSpPr>
          <p:nvPr/>
        </p:nvSpPr>
        <p:spPr bwMode="auto">
          <a:xfrm>
            <a:off x="5241925"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9" name="Line 152"/>
          <p:cNvSpPr>
            <a:spLocks noChangeShapeType="1"/>
          </p:cNvSpPr>
          <p:nvPr/>
        </p:nvSpPr>
        <p:spPr bwMode="auto">
          <a:xfrm>
            <a:off x="5505450" y="6253163"/>
            <a:ext cx="1588" cy="1587"/>
          </a:xfrm>
          <a:prstGeom prst="line">
            <a:avLst/>
          </a:prstGeom>
          <a:noFill/>
          <a:ln w="9360">
            <a:solidFill>
              <a:srgbClr val="D0D7E5"/>
            </a:solidFill>
            <a:miter lim="800000"/>
            <a:headEnd/>
            <a:tailEnd/>
          </a:ln>
        </p:spPr>
        <p:txBody>
          <a:bodyPr/>
          <a:lstStyle/>
          <a:p>
            <a:endParaRPr lang="ja-JP" altLang="en-US"/>
          </a:p>
        </p:txBody>
      </p:sp>
      <p:sp>
        <p:nvSpPr>
          <p:cNvPr id="33930" name="Rectangle 153"/>
          <p:cNvSpPr>
            <a:spLocks noChangeArrowheads="1"/>
          </p:cNvSpPr>
          <p:nvPr/>
        </p:nvSpPr>
        <p:spPr bwMode="auto">
          <a:xfrm>
            <a:off x="5505450"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1" name="Line 154"/>
          <p:cNvSpPr>
            <a:spLocks noChangeShapeType="1"/>
          </p:cNvSpPr>
          <p:nvPr/>
        </p:nvSpPr>
        <p:spPr bwMode="auto">
          <a:xfrm>
            <a:off x="5768975" y="6253163"/>
            <a:ext cx="1588" cy="1587"/>
          </a:xfrm>
          <a:prstGeom prst="line">
            <a:avLst/>
          </a:prstGeom>
          <a:noFill/>
          <a:ln w="9360">
            <a:solidFill>
              <a:srgbClr val="D0D7E5"/>
            </a:solidFill>
            <a:miter lim="800000"/>
            <a:headEnd/>
            <a:tailEnd/>
          </a:ln>
        </p:spPr>
        <p:txBody>
          <a:bodyPr/>
          <a:lstStyle/>
          <a:p>
            <a:endParaRPr lang="ja-JP" altLang="en-US"/>
          </a:p>
        </p:txBody>
      </p:sp>
      <p:sp>
        <p:nvSpPr>
          <p:cNvPr id="33932" name="Rectangle 155"/>
          <p:cNvSpPr>
            <a:spLocks noChangeArrowheads="1"/>
          </p:cNvSpPr>
          <p:nvPr/>
        </p:nvSpPr>
        <p:spPr bwMode="auto">
          <a:xfrm>
            <a:off x="5768975"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3" name="Line 156"/>
          <p:cNvSpPr>
            <a:spLocks noChangeShapeType="1"/>
          </p:cNvSpPr>
          <p:nvPr/>
        </p:nvSpPr>
        <p:spPr bwMode="auto">
          <a:xfrm>
            <a:off x="6280150" y="6253163"/>
            <a:ext cx="1588" cy="1587"/>
          </a:xfrm>
          <a:prstGeom prst="line">
            <a:avLst/>
          </a:prstGeom>
          <a:noFill/>
          <a:ln w="9360">
            <a:solidFill>
              <a:srgbClr val="D0D7E5"/>
            </a:solidFill>
            <a:miter lim="800000"/>
            <a:headEnd/>
            <a:tailEnd/>
          </a:ln>
        </p:spPr>
        <p:txBody>
          <a:bodyPr/>
          <a:lstStyle/>
          <a:p>
            <a:endParaRPr lang="ja-JP" altLang="en-US"/>
          </a:p>
        </p:txBody>
      </p:sp>
      <p:sp>
        <p:nvSpPr>
          <p:cNvPr id="33934" name="Rectangle 157"/>
          <p:cNvSpPr>
            <a:spLocks noChangeArrowheads="1"/>
          </p:cNvSpPr>
          <p:nvPr/>
        </p:nvSpPr>
        <p:spPr bwMode="auto">
          <a:xfrm>
            <a:off x="6280150"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5" name="Line 158"/>
          <p:cNvSpPr>
            <a:spLocks noChangeShapeType="1"/>
          </p:cNvSpPr>
          <p:nvPr/>
        </p:nvSpPr>
        <p:spPr bwMode="auto">
          <a:xfrm>
            <a:off x="6545263" y="6253163"/>
            <a:ext cx="1587" cy="1587"/>
          </a:xfrm>
          <a:prstGeom prst="line">
            <a:avLst/>
          </a:prstGeom>
          <a:noFill/>
          <a:ln w="9360">
            <a:solidFill>
              <a:srgbClr val="D0D7E5"/>
            </a:solidFill>
            <a:miter lim="800000"/>
            <a:headEnd/>
            <a:tailEnd/>
          </a:ln>
        </p:spPr>
        <p:txBody>
          <a:bodyPr/>
          <a:lstStyle/>
          <a:p>
            <a:endParaRPr lang="ja-JP" altLang="en-US"/>
          </a:p>
        </p:txBody>
      </p:sp>
      <p:sp>
        <p:nvSpPr>
          <p:cNvPr id="33936" name="Rectangle 159"/>
          <p:cNvSpPr>
            <a:spLocks noChangeArrowheads="1"/>
          </p:cNvSpPr>
          <p:nvPr/>
        </p:nvSpPr>
        <p:spPr bwMode="auto">
          <a:xfrm>
            <a:off x="654526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7" name="Line 160"/>
          <p:cNvSpPr>
            <a:spLocks noChangeShapeType="1"/>
          </p:cNvSpPr>
          <p:nvPr/>
        </p:nvSpPr>
        <p:spPr bwMode="auto">
          <a:xfrm>
            <a:off x="6608763" y="6253163"/>
            <a:ext cx="1587" cy="1587"/>
          </a:xfrm>
          <a:prstGeom prst="line">
            <a:avLst/>
          </a:prstGeom>
          <a:noFill/>
          <a:ln w="9360">
            <a:solidFill>
              <a:srgbClr val="D0D7E5"/>
            </a:solidFill>
            <a:miter lim="800000"/>
            <a:headEnd/>
            <a:tailEnd/>
          </a:ln>
        </p:spPr>
        <p:txBody>
          <a:bodyPr/>
          <a:lstStyle/>
          <a:p>
            <a:endParaRPr lang="ja-JP" altLang="en-US"/>
          </a:p>
        </p:txBody>
      </p:sp>
      <p:sp>
        <p:nvSpPr>
          <p:cNvPr id="33938" name="Rectangle 161"/>
          <p:cNvSpPr>
            <a:spLocks noChangeArrowheads="1"/>
          </p:cNvSpPr>
          <p:nvPr/>
        </p:nvSpPr>
        <p:spPr bwMode="auto">
          <a:xfrm>
            <a:off x="660876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9" name="Line 162"/>
          <p:cNvSpPr>
            <a:spLocks noChangeShapeType="1"/>
          </p:cNvSpPr>
          <p:nvPr/>
        </p:nvSpPr>
        <p:spPr bwMode="auto">
          <a:xfrm>
            <a:off x="6824663" y="6253163"/>
            <a:ext cx="1587" cy="1587"/>
          </a:xfrm>
          <a:prstGeom prst="line">
            <a:avLst/>
          </a:prstGeom>
          <a:noFill/>
          <a:ln w="9360">
            <a:solidFill>
              <a:srgbClr val="D0D7E5"/>
            </a:solidFill>
            <a:miter lim="800000"/>
            <a:headEnd/>
            <a:tailEnd/>
          </a:ln>
        </p:spPr>
        <p:txBody>
          <a:bodyPr/>
          <a:lstStyle/>
          <a:p>
            <a:endParaRPr lang="ja-JP" altLang="en-US"/>
          </a:p>
        </p:txBody>
      </p:sp>
      <p:sp>
        <p:nvSpPr>
          <p:cNvPr id="33940" name="Rectangle 163"/>
          <p:cNvSpPr>
            <a:spLocks noChangeArrowheads="1"/>
          </p:cNvSpPr>
          <p:nvPr/>
        </p:nvSpPr>
        <p:spPr bwMode="auto">
          <a:xfrm>
            <a:off x="6824663"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1" name="Line 164"/>
          <p:cNvSpPr>
            <a:spLocks noChangeShapeType="1"/>
          </p:cNvSpPr>
          <p:nvPr/>
        </p:nvSpPr>
        <p:spPr bwMode="auto">
          <a:xfrm>
            <a:off x="7088188" y="6253163"/>
            <a:ext cx="1587" cy="1587"/>
          </a:xfrm>
          <a:prstGeom prst="line">
            <a:avLst/>
          </a:prstGeom>
          <a:noFill/>
          <a:ln w="9360">
            <a:solidFill>
              <a:srgbClr val="D0D7E5"/>
            </a:solidFill>
            <a:miter lim="800000"/>
            <a:headEnd/>
            <a:tailEnd/>
          </a:ln>
        </p:spPr>
        <p:txBody>
          <a:bodyPr/>
          <a:lstStyle/>
          <a:p>
            <a:endParaRPr lang="ja-JP" altLang="en-US"/>
          </a:p>
        </p:txBody>
      </p:sp>
      <p:sp>
        <p:nvSpPr>
          <p:cNvPr id="33942" name="Rectangle 165"/>
          <p:cNvSpPr>
            <a:spLocks noChangeArrowheads="1"/>
          </p:cNvSpPr>
          <p:nvPr/>
        </p:nvSpPr>
        <p:spPr bwMode="auto">
          <a:xfrm>
            <a:off x="7088188"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3" name="Line 166"/>
          <p:cNvSpPr>
            <a:spLocks noChangeShapeType="1"/>
          </p:cNvSpPr>
          <p:nvPr/>
        </p:nvSpPr>
        <p:spPr bwMode="auto">
          <a:xfrm>
            <a:off x="7353300" y="6253163"/>
            <a:ext cx="1588" cy="1587"/>
          </a:xfrm>
          <a:prstGeom prst="line">
            <a:avLst/>
          </a:prstGeom>
          <a:noFill/>
          <a:ln w="9360">
            <a:solidFill>
              <a:srgbClr val="D0D7E5"/>
            </a:solidFill>
            <a:miter lim="800000"/>
            <a:headEnd/>
            <a:tailEnd/>
          </a:ln>
        </p:spPr>
        <p:txBody>
          <a:bodyPr/>
          <a:lstStyle/>
          <a:p>
            <a:endParaRPr lang="ja-JP" altLang="en-US"/>
          </a:p>
        </p:txBody>
      </p:sp>
      <p:sp>
        <p:nvSpPr>
          <p:cNvPr id="33944" name="Rectangle 167"/>
          <p:cNvSpPr>
            <a:spLocks noChangeArrowheads="1"/>
          </p:cNvSpPr>
          <p:nvPr/>
        </p:nvSpPr>
        <p:spPr bwMode="auto">
          <a:xfrm>
            <a:off x="7353300"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5" name="Line 168"/>
          <p:cNvSpPr>
            <a:spLocks noChangeShapeType="1"/>
          </p:cNvSpPr>
          <p:nvPr/>
        </p:nvSpPr>
        <p:spPr bwMode="auto">
          <a:xfrm>
            <a:off x="7616825" y="6253163"/>
            <a:ext cx="1588" cy="1587"/>
          </a:xfrm>
          <a:prstGeom prst="line">
            <a:avLst/>
          </a:prstGeom>
          <a:noFill/>
          <a:ln w="9360">
            <a:solidFill>
              <a:srgbClr val="D0D7E5"/>
            </a:solidFill>
            <a:miter lim="800000"/>
            <a:headEnd/>
            <a:tailEnd/>
          </a:ln>
        </p:spPr>
        <p:txBody>
          <a:bodyPr/>
          <a:lstStyle/>
          <a:p>
            <a:endParaRPr lang="ja-JP" altLang="en-US"/>
          </a:p>
        </p:txBody>
      </p:sp>
      <p:sp>
        <p:nvSpPr>
          <p:cNvPr id="33946" name="Rectangle 169"/>
          <p:cNvSpPr>
            <a:spLocks noChangeArrowheads="1"/>
          </p:cNvSpPr>
          <p:nvPr/>
        </p:nvSpPr>
        <p:spPr bwMode="auto">
          <a:xfrm>
            <a:off x="7616825"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7" name="Line 170"/>
          <p:cNvSpPr>
            <a:spLocks noChangeShapeType="1"/>
          </p:cNvSpPr>
          <p:nvPr/>
        </p:nvSpPr>
        <p:spPr bwMode="auto">
          <a:xfrm>
            <a:off x="7880350" y="6253163"/>
            <a:ext cx="1588" cy="1587"/>
          </a:xfrm>
          <a:prstGeom prst="line">
            <a:avLst/>
          </a:prstGeom>
          <a:noFill/>
          <a:ln w="9360">
            <a:solidFill>
              <a:srgbClr val="D0D7E5"/>
            </a:solidFill>
            <a:miter lim="800000"/>
            <a:headEnd/>
            <a:tailEnd/>
          </a:ln>
        </p:spPr>
        <p:txBody>
          <a:bodyPr/>
          <a:lstStyle/>
          <a:p>
            <a:endParaRPr lang="ja-JP" altLang="en-US"/>
          </a:p>
        </p:txBody>
      </p:sp>
      <p:sp>
        <p:nvSpPr>
          <p:cNvPr id="33948" name="Rectangle 171"/>
          <p:cNvSpPr>
            <a:spLocks noChangeArrowheads="1"/>
          </p:cNvSpPr>
          <p:nvPr/>
        </p:nvSpPr>
        <p:spPr bwMode="auto">
          <a:xfrm>
            <a:off x="7880350"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9" name="Line 172"/>
          <p:cNvSpPr>
            <a:spLocks noChangeShapeType="1"/>
          </p:cNvSpPr>
          <p:nvPr/>
        </p:nvSpPr>
        <p:spPr bwMode="auto">
          <a:xfrm>
            <a:off x="8145463" y="6253163"/>
            <a:ext cx="1587" cy="1587"/>
          </a:xfrm>
          <a:prstGeom prst="line">
            <a:avLst/>
          </a:prstGeom>
          <a:noFill/>
          <a:ln w="9360">
            <a:solidFill>
              <a:srgbClr val="D0D7E5"/>
            </a:solidFill>
            <a:miter lim="800000"/>
            <a:headEnd/>
            <a:tailEnd/>
          </a:ln>
        </p:spPr>
        <p:txBody>
          <a:bodyPr/>
          <a:lstStyle/>
          <a:p>
            <a:endParaRPr lang="ja-JP" altLang="en-US"/>
          </a:p>
        </p:txBody>
      </p:sp>
      <p:sp>
        <p:nvSpPr>
          <p:cNvPr id="33950" name="Rectangle 173"/>
          <p:cNvSpPr>
            <a:spLocks noChangeArrowheads="1"/>
          </p:cNvSpPr>
          <p:nvPr/>
        </p:nvSpPr>
        <p:spPr bwMode="auto">
          <a:xfrm>
            <a:off x="814546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1" name="Line 174"/>
          <p:cNvSpPr>
            <a:spLocks noChangeShapeType="1"/>
          </p:cNvSpPr>
          <p:nvPr/>
        </p:nvSpPr>
        <p:spPr bwMode="auto">
          <a:xfrm>
            <a:off x="8408988" y="6253163"/>
            <a:ext cx="1587" cy="1587"/>
          </a:xfrm>
          <a:prstGeom prst="line">
            <a:avLst/>
          </a:prstGeom>
          <a:noFill/>
          <a:ln w="9360">
            <a:solidFill>
              <a:srgbClr val="D0D7E5"/>
            </a:solidFill>
            <a:miter lim="800000"/>
            <a:headEnd/>
            <a:tailEnd/>
          </a:ln>
        </p:spPr>
        <p:txBody>
          <a:bodyPr/>
          <a:lstStyle/>
          <a:p>
            <a:endParaRPr lang="ja-JP" altLang="en-US"/>
          </a:p>
        </p:txBody>
      </p:sp>
      <p:sp>
        <p:nvSpPr>
          <p:cNvPr id="33952" name="Rectangle 175"/>
          <p:cNvSpPr>
            <a:spLocks noChangeArrowheads="1"/>
          </p:cNvSpPr>
          <p:nvPr/>
        </p:nvSpPr>
        <p:spPr bwMode="auto">
          <a:xfrm>
            <a:off x="8408988"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3" name="Line 176"/>
          <p:cNvSpPr>
            <a:spLocks noChangeShapeType="1"/>
          </p:cNvSpPr>
          <p:nvPr/>
        </p:nvSpPr>
        <p:spPr bwMode="auto">
          <a:xfrm>
            <a:off x="8672513" y="6253163"/>
            <a:ext cx="1587" cy="1587"/>
          </a:xfrm>
          <a:prstGeom prst="line">
            <a:avLst/>
          </a:prstGeom>
          <a:noFill/>
          <a:ln w="9360">
            <a:solidFill>
              <a:srgbClr val="D0D7E5"/>
            </a:solidFill>
            <a:miter lim="800000"/>
            <a:headEnd/>
            <a:tailEnd/>
          </a:ln>
        </p:spPr>
        <p:txBody>
          <a:bodyPr/>
          <a:lstStyle/>
          <a:p>
            <a:endParaRPr lang="ja-JP" altLang="en-US"/>
          </a:p>
        </p:txBody>
      </p:sp>
      <p:sp>
        <p:nvSpPr>
          <p:cNvPr id="33954" name="Rectangle 177"/>
          <p:cNvSpPr>
            <a:spLocks noChangeArrowheads="1"/>
          </p:cNvSpPr>
          <p:nvPr/>
        </p:nvSpPr>
        <p:spPr bwMode="auto">
          <a:xfrm>
            <a:off x="8672513"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5" name="Line 178"/>
          <p:cNvSpPr>
            <a:spLocks noChangeShapeType="1"/>
          </p:cNvSpPr>
          <p:nvPr/>
        </p:nvSpPr>
        <p:spPr bwMode="auto">
          <a:xfrm>
            <a:off x="8936038" y="6253163"/>
            <a:ext cx="1587" cy="1587"/>
          </a:xfrm>
          <a:prstGeom prst="line">
            <a:avLst/>
          </a:prstGeom>
          <a:noFill/>
          <a:ln w="9360">
            <a:solidFill>
              <a:srgbClr val="D0D7E5"/>
            </a:solidFill>
            <a:miter lim="800000"/>
            <a:headEnd/>
            <a:tailEnd/>
          </a:ln>
        </p:spPr>
        <p:txBody>
          <a:bodyPr/>
          <a:lstStyle/>
          <a:p>
            <a:endParaRPr lang="ja-JP" altLang="en-US"/>
          </a:p>
        </p:txBody>
      </p:sp>
      <p:sp>
        <p:nvSpPr>
          <p:cNvPr id="33956" name="Rectangle 179"/>
          <p:cNvSpPr>
            <a:spLocks noChangeArrowheads="1"/>
          </p:cNvSpPr>
          <p:nvPr/>
        </p:nvSpPr>
        <p:spPr bwMode="auto">
          <a:xfrm>
            <a:off x="8936038"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7" name="Line 180"/>
          <p:cNvSpPr>
            <a:spLocks noChangeShapeType="1"/>
          </p:cNvSpPr>
          <p:nvPr/>
        </p:nvSpPr>
        <p:spPr bwMode="auto">
          <a:xfrm>
            <a:off x="8839200" y="6253163"/>
            <a:ext cx="1588" cy="1587"/>
          </a:xfrm>
          <a:prstGeom prst="line">
            <a:avLst/>
          </a:prstGeom>
          <a:noFill/>
          <a:ln w="9360">
            <a:solidFill>
              <a:srgbClr val="D0D7E5"/>
            </a:solidFill>
            <a:miter lim="800000"/>
            <a:headEnd/>
            <a:tailEnd/>
          </a:ln>
        </p:spPr>
        <p:txBody>
          <a:bodyPr/>
          <a:lstStyle/>
          <a:p>
            <a:endParaRPr lang="ja-JP" altLang="en-US"/>
          </a:p>
        </p:txBody>
      </p:sp>
      <p:sp>
        <p:nvSpPr>
          <p:cNvPr id="33958" name="Rectangle 181"/>
          <p:cNvSpPr>
            <a:spLocks noChangeArrowheads="1"/>
          </p:cNvSpPr>
          <p:nvPr/>
        </p:nvSpPr>
        <p:spPr bwMode="auto">
          <a:xfrm>
            <a:off x="8839200"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9" name="Line 182"/>
          <p:cNvSpPr>
            <a:spLocks noChangeShapeType="1"/>
          </p:cNvSpPr>
          <p:nvPr/>
        </p:nvSpPr>
        <p:spPr bwMode="auto">
          <a:xfrm>
            <a:off x="8845550" y="6245225"/>
            <a:ext cx="1588" cy="1588"/>
          </a:xfrm>
          <a:prstGeom prst="line">
            <a:avLst/>
          </a:prstGeom>
          <a:noFill/>
          <a:ln w="9360">
            <a:solidFill>
              <a:srgbClr val="D0D7E5"/>
            </a:solidFill>
            <a:miter lim="800000"/>
            <a:headEnd/>
            <a:tailEnd/>
          </a:ln>
        </p:spPr>
        <p:txBody>
          <a:bodyPr/>
          <a:lstStyle/>
          <a:p>
            <a:endParaRPr lang="ja-JP" altLang="en-US"/>
          </a:p>
        </p:txBody>
      </p:sp>
      <p:sp>
        <p:nvSpPr>
          <p:cNvPr id="33960" name="Rectangle 183"/>
          <p:cNvSpPr>
            <a:spLocks noChangeArrowheads="1"/>
          </p:cNvSpPr>
          <p:nvPr/>
        </p:nvSpPr>
        <p:spPr bwMode="auto">
          <a:xfrm>
            <a:off x="8845550" y="6245225"/>
            <a:ext cx="7938" cy="7938"/>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61" name="Freeform 184"/>
          <p:cNvSpPr>
            <a:spLocks noChangeArrowheads="1"/>
          </p:cNvSpPr>
          <p:nvPr/>
        </p:nvSpPr>
        <p:spPr bwMode="auto">
          <a:xfrm>
            <a:off x="2681288" y="2900363"/>
            <a:ext cx="1423987" cy="320675"/>
          </a:xfrm>
          <a:custGeom>
            <a:avLst/>
            <a:gdLst>
              <a:gd name="T0" fmla="*/ 0 w 1029"/>
              <a:gd name="T1" fmla="*/ 0 h 202"/>
              <a:gd name="T2" fmla="*/ 2147483647 w 1029"/>
              <a:gd name="T3" fmla="*/ 0 h 202"/>
              <a:gd name="T4" fmla="*/ 2147483647 w 1029"/>
              <a:gd name="T5" fmla="*/ 2147483647 h 202"/>
              <a:gd name="T6" fmla="*/ 2147483647 w 1029"/>
              <a:gd name="T7" fmla="*/ 2147483647 h 202"/>
              <a:gd name="T8" fmla="*/ 0 w 1029"/>
              <a:gd name="T9" fmla="*/ 2147483647 h 202"/>
              <a:gd name="T10" fmla="*/ 0 w 1029"/>
              <a:gd name="T11" fmla="*/ 0 h 202"/>
              <a:gd name="T12" fmla="*/ 0 60000 65536"/>
              <a:gd name="T13" fmla="*/ 0 60000 65536"/>
              <a:gd name="T14" fmla="*/ 0 60000 65536"/>
              <a:gd name="T15" fmla="*/ 0 60000 65536"/>
              <a:gd name="T16" fmla="*/ 0 60000 65536"/>
              <a:gd name="T17" fmla="*/ 0 60000 65536"/>
              <a:gd name="T18" fmla="*/ 0 w 1029"/>
              <a:gd name="T19" fmla="*/ 0 h 202"/>
              <a:gd name="T20" fmla="*/ 1029 w 1029"/>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029" h="202">
                <a:moveTo>
                  <a:pt x="0" y="0"/>
                </a:moveTo>
                <a:lnTo>
                  <a:pt x="927" y="0"/>
                </a:lnTo>
                <a:lnTo>
                  <a:pt x="1029" y="101"/>
                </a:lnTo>
                <a:lnTo>
                  <a:pt x="927" y="202"/>
                </a:lnTo>
                <a:lnTo>
                  <a:pt x="0" y="202"/>
                </a:lnTo>
                <a:lnTo>
                  <a:pt x="0" y="0"/>
                </a:lnTo>
                <a:close/>
              </a:path>
            </a:pathLst>
          </a:custGeom>
          <a:solidFill>
            <a:srgbClr val="4F81BD"/>
          </a:solidFill>
          <a:ln w="9525">
            <a:noFill/>
            <a:round/>
            <a:headEnd/>
            <a:tailEnd/>
          </a:ln>
        </p:spPr>
        <p:txBody>
          <a:bodyPr wrap="none" anchor="ctr"/>
          <a:lstStyle/>
          <a:p>
            <a:endParaRPr lang="ja-JP" altLang="en-US"/>
          </a:p>
        </p:txBody>
      </p:sp>
      <p:sp>
        <p:nvSpPr>
          <p:cNvPr id="33962" name="Freeform 185"/>
          <p:cNvSpPr>
            <a:spLocks noChangeArrowheads="1"/>
          </p:cNvSpPr>
          <p:nvPr/>
        </p:nvSpPr>
        <p:spPr bwMode="auto">
          <a:xfrm>
            <a:off x="2670175" y="2889250"/>
            <a:ext cx="1435100" cy="342900"/>
          </a:xfrm>
          <a:custGeom>
            <a:avLst/>
            <a:gdLst>
              <a:gd name="T0" fmla="*/ 0 w 3715"/>
              <a:gd name="T1" fmla="*/ 2147483647 h 768"/>
              <a:gd name="T2" fmla="*/ 2147483647 w 3715"/>
              <a:gd name="T3" fmla="*/ 0 h 768"/>
              <a:gd name="T4" fmla="*/ 2147483647 w 3715"/>
              <a:gd name="T5" fmla="*/ 0 h 768"/>
              <a:gd name="T6" fmla="*/ 2147483647 w 3715"/>
              <a:gd name="T7" fmla="*/ 2147483647 h 768"/>
              <a:gd name="T8" fmla="*/ 2147483647 w 3715"/>
              <a:gd name="T9" fmla="*/ 2147483647 h 768"/>
              <a:gd name="T10" fmla="*/ 2147483647 w 3715"/>
              <a:gd name="T11" fmla="*/ 2147483647 h 768"/>
              <a:gd name="T12" fmla="*/ 2147483647 w 3715"/>
              <a:gd name="T13" fmla="*/ 2147483647 h 768"/>
              <a:gd name="T14" fmla="*/ 2147483647 w 3715"/>
              <a:gd name="T15" fmla="*/ 2147483647 h 768"/>
              <a:gd name="T16" fmla="*/ 2147483647 w 3715"/>
              <a:gd name="T17" fmla="*/ 2147483647 h 768"/>
              <a:gd name="T18" fmla="*/ 0 w 3715"/>
              <a:gd name="T19" fmla="*/ 2147483647 h 768"/>
              <a:gd name="T20" fmla="*/ 0 w 3715"/>
              <a:gd name="T21" fmla="*/ 2147483647 h 768"/>
              <a:gd name="T22" fmla="*/ 2147483647 w 3715"/>
              <a:gd name="T23" fmla="*/ 2147483647 h 768"/>
              <a:gd name="T24" fmla="*/ 2147483647 w 3715"/>
              <a:gd name="T25" fmla="*/ 2147483647 h 768"/>
              <a:gd name="T26" fmla="*/ 2147483647 w 3715"/>
              <a:gd name="T27" fmla="*/ 2147483647 h 768"/>
              <a:gd name="T28" fmla="*/ 2147483647 w 3715"/>
              <a:gd name="T29" fmla="*/ 2147483647 h 768"/>
              <a:gd name="T30" fmla="*/ 2147483647 w 3715"/>
              <a:gd name="T31" fmla="*/ 2147483647 h 768"/>
              <a:gd name="T32" fmla="*/ 2147483647 w 3715"/>
              <a:gd name="T33" fmla="*/ 2147483647 h 768"/>
              <a:gd name="T34" fmla="*/ 2147483647 w 3715"/>
              <a:gd name="T35" fmla="*/ 2147483647 h 768"/>
              <a:gd name="T36" fmla="*/ 2147483647 w 3715"/>
              <a:gd name="T37" fmla="*/ 2147483647 h 768"/>
              <a:gd name="T38" fmla="*/ 2147483647 w 3715"/>
              <a:gd name="T39" fmla="*/ 2147483647 h 768"/>
              <a:gd name="T40" fmla="*/ 2147483647 w 3715"/>
              <a:gd name="T41" fmla="*/ 2147483647 h 768"/>
              <a:gd name="T42" fmla="*/ 2147483647 w 3715"/>
              <a:gd name="T43" fmla="*/ 2147483647 h 7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15"/>
              <a:gd name="T67" fmla="*/ 0 h 768"/>
              <a:gd name="T68" fmla="*/ 3715 w 3715"/>
              <a:gd name="T69" fmla="*/ 768 h 7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15" h="768">
                <a:moveTo>
                  <a:pt x="0" y="24"/>
                </a:moveTo>
                <a:cubicBezTo>
                  <a:pt x="0" y="11"/>
                  <a:pt x="11" y="0"/>
                  <a:pt x="24" y="0"/>
                </a:cubicBezTo>
                <a:lnTo>
                  <a:pt x="3328" y="0"/>
                </a:lnTo>
                <a:cubicBezTo>
                  <a:pt x="3335" y="0"/>
                  <a:pt x="3341" y="3"/>
                  <a:pt x="3345" y="7"/>
                </a:cubicBezTo>
                <a:lnTo>
                  <a:pt x="3705" y="367"/>
                </a:lnTo>
                <a:cubicBezTo>
                  <a:pt x="3715" y="377"/>
                  <a:pt x="3715" y="392"/>
                  <a:pt x="3705" y="401"/>
                </a:cubicBezTo>
                <a:lnTo>
                  <a:pt x="3345" y="761"/>
                </a:lnTo>
                <a:cubicBezTo>
                  <a:pt x="3341" y="766"/>
                  <a:pt x="3335" y="768"/>
                  <a:pt x="3328" y="768"/>
                </a:cubicBezTo>
                <a:lnTo>
                  <a:pt x="24" y="768"/>
                </a:lnTo>
                <a:cubicBezTo>
                  <a:pt x="11" y="768"/>
                  <a:pt x="0" y="758"/>
                  <a:pt x="0" y="744"/>
                </a:cubicBezTo>
                <a:lnTo>
                  <a:pt x="0" y="24"/>
                </a:lnTo>
                <a:close/>
                <a:moveTo>
                  <a:pt x="48" y="744"/>
                </a:moveTo>
                <a:lnTo>
                  <a:pt x="24" y="720"/>
                </a:lnTo>
                <a:lnTo>
                  <a:pt x="3328" y="720"/>
                </a:lnTo>
                <a:lnTo>
                  <a:pt x="3311" y="727"/>
                </a:lnTo>
                <a:lnTo>
                  <a:pt x="3671" y="367"/>
                </a:lnTo>
                <a:lnTo>
                  <a:pt x="3671" y="401"/>
                </a:lnTo>
                <a:lnTo>
                  <a:pt x="3311" y="41"/>
                </a:lnTo>
                <a:lnTo>
                  <a:pt x="3328" y="48"/>
                </a:lnTo>
                <a:lnTo>
                  <a:pt x="24" y="48"/>
                </a:lnTo>
                <a:lnTo>
                  <a:pt x="48" y="24"/>
                </a:lnTo>
                <a:lnTo>
                  <a:pt x="48" y="744"/>
                </a:lnTo>
                <a:close/>
              </a:path>
            </a:pathLst>
          </a:custGeom>
          <a:solidFill>
            <a:schemeClr val="tx1"/>
          </a:solidFill>
          <a:ln w="9360">
            <a:solidFill>
              <a:srgbClr val="385D8A"/>
            </a:solidFill>
            <a:round/>
            <a:headEnd/>
            <a:tailEnd/>
          </a:ln>
        </p:spPr>
        <p:txBody>
          <a:bodyPr wrap="none" anchor="ctr"/>
          <a:lstStyle/>
          <a:p>
            <a:endParaRPr lang="ja-JP" altLang="en-US"/>
          </a:p>
        </p:txBody>
      </p:sp>
      <p:sp>
        <p:nvSpPr>
          <p:cNvPr id="33963" name="Freeform 188"/>
          <p:cNvSpPr>
            <a:spLocks noChangeArrowheads="1"/>
          </p:cNvSpPr>
          <p:nvPr/>
        </p:nvSpPr>
        <p:spPr bwMode="auto">
          <a:xfrm>
            <a:off x="4125913" y="3841750"/>
            <a:ext cx="1687512" cy="320675"/>
          </a:xfrm>
          <a:custGeom>
            <a:avLst/>
            <a:gdLst>
              <a:gd name="T0" fmla="*/ 0 w 1461"/>
              <a:gd name="T1" fmla="*/ 0 h 202"/>
              <a:gd name="T2" fmla="*/ 2147483647 w 1461"/>
              <a:gd name="T3" fmla="*/ 0 h 202"/>
              <a:gd name="T4" fmla="*/ 2147483647 w 1461"/>
              <a:gd name="T5" fmla="*/ 2147483647 h 202"/>
              <a:gd name="T6" fmla="*/ 2147483647 w 1461"/>
              <a:gd name="T7" fmla="*/ 2147483647 h 202"/>
              <a:gd name="T8" fmla="*/ 0 w 1461"/>
              <a:gd name="T9" fmla="*/ 2147483647 h 202"/>
              <a:gd name="T10" fmla="*/ 0 w 1461"/>
              <a:gd name="T11" fmla="*/ 0 h 202"/>
              <a:gd name="T12" fmla="*/ 0 60000 65536"/>
              <a:gd name="T13" fmla="*/ 0 60000 65536"/>
              <a:gd name="T14" fmla="*/ 0 60000 65536"/>
              <a:gd name="T15" fmla="*/ 0 60000 65536"/>
              <a:gd name="T16" fmla="*/ 0 60000 65536"/>
              <a:gd name="T17" fmla="*/ 0 60000 65536"/>
              <a:gd name="T18" fmla="*/ 0 w 1461"/>
              <a:gd name="T19" fmla="*/ 0 h 202"/>
              <a:gd name="T20" fmla="*/ 1461 w 146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461" h="202">
                <a:moveTo>
                  <a:pt x="0" y="0"/>
                </a:moveTo>
                <a:lnTo>
                  <a:pt x="1359" y="0"/>
                </a:lnTo>
                <a:lnTo>
                  <a:pt x="1461" y="101"/>
                </a:lnTo>
                <a:lnTo>
                  <a:pt x="1359" y="202"/>
                </a:lnTo>
                <a:lnTo>
                  <a:pt x="0" y="202"/>
                </a:lnTo>
                <a:lnTo>
                  <a:pt x="0" y="0"/>
                </a:lnTo>
                <a:close/>
              </a:path>
            </a:pathLst>
          </a:custGeom>
          <a:solidFill>
            <a:srgbClr val="FF0000"/>
          </a:solidFill>
          <a:ln w="9525">
            <a:noFill/>
            <a:round/>
            <a:headEnd/>
            <a:tailEnd/>
          </a:ln>
        </p:spPr>
        <p:txBody>
          <a:bodyPr wrap="none" anchor="ctr"/>
          <a:lstStyle/>
          <a:p>
            <a:endParaRPr lang="ja-JP" altLang="en-US"/>
          </a:p>
        </p:txBody>
      </p:sp>
      <p:sp>
        <p:nvSpPr>
          <p:cNvPr id="33964" name="Freeform 189"/>
          <p:cNvSpPr>
            <a:spLocks noChangeArrowheads="1"/>
          </p:cNvSpPr>
          <p:nvPr/>
        </p:nvSpPr>
        <p:spPr bwMode="auto">
          <a:xfrm>
            <a:off x="4114800" y="3830638"/>
            <a:ext cx="1714500" cy="342900"/>
          </a:xfrm>
          <a:custGeom>
            <a:avLst/>
            <a:gdLst>
              <a:gd name="T0" fmla="*/ 0 w 5251"/>
              <a:gd name="T1" fmla="*/ 2147483647 h 768"/>
              <a:gd name="T2" fmla="*/ 2147483647 w 5251"/>
              <a:gd name="T3" fmla="*/ 0 h 768"/>
              <a:gd name="T4" fmla="*/ 2147483647 w 5251"/>
              <a:gd name="T5" fmla="*/ 0 h 768"/>
              <a:gd name="T6" fmla="*/ 2147483647 w 5251"/>
              <a:gd name="T7" fmla="*/ 2147483647 h 768"/>
              <a:gd name="T8" fmla="*/ 2147483647 w 5251"/>
              <a:gd name="T9" fmla="*/ 2147483647 h 768"/>
              <a:gd name="T10" fmla="*/ 2147483647 w 5251"/>
              <a:gd name="T11" fmla="*/ 2147483647 h 768"/>
              <a:gd name="T12" fmla="*/ 2147483647 w 5251"/>
              <a:gd name="T13" fmla="*/ 2147483647 h 768"/>
              <a:gd name="T14" fmla="*/ 2147483647 w 5251"/>
              <a:gd name="T15" fmla="*/ 2147483647 h 768"/>
              <a:gd name="T16" fmla="*/ 2147483647 w 5251"/>
              <a:gd name="T17" fmla="*/ 2147483647 h 768"/>
              <a:gd name="T18" fmla="*/ 0 w 5251"/>
              <a:gd name="T19" fmla="*/ 2147483647 h 768"/>
              <a:gd name="T20" fmla="*/ 0 w 5251"/>
              <a:gd name="T21" fmla="*/ 2147483647 h 768"/>
              <a:gd name="T22" fmla="*/ 2147483647 w 5251"/>
              <a:gd name="T23" fmla="*/ 2147483647 h 768"/>
              <a:gd name="T24" fmla="*/ 2147483647 w 5251"/>
              <a:gd name="T25" fmla="*/ 2147483647 h 768"/>
              <a:gd name="T26" fmla="*/ 2147483647 w 5251"/>
              <a:gd name="T27" fmla="*/ 2147483647 h 768"/>
              <a:gd name="T28" fmla="*/ 2147483647 w 5251"/>
              <a:gd name="T29" fmla="*/ 2147483647 h 768"/>
              <a:gd name="T30" fmla="*/ 2147483647 w 5251"/>
              <a:gd name="T31" fmla="*/ 2147483647 h 768"/>
              <a:gd name="T32" fmla="*/ 2147483647 w 5251"/>
              <a:gd name="T33" fmla="*/ 2147483647 h 768"/>
              <a:gd name="T34" fmla="*/ 2147483647 w 5251"/>
              <a:gd name="T35" fmla="*/ 2147483647 h 768"/>
              <a:gd name="T36" fmla="*/ 2147483647 w 5251"/>
              <a:gd name="T37" fmla="*/ 2147483647 h 768"/>
              <a:gd name="T38" fmla="*/ 2147483647 w 5251"/>
              <a:gd name="T39" fmla="*/ 2147483647 h 768"/>
              <a:gd name="T40" fmla="*/ 2147483647 w 5251"/>
              <a:gd name="T41" fmla="*/ 2147483647 h 768"/>
              <a:gd name="T42" fmla="*/ 2147483647 w 5251"/>
              <a:gd name="T43" fmla="*/ 2147483647 h 7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51"/>
              <a:gd name="T67" fmla="*/ 0 h 768"/>
              <a:gd name="T68" fmla="*/ 5251 w 5251"/>
              <a:gd name="T69" fmla="*/ 768 h 7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51" h="768">
                <a:moveTo>
                  <a:pt x="0" y="24"/>
                </a:moveTo>
                <a:cubicBezTo>
                  <a:pt x="0" y="11"/>
                  <a:pt x="11" y="0"/>
                  <a:pt x="24" y="0"/>
                </a:cubicBezTo>
                <a:lnTo>
                  <a:pt x="4864" y="0"/>
                </a:lnTo>
                <a:cubicBezTo>
                  <a:pt x="4871" y="0"/>
                  <a:pt x="4877" y="3"/>
                  <a:pt x="4881" y="7"/>
                </a:cubicBezTo>
                <a:lnTo>
                  <a:pt x="5241" y="367"/>
                </a:lnTo>
                <a:cubicBezTo>
                  <a:pt x="5251" y="377"/>
                  <a:pt x="5251" y="392"/>
                  <a:pt x="5241" y="401"/>
                </a:cubicBezTo>
                <a:lnTo>
                  <a:pt x="4881" y="761"/>
                </a:lnTo>
                <a:cubicBezTo>
                  <a:pt x="4877" y="766"/>
                  <a:pt x="4871" y="768"/>
                  <a:pt x="4864" y="768"/>
                </a:cubicBezTo>
                <a:lnTo>
                  <a:pt x="24" y="768"/>
                </a:lnTo>
                <a:cubicBezTo>
                  <a:pt x="11" y="768"/>
                  <a:pt x="0" y="758"/>
                  <a:pt x="0" y="744"/>
                </a:cubicBezTo>
                <a:lnTo>
                  <a:pt x="0" y="24"/>
                </a:lnTo>
                <a:close/>
                <a:moveTo>
                  <a:pt x="48" y="744"/>
                </a:moveTo>
                <a:lnTo>
                  <a:pt x="24" y="720"/>
                </a:lnTo>
                <a:lnTo>
                  <a:pt x="4864" y="720"/>
                </a:lnTo>
                <a:lnTo>
                  <a:pt x="4847" y="727"/>
                </a:lnTo>
                <a:lnTo>
                  <a:pt x="5207" y="367"/>
                </a:lnTo>
                <a:lnTo>
                  <a:pt x="5207" y="401"/>
                </a:lnTo>
                <a:lnTo>
                  <a:pt x="4847" y="41"/>
                </a:lnTo>
                <a:lnTo>
                  <a:pt x="4864" y="48"/>
                </a:lnTo>
                <a:lnTo>
                  <a:pt x="24" y="48"/>
                </a:lnTo>
                <a:lnTo>
                  <a:pt x="48" y="24"/>
                </a:lnTo>
                <a:lnTo>
                  <a:pt x="48" y="744"/>
                </a:lnTo>
                <a:close/>
              </a:path>
            </a:pathLst>
          </a:custGeom>
          <a:solidFill>
            <a:schemeClr val="accent1"/>
          </a:solidFill>
          <a:ln w="9360">
            <a:solidFill>
              <a:srgbClr val="FF0000"/>
            </a:solidFill>
            <a:round/>
            <a:headEnd/>
            <a:tailEnd/>
          </a:ln>
        </p:spPr>
        <p:txBody>
          <a:bodyPr wrap="none" anchor="ctr"/>
          <a:lstStyle/>
          <a:p>
            <a:endParaRPr lang="ja-JP" altLang="en-US"/>
          </a:p>
        </p:txBody>
      </p:sp>
      <p:sp>
        <p:nvSpPr>
          <p:cNvPr id="33965" name="Rectangle 190"/>
          <p:cNvSpPr>
            <a:spLocks noChangeArrowheads="1"/>
          </p:cNvSpPr>
          <p:nvPr/>
        </p:nvSpPr>
        <p:spPr bwMode="auto">
          <a:xfrm>
            <a:off x="7572375" y="4327525"/>
            <a:ext cx="46038" cy="32067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3966" name="Freeform 196"/>
          <p:cNvSpPr>
            <a:spLocks noChangeArrowheads="1"/>
          </p:cNvSpPr>
          <p:nvPr/>
        </p:nvSpPr>
        <p:spPr bwMode="auto">
          <a:xfrm>
            <a:off x="7658100" y="4313238"/>
            <a:ext cx="952500" cy="327025"/>
          </a:xfrm>
          <a:custGeom>
            <a:avLst/>
            <a:gdLst>
              <a:gd name="T0" fmla="*/ 0 w 341"/>
              <a:gd name="T1" fmla="*/ 0 h 206"/>
              <a:gd name="T2" fmla="*/ 2147483647 w 341"/>
              <a:gd name="T3" fmla="*/ 0 h 206"/>
              <a:gd name="T4" fmla="*/ 2147483647 w 341"/>
              <a:gd name="T5" fmla="*/ 2147483647 h 206"/>
              <a:gd name="T6" fmla="*/ 2147483647 w 341"/>
              <a:gd name="T7" fmla="*/ 2147483647 h 206"/>
              <a:gd name="T8" fmla="*/ 0 w 341"/>
              <a:gd name="T9" fmla="*/ 2147483647 h 206"/>
              <a:gd name="T10" fmla="*/ 0 w 341"/>
              <a:gd name="T11" fmla="*/ 0 h 206"/>
              <a:gd name="T12" fmla="*/ 0 60000 65536"/>
              <a:gd name="T13" fmla="*/ 0 60000 65536"/>
              <a:gd name="T14" fmla="*/ 0 60000 65536"/>
              <a:gd name="T15" fmla="*/ 0 60000 65536"/>
              <a:gd name="T16" fmla="*/ 0 60000 65536"/>
              <a:gd name="T17" fmla="*/ 0 60000 65536"/>
              <a:gd name="T18" fmla="*/ 0 w 341"/>
              <a:gd name="T19" fmla="*/ 0 h 206"/>
              <a:gd name="T20" fmla="*/ 341 w 341"/>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341" h="206">
                <a:moveTo>
                  <a:pt x="0" y="0"/>
                </a:moveTo>
                <a:lnTo>
                  <a:pt x="238" y="0"/>
                </a:lnTo>
                <a:lnTo>
                  <a:pt x="341" y="103"/>
                </a:lnTo>
                <a:lnTo>
                  <a:pt x="238" y="206"/>
                </a:lnTo>
                <a:lnTo>
                  <a:pt x="0" y="206"/>
                </a:lnTo>
                <a:lnTo>
                  <a:pt x="0" y="0"/>
                </a:lnTo>
                <a:close/>
              </a:path>
            </a:pathLst>
          </a:custGeom>
          <a:solidFill>
            <a:srgbClr val="4F81BD"/>
          </a:solidFill>
          <a:ln w="9525">
            <a:noFill/>
            <a:round/>
            <a:headEnd/>
            <a:tailEnd/>
          </a:ln>
        </p:spPr>
        <p:txBody>
          <a:bodyPr wrap="none" anchor="ctr"/>
          <a:lstStyle/>
          <a:p>
            <a:endParaRPr lang="ja-JP" altLang="en-US"/>
          </a:p>
        </p:txBody>
      </p:sp>
      <p:sp>
        <p:nvSpPr>
          <p:cNvPr id="33967" name="Freeform 197"/>
          <p:cNvSpPr>
            <a:spLocks noChangeArrowheads="1"/>
          </p:cNvSpPr>
          <p:nvPr/>
        </p:nvSpPr>
        <p:spPr bwMode="auto">
          <a:xfrm>
            <a:off x="7639050" y="4302125"/>
            <a:ext cx="971550" cy="349250"/>
          </a:xfrm>
          <a:custGeom>
            <a:avLst/>
            <a:gdLst>
              <a:gd name="T0" fmla="*/ 0 w 1267"/>
              <a:gd name="T1" fmla="*/ 2147483647 h 784"/>
              <a:gd name="T2" fmla="*/ 2147483647 w 1267"/>
              <a:gd name="T3" fmla="*/ 0 h 784"/>
              <a:gd name="T4" fmla="*/ 2147483647 w 1267"/>
              <a:gd name="T5" fmla="*/ 0 h 784"/>
              <a:gd name="T6" fmla="*/ 2147483647 w 1267"/>
              <a:gd name="T7" fmla="*/ 2147483647 h 784"/>
              <a:gd name="T8" fmla="*/ 2147483647 w 1267"/>
              <a:gd name="T9" fmla="*/ 2147483647 h 784"/>
              <a:gd name="T10" fmla="*/ 2147483647 w 1267"/>
              <a:gd name="T11" fmla="*/ 2147483647 h 784"/>
              <a:gd name="T12" fmla="*/ 2147483647 w 1267"/>
              <a:gd name="T13" fmla="*/ 2147483647 h 784"/>
              <a:gd name="T14" fmla="*/ 2147483647 w 1267"/>
              <a:gd name="T15" fmla="*/ 2147483647 h 784"/>
              <a:gd name="T16" fmla="*/ 2147483647 w 1267"/>
              <a:gd name="T17" fmla="*/ 2147483647 h 784"/>
              <a:gd name="T18" fmla="*/ 0 w 1267"/>
              <a:gd name="T19" fmla="*/ 2147483647 h 784"/>
              <a:gd name="T20" fmla="*/ 0 w 1267"/>
              <a:gd name="T21" fmla="*/ 2147483647 h 784"/>
              <a:gd name="T22" fmla="*/ 2147483647 w 1267"/>
              <a:gd name="T23" fmla="*/ 2147483647 h 784"/>
              <a:gd name="T24" fmla="*/ 2147483647 w 1267"/>
              <a:gd name="T25" fmla="*/ 2147483647 h 784"/>
              <a:gd name="T26" fmla="*/ 2147483647 w 1267"/>
              <a:gd name="T27" fmla="*/ 2147483647 h 784"/>
              <a:gd name="T28" fmla="*/ 2147483647 w 1267"/>
              <a:gd name="T29" fmla="*/ 2147483647 h 784"/>
              <a:gd name="T30" fmla="*/ 2147483647 w 1267"/>
              <a:gd name="T31" fmla="*/ 2147483647 h 784"/>
              <a:gd name="T32" fmla="*/ 2147483647 w 1267"/>
              <a:gd name="T33" fmla="*/ 2147483647 h 784"/>
              <a:gd name="T34" fmla="*/ 2147483647 w 1267"/>
              <a:gd name="T35" fmla="*/ 2147483647 h 784"/>
              <a:gd name="T36" fmla="*/ 2147483647 w 1267"/>
              <a:gd name="T37" fmla="*/ 2147483647 h 784"/>
              <a:gd name="T38" fmla="*/ 2147483647 w 1267"/>
              <a:gd name="T39" fmla="*/ 2147483647 h 784"/>
              <a:gd name="T40" fmla="*/ 2147483647 w 1267"/>
              <a:gd name="T41" fmla="*/ 2147483647 h 784"/>
              <a:gd name="T42" fmla="*/ 2147483647 w 1267"/>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67"/>
              <a:gd name="T67" fmla="*/ 0 h 784"/>
              <a:gd name="T68" fmla="*/ 1267 w 1267"/>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67" h="784">
                <a:moveTo>
                  <a:pt x="0" y="24"/>
                </a:moveTo>
                <a:cubicBezTo>
                  <a:pt x="0" y="11"/>
                  <a:pt x="11" y="0"/>
                  <a:pt x="24" y="0"/>
                </a:cubicBezTo>
                <a:lnTo>
                  <a:pt x="872" y="0"/>
                </a:lnTo>
                <a:cubicBezTo>
                  <a:pt x="879" y="0"/>
                  <a:pt x="885" y="3"/>
                  <a:pt x="889" y="7"/>
                </a:cubicBezTo>
                <a:lnTo>
                  <a:pt x="1257" y="375"/>
                </a:lnTo>
                <a:cubicBezTo>
                  <a:pt x="1267" y="385"/>
                  <a:pt x="1267" y="400"/>
                  <a:pt x="1257" y="409"/>
                </a:cubicBezTo>
                <a:lnTo>
                  <a:pt x="889" y="777"/>
                </a:lnTo>
                <a:cubicBezTo>
                  <a:pt x="885" y="782"/>
                  <a:pt x="879" y="784"/>
                  <a:pt x="872" y="784"/>
                </a:cubicBezTo>
                <a:lnTo>
                  <a:pt x="24" y="784"/>
                </a:lnTo>
                <a:cubicBezTo>
                  <a:pt x="11" y="784"/>
                  <a:pt x="0" y="774"/>
                  <a:pt x="0" y="760"/>
                </a:cubicBezTo>
                <a:lnTo>
                  <a:pt x="0" y="24"/>
                </a:lnTo>
                <a:close/>
                <a:moveTo>
                  <a:pt x="48" y="760"/>
                </a:moveTo>
                <a:lnTo>
                  <a:pt x="24" y="736"/>
                </a:lnTo>
                <a:lnTo>
                  <a:pt x="872" y="736"/>
                </a:lnTo>
                <a:lnTo>
                  <a:pt x="855" y="743"/>
                </a:lnTo>
                <a:lnTo>
                  <a:pt x="1223" y="375"/>
                </a:lnTo>
                <a:lnTo>
                  <a:pt x="1223" y="409"/>
                </a:lnTo>
                <a:lnTo>
                  <a:pt x="855" y="41"/>
                </a:lnTo>
                <a:lnTo>
                  <a:pt x="872" y="48"/>
                </a:lnTo>
                <a:lnTo>
                  <a:pt x="24" y="48"/>
                </a:lnTo>
                <a:lnTo>
                  <a:pt x="48" y="24"/>
                </a:lnTo>
                <a:lnTo>
                  <a:pt x="48" y="760"/>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68" name="Freeform 198"/>
          <p:cNvSpPr>
            <a:spLocks noChangeArrowheads="1"/>
          </p:cNvSpPr>
          <p:nvPr/>
        </p:nvSpPr>
        <p:spPr bwMode="auto">
          <a:xfrm>
            <a:off x="2673350" y="5105400"/>
            <a:ext cx="1031875" cy="327025"/>
          </a:xfrm>
          <a:custGeom>
            <a:avLst/>
            <a:gdLst>
              <a:gd name="T0" fmla="*/ 0 w 562"/>
              <a:gd name="T1" fmla="*/ 0 h 206"/>
              <a:gd name="T2" fmla="*/ 2147483647 w 562"/>
              <a:gd name="T3" fmla="*/ 0 h 206"/>
              <a:gd name="T4" fmla="*/ 2147483647 w 562"/>
              <a:gd name="T5" fmla="*/ 2147483647 h 206"/>
              <a:gd name="T6" fmla="*/ 2147483647 w 562"/>
              <a:gd name="T7" fmla="*/ 2147483647 h 206"/>
              <a:gd name="T8" fmla="*/ 0 w 562"/>
              <a:gd name="T9" fmla="*/ 2147483647 h 206"/>
              <a:gd name="T10" fmla="*/ 0 w 562"/>
              <a:gd name="T11" fmla="*/ 0 h 206"/>
              <a:gd name="T12" fmla="*/ 0 60000 65536"/>
              <a:gd name="T13" fmla="*/ 0 60000 65536"/>
              <a:gd name="T14" fmla="*/ 0 60000 65536"/>
              <a:gd name="T15" fmla="*/ 0 60000 65536"/>
              <a:gd name="T16" fmla="*/ 0 60000 65536"/>
              <a:gd name="T17" fmla="*/ 0 60000 65536"/>
              <a:gd name="T18" fmla="*/ 0 w 562"/>
              <a:gd name="T19" fmla="*/ 0 h 206"/>
              <a:gd name="T20" fmla="*/ 562 w 562"/>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562" h="206">
                <a:moveTo>
                  <a:pt x="0" y="0"/>
                </a:moveTo>
                <a:lnTo>
                  <a:pt x="458" y="0"/>
                </a:lnTo>
                <a:lnTo>
                  <a:pt x="562" y="103"/>
                </a:lnTo>
                <a:lnTo>
                  <a:pt x="458" y="206"/>
                </a:lnTo>
                <a:lnTo>
                  <a:pt x="0" y="206"/>
                </a:lnTo>
                <a:lnTo>
                  <a:pt x="0" y="0"/>
                </a:lnTo>
                <a:close/>
              </a:path>
            </a:pathLst>
          </a:custGeom>
          <a:solidFill>
            <a:srgbClr val="4F81BD"/>
          </a:solidFill>
          <a:ln w="9525">
            <a:noFill/>
            <a:round/>
            <a:headEnd/>
            <a:tailEnd/>
          </a:ln>
        </p:spPr>
        <p:txBody>
          <a:bodyPr wrap="none" anchor="ctr"/>
          <a:lstStyle/>
          <a:p>
            <a:endParaRPr lang="ja-JP" altLang="en-US"/>
          </a:p>
        </p:txBody>
      </p:sp>
      <p:sp>
        <p:nvSpPr>
          <p:cNvPr id="33969" name="Freeform 199"/>
          <p:cNvSpPr>
            <a:spLocks noChangeArrowheads="1"/>
          </p:cNvSpPr>
          <p:nvPr/>
        </p:nvSpPr>
        <p:spPr bwMode="auto">
          <a:xfrm>
            <a:off x="2662238" y="5094288"/>
            <a:ext cx="1042987" cy="349250"/>
          </a:xfrm>
          <a:custGeom>
            <a:avLst/>
            <a:gdLst>
              <a:gd name="T0" fmla="*/ 0 w 2051"/>
              <a:gd name="T1" fmla="*/ 2147483647 h 784"/>
              <a:gd name="T2" fmla="*/ 2147483647 w 2051"/>
              <a:gd name="T3" fmla="*/ 0 h 784"/>
              <a:gd name="T4" fmla="*/ 2147483647 w 2051"/>
              <a:gd name="T5" fmla="*/ 0 h 784"/>
              <a:gd name="T6" fmla="*/ 2147483647 w 2051"/>
              <a:gd name="T7" fmla="*/ 2147483647 h 784"/>
              <a:gd name="T8" fmla="*/ 2147483647 w 2051"/>
              <a:gd name="T9" fmla="*/ 2147483647 h 784"/>
              <a:gd name="T10" fmla="*/ 2147483647 w 2051"/>
              <a:gd name="T11" fmla="*/ 2147483647 h 784"/>
              <a:gd name="T12" fmla="*/ 2147483647 w 2051"/>
              <a:gd name="T13" fmla="*/ 2147483647 h 784"/>
              <a:gd name="T14" fmla="*/ 2147483647 w 2051"/>
              <a:gd name="T15" fmla="*/ 2147483647 h 784"/>
              <a:gd name="T16" fmla="*/ 2147483647 w 2051"/>
              <a:gd name="T17" fmla="*/ 2147483647 h 784"/>
              <a:gd name="T18" fmla="*/ 0 w 2051"/>
              <a:gd name="T19" fmla="*/ 2147483647 h 784"/>
              <a:gd name="T20" fmla="*/ 0 w 2051"/>
              <a:gd name="T21" fmla="*/ 2147483647 h 784"/>
              <a:gd name="T22" fmla="*/ 2147483647 w 2051"/>
              <a:gd name="T23" fmla="*/ 2147483647 h 784"/>
              <a:gd name="T24" fmla="*/ 2147483647 w 2051"/>
              <a:gd name="T25" fmla="*/ 2147483647 h 784"/>
              <a:gd name="T26" fmla="*/ 2147483647 w 2051"/>
              <a:gd name="T27" fmla="*/ 2147483647 h 784"/>
              <a:gd name="T28" fmla="*/ 2147483647 w 2051"/>
              <a:gd name="T29" fmla="*/ 2147483647 h 784"/>
              <a:gd name="T30" fmla="*/ 2147483647 w 2051"/>
              <a:gd name="T31" fmla="*/ 2147483647 h 784"/>
              <a:gd name="T32" fmla="*/ 2147483647 w 2051"/>
              <a:gd name="T33" fmla="*/ 2147483647 h 784"/>
              <a:gd name="T34" fmla="*/ 2147483647 w 2051"/>
              <a:gd name="T35" fmla="*/ 2147483647 h 784"/>
              <a:gd name="T36" fmla="*/ 2147483647 w 2051"/>
              <a:gd name="T37" fmla="*/ 2147483647 h 784"/>
              <a:gd name="T38" fmla="*/ 2147483647 w 2051"/>
              <a:gd name="T39" fmla="*/ 2147483647 h 784"/>
              <a:gd name="T40" fmla="*/ 2147483647 w 2051"/>
              <a:gd name="T41" fmla="*/ 2147483647 h 784"/>
              <a:gd name="T42" fmla="*/ 2147483647 w 2051"/>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51"/>
              <a:gd name="T67" fmla="*/ 0 h 784"/>
              <a:gd name="T68" fmla="*/ 2051 w 2051"/>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51" h="784">
                <a:moveTo>
                  <a:pt x="0" y="24"/>
                </a:moveTo>
                <a:cubicBezTo>
                  <a:pt x="0" y="11"/>
                  <a:pt x="11" y="0"/>
                  <a:pt x="24" y="0"/>
                </a:cubicBezTo>
                <a:lnTo>
                  <a:pt x="1656" y="0"/>
                </a:lnTo>
                <a:cubicBezTo>
                  <a:pt x="1663" y="0"/>
                  <a:pt x="1669" y="3"/>
                  <a:pt x="1673" y="7"/>
                </a:cubicBezTo>
                <a:lnTo>
                  <a:pt x="2041" y="375"/>
                </a:lnTo>
                <a:cubicBezTo>
                  <a:pt x="2051" y="385"/>
                  <a:pt x="2051" y="400"/>
                  <a:pt x="2041" y="409"/>
                </a:cubicBezTo>
                <a:lnTo>
                  <a:pt x="1673" y="777"/>
                </a:lnTo>
                <a:cubicBezTo>
                  <a:pt x="1669" y="782"/>
                  <a:pt x="1663" y="784"/>
                  <a:pt x="1656" y="784"/>
                </a:cubicBezTo>
                <a:lnTo>
                  <a:pt x="24" y="784"/>
                </a:lnTo>
                <a:cubicBezTo>
                  <a:pt x="11" y="784"/>
                  <a:pt x="0" y="774"/>
                  <a:pt x="0" y="760"/>
                </a:cubicBezTo>
                <a:lnTo>
                  <a:pt x="0" y="24"/>
                </a:lnTo>
                <a:close/>
                <a:moveTo>
                  <a:pt x="48" y="760"/>
                </a:moveTo>
                <a:lnTo>
                  <a:pt x="24" y="736"/>
                </a:lnTo>
                <a:lnTo>
                  <a:pt x="1656" y="736"/>
                </a:lnTo>
                <a:lnTo>
                  <a:pt x="1639" y="743"/>
                </a:lnTo>
                <a:lnTo>
                  <a:pt x="2007" y="375"/>
                </a:lnTo>
                <a:lnTo>
                  <a:pt x="2007" y="409"/>
                </a:lnTo>
                <a:lnTo>
                  <a:pt x="1639" y="41"/>
                </a:lnTo>
                <a:lnTo>
                  <a:pt x="1656" y="48"/>
                </a:lnTo>
                <a:lnTo>
                  <a:pt x="24" y="48"/>
                </a:lnTo>
                <a:lnTo>
                  <a:pt x="48" y="24"/>
                </a:lnTo>
                <a:lnTo>
                  <a:pt x="48" y="760"/>
                </a:lnTo>
                <a:close/>
              </a:path>
            </a:pathLst>
          </a:custGeom>
          <a:solidFill>
            <a:schemeClr val="tx1"/>
          </a:solidFill>
          <a:ln w="9360">
            <a:solidFill>
              <a:srgbClr val="385D8A"/>
            </a:solidFill>
            <a:round/>
            <a:headEnd/>
            <a:tailEnd/>
          </a:ln>
        </p:spPr>
        <p:txBody>
          <a:bodyPr wrap="none" anchor="ctr"/>
          <a:lstStyle/>
          <a:p>
            <a:endParaRPr lang="ja-JP" altLang="en-US"/>
          </a:p>
        </p:txBody>
      </p:sp>
      <p:sp>
        <p:nvSpPr>
          <p:cNvPr id="33970" name="Freeform 200"/>
          <p:cNvSpPr>
            <a:spLocks noChangeArrowheads="1"/>
          </p:cNvSpPr>
          <p:nvPr/>
        </p:nvSpPr>
        <p:spPr bwMode="auto">
          <a:xfrm>
            <a:off x="3709988" y="5105400"/>
            <a:ext cx="385762" cy="327025"/>
          </a:xfrm>
          <a:custGeom>
            <a:avLst/>
            <a:gdLst>
              <a:gd name="T0" fmla="*/ 0 w 472"/>
              <a:gd name="T1" fmla="*/ 0 h 206"/>
              <a:gd name="T2" fmla="*/ 2147483647 w 472"/>
              <a:gd name="T3" fmla="*/ 0 h 206"/>
              <a:gd name="T4" fmla="*/ 2147483647 w 472"/>
              <a:gd name="T5" fmla="*/ 2147483647 h 206"/>
              <a:gd name="T6" fmla="*/ 2147483647 w 472"/>
              <a:gd name="T7" fmla="*/ 2147483647 h 206"/>
              <a:gd name="T8" fmla="*/ 0 w 472"/>
              <a:gd name="T9" fmla="*/ 2147483647 h 206"/>
              <a:gd name="T10" fmla="*/ 0 w 472"/>
              <a:gd name="T11" fmla="*/ 0 h 206"/>
              <a:gd name="T12" fmla="*/ 0 60000 65536"/>
              <a:gd name="T13" fmla="*/ 0 60000 65536"/>
              <a:gd name="T14" fmla="*/ 0 60000 65536"/>
              <a:gd name="T15" fmla="*/ 0 60000 65536"/>
              <a:gd name="T16" fmla="*/ 0 60000 65536"/>
              <a:gd name="T17" fmla="*/ 0 60000 65536"/>
              <a:gd name="T18" fmla="*/ 0 w 472"/>
              <a:gd name="T19" fmla="*/ 0 h 206"/>
              <a:gd name="T20" fmla="*/ 472 w 472"/>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472" h="206">
                <a:moveTo>
                  <a:pt x="0" y="0"/>
                </a:moveTo>
                <a:lnTo>
                  <a:pt x="368" y="0"/>
                </a:lnTo>
                <a:lnTo>
                  <a:pt x="472" y="103"/>
                </a:lnTo>
                <a:lnTo>
                  <a:pt x="368" y="206"/>
                </a:lnTo>
                <a:lnTo>
                  <a:pt x="0" y="206"/>
                </a:lnTo>
                <a:lnTo>
                  <a:pt x="0" y="0"/>
                </a:lnTo>
                <a:close/>
              </a:path>
            </a:pathLst>
          </a:custGeom>
          <a:solidFill>
            <a:srgbClr val="4F81BD"/>
          </a:solidFill>
          <a:ln w="9525">
            <a:noFill/>
            <a:round/>
            <a:headEnd/>
            <a:tailEnd/>
          </a:ln>
        </p:spPr>
        <p:txBody>
          <a:bodyPr wrap="none" anchor="ctr"/>
          <a:lstStyle/>
          <a:p>
            <a:endParaRPr lang="ja-JP" altLang="en-US"/>
          </a:p>
        </p:txBody>
      </p:sp>
      <p:sp>
        <p:nvSpPr>
          <p:cNvPr id="33971" name="Freeform 201"/>
          <p:cNvSpPr>
            <a:spLocks noChangeArrowheads="1"/>
          </p:cNvSpPr>
          <p:nvPr/>
        </p:nvSpPr>
        <p:spPr bwMode="auto">
          <a:xfrm>
            <a:off x="3705225" y="5094288"/>
            <a:ext cx="390525" cy="349250"/>
          </a:xfrm>
          <a:custGeom>
            <a:avLst/>
            <a:gdLst>
              <a:gd name="T0" fmla="*/ 0 w 1731"/>
              <a:gd name="T1" fmla="*/ 2147483647 h 784"/>
              <a:gd name="T2" fmla="*/ 2147483647 w 1731"/>
              <a:gd name="T3" fmla="*/ 0 h 784"/>
              <a:gd name="T4" fmla="*/ 2147483647 w 1731"/>
              <a:gd name="T5" fmla="*/ 0 h 784"/>
              <a:gd name="T6" fmla="*/ 2147483647 w 1731"/>
              <a:gd name="T7" fmla="*/ 2147483647 h 784"/>
              <a:gd name="T8" fmla="*/ 2147483647 w 1731"/>
              <a:gd name="T9" fmla="*/ 2147483647 h 784"/>
              <a:gd name="T10" fmla="*/ 2147483647 w 1731"/>
              <a:gd name="T11" fmla="*/ 2147483647 h 784"/>
              <a:gd name="T12" fmla="*/ 2147483647 w 1731"/>
              <a:gd name="T13" fmla="*/ 2147483647 h 784"/>
              <a:gd name="T14" fmla="*/ 2147483647 w 1731"/>
              <a:gd name="T15" fmla="*/ 2147483647 h 784"/>
              <a:gd name="T16" fmla="*/ 2147483647 w 1731"/>
              <a:gd name="T17" fmla="*/ 2147483647 h 784"/>
              <a:gd name="T18" fmla="*/ 0 w 1731"/>
              <a:gd name="T19" fmla="*/ 2147483647 h 784"/>
              <a:gd name="T20" fmla="*/ 0 w 1731"/>
              <a:gd name="T21" fmla="*/ 2147483647 h 784"/>
              <a:gd name="T22" fmla="*/ 2147483647 w 1731"/>
              <a:gd name="T23" fmla="*/ 2147483647 h 784"/>
              <a:gd name="T24" fmla="*/ 2147483647 w 1731"/>
              <a:gd name="T25" fmla="*/ 2147483647 h 784"/>
              <a:gd name="T26" fmla="*/ 2147483647 w 1731"/>
              <a:gd name="T27" fmla="*/ 2147483647 h 784"/>
              <a:gd name="T28" fmla="*/ 2147483647 w 1731"/>
              <a:gd name="T29" fmla="*/ 2147483647 h 784"/>
              <a:gd name="T30" fmla="*/ 2147483647 w 1731"/>
              <a:gd name="T31" fmla="*/ 2147483647 h 784"/>
              <a:gd name="T32" fmla="*/ 2147483647 w 1731"/>
              <a:gd name="T33" fmla="*/ 2147483647 h 784"/>
              <a:gd name="T34" fmla="*/ 2147483647 w 1731"/>
              <a:gd name="T35" fmla="*/ 2147483647 h 784"/>
              <a:gd name="T36" fmla="*/ 2147483647 w 1731"/>
              <a:gd name="T37" fmla="*/ 2147483647 h 784"/>
              <a:gd name="T38" fmla="*/ 2147483647 w 1731"/>
              <a:gd name="T39" fmla="*/ 2147483647 h 784"/>
              <a:gd name="T40" fmla="*/ 2147483647 w 1731"/>
              <a:gd name="T41" fmla="*/ 2147483647 h 784"/>
              <a:gd name="T42" fmla="*/ 2147483647 w 1731"/>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31"/>
              <a:gd name="T67" fmla="*/ 0 h 784"/>
              <a:gd name="T68" fmla="*/ 1731 w 1731"/>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31" h="784">
                <a:moveTo>
                  <a:pt x="0" y="24"/>
                </a:moveTo>
                <a:cubicBezTo>
                  <a:pt x="0" y="11"/>
                  <a:pt x="11" y="0"/>
                  <a:pt x="24" y="0"/>
                </a:cubicBezTo>
                <a:lnTo>
                  <a:pt x="1336" y="0"/>
                </a:lnTo>
                <a:cubicBezTo>
                  <a:pt x="1343" y="0"/>
                  <a:pt x="1349" y="3"/>
                  <a:pt x="1353" y="7"/>
                </a:cubicBezTo>
                <a:lnTo>
                  <a:pt x="1721" y="375"/>
                </a:lnTo>
                <a:cubicBezTo>
                  <a:pt x="1731" y="385"/>
                  <a:pt x="1731" y="400"/>
                  <a:pt x="1721" y="409"/>
                </a:cubicBezTo>
                <a:lnTo>
                  <a:pt x="1353" y="777"/>
                </a:lnTo>
                <a:cubicBezTo>
                  <a:pt x="1349" y="782"/>
                  <a:pt x="1343" y="784"/>
                  <a:pt x="1336" y="784"/>
                </a:cubicBezTo>
                <a:lnTo>
                  <a:pt x="24" y="784"/>
                </a:lnTo>
                <a:cubicBezTo>
                  <a:pt x="11" y="784"/>
                  <a:pt x="0" y="774"/>
                  <a:pt x="0" y="760"/>
                </a:cubicBezTo>
                <a:lnTo>
                  <a:pt x="0" y="24"/>
                </a:lnTo>
                <a:close/>
                <a:moveTo>
                  <a:pt x="48" y="760"/>
                </a:moveTo>
                <a:lnTo>
                  <a:pt x="24" y="736"/>
                </a:lnTo>
                <a:lnTo>
                  <a:pt x="1336" y="736"/>
                </a:lnTo>
                <a:lnTo>
                  <a:pt x="1319" y="743"/>
                </a:lnTo>
                <a:lnTo>
                  <a:pt x="1687" y="375"/>
                </a:lnTo>
                <a:lnTo>
                  <a:pt x="1687" y="409"/>
                </a:lnTo>
                <a:lnTo>
                  <a:pt x="1319" y="41"/>
                </a:lnTo>
                <a:lnTo>
                  <a:pt x="1336" y="48"/>
                </a:lnTo>
                <a:lnTo>
                  <a:pt x="24" y="48"/>
                </a:lnTo>
                <a:lnTo>
                  <a:pt x="48" y="24"/>
                </a:lnTo>
                <a:lnTo>
                  <a:pt x="48" y="760"/>
                </a:lnTo>
                <a:close/>
              </a:path>
            </a:pathLst>
          </a:custGeom>
          <a:solidFill>
            <a:schemeClr val="tx1"/>
          </a:solidFill>
          <a:ln w="9360">
            <a:solidFill>
              <a:srgbClr val="385D8A"/>
            </a:solidFill>
            <a:round/>
            <a:headEnd/>
            <a:tailEnd/>
          </a:ln>
        </p:spPr>
        <p:txBody>
          <a:bodyPr wrap="none" anchor="ctr"/>
          <a:lstStyle/>
          <a:p>
            <a:endParaRPr lang="ja-JP" altLang="en-US"/>
          </a:p>
        </p:txBody>
      </p:sp>
      <p:sp>
        <p:nvSpPr>
          <p:cNvPr id="33972" name="Freeform 202"/>
          <p:cNvSpPr>
            <a:spLocks noChangeArrowheads="1"/>
          </p:cNvSpPr>
          <p:nvPr/>
        </p:nvSpPr>
        <p:spPr bwMode="auto">
          <a:xfrm>
            <a:off x="4289425" y="5588000"/>
            <a:ext cx="1250950" cy="327025"/>
          </a:xfrm>
          <a:custGeom>
            <a:avLst/>
            <a:gdLst>
              <a:gd name="T0" fmla="*/ 0 w 544"/>
              <a:gd name="T1" fmla="*/ 0 h 206"/>
              <a:gd name="T2" fmla="*/ 2147483647 w 544"/>
              <a:gd name="T3" fmla="*/ 0 h 206"/>
              <a:gd name="T4" fmla="*/ 2147483647 w 544"/>
              <a:gd name="T5" fmla="*/ 2147483647 h 206"/>
              <a:gd name="T6" fmla="*/ 2147483647 w 544"/>
              <a:gd name="T7" fmla="*/ 2147483647 h 206"/>
              <a:gd name="T8" fmla="*/ 0 w 544"/>
              <a:gd name="T9" fmla="*/ 2147483647 h 206"/>
              <a:gd name="T10" fmla="*/ 0 w 544"/>
              <a:gd name="T11" fmla="*/ 0 h 206"/>
              <a:gd name="T12" fmla="*/ 0 60000 65536"/>
              <a:gd name="T13" fmla="*/ 0 60000 65536"/>
              <a:gd name="T14" fmla="*/ 0 60000 65536"/>
              <a:gd name="T15" fmla="*/ 0 60000 65536"/>
              <a:gd name="T16" fmla="*/ 0 60000 65536"/>
              <a:gd name="T17" fmla="*/ 0 60000 65536"/>
              <a:gd name="T18" fmla="*/ 0 w 544"/>
              <a:gd name="T19" fmla="*/ 0 h 206"/>
              <a:gd name="T20" fmla="*/ 544 w 544"/>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544" h="206">
                <a:moveTo>
                  <a:pt x="0" y="0"/>
                </a:moveTo>
                <a:lnTo>
                  <a:pt x="440" y="0"/>
                </a:lnTo>
                <a:lnTo>
                  <a:pt x="544" y="103"/>
                </a:lnTo>
                <a:lnTo>
                  <a:pt x="440" y="206"/>
                </a:lnTo>
                <a:lnTo>
                  <a:pt x="0" y="206"/>
                </a:lnTo>
                <a:lnTo>
                  <a:pt x="0" y="0"/>
                </a:lnTo>
                <a:close/>
              </a:path>
            </a:pathLst>
          </a:custGeom>
          <a:solidFill>
            <a:srgbClr val="FF0000"/>
          </a:solidFill>
          <a:ln w="9525">
            <a:noFill/>
            <a:round/>
            <a:headEnd/>
            <a:tailEnd/>
          </a:ln>
        </p:spPr>
        <p:txBody>
          <a:bodyPr wrap="none" anchor="ctr"/>
          <a:lstStyle/>
          <a:p>
            <a:endParaRPr lang="ja-JP" altLang="en-US"/>
          </a:p>
        </p:txBody>
      </p:sp>
      <p:sp>
        <p:nvSpPr>
          <p:cNvPr id="33973" name="Freeform 203"/>
          <p:cNvSpPr>
            <a:spLocks noChangeArrowheads="1"/>
          </p:cNvSpPr>
          <p:nvPr/>
        </p:nvSpPr>
        <p:spPr bwMode="auto">
          <a:xfrm>
            <a:off x="4270375" y="5576888"/>
            <a:ext cx="1292225" cy="349250"/>
          </a:xfrm>
          <a:custGeom>
            <a:avLst/>
            <a:gdLst>
              <a:gd name="T0" fmla="*/ 0 w 1987"/>
              <a:gd name="T1" fmla="*/ 2147483647 h 784"/>
              <a:gd name="T2" fmla="*/ 2147483647 w 1987"/>
              <a:gd name="T3" fmla="*/ 0 h 784"/>
              <a:gd name="T4" fmla="*/ 2147483647 w 1987"/>
              <a:gd name="T5" fmla="*/ 0 h 784"/>
              <a:gd name="T6" fmla="*/ 2147483647 w 1987"/>
              <a:gd name="T7" fmla="*/ 2147483647 h 784"/>
              <a:gd name="T8" fmla="*/ 2147483647 w 1987"/>
              <a:gd name="T9" fmla="*/ 2147483647 h 784"/>
              <a:gd name="T10" fmla="*/ 2147483647 w 1987"/>
              <a:gd name="T11" fmla="*/ 2147483647 h 784"/>
              <a:gd name="T12" fmla="*/ 2147483647 w 1987"/>
              <a:gd name="T13" fmla="*/ 2147483647 h 784"/>
              <a:gd name="T14" fmla="*/ 2147483647 w 1987"/>
              <a:gd name="T15" fmla="*/ 2147483647 h 784"/>
              <a:gd name="T16" fmla="*/ 2147483647 w 1987"/>
              <a:gd name="T17" fmla="*/ 2147483647 h 784"/>
              <a:gd name="T18" fmla="*/ 0 w 1987"/>
              <a:gd name="T19" fmla="*/ 2147483647 h 784"/>
              <a:gd name="T20" fmla="*/ 0 w 1987"/>
              <a:gd name="T21" fmla="*/ 2147483647 h 784"/>
              <a:gd name="T22" fmla="*/ 2147483647 w 1987"/>
              <a:gd name="T23" fmla="*/ 2147483647 h 784"/>
              <a:gd name="T24" fmla="*/ 2147483647 w 1987"/>
              <a:gd name="T25" fmla="*/ 2147483647 h 784"/>
              <a:gd name="T26" fmla="*/ 2147483647 w 1987"/>
              <a:gd name="T27" fmla="*/ 2147483647 h 784"/>
              <a:gd name="T28" fmla="*/ 2147483647 w 1987"/>
              <a:gd name="T29" fmla="*/ 2147483647 h 784"/>
              <a:gd name="T30" fmla="*/ 2147483647 w 1987"/>
              <a:gd name="T31" fmla="*/ 2147483647 h 784"/>
              <a:gd name="T32" fmla="*/ 2147483647 w 1987"/>
              <a:gd name="T33" fmla="*/ 2147483647 h 784"/>
              <a:gd name="T34" fmla="*/ 2147483647 w 1987"/>
              <a:gd name="T35" fmla="*/ 2147483647 h 784"/>
              <a:gd name="T36" fmla="*/ 2147483647 w 1987"/>
              <a:gd name="T37" fmla="*/ 2147483647 h 784"/>
              <a:gd name="T38" fmla="*/ 2147483647 w 1987"/>
              <a:gd name="T39" fmla="*/ 2147483647 h 784"/>
              <a:gd name="T40" fmla="*/ 2147483647 w 1987"/>
              <a:gd name="T41" fmla="*/ 2147483647 h 784"/>
              <a:gd name="T42" fmla="*/ 2147483647 w 1987"/>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87"/>
              <a:gd name="T67" fmla="*/ 0 h 784"/>
              <a:gd name="T68" fmla="*/ 1987 w 1987"/>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87" h="784">
                <a:moveTo>
                  <a:pt x="0" y="24"/>
                </a:moveTo>
                <a:cubicBezTo>
                  <a:pt x="0" y="11"/>
                  <a:pt x="11" y="0"/>
                  <a:pt x="24" y="0"/>
                </a:cubicBezTo>
                <a:lnTo>
                  <a:pt x="1592" y="0"/>
                </a:lnTo>
                <a:cubicBezTo>
                  <a:pt x="1599" y="0"/>
                  <a:pt x="1605" y="3"/>
                  <a:pt x="1609" y="7"/>
                </a:cubicBezTo>
                <a:lnTo>
                  <a:pt x="1977" y="375"/>
                </a:lnTo>
                <a:cubicBezTo>
                  <a:pt x="1987" y="385"/>
                  <a:pt x="1987" y="400"/>
                  <a:pt x="1977" y="409"/>
                </a:cubicBezTo>
                <a:lnTo>
                  <a:pt x="1609" y="777"/>
                </a:lnTo>
                <a:cubicBezTo>
                  <a:pt x="1605" y="782"/>
                  <a:pt x="1599" y="784"/>
                  <a:pt x="1592" y="784"/>
                </a:cubicBezTo>
                <a:lnTo>
                  <a:pt x="24" y="784"/>
                </a:lnTo>
                <a:cubicBezTo>
                  <a:pt x="11" y="784"/>
                  <a:pt x="0" y="774"/>
                  <a:pt x="0" y="760"/>
                </a:cubicBezTo>
                <a:lnTo>
                  <a:pt x="0" y="24"/>
                </a:lnTo>
                <a:close/>
                <a:moveTo>
                  <a:pt x="48" y="760"/>
                </a:moveTo>
                <a:lnTo>
                  <a:pt x="24" y="736"/>
                </a:lnTo>
                <a:lnTo>
                  <a:pt x="1592" y="736"/>
                </a:lnTo>
                <a:lnTo>
                  <a:pt x="1575" y="743"/>
                </a:lnTo>
                <a:lnTo>
                  <a:pt x="1943" y="375"/>
                </a:lnTo>
                <a:lnTo>
                  <a:pt x="1943" y="409"/>
                </a:lnTo>
                <a:lnTo>
                  <a:pt x="1575" y="41"/>
                </a:lnTo>
                <a:lnTo>
                  <a:pt x="1592" y="48"/>
                </a:lnTo>
                <a:lnTo>
                  <a:pt x="24" y="48"/>
                </a:lnTo>
                <a:lnTo>
                  <a:pt x="48" y="24"/>
                </a:lnTo>
                <a:lnTo>
                  <a:pt x="48" y="760"/>
                </a:lnTo>
                <a:close/>
              </a:path>
            </a:pathLst>
          </a:custGeom>
          <a:solidFill>
            <a:srgbClr val="FFFF00"/>
          </a:solidFill>
          <a:ln w="9360">
            <a:solidFill>
              <a:srgbClr val="385D8A"/>
            </a:solidFill>
            <a:round/>
            <a:headEnd/>
            <a:tailEnd/>
          </a:ln>
        </p:spPr>
        <p:txBody>
          <a:bodyPr wrap="none" anchor="ctr"/>
          <a:lstStyle/>
          <a:p>
            <a:endParaRPr lang="ja-JP" altLang="en-US"/>
          </a:p>
        </p:txBody>
      </p:sp>
      <p:sp>
        <p:nvSpPr>
          <p:cNvPr id="33974" name="Rectangle 204"/>
          <p:cNvSpPr>
            <a:spLocks noChangeArrowheads="1"/>
          </p:cNvSpPr>
          <p:nvPr/>
        </p:nvSpPr>
        <p:spPr bwMode="auto">
          <a:xfrm>
            <a:off x="4205288" y="5588000"/>
            <a:ext cx="34925" cy="32702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3975" name="Freeform 205"/>
          <p:cNvSpPr>
            <a:spLocks noChangeArrowheads="1"/>
          </p:cNvSpPr>
          <p:nvPr/>
        </p:nvSpPr>
        <p:spPr bwMode="auto">
          <a:xfrm>
            <a:off x="4194175" y="5576888"/>
            <a:ext cx="57150" cy="349250"/>
          </a:xfrm>
          <a:custGeom>
            <a:avLst/>
            <a:gdLst>
              <a:gd name="T0" fmla="*/ 0 w 128"/>
              <a:gd name="T1" fmla="*/ 2147483647 h 784"/>
              <a:gd name="T2" fmla="*/ 2147483647 w 128"/>
              <a:gd name="T3" fmla="*/ 0 h 784"/>
              <a:gd name="T4" fmla="*/ 2147483647 w 128"/>
              <a:gd name="T5" fmla="*/ 0 h 784"/>
              <a:gd name="T6" fmla="*/ 2147483647 w 128"/>
              <a:gd name="T7" fmla="*/ 2147483647 h 784"/>
              <a:gd name="T8" fmla="*/ 2147483647 w 128"/>
              <a:gd name="T9" fmla="*/ 2147483647 h 784"/>
              <a:gd name="T10" fmla="*/ 2147483647 w 128"/>
              <a:gd name="T11" fmla="*/ 2147483647 h 784"/>
              <a:gd name="T12" fmla="*/ 2147483647 w 128"/>
              <a:gd name="T13" fmla="*/ 2147483647 h 784"/>
              <a:gd name="T14" fmla="*/ 0 w 128"/>
              <a:gd name="T15" fmla="*/ 2147483647 h 784"/>
              <a:gd name="T16" fmla="*/ 0 w 128"/>
              <a:gd name="T17" fmla="*/ 2147483647 h 784"/>
              <a:gd name="T18" fmla="*/ 2147483647 w 128"/>
              <a:gd name="T19" fmla="*/ 2147483647 h 784"/>
              <a:gd name="T20" fmla="*/ 2147483647 w 128"/>
              <a:gd name="T21" fmla="*/ 2147483647 h 784"/>
              <a:gd name="T22" fmla="*/ 2147483647 w 128"/>
              <a:gd name="T23" fmla="*/ 2147483647 h 784"/>
              <a:gd name="T24" fmla="*/ 2147483647 w 128"/>
              <a:gd name="T25" fmla="*/ 2147483647 h 784"/>
              <a:gd name="T26" fmla="*/ 2147483647 w 128"/>
              <a:gd name="T27" fmla="*/ 2147483647 h 784"/>
              <a:gd name="T28" fmla="*/ 2147483647 w 128"/>
              <a:gd name="T29" fmla="*/ 2147483647 h 784"/>
              <a:gd name="T30" fmla="*/ 2147483647 w 128"/>
              <a:gd name="T31" fmla="*/ 2147483647 h 784"/>
              <a:gd name="T32" fmla="*/ 2147483647 w 128"/>
              <a:gd name="T33" fmla="*/ 2147483647 h 784"/>
              <a:gd name="T34" fmla="*/ 2147483647 w 128"/>
              <a:gd name="T35" fmla="*/ 2147483647 h 7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84"/>
              <a:gd name="T56" fmla="*/ 128 w 128"/>
              <a:gd name="T57" fmla="*/ 784 h 7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84">
                <a:moveTo>
                  <a:pt x="0" y="24"/>
                </a:moveTo>
                <a:cubicBezTo>
                  <a:pt x="0" y="11"/>
                  <a:pt x="11" y="0"/>
                  <a:pt x="24" y="0"/>
                </a:cubicBezTo>
                <a:lnTo>
                  <a:pt x="104" y="0"/>
                </a:lnTo>
                <a:cubicBezTo>
                  <a:pt x="118" y="0"/>
                  <a:pt x="128" y="11"/>
                  <a:pt x="128" y="24"/>
                </a:cubicBezTo>
                <a:lnTo>
                  <a:pt x="128" y="760"/>
                </a:lnTo>
                <a:cubicBezTo>
                  <a:pt x="128" y="774"/>
                  <a:pt x="118" y="784"/>
                  <a:pt x="104" y="784"/>
                </a:cubicBezTo>
                <a:lnTo>
                  <a:pt x="24" y="784"/>
                </a:lnTo>
                <a:cubicBezTo>
                  <a:pt x="11" y="784"/>
                  <a:pt x="0" y="774"/>
                  <a:pt x="0" y="760"/>
                </a:cubicBezTo>
                <a:lnTo>
                  <a:pt x="0" y="24"/>
                </a:lnTo>
                <a:close/>
                <a:moveTo>
                  <a:pt x="48" y="760"/>
                </a:moveTo>
                <a:lnTo>
                  <a:pt x="24" y="736"/>
                </a:lnTo>
                <a:lnTo>
                  <a:pt x="104" y="736"/>
                </a:lnTo>
                <a:lnTo>
                  <a:pt x="80" y="760"/>
                </a:lnTo>
                <a:lnTo>
                  <a:pt x="80" y="24"/>
                </a:lnTo>
                <a:lnTo>
                  <a:pt x="104" y="48"/>
                </a:lnTo>
                <a:lnTo>
                  <a:pt x="24" y="48"/>
                </a:lnTo>
                <a:lnTo>
                  <a:pt x="48" y="24"/>
                </a:lnTo>
                <a:lnTo>
                  <a:pt x="48" y="760"/>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76" name="Rectangle 206"/>
          <p:cNvSpPr>
            <a:spLocks noChangeArrowheads="1"/>
          </p:cNvSpPr>
          <p:nvPr/>
        </p:nvSpPr>
        <p:spPr bwMode="auto">
          <a:xfrm>
            <a:off x="4122738" y="5588000"/>
            <a:ext cx="34925" cy="32702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3977" name="Freeform 207"/>
          <p:cNvSpPr>
            <a:spLocks noChangeArrowheads="1"/>
          </p:cNvSpPr>
          <p:nvPr/>
        </p:nvSpPr>
        <p:spPr bwMode="auto">
          <a:xfrm>
            <a:off x="4111625" y="5576888"/>
            <a:ext cx="57150" cy="349250"/>
          </a:xfrm>
          <a:custGeom>
            <a:avLst/>
            <a:gdLst>
              <a:gd name="T0" fmla="*/ 0 w 128"/>
              <a:gd name="T1" fmla="*/ 2147483647 h 784"/>
              <a:gd name="T2" fmla="*/ 2147483647 w 128"/>
              <a:gd name="T3" fmla="*/ 0 h 784"/>
              <a:gd name="T4" fmla="*/ 2147483647 w 128"/>
              <a:gd name="T5" fmla="*/ 0 h 784"/>
              <a:gd name="T6" fmla="*/ 2147483647 w 128"/>
              <a:gd name="T7" fmla="*/ 2147483647 h 784"/>
              <a:gd name="T8" fmla="*/ 2147483647 w 128"/>
              <a:gd name="T9" fmla="*/ 2147483647 h 784"/>
              <a:gd name="T10" fmla="*/ 2147483647 w 128"/>
              <a:gd name="T11" fmla="*/ 2147483647 h 784"/>
              <a:gd name="T12" fmla="*/ 2147483647 w 128"/>
              <a:gd name="T13" fmla="*/ 2147483647 h 784"/>
              <a:gd name="T14" fmla="*/ 0 w 128"/>
              <a:gd name="T15" fmla="*/ 2147483647 h 784"/>
              <a:gd name="T16" fmla="*/ 0 w 128"/>
              <a:gd name="T17" fmla="*/ 2147483647 h 784"/>
              <a:gd name="T18" fmla="*/ 2147483647 w 128"/>
              <a:gd name="T19" fmla="*/ 2147483647 h 784"/>
              <a:gd name="T20" fmla="*/ 2147483647 w 128"/>
              <a:gd name="T21" fmla="*/ 2147483647 h 784"/>
              <a:gd name="T22" fmla="*/ 2147483647 w 128"/>
              <a:gd name="T23" fmla="*/ 2147483647 h 784"/>
              <a:gd name="T24" fmla="*/ 2147483647 w 128"/>
              <a:gd name="T25" fmla="*/ 2147483647 h 784"/>
              <a:gd name="T26" fmla="*/ 2147483647 w 128"/>
              <a:gd name="T27" fmla="*/ 2147483647 h 784"/>
              <a:gd name="T28" fmla="*/ 2147483647 w 128"/>
              <a:gd name="T29" fmla="*/ 2147483647 h 784"/>
              <a:gd name="T30" fmla="*/ 2147483647 w 128"/>
              <a:gd name="T31" fmla="*/ 2147483647 h 784"/>
              <a:gd name="T32" fmla="*/ 2147483647 w 128"/>
              <a:gd name="T33" fmla="*/ 2147483647 h 784"/>
              <a:gd name="T34" fmla="*/ 2147483647 w 128"/>
              <a:gd name="T35" fmla="*/ 2147483647 h 7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84"/>
              <a:gd name="T56" fmla="*/ 128 w 128"/>
              <a:gd name="T57" fmla="*/ 784 h 7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84">
                <a:moveTo>
                  <a:pt x="0" y="24"/>
                </a:moveTo>
                <a:cubicBezTo>
                  <a:pt x="0" y="11"/>
                  <a:pt x="11" y="0"/>
                  <a:pt x="24" y="0"/>
                </a:cubicBezTo>
                <a:lnTo>
                  <a:pt x="104" y="0"/>
                </a:lnTo>
                <a:cubicBezTo>
                  <a:pt x="118" y="0"/>
                  <a:pt x="128" y="11"/>
                  <a:pt x="128" y="24"/>
                </a:cubicBezTo>
                <a:lnTo>
                  <a:pt x="128" y="760"/>
                </a:lnTo>
                <a:cubicBezTo>
                  <a:pt x="128" y="774"/>
                  <a:pt x="118" y="784"/>
                  <a:pt x="104" y="784"/>
                </a:cubicBezTo>
                <a:lnTo>
                  <a:pt x="24" y="784"/>
                </a:lnTo>
                <a:cubicBezTo>
                  <a:pt x="11" y="784"/>
                  <a:pt x="0" y="774"/>
                  <a:pt x="0" y="760"/>
                </a:cubicBezTo>
                <a:lnTo>
                  <a:pt x="0" y="24"/>
                </a:lnTo>
                <a:close/>
                <a:moveTo>
                  <a:pt x="48" y="760"/>
                </a:moveTo>
                <a:lnTo>
                  <a:pt x="24" y="736"/>
                </a:lnTo>
                <a:lnTo>
                  <a:pt x="104" y="736"/>
                </a:lnTo>
                <a:lnTo>
                  <a:pt x="80" y="760"/>
                </a:lnTo>
                <a:lnTo>
                  <a:pt x="80" y="24"/>
                </a:lnTo>
                <a:lnTo>
                  <a:pt x="104" y="48"/>
                </a:lnTo>
                <a:lnTo>
                  <a:pt x="24" y="48"/>
                </a:lnTo>
                <a:lnTo>
                  <a:pt x="48" y="24"/>
                </a:lnTo>
                <a:lnTo>
                  <a:pt x="48" y="760"/>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78" name="Rectangle 210"/>
          <p:cNvSpPr>
            <a:spLocks noChangeArrowheads="1"/>
          </p:cNvSpPr>
          <p:nvPr/>
        </p:nvSpPr>
        <p:spPr bwMode="auto">
          <a:xfrm>
            <a:off x="2724150" y="2951163"/>
            <a:ext cx="1333500" cy="21272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IWVTA-IG is to prepare candidates  for  items for IWVTA.</a:t>
            </a:r>
          </a:p>
        </p:txBody>
      </p:sp>
      <p:sp>
        <p:nvSpPr>
          <p:cNvPr id="33979" name="Rectangle 212"/>
          <p:cNvSpPr>
            <a:spLocks noChangeArrowheads="1"/>
          </p:cNvSpPr>
          <p:nvPr/>
        </p:nvSpPr>
        <p:spPr bwMode="auto">
          <a:xfrm>
            <a:off x="2708275" y="5162550"/>
            <a:ext cx="987425" cy="215900"/>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Discuss and agree on the inventory</a:t>
            </a:r>
          </a:p>
        </p:txBody>
      </p:sp>
      <p:sp>
        <p:nvSpPr>
          <p:cNvPr id="33980" name="Rectangle 215"/>
          <p:cNvSpPr>
            <a:spLocks noChangeArrowheads="1"/>
          </p:cNvSpPr>
          <p:nvPr/>
        </p:nvSpPr>
        <p:spPr bwMode="auto">
          <a:xfrm>
            <a:off x="785813" y="3403600"/>
            <a:ext cx="1685925" cy="246063"/>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Amend existing regulations and/or make new regulations</a:t>
            </a:r>
          </a:p>
        </p:txBody>
      </p:sp>
      <p:sp>
        <p:nvSpPr>
          <p:cNvPr id="33981" name="Rectangle 216"/>
          <p:cNvSpPr>
            <a:spLocks noChangeArrowheads="1"/>
          </p:cNvSpPr>
          <p:nvPr/>
        </p:nvSpPr>
        <p:spPr bwMode="auto">
          <a:xfrm>
            <a:off x="804863" y="3876675"/>
            <a:ext cx="1595437" cy="246063"/>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IWVTA concept (including</a:t>
            </a:r>
            <a:r>
              <a:rPr lang="ja-JP" altLang="en-US" sz="800">
                <a:solidFill>
                  <a:srgbClr val="000000"/>
                </a:solidFill>
              </a:rPr>
              <a:t>　</a:t>
            </a:r>
            <a:r>
              <a:rPr lang="en-US" altLang="ja-JP" sz="800">
                <a:solidFill>
                  <a:srgbClr val="000000"/>
                </a:solidFill>
              </a:rPr>
              <a:t>UN R0 at WP.29)</a:t>
            </a:r>
          </a:p>
        </p:txBody>
      </p:sp>
      <p:sp>
        <p:nvSpPr>
          <p:cNvPr id="33982" name="Rectangle 217"/>
          <p:cNvSpPr>
            <a:spLocks noChangeArrowheads="1"/>
          </p:cNvSpPr>
          <p:nvPr/>
        </p:nvSpPr>
        <p:spPr bwMode="auto">
          <a:xfrm>
            <a:off x="4378325" y="3956050"/>
            <a:ext cx="1066800" cy="98425"/>
          </a:xfrm>
          <a:prstGeom prst="rect">
            <a:avLst/>
          </a:prstGeom>
          <a:solidFill>
            <a:srgbClr val="FF0000"/>
          </a:solidFill>
          <a:ln w="9525">
            <a:noFill/>
            <a:round/>
            <a:headEnd/>
            <a:tailEnd/>
          </a:ln>
        </p:spPr>
        <p:txBody>
          <a:bodyPr lIns="0" tIns="0" rIns="0" bIns="0">
            <a:spAutoFit/>
          </a:bodyPr>
          <a:lstStyle/>
          <a:p>
            <a:pPr>
              <a:lnSpc>
                <a:spcPct val="80000"/>
              </a:lnSpc>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FFFFFF"/>
                </a:solidFill>
              </a:rPr>
              <a:t>Making draft  UN R0</a:t>
            </a:r>
          </a:p>
        </p:txBody>
      </p:sp>
      <p:sp>
        <p:nvSpPr>
          <p:cNvPr id="33983" name="Rectangle 218"/>
          <p:cNvSpPr>
            <a:spLocks noChangeArrowheads="1"/>
          </p:cNvSpPr>
          <p:nvPr/>
        </p:nvSpPr>
        <p:spPr bwMode="auto">
          <a:xfrm>
            <a:off x="804863" y="4351338"/>
            <a:ext cx="1685925" cy="24447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Amend IWVTA-related agreements (if necessary)</a:t>
            </a:r>
          </a:p>
        </p:txBody>
      </p:sp>
      <p:sp>
        <p:nvSpPr>
          <p:cNvPr id="33984" name="Rectangle 219"/>
          <p:cNvSpPr>
            <a:spLocks noChangeArrowheads="1"/>
          </p:cNvSpPr>
          <p:nvPr/>
        </p:nvSpPr>
        <p:spPr bwMode="auto">
          <a:xfrm>
            <a:off x="7677150" y="4416425"/>
            <a:ext cx="962025" cy="107950"/>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Amend agreements?</a:t>
            </a:r>
          </a:p>
        </p:txBody>
      </p:sp>
      <p:sp>
        <p:nvSpPr>
          <p:cNvPr id="33985" name="Rectangle 220"/>
          <p:cNvSpPr>
            <a:spLocks noChangeArrowheads="1"/>
          </p:cNvSpPr>
          <p:nvPr/>
        </p:nvSpPr>
        <p:spPr bwMode="auto">
          <a:xfrm>
            <a:off x="804863" y="5311775"/>
            <a:ext cx="1685925" cy="36512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Application, grant, modification, withdrawal of approval; new technologies, COP, safeguard, etc.</a:t>
            </a:r>
          </a:p>
        </p:txBody>
      </p:sp>
      <p:sp>
        <p:nvSpPr>
          <p:cNvPr id="33986" name="Rectangle 221"/>
          <p:cNvSpPr>
            <a:spLocks noChangeArrowheads="1"/>
          </p:cNvSpPr>
          <p:nvPr/>
        </p:nvSpPr>
        <p:spPr bwMode="auto">
          <a:xfrm>
            <a:off x="3713163" y="5191125"/>
            <a:ext cx="398462" cy="215900"/>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Report to WP.29</a:t>
            </a:r>
          </a:p>
        </p:txBody>
      </p:sp>
      <p:sp>
        <p:nvSpPr>
          <p:cNvPr id="33987" name="Rectangle 222"/>
          <p:cNvSpPr>
            <a:spLocks noChangeArrowheads="1"/>
          </p:cNvSpPr>
          <p:nvPr/>
        </p:nvSpPr>
        <p:spPr bwMode="auto">
          <a:xfrm>
            <a:off x="4505325" y="5734050"/>
            <a:ext cx="798513" cy="65088"/>
          </a:xfrm>
          <a:prstGeom prst="rect">
            <a:avLst/>
          </a:prstGeom>
          <a:noFill/>
          <a:ln w="9525">
            <a:noFill/>
            <a:round/>
            <a:headEnd/>
            <a:tailEnd/>
          </a:ln>
        </p:spPr>
        <p:txBody>
          <a:bodyPr lIns="0" tIns="0" rIns="0" bIns="0">
            <a:spAutoFit/>
          </a:bodyPr>
          <a:lstStyle/>
          <a:p>
            <a:pPr>
              <a:lnSpc>
                <a:spcPts val="500"/>
              </a:lnSpc>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FFFFFF"/>
                </a:solidFill>
              </a:rPr>
              <a:t>Draft proposal</a:t>
            </a:r>
          </a:p>
        </p:txBody>
      </p:sp>
      <p:sp>
        <p:nvSpPr>
          <p:cNvPr id="33988" name="Freeform 200"/>
          <p:cNvSpPr>
            <a:spLocks noChangeArrowheads="1"/>
          </p:cNvSpPr>
          <p:nvPr/>
        </p:nvSpPr>
        <p:spPr bwMode="auto">
          <a:xfrm>
            <a:off x="5562600" y="5600700"/>
            <a:ext cx="258763" cy="327025"/>
          </a:xfrm>
          <a:custGeom>
            <a:avLst/>
            <a:gdLst>
              <a:gd name="T0" fmla="*/ 0 w 472"/>
              <a:gd name="T1" fmla="*/ 0 h 206"/>
              <a:gd name="T2" fmla="*/ 2147483647 w 472"/>
              <a:gd name="T3" fmla="*/ 0 h 206"/>
              <a:gd name="T4" fmla="*/ 2147483647 w 472"/>
              <a:gd name="T5" fmla="*/ 2147483647 h 206"/>
              <a:gd name="T6" fmla="*/ 2147483647 w 472"/>
              <a:gd name="T7" fmla="*/ 2147483647 h 206"/>
              <a:gd name="T8" fmla="*/ 0 w 472"/>
              <a:gd name="T9" fmla="*/ 2147483647 h 206"/>
              <a:gd name="T10" fmla="*/ 0 w 472"/>
              <a:gd name="T11" fmla="*/ 0 h 206"/>
              <a:gd name="T12" fmla="*/ 0 60000 65536"/>
              <a:gd name="T13" fmla="*/ 0 60000 65536"/>
              <a:gd name="T14" fmla="*/ 0 60000 65536"/>
              <a:gd name="T15" fmla="*/ 0 60000 65536"/>
              <a:gd name="T16" fmla="*/ 0 60000 65536"/>
              <a:gd name="T17" fmla="*/ 0 60000 65536"/>
              <a:gd name="T18" fmla="*/ 0 w 472"/>
              <a:gd name="T19" fmla="*/ 0 h 206"/>
              <a:gd name="T20" fmla="*/ 472 w 472"/>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472" h="206">
                <a:moveTo>
                  <a:pt x="0" y="0"/>
                </a:moveTo>
                <a:lnTo>
                  <a:pt x="368" y="0"/>
                </a:lnTo>
                <a:lnTo>
                  <a:pt x="472" y="103"/>
                </a:lnTo>
                <a:lnTo>
                  <a:pt x="368" y="206"/>
                </a:lnTo>
                <a:lnTo>
                  <a:pt x="0" y="206"/>
                </a:lnTo>
                <a:lnTo>
                  <a:pt x="0" y="0"/>
                </a:lnTo>
                <a:close/>
              </a:path>
            </a:pathLst>
          </a:custGeom>
          <a:solidFill>
            <a:srgbClr val="FF3300"/>
          </a:solidFill>
          <a:ln w="9525">
            <a:noFill/>
            <a:round/>
            <a:headEnd/>
            <a:tailEnd/>
          </a:ln>
        </p:spPr>
        <p:txBody>
          <a:bodyPr wrap="none" anchor="ctr"/>
          <a:lstStyle/>
          <a:p>
            <a:endParaRPr lang="ja-JP" altLang="en-US"/>
          </a:p>
        </p:txBody>
      </p:sp>
      <p:sp>
        <p:nvSpPr>
          <p:cNvPr id="33989" name="Freeform 201"/>
          <p:cNvSpPr>
            <a:spLocks noChangeArrowheads="1"/>
          </p:cNvSpPr>
          <p:nvPr/>
        </p:nvSpPr>
        <p:spPr bwMode="auto">
          <a:xfrm>
            <a:off x="5553075" y="5589588"/>
            <a:ext cx="268288" cy="349250"/>
          </a:xfrm>
          <a:custGeom>
            <a:avLst/>
            <a:gdLst>
              <a:gd name="T0" fmla="*/ 0 w 1731"/>
              <a:gd name="T1" fmla="*/ 2147483647 h 784"/>
              <a:gd name="T2" fmla="*/ 2147483647 w 1731"/>
              <a:gd name="T3" fmla="*/ 0 h 784"/>
              <a:gd name="T4" fmla="*/ 2147483647 w 1731"/>
              <a:gd name="T5" fmla="*/ 0 h 784"/>
              <a:gd name="T6" fmla="*/ 2147483647 w 1731"/>
              <a:gd name="T7" fmla="*/ 2147483647 h 784"/>
              <a:gd name="T8" fmla="*/ 2147483647 w 1731"/>
              <a:gd name="T9" fmla="*/ 2147483647 h 784"/>
              <a:gd name="T10" fmla="*/ 2147483647 w 1731"/>
              <a:gd name="T11" fmla="*/ 2147483647 h 784"/>
              <a:gd name="T12" fmla="*/ 2147483647 w 1731"/>
              <a:gd name="T13" fmla="*/ 2147483647 h 784"/>
              <a:gd name="T14" fmla="*/ 2147483647 w 1731"/>
              <a:gd name="T15" fmla="*/ 2147483647 h 784"/>
              <a:gd name="T16" fmla="*/ 2147483647 w 1731"/>
              <a:gd name="T17" fmla="*/ 2147483647 h 784"/>
              <a:gd name="T18" fmla="*/ 0 w 1731"/>
              <a:gd name="T19" fmla="*/ 2147483647 h 784"/>
              <a:gd name="T20" fmla="*/ 0 w 1731"/>
              <a:gd name="T21" fmla="*/ 2147483647 h 784"/>
              <a:gd name="T22" fmla="*/ 2147483647 w 1731"/>
              <a:gd name="T23" fmla="*/ 2147483647 h 784"/>
              <a:gd name="T24" fmla="*/ 2147483647 w 1731"/>
              <a:gd name="T25" fmla="*/ 2147483647 h 784"/>
              <a:gd name="T26" fmla="*/ 2147483647 w 1731"/>
              <a:gd name="T27" fmla="*/ 2147483647 h 784"/>
              <a:gd name="T28" fmla="*/ 2147483647 w 1731"/>
              <a:gd name="T29" fmla="*/ 2147483647 h 784"/>
              <a:gd name="T30" fmla="*/ 2147483647 w 1731"/>
              <a:gd name="T31" fmla="*/ 2147483647 h 784"/>
              <a:gd name="T32" fmla="*/ 2147483647 w 1731"/>
              <a:gd name="T33" fmla="*/ 2147483647 h 784"/>
              <a:gd name="T34" fmla="*/ 2147483647 w 1731"/>
              <a:gd name="T35" fmla="*/ 2147483647 h 784"/>
              <a:gd name="T36" fmla="*/ 2147483647 w 1731"/>
              <a:gd name="T37" fmla="*/ 2147483647 h 784"/>
              <a:gd name="T38" fmla="*/ 2147483647 w 1731"/>
              <a:gd name="T39" fmla="*/ 2147483647 h 784"/>
              <a:gd name="T40" fmla="*/ 2147483647 w 1731"/>
              <a:gd name="T41" fmla="*/ 2147483647 h 784"/>
              <a:gd name="T42" fmla="*/ 2147483647 w 1731"/>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31"/>
              <a:gd name="T67" fmla="*/ 0 h 784"/>
              <a:gd name="T68" fmla="*/ 1731 w 1731"/>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31" h="784">
                <a:moveTo>
                  <a:pt x="0" y="24"/>
                </a:moveTo>
                <a:cubicBezTo>
                  <a:pt x="0" y="11"/>
                  <a:pt x="11" y="0"/>
                  <a:pt x="24" y="0"/>
                </a:cubicBezTo>
                <a:lnTo>
                  <a:pt x="1336" y="0"/>
                </a:lnTo>
                <a:cubicBezTo>
                  <a:pt x="1343" y="0"/>
                  <a:pt x="1349" y="3"/>
                  <a:pt x="1353" y="7"/>
                </a:cubicBezTo>
                <a:lnTo>
                  <a:pt x="1721" y="375"/>
                </a:lnTo>
                <a:cubicBezTo>
                  <a:pt x="1731" y="385"/>
                  <a:pt x="1731" y="400"/>
                  <a:pt x="1721" y="409"/>
                </a:cubicBezTo>
                <a:lnTo>
                  <a:pt x="1353" y="777"/>
                </a:lnTo>
                <a:cubicBezTo>
                  <a:pt x="1349" y="782"/>
                  <a:pt x="1343" y="784"/>
                  <a:pt x="1336" y="784"/>
                </a:cubicBezTo>
                <a:lnTo>
                  <a:pt x="24" y="784"/>
                </a:lnTo>
                <a:cubicBezTo>
                  <a:pt x="11" y="784"/>
                  <a:pt x="0" y="774"/>
                  <a:pt x="0" y="760"/>
                </a:cubicBezTo>
                <a:lnTo>
                  <a:pt x="0" y="24"/>
                </a:lnTo>
                <a:close/>
                <a:moveTo>
                  <a:pt x="48" y="760"/>
                </a:moveTo>
                <a:lnTo>
                  <a:pt x="24" y="736"/>
                </a:lnTo>
                <a:lnTo>
                  <a:pt x="1336" y="736"/>
                </a:lnTo>
                <a:lnTo>
                  <a:pt x="1319" y="743"/>
                </a:lnTo>
                <a:lnTo>
                  <a:pt x="1687" y="375"/>
                </a:lnTo>
                <a:lnTo>
                  <a:pt x="1687" y="409"/>
                </a:lnTo>
                <a:lnTo>
                  <a:pt x="1319" y="41"/>
                </a:lnTo>
                <a:lnTo>
                  <a:pt x="1336" y="48"/>
                </a:lnTo>
                <a:lnTo>
                  <a:pt x="24" y="48"/>
                </a:lnTo>
                <a:lnTo>
                  <a:pt x="48" y="24"/>
                </a:lnTo>
                <a:lnTo>
                  <a:pt x="48" y="760"/>
                </a:lnTo>
                <a:close/>
              </a:path>
            </a:pathLst>
          </a:custGeom>
          <a:solidFill>
            <a:srgbClr val="FF3300"/>
          </a:solidFill>
          <a:ln w="9360">
            <a:solidFill>
              <a:srgbClr val="FF3300"/>
            </a:solidFill>
            <a:round/>
            <a:headEnd/>
            <a:tailEnd/>
          </a:ln>
        </p:spPr>
        <p:txBody>
          <a:bodyPr wrap="none" anchor="ctr"/>
          <a:lstStyle/>
          <a:p>
            <a:endParaRPr lang="ja-JP" altLang="en-US"/>
          </a:p>
        </p:txBody>
      </p:sp>
      <p:sp>
        <p:nvSpPr>
          <p:cNvPr id="33990" name="Rectangle 221"/>
          <p:cNvSpPr>
            <a:spLocks noChangeArrowheads="1"/>
          </p:cNvSpPr>
          <p:nvPr/>
        </p:nvSpPr>
        <p:spPr bwMode="auto">
          <a:xfrm>
            <a:off x="5591175" y="5649913"/>
            <a:ext cx="241300" cy="228600"/>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500">
                <a:solidFill>
                  <a:srgbClr val="FFFFFF"/>
                </a:solidFill>
              </a:rPr>
              <a:t>Report to WP.29</a:t>
            </a:r>
          </a:p>
        </p:txBody>
      </p:sp>
      <p:sp>
        <p:nvSpPr>
          <p:cNvPr id="33991" name="Rectangle 9"/>
          <p:cNvSpPr>
            <a:spLocks noChangeArrowheads="1"/>
          </p:cNvSpPr>
          <p:nvPr/>
        </p:nvSpPr>
        <p:spPr bwMode="auto">
          <a:xfrm>
            <a:off x="4889500" y="2576513"/>
            <a:ext cx="57150"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6</a:t>
            </a:r>
          </a:p>
        </p:txBody>
      </p:sp>
      <p:sp>
        <p:nvSpPr>
          <p:cNvPr id="33992" name="Rectangle 9"/>
          <p:cNvSpPr>
            <a:spLocks noChangeArrowheads="1"/>
          </p:cNvSpPr>
          <p:nvPr/>
        </p:nvSpPr>
        <p:spPr bwMode="auto">
          <a:xfrm>
            <a:off x="5318125" y="2586038"/>
            <a:ext cx="115888"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11</a:t>
            </a:r>
          </a:p>
        </p:txBody>
      </p:sp>
      <p:sp>
        <p:nvSpPr>
          <p:cNvPr id="33993" name="Line 102"/>
          <p:cNvSpPr>
            <a:spLocks noChangeShapeType="1"/>
          </p:cNvSpPr>
          <p:nvPr/>
        </p:nvSpPr>
        <p:spPr bwMode="auto">
          <a:xfrm>
            <a:off x="6270625" y="2439988"/>
            <a:ext cx="1588" cy="3810000"/>
          </a:xfrm>
          <a:prstGeom prst="line">
            <a:avLst/>
          </a:prstGeom>
          <a:noFill/>
          <a:ln w="9360">
            <a:solidFill>
              <a:srgbClr val="000000"/>
            </a:solidFill>
            <a:miter lim="800000"/>
            <a:headEnd/>
            <a:tailEnd/>
          </a:ln>
        </p:spPr>
        <p:txBody>
          <a:bodyPr/>
          <a:lstStyle/>
          <a:p>
            <a:endParaRPr lang="ja-JP" altLang="en-US"/>
          </a:p>
        </p:txBody>
      </p:sp>
      <p:sp>
        <p:nvSpPr>
          <p:cNvPr id="33994" name="Freeform 186"/>
          <p:cNvSpPr>
            <a:spLocks noChangeArrowheads="1"/>
          </p:cNvSpPr>
          <p:nvPr/>
        </p:nvSpPr>
        <p:spPr bwMode="auto">
          <a:xfrm>
            <a:off x="4133850" y="3362325"/>
            <a:ext cx="3228975" cy="327025"/>
          </a:xfrm>
          <a:custGeom>
            <a:avLst/>
            <a:gdLst>
              <a:gd name="T0" fmla="*/ 0 w 2251"/>
              <a:gd name="T1" fmla="*/ 0 h 206"/>
              <a:gd name="T2" fmla="*/ 2147483647 w 2251"/>
              <a:gd name="T3" fmla="*/ 0 h 206"/>
              <a:gd name="T4" fmla="*/ 2147483647 w 2251"/>
              <a:gd name="T5" fmla="*/ 2147483647 h 206"/>
              <a:gd name="T6" fmla="*/ 2147483647 w 2251"/>
              <a:gd name="T7" fmla="*/ 2147483647 h 206"/>
              <a:gd name="T8" fmla="*/ 0 w 2251"/>
              <a:gd name="T9" fmla="*/ 2147483647 h 206"/>
              <a:gd name="T10" fmla="*/ 0 w 2251"/>
              <a:gd name="T11" fmla="*/ 0 h 206"/>
              <a:gd name="T12" fmla="*/ 0 60000 65536"/>
              <a:gd name="T13" fmla="*/ 0 60000 65536"/>
              <a:gd name="T14" fmla="*/ 0 60000 65536"/>
              <a:gd name="T15" fmla="*/ 0 60000 65536"/>
              <a:gd name="T16" fmla="*/ 0 60000 65536"/>
              <a:gd name="T17" fmla="*/ 0 60000 65536"/>
              <a:gd name="T18" fmla="*/ 0 w 2251"/>
              <a:gd name="T19" fmla="*/ 0 h 206"/>
              <a:gd name="T20" fmla="*/ 2251 w 2251"/>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2251" h="206">
                <a:moveTo>
                  <a:pt x="0" y="0"/>
                </a:moveTo>
                <a:lnTo>
                  <a:pt x="2148" y="0"/>
                </a:lnTo>
                <a:lnTo>
                  <a:pt x="2251" y="103"/>
                </a:lnTo>
                <a:lnTo>
                  <a:pt x="2148" y="206"/>
                </a:lnTo>
                <a:lnTo>
                  <a:pt x="0" y="206"/>
                </a:lnTo>
                <a:lnTo>
                  <a:pt x="0" y="0"/>
                </a:lnTo>
                <a:close/>
              </a:path>
            </a:pathLst>
          </a:custGeom>
          <a:solidFill>
            <a:srgbClr val="4F81BD"/>
          </a:solidFill>
          <a:ln w="9525">
            <a:noFill/>
            <a:round/>
            <a:headEnd/>
            <a:tailEnd/>
          </a:ln>
        </p:spPr>
        <p:txBody>
          <a:bodyPr wrap="none" anchor="ctr"/>
          <a:lstStyle/>
          <a:p>
            <a:endParaRPr lang="ja-JP" altLang="en-US"/>
          </a:p>
        </p:txBody>
      </p:sp>
      <p:sp>
        <p:nvSpPr>
          <p:cNvPr id="33995" name="Freeform 187"/>
          <p:cNvSpPr>
            <a:spLocks noChangeArrowheads="1"/>
          </p:cNvSpPr>
          <p:nvPr/>
        </p:nvSpPr>
        <p:spPr bwMode="auto">
          <a:xfrm>
            <a:off x="4105275" y="3351213"/>
            <a:ext cx="3257550" cy="349250"/>
          </a:xfrm>
          <a:custGeom>
            <a:avLst/>
            <a:gdLst>
              <a:gd name="T0" fmla="*/ 0 w 8067"/>
              <a:gd name="T1" fmla="*/ 2147483647 h 784"/>
              <a:gd name="T2" fmla="*/ 2147483647 w 8067"/>
              <a:gd name="T3" fmla="*/ 0 h 784"/>
              <a:gd name="T4" fmla="*/ 2147483647 w 8067"/>
              <a:gd name="T5" fmla="*/ 0 h 784"/>
              <a:gd name="T6" fmla="*/ 2147483647 w 8067"/>
              <a:gd name="T7" fmla="*/ 2147483647 h 784"/>
              <a:gd name="T8" fmla="*/ 2147483647 w 8067"/>
              <a:gd name="T9" fmla="*/ 2147483647 h 784"/>
              <a:gd name="T10" fmla="*/ 2147483647 w 8067"/>
              <a:gd name="T11" fmla="*/ 2147483647 h 784"/>
              <a:gd name="T12" fmla="*/ 2147483647 w 8067"/>
              <a:gd name="T13" fmla="*/ 2147483647 h 784"/>
              <a:gd name="T14" fmla="*/ 2147483647 w 8067"/>
              <a:gd name="T15" fmla="*/ 2147483647 h 784"/>
              <a:gd name="T16" fmla="*/ 2147483647 w 8067"/>
              <a:gd name="T17" fmla="*/ 2147483647 h 784"/>
              <a:gd name="T18" fmla="*/ 0 w 8067"/>
              <a:gd name="T19" fmla="*/ 2147483647 h 784"/>
              <a:gd name="T20" fmla="*/ 0 w 8067"/>
              <a:gd name="T21" fmla="*/ 2147483647 h 784"/>
              <a:gd name="T22" fmla="*/ 2147483647 w 8067"/>
              <a:gd name="T23" fmla="*/ 2147483647 h 784"/>
              <a:gd name="T24" fmla="*/ 2147483647 w 8067"/>
              <a:gd name="T25" fmla="*/ 2147483647 h 784"/>
              <a:gd name="T26" fmla="*/ 2147483647 w 8067"/>
              <a:gd name="T27" fmla="*/ 2147483647 h 784"/>
              <a:gd name="T28" fmla="*/ 2147483647 w 8067"/>
              <a:gd name="T29" fmla="*/ 2147483647 h 784"/>
              <a:gd name="T30" fmla="*/ 2147483647 w 8067"/>
              <a:gd name="T31" fmla="*/ 2147483647 h 784"/>
              <a:gd name="T32" fmla="*/ 2147483647 w 8067"/>
              <a:gd name="T33" fmla="*/ 2147483647 h 784"/>
              <a:gd name="T34" fmla="*/ 2147483647 w 8067"/>
              <a:gd name="T35" fmla="*/ 2147483647 h 784"/>
              <a:gd name="T36" fmla="*/ 2147483647 w 8067"/>
              <a:gd name="T37" fmla="*/ 2147483647 h 784"/>
              <a:gd name="T38" fmla="*/ 2147483647 w 8067"/>
              <a:gd name="T39" fmla="*/ 2147483647 h 784"/>
              <a:gd name="T40" fmla="*/ 2147483647 w 8067"/>
              <a:gd name="T41" fmla="*/ 2147483647 h 784"/>
              <a:gd name="T42" fmla="*/ 2147483647 w 8067"/>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067"/>
              <a:gd name="T67" fmla="*/ 0 h 784"/>
              <a:gd name="T68" fmla="*/ 8067 w 8067"/>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067" h="784">
                <a:moveTo>
                  <a:pt x="0" y="24"/>
                </a:moveTo>
                <a:cubicBezTo>
                  <a:pt x="0" y="11"/>
                  <a:pt x="11" y="0"/>
                  <a:pt x="24" y="0"/>
                </a:cubicBezTo>
                <a:lnTo>
                  <a:pt x="7672" y="0"/>
                </a:lnTo>
                <a:cubicBezTo>
                  <a:pt x="7679" y="0"/>
                  <a:pt x="7685" y="3"/>
                  <a:pt x="7689" y="7"/>
                </a:cubicBezTo>
                <a:lnTo>
                  <a:pt x="8057" y="375"/>
                </a:lnTo>
                <a:cubicBezTo>
                  <a:pt x="8067" y="385"/>
                  <a:pt x="8067" y="400"/>
                  <a:pt x="8057" y="409"/>
                </a:cubicBezTo>
                <a:lnTo>
                  <a:pt x="7689" y="777"/>
                </a:lnTo>
                <a:cubicBezTo>
                  <a:pt x="7685" y="782"/>
                  <a:pt x="7679" y="784"/>
                  <a:pt x="7672" y="784"/>
                </a:cubicBezTo>
                <a:lnTo>
                  <a:pt x="24" y="784"/>
                </a:lnTo>
                <a:cubicBezTo>
                  <a:pt x="11" y="784"/>
                  <a:pt x="0" y="774"/>
                  <a:pt x="0" y="760"/>
                </a:cubicBezTo>
                <a:lnTo>
                  <a:pt x="0" y="24"/>
                </a:lnTo>
                <a:close/>
                <a:moveTo>
                  <a:pt x="48" y="760"/>
                </a:moveTo>
                <a:lnTo>
                  <a:pt x="24" y="736"/>
                </a:lnTo>
                <a:lnTo>
                  <a:pt x="7672" y="736"/>
                </a:lnTo>
                <a:lnTo>
                  <a:pt x="7655" y="743"/>
                </a:lnTo>
                <a:lnTo>
                  <a:pt x="8023" y="375"/>
                </a:lnTo>
                <a:lnTo>
                  <a:pt x="8023" y="409"/>
                </a:lnTo>
                <a:lnTo>
                  <a:pt x="7655" y="41"/>
                </a:lnTo>
                <a:lnTo>
                  <a:pt x="7672" y="48"/>
                </a:lnTo>
                <a:lnTo>
                  <a:pt x="24" y="48"/>
                </a:lnTo>
                <a:lnTo>
                  <a:pt x="48" y="24"/>
                </a:lnTo>
                <a:lnTo>
                  <a:pt x="48" y="760"/>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96" name="Rectangle 211"/>
          <p:cNvSpPr>
            <a:spLocks noChangeArrowheads="1"/>
          </p:cNvSpPr>
          <p:nvPr/>
        </p:nvSpPr>
        <p:spPr bwMode="auto">
          <a:xfrm>
            <a:off x="4143375" y="3406775"/>
            <a:ext cx="3114675" cy="24447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FFFFFF"/>
                </a:solidFill>
              </a:rPr>
              <a:t>Based on the item list, each GR examines UN Regulations (to be created or amended as necessary).</a:t>
            </a:r>
          </a:p>
        </p:txBody>
      </p:sp>
      <p:sp>
        <p:nvSpPr>
          <p:cNvPr id="33997" name="Freeform 188"/>
          <p:cNvSpPr>
            <a:spLocks noChangeArrowheads="1"/>
          </p:cNvSpPr>
          <p:nvPr/>
        </p:nvSpPr>
        <p:spPr bwMode="auto">
          <a:xfrm>
            <a:off x="5829300" y="3841750"/>
            <a:ext cx="1514475" cy="320675"/>
          </a:xfrm>
          <a:custGeom>
            <a:avLst/>
            <a:gdLst>
              <a:gd name="T0" fmla="*/ 0 w 1461"/>
              <a:gd name="T1" fmla="*/ 0 h 202"/>
              <a:gd name="T2" fmla="*/ 2147483647 w 1461"/>
              <a:gd name="T3" fmla="*/ 0 h 202"/>
              <a:gd name="T4" fmla="*/ 2147483647 w 1461"/>
              <a:gd name="T5" fmla="*/ 2147483647 h 202"/>
              <a:gd name="T6" fmla="*/ 2147483647 w 1461"/>
              <a:gd name="T7" fmla="*/ 2147483647 h 202"/>
              <a:gd name="T8" fmla="*/ 0 w 1461"/>
              <a:gd name="T9" fmla="*/ 2147483647 h 202"/>
              <a:gd name="T10" fmla="*/ 0 w 1461"/>
              <a:gd name="T11" fmla="*/ 0 h 202"/>
              <a:gd name="T12" fmla="*/ 0 60000 65536"/>
              <a:gd name="T13" fmla="*/ 0 60000 65536"/>
              <a:gd name="T14" fmla="*/ 0 60000 65536"/>
              <a:gd name="T15" fmla="*/ 0 60000 65536"/>
              <a:gd name="T16" fmla="*/ 0 60000 65536"/>
              <a:gd name="T17" fmla="*/ 0 60000 65536"/>
              <a:gd name="T18" fmla="*/ 0 w 1461"/>
              <a:gd name="T19" fmla="*/ 0 h 202"/>
              <a:gd name="T20" fmla="*/ 1461 w 146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461" h="202">
                <a:moveTo>
                  <a:pt x="0" y="0"/>
                </a:moveTo>
                <a:lnTo>
                  <a:pt x="1359" y="0"/>
                </a:lnTo>
                <a:lnTo>
                  <a:pt x="1461" y="101"/>
                </a:lnTo>
                <a:lnTo>
                  <a:pt x="1359" y="202"/>
                </a:lnTo>
                <a:lnTo>
                  <a:pt x="0" y="202"/>
                </a:lnTo>
                <a:lnTo>
                  <a:pt x="0" y="0"/>
                </a:lnTo>
                <a:close/>
              </a:path>
            </a:pathLst>
          </a:custGeom>
          <a:solidFill>
            <a:srgbClr val="4F81BD"/>
          </a:solidFill>
          <a:ln w="9525">
            <a:noFill/>
            <a:round/>
            <a:headEnd/>
            <a:tailEnd/>
          </a:ln>
        </p:spPr>
        <p:txBody>
          <a:bodyPr wrap="none" anchor="ctr"/>
          <a:lstStyle/>
          <a:p>
            <a:endParaRPr lang="ja-JP" altLang="en-US"/>
          </a:p>
        </p:txBody>
      </p:sp>
      <p:sp>
        <p:nvSpPr>
          <p:cNvPr id="33998" name="Freeform 189"/>
          <p:cNvSpPr>
            <a:spLocks noChangeArrowheads="1"/>
          </p:cNvSpPr>
          <p:nvPr/>
        </p:nvSpPr>
        <p:spPr bwMode="auto">
          <a:xfrm>
            <a:off x="5821363" y="3830638"/>
            <a:ext cx="1541462" cy="342900"/>
          </a:xfrm>
          <a:custGeom>
            <a:avLst/>
            <a:gdLst>
              <a:gd name="T0" fmla="*/ 0 w 5251"/>
              <a:gd name="T1" fmla="*/ 2147483647 h 768"/>
              <a:gd name="T2" fmla="*/ 2147483647 w 5251"/>
              <a:gd name="T3" fmla="*/ 0 h 768"/>
              <a:gd name="T4" fmla="*/ 2147483647 w 5251"/>
              <a:gd name="T5" fmla="*/ 0 h 768"/>
              <a:gd name="T6" fmla="*/ 2147483647 w 5251"/>
              <a:gd name="T7" fmla="*/ 2147483647 h 768"/>
              <a:gd name="T8" fmla="*/ 2147483647 w 5251"/>
              <a:gd name="T9" fmla="*/ 2147483647 h 768"/>
              <a:gd name="T10" fmla="*/ 2147483647 w 5251"/>
              <a:gd name="T11" fmla="*/ 2147483647 h 768"/>
              <a:gd name="T12" fmla="*/ 2147483647 w 5251"/>
              <a:gd name="T13" fmla="*/ 2147483647 h 768"/>
              <a:gd name="T14" fmla="*/ 2147483647 w 5251"/>
              <a:gd name="T15" fmla="*/ 2147483647 h 768"/>
              <a:gd name="T16" fmla="*/ 2147483647 w 5251"/>
              <a:gd name="T17" fmla="*/ 2147483647 h 768"/>
              <a:gd name="T18" fmla="*/ 0 w 5251"/>
              <a:gd name="T19" fmla="*/ 2147483647 h 768"/>
              <a:gd name="T20" fmla="*/ 0 w 5251"/>
              <a:gd name="T21" fmla="*/ 2147483647 h 768"/>
              <a:gd name="T22" fmla="*/ 2147483647 w 5251"/>
              <a:gd name="T23" fmla="*/ 2147483647 h 768"/>
              <a:gd name="T24" fmla="*/ 2147483647 w 5251"/>
              <a:gd name="T25" fmla="*/ 2147483647 h 768"/>
              <a:gd name="T26" fmla="*/ 2147483647 w 5251"/>
              <a:gd name="T27" fmla="*/ 2147483647 h 768"/>
              <a:gd name="T28" fmla="*/ 2147483647 w 5251"/>
              <a:gd name="T29" fmla="*/ 2147483647 h 768"/>
              <a:gd name="T30" fmla="*/ 2147483647 w 5251"/>
              <a:gd name="T31" fmla="*/ 2147483647 h 768"/>
              <a:gd name="T32" fmla="*/ 2147483647 w 5251"/>
              <a:gd name="T33" fmla="*/ 2147483647 h 768"/>
              <a:gd name="T34" fmla="*/ 2147483647 w 5251"/>
              <a:gd name="T35" fmla="*/ 2147483647 h 768"/>
              <a:gd name="T36" fmla="*/ 2147483647 w 5251"/>
              <a:gd name="T37" fmla="*/ 2147483647 h 768"/>
              <a:gd name="T38" fmla="*/ 2147483647 w 5251"/>
              <a:gd name="T39" fmla="*/ 2147483647 h 768"/>
              <a:gd name="T40" fmla="*/ 2147483647 w 5251"/>
              <a:gd name="T41" fmla="*/ 2147483647 h 768"/>
              <a:gd name="T42" fmla="*/ 2147483647 w 5251"/>
              <a:gd name="T43" fmla="*/ 2147483647 h 7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51"/>
              <a:gd name="T67" fmla="*/ 0 h 768"/>
              <a:gd name="T68" fmla="*/ 5251 w 5251"/>
              <a:gd name="T69" fmla="*/ 768 h 7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51" h="768">
                <a:moveTo>
                  <a:pt x="0" y="24"/>
                </a:moveTo>
                <a:cubicBezTo>
                  <a:pt x="0" y="11"/>
                  <a:pt x="11" y="0"/>
                  <a:pt x="24" y="0"/>
                </a:cubicBezTo>
                <a:lnTo>
                  <a:pt x="4864" y="0"/>
                </a:lnTo>
                <a:cubicBezTo>
                  <a:pt x="4871" y="0"/>
                  <a:pt x="4877" y="3"/>
                  <a:pt x="4881" y="7"/>
                </a:cubicBezTo>
                <a:lnTo>
                  <a:pt x="5241" y="367"/>
                </a:lnTo>
                <a:cubicBezTo>
                  <a:pt x="5251" y="377"/>
                  <a:pt x="5251" y="392"/>
                  <a:pt x="5241" y="401"/>
                </a:cubicBezTo>
                <a:lnTo>
                  <a:pt x="4881" y="761"/>
                </a:lnTo>
                <a:cubicBezTo>
                  <a:pt x="4877" y="766"/>
                  <a:pt x="4871" y="768"/>
                  <a:pt x="4864" y="768"/>
                </a:cubicBezTo>
                <a:lnTo>
                  <a:pt x="24" y="768"/>
                </a:lnTo>
                <a:cubicBezTo>
                  <a:pt x="11" y="768"/>
                  <a:pt x="0" y="758"/>
                  <a:pt x="0" y="744"/>
                </a:cubicBezTo>
                <a:lnTo>
                  <a:pt x="0" y="24"/>
                </a:lnTo>
                <a:close/>
                <a:moveTo>
                  <a:pt x="48" y="744"/>
                </a:moveTo>
                <a:lnTo>
                  <a:pt x="24" y="720"/>
                </a:lnTo>
                <a:lnTo>
                  <a:pt x="4864" y="720"/>
                </a:lnTo>
                <a:lnTo>
                  <a:pt x="4847" y="727"/>
                </a:lnTo>
                <a:lnTo>
                  <a:pt x="5207" y="367"/>
                </a:lnTo>
                <a:lnTo>
                  <a:pt x="5207" y="401"/>
                </a:lnTo>
                <a:lnTo>
                  <a:pt x="4847" y="41"/>
                </a:lnTo>
                <a:lnTo>
                  <a:pt x="4864" y="48"/>
                </a:lnTo>
                <a:lnTo>
                  <a:pt x="24" y="48"/>
                </a:lnTo>
                <a:lnTo>
                  <a:pt x="48" y="24"/>
                </a:lnTo>
                <a:lnTo>
                  <a:pt x="48" y="744"/>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99" name="Rectangle 217"/>
          <p:cNvSpPr>
            <a:spLocks noChangeArrowheads="1"/>
          </p:cNvSpPr>
          <p:nvPr/>
        </p:nvSpPr>
        <p:spPr bwMode="auto">
          <a:xfrm>
            <a:off x="5889625" y="3965575"/>
            <a:ext cx="2681288" cy="85725"/>
          </a:xfrm>
          <a:prstGeom prst="rect">
            <a:avLst/>
          </a:prstGeom>
          <a:noFill/>
          <a:ln w="9525">
            <a:noFill/>
            <a:round/>
            <a:headEnd/>
            <a:tailEnd/>
          </a:ln>
        </p:spPr>
        <p:txBody>
          <a:bodyPr lIns="0" tIns="0" rIns="0" bIns="0">
            <a:spAutoFit/>
          </a:bodyPr>
          <a:lstStyle/>
          <a:p>
            <a:pPr>
              <a:lnSpc>
                <a:spcPct val="80000"/>
              </a:lnSpc>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Discuss the draft UN R0 at WP.29</a:t>
            </a:r>
          </a:p>
        </p:txBody>
      </p:sp>
      <p:sp>
        <p:nvSpPr>
          <p:cNvPr id="34000" name="Rectangle 190"/>
          <p:cNvSpPr>
            <a:spLocks noChangeArrowheads="1"/>
          </p:cNvSpPr>
          <p:nvPr/>
        </p:nvSpPr>
        <p:spPr bwMode="auto">
          <a:xfrm>
            <a:off x="7419975" y="4318000"/>
            <a:ext cx="46038" cy="32067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4001" name="Freeform 191"/>
          <p:cNvSpPr>
            <a:spLocks noChangeArrowheads="1"/>
          </p:cNvSpPr>
          <p:nvPr/>
        </p:nvSpPr>
        <p:spPr bwMode="auto">
          <a:xfrm>
            <a:off x="7413625" y="4306888"/>
            <a:ext cx="53975" cy="342900"/>
          </a:xfrm>
          <a:custGeom>
            <a:avLst/>
            <a:gdLst>
              <a:gd name="T0" fmla="*/ 0 w 128"/>
              <a:gd name="T1" fmla="*/ 2147483647 h 768"/>
              <a:gd name="T2" fmla="*/ 2147483647 w 128"/>
              <a:gd name="T3" fmla="*/ 0 h 768"/>
              <a:gd name="T4" fmla="*/ 2147483647 w 128"/>
              <a:gd name="T5" fmla="*/ 0 h 768"/>
              <a:gd name="T6" fmla="*/ 2147483647 w 128"/>
              <a:gd name="T7" fmla="*/ 2147483647 h 768"/>
              <a:gd name="T8" fmla="*/ 2147483647 w 128"/>
              <a:gd name="T9" fmla="*/ 2147483647 h 768"/>
              <a:gd name="T10" fmla="*/ 2147483647 w 128"/>
              <a:gd name="T11" fmla="*/ 2147483647 h 768"/>
              <a:gd name="T12" fmla="*/ 2147483647 w 128"/>
              <a:gd name="T13" fmla="*/ 2147483647 h 768"/>
              <a:gd name="T14" fmla="*/ 0 w 128"/>
              <a:gd name="T15" fmla="*/ 2147483647 h 768"/>
              <a:gd name="T16" fmla="*/ 0 w 128"/>
              <a:gd name="T17" fmla="*/ 2147483647 h 768"/>
              <a:gd name="T18" fmla="*/ 2147483647 w 128"/>
              <a:gd name="T19" fmla="*/ 2147483647 h 768"/>
              <a:gd name="T20" fmla="*/ 2147483647 w 128"/>
              <a:gd name="T21" fmla="*/ 2147483647 h 768"/>
              <a:gd name="T22" fmla="*/ 2147483647 w 128"/>
              <a:gd name="T23" fmla="*/ 2147483647 h 768"/>
              <a:gd name="T24" fmla="*/ 2147483647 w 128"/>
              <a:gd name="T25" fmla="*/ 2147483647 h 768"/>
              <a:gd name="T26" fmla="*/ 2147483647 w 128"/>
              <a:gd name="T27" fmla="*/ 2147483647 h 768"/>
              <a:gd name="T28" fmla="*/ 2147483647 w 128"/>
              <a:gd name="T29" fmla="*/ 2147483647 h 768"/>
              <a:gd name="T30" fmla="*/ 2147483647 w 128"/>
              <a:gd name="T31" fmla="*/ 2147483647 h 768"/>
              <a:gd name="T32" fmla="*/ 2147483647 w 128"/>
              <a:gd name="T33" fmla="*/ 2147483647 h 768"/>
              <a:gd name="T34" fmla="*/ 2147483647 w 128"/>
              <a:gd name="T35" fmla="*/ 2147483647 h 7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68"/>
              <a:gd name="T56" fmla="*/ 128 w 128"/>
              <a:gd name="T57" fmla="*/ 768 h 7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68">
                <a:moveTo>
                  <a:pt x="0" y="24"/>
                </a:moveTo>
                <a:cubicBezTo>
                  <a:pt x="0" y="11"/>
                  <a:pt x="11" y="0"/>
                  <a:pt x="24" y="0"/>
                </a:cubicBezTo>
                <a:lnTo>
                  <a:pt x="104" y="0"/>
                </a:lnTo>
                <a:cubicBezTo>
                  <a:pt x="118" y="0"/>
                  <a:pt x="128" y="11"/>
                  <a:pt x="128" y="24"/>
                </a:cubicBezTo>
                <a:lnTo>
                  <a:pt x="128" y="744"/>
                </a:lnTo>
                <a:cubicBezTo>
                  <a:pt x="128" y="758"/>
                  <a:pt x="118" y="768"/>
                  <a:pt x="104" y="768"/>
                </a:cubicBezTo>
                <a:lnTo>
                  <a:pt x="24" y="768"/>
                </a:lnTo>
                <a:cubicBezTo>
                  <a:pt x="11" y="768"/>
                  <a:pt x="0" y="758"/>
                  <a:pt x="0" y="744"/>
                </a:cubicBezTo>
                <a:lnTo>
                  <a:pt x="0" y="24"/>
                </a:lnTo>
                <a:close/>
                <a:moveTo>
                  <a:pt x="48" y="744"/>
                </a:moveTo>
                <a:lnTo>
                  <a:pt x="24" y="720"/>
                </a:lnTo>
                <a:lnTo>
                  <a:pt x="104" y="720"/>
                </a:lnTo>
                <a:lnTo>
                  <a:pt x="80" y="744"/>
                </a:lnTo>
                <a:lnTo>
                  <a:pt x="80" y="24"/>
                </a:lnTo>
                <a:lnTo>
                  <a:pt x="104" y="48"/>
                </a:lnTo>
                <a:lnTo>
                  <a:pt x="24" y="48"/>
                </a:lnTo>
                <a:lnTo>
                  <a:pt x="48" y="24"/>
                </a:lnTo>
                <a:lnTo>
                  <a:pt x="48" y="744"/>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4002" name="Freeform 191"/>
          <p:cNvSpPr>
            <a:spLocks noChangeArrowheads="1"/>
          </p:cNvSpPr>
          <p:nvPr/>
        </p:nvSpPr>
        <p:spPr bwMode="auto">
          <a:xfrm>
            <a:off x="7566025" y="4306888"/>
            <a:ext cx="53975" cy="342900"/>
          </a:xfrm>
          <a:custGeom>
            <a:avLst/>
            <a:gdLst>
              <a:gd name="T0" fmla="*/ 0 w 128"/>
              <a:gd name="T1" fmla="*/ 2147483647 h 768"/>
              <a:gd name="T2" fmla="*/ 2147483647 w 128"/>
              <a:gd name="T3" fmla="*/ 0 h 768"/>
              <a:gd name="T4" fmla="*/ 2147483647 w 128"/>
              <a:gd name="T5" fmla="*/ 0 h 768"/>
              <a:gd name="T6" fmla="*/ 2147483647 w 128"/>
              <a:gd name="T7" fmla="*/ 2147483647 h 768"/>
              <a:gd name="T8" fmla="*/ 2147483647 w 128"/>
              <a:gd name="T9" fmla="*/ 2147483647 h 768"/>
              <a:gd name="T10" fmla="*/ 2147483647 w 128"/>
              <a:gd name="T11" fmla="*/ 2147483647 h 768"/>
              <a:gd name="T12" fmla="*/ 2147483647 w 128"/>
              <a:gd name="T13" fmla="*/ 2147483647 h 768"/>
              <a:gd name="T14" fmla="*/ 0 w 128"/>
              <a:gd name="T15" fmla="*/ 2147483647 h 768"/>
              <a:gd name="T16" fmla="*/ 0 w 128"/>
              <a:gd name="T17" fmla="*/ 2147483647 h 768"/>
              <a:gd name="T18" fmla="*/ 2147483647 w 128"/>
              <a:gd name="T19" fmla="*/ 2147483647 h 768"/>
              <a:gd name="T20" fmla="*/ 2147483647 w 128"/>
              <a:gd name="T21" fmla="*/ 2147483647 h 768"/>
              <a:gd name="T22" fmla="*/ 2147483647 w 128"/>
              <a:gd name="T23" fmla="*/ 2147483647 h 768"/>
              <a:gd name="T24" fmla="*/ 2147483647 w 128"/>
              <a:gd name="T25" fmla="*/ 2147483647 h 768"/>
              <a:gd name="T26" fmla="*/ 2147483647 w 128"/>
              <a:gd name="T27" fmla="*/ 2147483647 h 768"/>
              <a:gd name="T28" fmla="*/ 2147483647 w 128"/>
              <a:gd name="T29" fmla="*/ 2147483647 h 768"/>
              <a:gd name="T30" fmla="*/ 2147483647 w 128"/>
              <a:gd name="T31" fmla="*/ 2147483647 h 768"/>
              <a:gd name="T32" fmla="*/ 2147483647 w 128"/>
              <a:gd name="T33" fmla="*/ 2147483647 h 768"/>
              <a:gd name="T34" fmla="*/ 2147483647 w 128"/>
              <a:gd name="T35" fmla="*/ 2147483647 h 7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68"/>
              <a:gd name="T56" fmla="*/ 128 w 128"/>
              <a:gd name="T57" fmla="*/ 768 h 7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68">
                <a:moveTo>
                  <a:pt x="0" y="24"/>
                </a:moveTo>
                <a:cubicBezTo>
                  <a:pt x="0" y="11"/>
                  <a:pt x="11" y="0"/>
                  <a:pt x="24" y="0"/>
                </a:cubicBezTo>
                <a:lnTo>
                  <a:pt x="104" y="0"/>
                </a:lnTo>
                <a:cubicBezTo>
                  <a:pt x="118" y="0"/>
                  <a:pt x="128" y="11"/>
                  <a:pt x="128" y="24"/>
                </a:cubicBezTo>
                <a:lnTo>
                  <a:pt x="128" y="744"/>
                </a:lnTo>
                <a:cubicBezTo>
                  <a:pt x="128" y="758"/>
                  <a:pt x="118" y="768"/>
                  <a:pt x="104" y="768"/>
                </a:cubicBezTo>
                <a:lnTo>
                  <a:pt x="24" y="768"/>
                </a:lnTo>
                <a:cubicBezTo>
                  <a:pt x="11" y="768"/>
                  <a:pt x="0" y="758"/>
                  <a:pt x="0" y="744"/>
                </a:cubicBezTo>
                <a:lnTo>
                  <a:pt x="0" y="24"/>
                </a:lnTo>
                <a:close/>
                <a:moveTo>
                  <a:pt x="48" y="744"/>
                </a:moveTo>
                <a:lnTo>
                  <a:pt x="24" y="720"/>
                </a:lnTo>
                <a:lnTo>
                  <a:pt x="104" y="720"/>
                </a:lnTo>
                <a:lnTo>
                  <a:pt x="80" y="744"/>
                </a:lnTo>
                <a:lnTo>
                  <a:pt x="80" y="24"/>
                </a:lnTo>
                <a:lnTo>
                  <a:pt x="104" y="48"/>
                </a:lnTo>
                <a:lnTo>
                  <a:pt x="24" y="48"/>
                </a:lnTo>
                <a:lnTo>
                  <a:pt x="48" y="24"/>
                </a:lnTo>
                <a:lnTo>
                  <a:pt x="48" y="744"/>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4003" name="Rectangle 190"/>
          <p:cNvSpPr>
            <a:spLocks noChangeArrowheads="1"/>
          </p:cNvSpPr>
          <p:nvPr/>
        </p:nvSpPr>
        <p:spPr bwMode="auto">
          <a:xfrm>
            <a:off x="7493000" y="4327525"/>
            <a:ext cx="46038" cy="32067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4004" name="Freeform 191"/>
          <p:cNvSpPr>
            <a:spLocks noChangeArrowheads="1"/>
          </p:cNvSpPr>
          <p:nvPr/>
        </p:nvSpPr>
        <p:spPr bwMode="auto">
          <a:xfrm>
            <a:off x="7486650" y="4306888"/>
            <a:ext cx="53975" cy="342900"/>
          </a:xfrm>
          <a:custGeom>
            <a:avLst/>
            <a:gdLst>
              <a:gd name="T0" fmla="*/ 0 w 128"/>
              <a:gd name="T1" fmla="*/ 2147483647 h 768"/>
              <a:gd name="T2" fmla="*/ 2147483647 w 128"/>
              <a:gd name="T3" fmla="*/ 0 h 768"/>
              <a:gd name="T4" fmla="*/ 2147483647 w 128"/>
              <a:gd name="T5" fmla="*/ 0 h 768"/>
              <a:gd name="T6" fmla="*/ 2147483647 w 128"/>
              <a:gd name="T7" fmla="*/ 2147483647 h 768"/>
              <a:gd name="T8" fmla="*/ 2147483647 w 128"/>
              <a:gd name="T9" fmla="*/ 2147483647 h 768"/>
              <a:gd name="T10" fmla="*/ 2147483647 w 128"/>
              <a:gd name="T11" fmla="*/ 2147483647 h 768"/>
              <a:gd name="T12" fmla="*/ 2147483647 w 128"/>
              <a:gd name="T13" fmla="*/ 2147483647 h 768"/>
              <a:gd name="T14" fmla="*/ 0 w 128"/>
              <a:gd name="T15" fmla="*/ 2147483647 h 768"/>
              <a:gd name="T16" fmla="*/ 0 w 128"/>
              <a:gd name="T17" fmla="*/ 2147483647 h 768"/>
              <a:gd name="T18" fmla="*/ 2147483647 w 128"/>
              <a:gd name="T19" fmla="*/ 2147483647 h 768"/>
              <a:gd name="T20" fmla="*/ 2147483647 w 128"/>
              <a:gd name="T21" fmla="*/ 2147483647 h 768"/>
              <a:gd name="T22" fmla="*/ 2147483647 w 128"/>
              <a:gd name="T23" fmla="*/ 2147483647 h 768"/>
              <a:gd name="T24" fmla="*/ 2147483647 w 128"/>
              <a:gd name="T25" fmla="*/ 2147483647 h 768"/>
              <a:gd name="T26" fmla="*/ 2147483647 w 128"/>
              <a:gd name="T27" fmla="*/ 2147483647 h 768"/>
              <a:gd name="T28" fmla="*/ 2147483647 w 128"/>
              <a:gd name="T29" fmla="*/ 2147483647 h 768"/>
              <a:gd name="T30" fmla="*/ 2147483647 w 128"/>
              <a:gd name="T31" fmla="*/ 2147483647 h 768"/>
              <a:gd name="T32" fmla="*/ 2147483647 w 128"/>
              <a:gd name="T33" fmla="*/ 2147483647 h 768"/>
              <a:gd name="T34" fmla="*/ 2147483647 w 128"/>
              <a:gd name="T35" fmla="*/ 2147483647 h 7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68"/>
              <a:gd name="T56" fmla="*/ 128 w 128"/>
              <a:gd name="T57" fmla="*/ 768 h 7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68">
                <a:moveTo>
                  <a:pt x="0" y="24"/>
                </a:moveTo>
                <a:cubicBezTo>
                  <a:pt x="0" y="11"/>
                  <a:pt x="11" y="0"/>
                  <a:pt x="24" y="0"/>
                </a:cubicBezTo>
                <a:lnTo>
                  <a:pt x="104" y="0"/>
                </a:lnTo>
                <a:cubicBezTo>
                  <a:pt x="118" y="0"/>
                  <a:pt x="128" y="11"/>
                  <a:pt x="128" y="24"/>
                </a:cubicBezTo>
                <a:lnTo>
                  <a:pt x="128" y="744"/>
                </a:lnTo>
                <a:cubicBezTo>
                  <a:pt x="128" y="758"/>
                  <a:pt x="118" y="768"/>
                  <a:pt x="104" y="768"/>
                </a:cubicBezTo>
                <a:lnTo>
                  <a:pt x="24" y="768"/>
                </a:lnTo>
                <a:cubicBezTo>
                  <a:pt x="11" y="768"/>
                  <a:pt x="0" y="758"/>
                  <a:pt x="0" y="744"/>
                </a:cubicBezTo>
                <a:lnTo>
                  <a:pt x="0" y="24"/>
                </a:lnTo>
                <a:close/>
                <a:moveTo>
                  <a:pt x="48" y="744"/>
                </a:moveTo>
                <a:lnTo>
                  <a:pt x="24" y="720"/>
                </a:lnTo>
                <a:lnTo>
                  <a:pt x="104" y="720"/>
                </a:lnTo>
                <a:lnTo>
                  <a:pt x="80" y="744"/>
                </a:lnTo>
                <a:lnTo>
                  <a:pt x="80" y="24"/>
                </a:lnTo>
                <a:lnTo>
                  <a:pt x="104" y="48"/>
                </a:lnTo>
                <a:lnTo>
                  <a:pt x="24" y="48"/>
                </a:lnTo>
                <a:lnTo>
                  <a:pt x="48" y="24"/>
                </a:lnTo>
                <a:lnTo>
                  <a:pt x="48" y="744"/>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4005" name="Rectangle 9"/>
          <p:cNvSpPr>
            <a:spLocks noChangeArrowheads="1"/>
          </p:cNvSpPr>
          <p:nvPr/>
        </p:nvSpPr>
        <p:spPr bwMode="auto">
          <a:xfrm>
            <a:off x="7327900" y="2566988"/>
            <a:ext cx="57150"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6</a:t>
            </a:r>
          </a:p>
        </p:txBody>
      </p:sp>
      <p:sp>
        <p:nvSpPr>
          <p:cNvPr id="34006" name="Rectangle 9"/>
          <p:cNvSpPr>
            <a:spLocks noChangeArrowheads="1"/>
          </p:cNvSpPr>
          <p:nvPr/>
        </p:nvSpPr>
        <p:spPr bwMode="auto">
          <a:xfrm>
            <a:off x="5765800" y="2570163"/>
            <a:ext cx="57150"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3" dist="53882" dir="13500000">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3" dist="53882" dir="13500000">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12861</TotalTime>
  <Words>4088</Words>
  <Application>Microsoft Office PowerPoint</Application>
  <PresentationFormat>On-screen Show (4:3)</PresentationFormat>
  <Paragraphs>603</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デザインの設定</vt:lpstr>
      <vt:lpstr>スライド</vt:lpstr>
      <vt:lpstr>64th GRPE Session Development of IWVTA system and involvement of the Working Parties: CANDIDATE ITEMS FOR TECHNICAL REGULATIONS APPLICABLE TO IWVTA AND GUIDELINE FOR GRS TO REVIEW TECHNICAL REGULATIONS APPLICABLE TO IWVTA</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GRSP 6. Explanation of the flow chart of the guideline for GRs to review      and/or develop technical regulations applicable to IWVTA   -Step 0  -Step 1/2  -Step 3  </vt:lpstr>
      <vt:lpstr>Introduction</vt:lpstr>
      <vt:lpstr>PowerPoint Presentation</vt:lpstr>
      <vt:lpstr>PowerPoint Presentation</vt:lpstr>
      <vt:lpstr>PowerPoint Presentation</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GRSG 6. Explanation of the flow chart of the guideline for GRs to review      and/or develop technical regulations applicable to IWVTA   -Step 0  -Step 1/2  -Step 3  </vt:lpstr>
      <vt:lpstr>PowerPoint Presentation</vt:lpstr>
      <vt:lpstr>PowerPoint Presentation</vt:lpstr>
      <vt:lpstr>PowerPoint Presentation</vt:lpstr>
      <vt:lpstr>Basic idea is to establish IWVTA under the 1958 Agreement</vt:lpstr>
      <vt:lpstr>PowerPoint Presentation</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GRSG 6. Explanation of the flow chart of the guideline for GRs to review      and/or develop technical regulations applicable to IWVTA   -Step 0  -Step 1/2  -Step 3  </vt:lpstr>
      <vt:lpstr>PowerPoint Presentation</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GRSG 6. Explanation of the flow chart of the guideline for GRs to review      and/or develop technical regulations applicable to IWVTA   -Step 0  -Step 1/2  -Step 3  </vt:lpstr>
      <vt:lpstr>PowerPoint Presentation</vt:lpstr>
      <vt:lpstr>PowerPoint Presentation</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 6. Explanation of the flow chart of the guideline for GRs to review      and/or develop technical regulations applicable to IWVTA   -Step 0  -Step 1/2  -Step 3  </vt:lpstr>
      <vt:lpstr>PowerPoint Presentation</vt:lpstr>
      <vt:lpstr>1. The candidate items for technical regulations applicable to IWVTA (GRPE)</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GRSG 6. Explanation of the flow chart of the guideline for GRs to review      and/or develop technical regulations applicable to IWVTA   -Step 0  -Step 1/2  -Step 3  </vt:lpstr>
      <vt:lpstr>PowerPoint Presentation</vt:lpstr>
      <vt:lpstr>PowerPoint Presentation</vt:lpstr>
      <vt:lpstr>PowerPoint Presentation</vt:lpstr>
      <vt:lpstr>PowerPoint Presentation</vt:lpstr>
      <vt:lpstr>PowerPoint Presentation</vt:lpstr>
    </vt:vector>
  </TitlesOfParts>
  <Company>JASIC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JASIC activity</dc:title>
  <dc:creator>Mori</dc:creator>
  <cp:lastModifiedBy>Pierpaolo Cazzola</cp:lastModifiedBy>
  <cp:revision>615</cp:revision>
  <dcterms:created xsi:type="dcterms:W3CDTF">2005-03-22T02:37:33Z</dcterms:created>
  <dcterms:modified xsi:type="dcterms:W3CDTF">2012-06-01T14:23:40Z</dcterms:modified>
</cp:coreProperties>
</file>