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5" r:id="rId3"/>
    <p:sldId id="288" r:id="rId4"/>
    <p:sldId id="289" r:id="rId5"/>
    <p:sldId id="290" r:id="rId6"/>
    <p:sldId id="291" r:id="rId7"/>
    <p:sldId id="292" r:id="rId8"/>
    <p:sldId id="296" r:id="rId9"/>
    <p:sldId id="297" r:id="rId10"/>
    <p:sldId id="287" r:id="rId11"/>
    <p:sldId id="269" r:id="rId12"/>
    <p:sldId id="286" r:id="rId13"/>
    <p:sldId id="270" r:id="rId14"/>
    <p:sldId id="271" r:id="rId15"/>
    <p:sldId id="272" r:id="rId16"/>
    <p:sldId id="273" r:id="rId17"/>
    <p:sldId id="274" r:id="rId18"/>
    <p:sldId id="275" r:id="rId19"/>
    <p:sldId id="276" r:id="rId20"/>
    <p:sldId id="277" r:id="rId21"/>
    <p:sldId id="278" r:id="rId22"/>
    <p:sldId id="281" r:id="rId23"/>
    <p:sldId id="282" r:id="rId24"/>
    <p:sldId id="298"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144" autoAdjust="0"/>
  </p:normalViewPr>
  <p:slideViewPr>
    <p:cSldViewPr>
      <p:cViewPr varScale="1">
        <p:scale>
          <a:sx n="87" d="100"/>
          <a:sy n="87" d="100"/>
        </p:scale>
        <p:origin x="-1062" y="-90"/>
      </p:cViewPr>
      <p:guideLst>
        <p:guide orient="horz" pos="2160"/>
        <p:guide pos="2880"/>
      </p:guideLst>
    </p:cSldViewPr>
  </p:slideViewPr>
  <p:outlineViewPr>
    <p:cViewPr>
      <p:scale>
        <a:sx n="33" d="100"/>
        <a:sy n="33" d="100"/>
      </p:scale>
      <p:origin x="0" y="8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491;&#20154;&#12501;&#12457;&#12523;&#12480;\&#39640;&#20117;\&#25490;&#12460;&#12473;&#38306;&#36899;\&#31532;11&#27425;&#31572;&#30003;\&#23554;&#38272;&#22996;&#21729;&#20250;&#22577;&#21578;&#26360;\&#22577;&#21578;&#26360;&#27010;&#35201;\RM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491;&#20154;&#12501;&#12457;&#12523;&#12480;\&#39640;&#20117;\&#25490;&#12460;&#12473;&#38306;&#36899;\&#31532;11&#27425;&#31572;&#30003;\&#23554;&#38272;&#22996;&#21729;&#20250;&#22577;&#21578;&#26360;\&#22577;&#21578;&#26360;&#27010;&#35201;\RM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491;&#20154;&#12501;&#12457;&#12523;&#12480;\&#39640;&#20117;\&#25490;&#12460;&#12473;&#38306;&#36899;\&#31532;11&#27425;&#31572;&#30003;\&#23554;&#38272;&#22996;&#21729;&#20250;&#22577;&#21578;&#26360;\&#22577;&#21578;&#26360;&#27010;&#35201;\RM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600"/>
            </a:pPr>
            <a:r>
              <a:rPr lang="en-US" altLang="ja-JP" sz="1600" dirty="0" smtClean="0"/>
              <a:t>Black Smoke and PM under C1 mode test</a:t>
            </a:r>
            <a:endParaRPr lang="ja-JP" altLang="en-US" sz="1600" dirty="0"/>
          </a:p>
        </c:rich>
      </c:tx>
      <c:overlay val="0"/>
    </c:title>
    <c:autoTitleDeleted val="0"/>
    <c:plotArea>
      <c:layout>
        <c:manualLayout>
          <c:layoutTarget val="inner"/>
          <c:xMode val="edge"/>
          <c:yMode val="edge"/>
          <c:x val="0.16799823726859603"/>
          <c:y val="9.0149446972696168E-2"/>
          <c:w val="0.78578646787054474"/>
          <c:h val="0.72700501221329505"/>
        </c:manualLayout>
      </c:layout>
      <c:scatterChart>
        <c:scatterStyle val="lineMarker"/>
        <c:varyColors val="0"/>
        <c:ser>
          <c:idx val="0"/>
          <c:order val="0"/>
          <c:tx>
            <c:v>平成18～20年規制（DPFなし）</c:v>
          </c:tx>
          <c:spPr>
            <a:ln w="28575">
              <a:noFill/>
            </a:ln>
          </c:spPr>
          <c:xVal>
            <c:numRef>
              <c:f>'[Microsoft PowerPoint 内のグラフ]Sheet1'!$D$4:$D$26</c:f>
              <c:numCache>
                <c:formatCode>0.000_ </c:formatCode>
                <c:ptCount val="23"/>
                <c:pt idx="0">
                  <c:v>0.14399999999999999</c:v>
                </c:pt>
                <c:pt idx="1">
                  <c:v>0.30599999999999999</c:v>
                </c:pt>
                <c:pt idx="2">
                  <c:v>0.22</c:v>
                </c:pt>
                <c:pt idx="3">
                  <c:v>0.13100000000000001</c:v>
                </c:pt>
                <c:pt idx="4">
                  <c:v>0.13900000000000001</c:v>
                </c:pt>
                <c:pt idx="5">
                  <c:v>0.19400000000000001</c:v>
                </c:pt>
                <c:pt idx="6">
                  <c:v>0.19</c:v>
                </c:pt>
                <c:pt idx="7">
                  <c:v>0.154</c:v>
                </c:pt>
                <c:pt idx="8">
                  <c:v>0.12</c:v>
                </c:pt>
                <c:pt idx="9">
                  <c:v>7.0000000000000007E-2</c:v>
                </c:pt>
                <c:pt idx="10">
                  <c:v>0.11700000000000001</c:v>
                </c:pt>
                <c:pt idx="11">
                  <c:v>0.106</c:v>
                </c:pt>
                <c:pt idx="12">
                  <c:v>0.14000000000000001</c:v>
                </c:pt>
                <c:pt idx="13">
                  <c:v>0.10299999999999999</c:v>
                </c:pt>
                <c:pt idx="14">
                  <c:v>9.7000000000000003E-2</c:v>
                </c:pt>
                <c:pt idx="15">
                  <c:v>0.06</c:v>
                </c:pt>
                <c:pt idx="16">
                  <c:v>0.122</c:v>
                </c:pt>
                <c:pt idx="17">
                  <c:v>0.15</c:v>
                </c:pt>
                <c:pt idx="18">
                  <c:v>5.2999999999999999E-2</c:v>
                </c:pt>
                <c:pt idx="19">
                  <c:v>0.115</c:v>
                </c:pt>
                <c:pt idx="20">
                  <c:v>0.104</c:v>
                </c:pt>
                <c:pt idx="21">
                  <c:v>0.11700000000000001</c:v>
                </c:pt>
                <c:pt idx="22">
                  <c:v>8.3000000000000004E-2</c:v>
                </c:pt>
              </c:numCache>
            </c:numRef>
          </c:xVal>
          <c:yVal>
            <c:numRef>
              <c:f>'[Microsoft PowerPoint 内のグラフ]Sheet1'!$E$4:$E$26</c:f>
              <c:numCache>
                <c:formatCode>0.00_ </c:formatCode>
                <c:ptCount val="23"/>
                <c:pt idx="0">
                  <c:v>9.9999999999999992E-2</c:v>
                </c:pt>
                <c:pt idx="1">
                  <c:v>7.1124999999999998</c:v>
                </c:pt>
                <c:pt idx="2">
                  <c:v>0.88749999999999996</c:v>
                </c:pt>
                <c:pt idx="3">
                  <c:v>0.77500000000000002</c:v>
                </c:pt>
                <c:pt idx="4">
                  <c:v>0.8</c:v>
                </c:pt>
                <c:pt idx="5">
                  <c:v>0.6875</c:v>
                </c:pt>
                <c:pt idx="6">
                  <c:v>0.875</c:v>
                </c:pt>
                <c:pt idx="7">
                  <c:v>4.8374999999999995</c:v>
                </c:pt>
                <c:pt idx="8">
                  <c:v>0.625</c:v>
                </c:pt>
                <c:pt idx="9">
                  <c:v>0.5625</c:v>
                </c:pt>
                <c:pt idx="10">
                  <c:v>0</c:v>
                </c:pt>
                <c:pt idx="11">
                  <c:v>2.7375000000000003</c:v>
                </c:pt>
                <c:pt idx="12">
                  <c:v>0</c:v>
                </c:pt>
                <c:pt idx="13">
                  <c:v>2.7250000000000001</c:v>
                </c:pt>
                <c:pt idx="14">
                  <c:v>0.6875</c:v>
                </c:pt>
                <c:pt idx="15">
                  <c:v>0.17499999999999999</c:v>
                </c:pt>
                <c:pt idx="16">
                  <c:v>0.5625</c:v>
                </c:pt>
                <c:pt idx="17">
                  <c:v>1.4</c:v>
                </c:pt>
                <c:pt idx="18">
                  <c:v>0</c:v>
                </c:pt>
                <c:pt idx="19">
                  <c:v>0.42500000000000004</c:v>
                </c:pt>
                <c:pt idx="20">
                  <c:v>1.4749999999999999</c:v>
                </c:pt>
                <c:pt idx="21">
                  <c:v>0.96250000000000002</c:v>
                </c:pt>
                <c:pt idx="22">
                  <c:v>0</c:v>
                </c:pt>
              </c:numCache>
            </c:numRef>
          </c:yVal>
          <c:smooth val="0"/>
        </c:ser>
        <c:ser>
          <c:idx val="1"/>
          <c:order val="1"/>
          <c:tx>
            <c:v>平成23～25年規制（DPFあり）</c:v>
          </c:tx>
          <c:spPr>
            <a:ln w="28575">
              <a:noFill/>
            </a:ln>
          </c:spPr>
          <c:marker>
            <c:symbol val="x"/>
            <c:size val="5"/>
          </c:marker>
          <c:xVal>
            <c:numRef>
              <c:f>'[Microsoft PowerPoint 内のグラフ]Sheet1'!$D$30:$D$46</c:f>
              <c:numCache>
                <c:formatCode>0.000_ </c:formatCode>
                <c:ptCount val="17"/>
                <c:pt idx="0">
                  <c:v>8.9999999999999993E-3</c:v>
                </c:pt>
                <c:pt idx="1">
                  <c:v>1E-3</c:v>
                </c:pt>
                <c:pt idx="2">
                  <c:v>0</c:v>
                </c:pt>
                <c:pt idx="3">
                  <c:v>3.0000000000000001E-3</c:v>
                </c:pt>
                <c:pt idx="4">
                  <c:v>4.0000000000000001E-3</c:v>
                </c:pt>
                <c:pt idx="5">
                  <c:v>1E-3</c:v>
                </c:pt>
                <c:pt idx="6">
                  <c:v>0</c:v>
                </c:pt>
                <c:pt idx="7">
                  <c:v>2E-3</c:v>
                </c:pt>
                <c:pt idx="8">
                  <c:v>3.0000000000000001E-3</c:v>
                </c:pt>
                <c:pt idx="9">
                  <c:v>0.01</c:v>
                </c:pt>
                <c:pt idx="10">
                  <c:v>2E-3</c:v>
                </c:pt>
                <c:pt idx="11">
                  <c:v>3.0000000000000001E-3</c:v>
                </c:pt>
                <c:pt idx="12">
                  <c:v>1E-3</c:v>
                </c:pt>
                <c:pt idx="13">
                  <c:v>2E-3</c:v>
                </c:pt>
                <c:pt idx="14">
                  <c:v>0</c:v>
                </c:pt>
                <c:pt idx="15">
                  <c:v>1E-3</c:v>
                </c:pt>
                <c:pt idx="16">
                  <c:v>2E-3</c:v>
                </c:pt>
              </c:numCache>
            </c:numRef>
          </c:xVal>
          <c:yVal>
            <c:numRef>
              <c:f>'[Microsoft PowerPoint 内のグラフ]Sheet1'!$E$30:$E$46</c:f>
              <c:numCache>
                <c:formatCode>0.00_ </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yVal>
          <c:smooth val="0"/>
        </c:ser>
        <c:ser>
          <c:idx val="2"/>
          <c:order val="2"/>
          <c:spPr>
            <a:ln>
              <a:solidFill>
                <a:srgbClr val="FF0000"/>
              </a:solidFill>
            </a:ln>
          </c:spPr>
          <c:marker>
            <c:symbol val="none"/>
          </c:marker>
          <c:xVal>
            <c:numRef>
              <c:f>'[Microsoft PowerPoint 内のグラフ]Sheet1'!$O$2:$O$4</c:f>
              <c:numCache>
                <c:formatCode>General</c:formatCode>
                <c:ptCount val="3"/>
                <c:pt idx="0">
                  <c:v>0</c:v>
                </c:pt>
                <c:pt idx="1">
                  <c:v>0.03</c:v>
                </c:pt>
                <c:pt idx="2" formatCode="0.00_);[Red]\(0.00\)">
                  <c:v>0.03</c:v>
                </c:pt>
              </c:numCache>
            </c:numRef>
          </c:xVal>
          <c:yVal>
            <c:numRef>
              <c:f>'[Microsoft PowerPoint 内のグラフ]Sheet1'!$P$2:$P$4</c:f>
              <c:numCache>
                <c:formatCode>General</c:formatCode>
                <c:ptCount val="3"/>
                <c:pt idx="0">
                  <c:v>25</c:v>
                </c:pt>
                <c:pt idx="1">
                  <c:v>25</c:v>
                </c:pt>
                <c:pt idx="2" formatCode="0.0_);[Red]\(0.0\)">
                  <c:v>0</c:v>
                </c:pt>
              </c:numCache>
            </c:numRef>
          </c:yVal>
          <c:smooth val="0"/>
        </c:ser>
        <c:dLbls>
          <c:showLegendKey val="0"/>
          <c:showVal val="0"/>
          <c:showCatName val="0"/>
          <c:showSerName val="0"/>
          <c:showPercent val="0"/>
          <c:showBubbleSize val="0"/>
        </c:dLbls>
        <c:axId val="74285056"/>
        <c:axId val="74286976"/>
      </c:scatterChart>
      <c:valAx>
        <c:axId val="74285056"/>
        <c:scaling>
          <c:orientation val="minMax"/>
        </c:scaling>
        <c:delete val="0"/>
        <c:axPos val="b"/>
        <c:title>
          <c:tx>
            <c:rich>
              <a:bodyPr/>
              <a:lstStyle/>
              <a:p>
                <a:pPr>
                  <a:defRPr lang="ja-JP" sz="1400"/>
                </a:pPr>
                <a:r>
                  <a:rPr lang="en-US" altLang="en-US" sz="1400" dirty="0" smtClean="0"/>
                  <a:t>PM</a:t>
                </a:r>
                <a:r>
                  <a:rPr lang="ja-JP" altLang="en-US" sz="1400" dirty="0" smtClean="0">
                    <a:latin typeface="+mj-lt"/>
                  </a:rPr>
                  <a:t>　</a:t>
                </a:r>
                <a:r>
                  <a:rPr lang="en-US" altLang="en-US" sz="1400" dirty="0" smtClean="0"/>
                  <a:t>[</a:t>
                </a:r>
                <a:r>
                  <a:rPr lang="en-US" altLang="en-US" sz="1400" dirty="0"/>
                  <a:t>g/kWh]</a:t>
                </a:r>
              </a:p>
            </c:rich>
          </c:tx>
          <c:overlay val="0"/>
        </c:title>
        <c:numFmt formatCode="0.00_ " sourceLinked="0"/>
        <c:majorTickMark val="out"/>
        <c:minorTickMark val="none"/>
        <c:tickLblPos val="nextTo"/>
        <c:txPr>
          <a:bodyPr/>
          <a:lstStyle/>
          <a:p>
            <a:pPr>
              <a:defRPr lang="ja-JP" sz="1400"/>
            </a:pPr>
            <a:endParaRPr lang="en-US"/>
          </a:p>
        </c:txPr>
        <c:crossAx val="74286976"/>
        <c:crosses val="autoZero"/>
        <c:crossBetween val="midCat"/>
      </c:valAx>
      <c:valAx>
        <c:axId val="74286976"/>
        <c:scaling>
          <c:orientation val="minMax"/>
          <c:max val="27"/>
          <c:min val="0"/>
        </c:scaling>
        <c:delete val="0"/>
        <c:axPos val="l"/>
        <c:majorGridlines/>
        <c:title>
          <c:tx>
            <c:rich>
              <a:bodyPr rot="-5400000" vert="horz"/>
              <a:lstStyle/>
              <a:p>
                <a:pPr>
                  <a:defRPr lang="ja-JP" sz="1400"/>
                </a:pPr>
                <a:r>
                  <a:rPr lang="en-US" altLang="ja-JP" sz="1400" dirty="0" smtClean="0"/>
                  <a:t>Density of Black Smoke</a:t>
                </a:r>
                <a:r>
                  <a:rPr lang="ja-JP" altLang="en-US" sz="1400" dirty="0" smtClean="0">
                    <a:latin typeface="+mj-lt"/>
                  </a:rPr>
                  <a:t>　</a:t>
                </a:r>
                <a:r>
                  <a:rPr lang="en-US" altLang="ja-JP" sz="1400" dirty="0" smtClean="0"/>
                  <a:t>[%]</a:t>
                </a:r>
                <a:endParaRPr lang="ja-JP" altLang="en-US" sz="1400" dirty="0"/>
              </a:p>
            </c:rich>
          </c:tx>
          <c:overlay val="0"/>
        </c:title>
        <c:numFmt formatCode="0.0_ " sourceLinked="0"/>
        <c:majorTickMark val="out"/>
        <c:minorTickMark val="none"/>
        <c:tickLblPos val="nextTo"/>
        <c:txPr>
          <a:bodyPr/>
          <a:lstStyle/>
          <a:p>
            <a:pPr>
              <a:defRPr lang="ja-JP" sz="1400"/>
            </a:pPr>
            <a:endParaRPr lang="en-US"/>
          </a:p>
        </c:txPr>
        <c:crossAx val="74285056"/>
        <c:crosses val="autoZero"/>
        <c:crossBetween val="midCat"/>
      </c:valAx>
    </c:plotArea>
    <c:legend>
      <c:legendPos val="r"/>
      <c:legendEntry>
        <c:idx val="2"/>
        <c:delete val="1"/>
      </c:legendEntry>
      <c:layout>
        <c:manualLayout>
          <c:xMode val="edge"/>
          <c:yMode val="edge"/>
          <c:x val="0.49862036572997948"/>
          <c:y val="0.16141602715002315"/>
          <c:w val="0.44765951154111272"/>
          <c:h val="0.11034577199589182"/>
        </c:manualLayout>
      </c:layout>
      <c:overlay val="0"/>
      <c:txPr>
        <a:bodyPr/>
        <a:lstStyle/>
        <a:p>
          <a:pPr>
            <a:defRPr lang="ja-JP"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744236980901"/>
          <c:y val="4.8535605180499979E-2"/>
          <c:w val="0.82094398484325082"/>
          <c:h val="0.85749491776755615"/>
        </c:manualLayout>
      </c:layout>
      <c:bubbleChart>
        <c:varyColors val="0"/>
        <c:ser>
          <c:idx val="0"/>
          <c:order val="0"/>
          <c:invertIfNegative val="0"/>
          <c:dLbls>
            <c:txPr>
              <a:bodyPr/>
              <a:lstStyle/>
              <a:p>
                <a:pPr>
                  <a:defRPr lang="ja-JP" sz="1400"/>
                </a:pPr>
                <a:endParaRPr lang="en-US"/>
              </a:p>
            </c:txPr>
            <c:dLblPos val="ctr"/>
            <c:showLegendKey val="0"/>
            <c:showVal val="0"/>
            <c:showCatName val="0"/>
            <c:showSerName val="0"/>
            <c:showPercent val="0"/>
            <c:showBubbleSize val="1"/>
            <c:showLeaderLines val="0"/>
          </c:dLbls>
          <c:xVal>
            <c:numRef>
              <c:f>Sheet1!$Z$4:$Z$11</c:f>
              <c:numCache>
                <c:formatCode>General</c:formatCode>
                <c:ptCount val="8"/>
                <c:pt idx="0">
                  <c:v>100</c:v>
                </c:pt>
                <c:pt idx="1">
                  <c:v>100</c:v>
                </c:pt>
                <c:pt idx="2">
                  <c:v>100</c:v>
                </c:pt>
                <c:pt idx="3">
                  <c:v>100</c:v>
                </c:pt>
                <c:pt idx="4">
                  <c:v>50</c:v>
                </c:pt>
                <c:pt idx="5">
                  <c:v>50</c:v>
                </c:pt>
                <c:pt idx="6">
                  <c:v>50</c:v>
                </c:pt>
                <c:pt idx="7">
                  <c:v>10</c:v>
                </c:pt>
              </c:numCache>
            </c:numRef>
          </c:xVal>
          <c:yVal>
            <c:numRef>
              <c:f>Sheet1!$AA$4:$AA$11</c:f>
              <c:numCache>
                <c:formatCode>General</c:formatCode>
                <c:ptCount val="8"/>
                <c:pt idx="0">
                  <c:v>100</c:v>
                </c:pt>
                <c:pt idx="1">
                  <c:v>75</c:v>
                </c:pt>
                <c:pt idx="2">
                  <c:v>50</c:v>
                </c:pt>
                <c:pt idx="3">
                  <c:v>10</c:v>
                </c:pt>
                <c:pt idx="4">
                  <c:v>100</c:v>
                </c:pt>
                <c:pt idx="5">
                  <c:v>75</c:v>
                </c:pt>
                <c:pt idx="6">
                  <c:v>50</c:v>
                </c:pt>
                <c:pt idx="7">
                  <c:v>0</c:v>
                </c:pt>
              </c:numCache>
            </c:numRef>
          </c:yVal>
          <c:bubbleSize>
            <c:numRef>
              <c:f>Sheet1!$AB$4:$AB$11</c:f>
              <c:numCache>
                <c:formatCode>General</c:formatCode>
                <c:ptCount val="8"/>
                <c:pt idx="0">
                  <c:v>15</c:v>
                </c:pt>
                <c:pt idx="1">
                  <c:v>15</c:v>
                </c:pt>
                <c:pt idx="2">
                  <c:v>15</c:v>
                </c:pt>
                <c:pt idx="3">
                  <c:v>10</c:v>
                </c:pt>
                <c:pt idx="4">
                  <c:v>10</c:v>
                </c:pt>
                <c:pt idx="5">
                  <c:v>10</c:v>
                </c:pt>
                <c:pt idx="6">
                  <c:v>10</c:v>
                </c:pt>
                <c:pt idx="7">
                  <c:v>15</c:v>
                </c:pt>
              </c:numCache>
            </c:numRef>
          </c:bubbleSize>
          <c:bubble3D val="0"/>
        </c:ser>
        <c:dLbls>
          <c:dLblPos val="ctr"/>
          <c:showLegendKey val="0"/>
          <c:showVal val="1"/>
          <c:showCatName val="0"/>
          <c:showSerName val="0"/>
          <c:showPercent val="0"/>
          <c:showBubbleSize val="0"/>
        </c:dLbls>
        <c:bubbleScale val="45"/>
        <c:showNegBubbles val="0"/>
        <c:axId val="73943680"/>
        <c:axId val="74319744"/>
      </c:bubbleChart>
      <c:valAx>
        <c:axId val="73943680"/>
        <c:scaling>
          <c:orientation val="minMax"/>
          <c:max val="120"/>
          <c:min val="0"/>
        </c:scaling>
        <c:delete val="0"/>
        <c:axPos val="b"/>
        <c:majorGridlines/>
        <c:title>
          <c:tx>
            <c:rich>
              <a:bodyPr/>
              <a:lstStyle/>
              <a:p>
                <a:pPr>
                  <a:defRPr lang="ja-JP"/>
                </a:pPr>
                <a:r>
                  <a:rPr lang="en-US" altLang="ja-JP" dirty="0" smtClean="0"/>
                  <a:t>Engine Speed</a:t>
                </a:r>
                <a:r>
                  <a:rPr lang="en-US" altLang="ja-JP" dirty="0" smtClean="0">
                    <a:solidFill>
                      <a:srgbClr val="FF0000"/>
                    </a:solidFill>
                  </a:rPr>
                  <a:t> </a:t>
                </a:r>
                <a:r>
                  <a:rPr lang="en-US" altLang="ja-JP" dirty="0" smtClean="0"/>
                  <a:t>[%]</a:t>
                </a:r>
                <a:endParaRPr lang="ja-JP" altLang="en-US" dirty="0"/>
              </a:p>
            </c:rich>
          </c:tx>
          <c:overlay val="0"/>
        </c:title>
        <c:numFmt formatCode="General" sourceLinked="1"/>
        <c:majorTickMark val="out"/>
        <c:minorTickMark val="none"/>
        <c:tickLblPos val="nextTo"/>
        <c:txPr>
          <a:bodyPr/>
          <a:lstStyle/>
          <a:p>
            <a:pPr>
              <a:defRPr lang="ja-JP"/>
            </a:pPr>
            <a:endParaRPr lang="en-US"/>
          </a:p>
        </c:txPr>
        <c:crossAx val="74319744"/>
        <c:crosses val="autoZero"/>
        <c:crossBetween val="midCat"/>
        <c:majorUnit val="50"/>
      </c:valAx>
      <c:valAx>
        <c:axId val="74319744"/>
        <c:scaling>
          <c:orientation val="minMax"/>
          <c:max val="115"/>
          <c:min val="-25"/>
        </c:scaling>
        <c:delete val="0"/>
        <c:axPos val="l"/>
        <c:majorGridlines/>
        <c:title>
          <c:tx>
            <c:rich>
              <a:bodyPr rot="-5400000" vert="horz"/>
              <a:lstStyle/>
              <a:p>
                <a:pPr>
                  <a:defRPr lang="ja-JP"/>
                </a:pPr>
                <a:r>
                  <a:rPr lang="en-US" altLang="ja-JP" dirty="0" smtClean="0"/>
                  <a:t>Engine Torque[%]</a:t>
                </a:r>
                <a:endParaRPr lang="ja-JP" altLang="en-US" dirty="0"/>
              </a:p>
            </c:rich>
          </c:tx>
          <c:overlay val="0"/>
        </c:title>
        <c:numFmt formatCode="General" sourceLinked="1"/>
        <c:majorTickMark val="out"/>
        <c:minorTickMark val="none"/>
        <c:tickLblPos val="nextTo"/>
        <c:txPr>
          <a:bodyPr/>
          <a:lstStyle/>
          <a:p>
            <a:pPr>
              <a:defRPr lang="ja-JP"/>
            </a:pPr>
            <a:endParaRPr lang="en-US"/>
          </a:p>
        </c:txPr>
        <c:crossAx val="73943680"/>
        <c:crosses val="autoZero"/>
        <c:crossBetween val="midCat"/>
        <c:majorUnit val="25"/>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3447321092231"/>
          <c:y val="4.1817387541738943E-2"/>
          <c:w val="0.81940440052357177"/>
          <c:h val="0.83685609031661423"/>
        </c:manualLayout>
      </c:layout>
      <c:bubbleChart>
        <c:varyColors val="0"/>
        <c:ser>
          <c:idx val="0"/>
          <c:order val="0"/>
          <c:tx>
            <c:v>試験時間に対するモード比率</c:v>
          </c:tx>
          <c:invertIfNegative val="0"/>
          <c:dLbls>
            <c:txPr>
              <a:bodyPr/>
              <a:lstStyle/>
              <a:p>
                <a:pPr>
                  <a:defRPr lang="ja-JP" sz="1400"/>
                </a:pPr>
                <a:endParaRPr lang="en-US"/>
              </a:p>
            </c:txPr>
            <c:dLblPos val="ctr"/>
            <c:showLegendKey val="0"/>
            <c:showVal val="0"/>
            <c:showCatName val="0"/>
            <c:showSerName val="0"/>
            <c:showPercent val="0"/>
            <c:showBubbleSize val="1"/>
            <c:showLeaderLines val="0"/>
          </c:dLbls>
          <c:xVal>
            <c:numRef>
              <c:f>Sheet1!$V$4:$V$11</c:f>
              <c:numCache>
                <c:formatCode>General</c:formatCode>
                <c:ptCount val="8"/>
                <c:pt idx="0">
                  <c:v>10</c:v>
                </c:pt>
                <c:pt idx="1">
                  <c:v>50</c:v>
                </c:pt>
                <c:pt idx="2">
                  <c:v>50</c:v>
                </c:pt>
                <c:pt idx="3">
                  <c:v>50</c:v>
                </c:pt>
                <c:pt idx="4">
                  <c:v>100</c:v>
                </c:pt>
                <c:pt idx="5">
                  <c:v>100</c:v>
                </c:pt>
                <c:pt idx="6">
                  <c:v>100</c:v>
                </c:pt>
                <c:pt idx="7">
                  <c:v>100</c:v>
                </c:pt>
              </c:numCache>
            </c:numRef>
          </c:xVal>
          <c:yVal>
            <c:numRef>
              <c:f>Sheet1!$W$4:$W$11</c:f>
              <c:numCache>
                <c:formatCode>General</c:formatCode>
                <c:ptCount val="8"/>
                <c:pt idx="0">
                  <c:v>0</c:v>
                </c:pt>
                <c:pt idx="1">
                  <c:v>100</c:v>
                </c:pt>
                <c:pt idx="2">
                  <c:v>50</c:v>
                </c:pt>
                <c:pt idx="3">
                  <c:v>75</c:v>
                </c:pt>
                <c:pt idx="4">
                  <c:v>100</c:v>
                </c:pt>
                <c:pt idx="5">
                  <c:v>10</c:v>
                </c:pt>
                <c:pt idx="6">
                  <c:v>75</c:v>
                </c:pt>
                <c:pt idx="7">
                  <c:v>50</c:v>
                </c:pt>
              </c:numCache>
            </c:numRef>
          </c:yVal>
          <c:bubbleSize>
            <c:numRef>
              <c:f>Sheet1!$X$4:$X$11</c:f>
              <c:numCache>
                <c:formatCode>General</c:formatCode>
                <c:ptCount val="8"/>
                <c:pt idx="0">
                  <c:v>14</c:v>
                </c:pt>
                <c:pt idx="1">
                  <c:v>9</c:v>
                </c:pt>
                <c:pt idx="2">
                  <c:v>9</c:v>
                </c:pt>
                <c:pt idx="3">
                  <c:v>9</c:v>
                </c:pt>
                <c:pt idx="4">
                  <c:v>14</c:v>
                </c:pt>
                <c:pt idx="5">
                  <c:v>9</c:v>
                </c:pt>
                <c:pt idx="6">
                  <c:v>14</c:v>
                </c:pt>
                <c:pt idx="7">
                  <c:v>14</c:v>
                </c:pt>
              </c:numCache>
            </c:numRef>
          </c:bubbleSize>
          <c:bubble3D val="0"/>
        </c:ser>
        <c:dLbls>
          <c:showLegendKey val="0"/>
          <c:showVal val="0"/>
          <c:showCatName val="0"/>
          <c:showSerName val="0"/>
          <c:showPercent val="0"/>
          <c:showBubbleSize val="0"/>
        </c:dLbls>
        <c:bubbleScale val="45"/>
        <c:showNegBubbles val="0"/>
        <c:axId val="74348800"/>
        <c:axId val="74350976"/>
      </c:bubbleChart>
      <c:valAx>
        <c:axId val="74348800"/>
        <c:scaling>
          <c:orientation val="minMax"/>
          <c:max val="120"/>
          <c:min val="0"/>
        </c:scaling>
        <c:delete val="0"/>
        <c:axPos val="b"/>
        <c:majorGridlines/>
        <c:title>
          <c:tx>
            <c:rich>
              <a:bodyPr/>
              <a:lstStyle/>
              <a:p>
                <a:pPr>
                  <a:defRPr lang="ja-JP"/>
                </a:pPr>
                <a:r>
                  <a:rPr lang="en-US" altLang="ja-JP" dirty="0" smtClean="0"/>
                  <a:t>Engine Speed</a:t>
                </a:r>
                <a:r>
                  <a:rPr lang="en-US" altLang="ja-JP" dirty="0" smtClean="0">
                    <a:solidFill>
                      <a:srgbClr val="FF0000"/>
                    </a:solidFill>
                  </a:rPr>
                  <a:t> </a:t>
                </a:r>
                <a:r>
                  <a:rPr lang="en-US" altLang="ja-JP" dirty="0" smtClean="0"/>
                  <a:t>[%]</a:t>
                </a:r>
                <a:endParaRPr lang="ja-JP" altLang="en-US" dirty="0"/>
              </a:p>
            </c:rich>
          </c:tx>
          <c:overlay val="0"/>
        </c:title>
        <c:numFmt formatCode="General" sourceLinked="1"/>
        <c:majorTickMark val="in"/>
        <c:minorTickMark val="none"/>
        <c:tickLblPos val="nextTo"/>
        <c:txPr>
          <a:bodyPr/>
          <a:lstStyle/>
          <a:p>
            <a:pPr>
              <a:defRPr lang="ja-JP"/>
            </a:pPr>
            <a:endParaRPr lang="en-US"/>
          </a:p>
        </c:txPr>
        <c:crossAx val="74350976"/>
        <c:crossesAt val="0"/>
        <c:crossBetween val="midCat"/>
        <c:majorUnit val="50"/>
      </c:valAx>
      <c:valAx>
        <c:axId val="74350976"/>
        <c:scaling>
          <c:orientation val="minMax"/>
          <c:max val="115"/>
          <c:min val="-25"/>
        </c:scaling>
        <c:delete val="0"/>
        <c:axPos val="l"/>
        <c:majorGridlines/>
        <c:title>
          <c:tx>
            <c:rich>
              <a:bodyPr rot="-5400000" vert="horz"/>
              <a:lstStyle/>
              <a:p>
                <a:pPr>
                  <a:defRPr lang="ja-JP"/>
                </a:pPr>
                <a:r>
                  <a:rPr lang="en-US" altLang="ja-JP" dirty="0" smtClean="0"/>
                  <a:t>Engine Torque[%]</a:t>
                </a:r>
                <a:endParaRPr lang="ja-JP" altLang="en-US" dirty="0"/>
              </a:p>
            </c:rich>
          </c:tx>
          <c:overlay val="0"/>
        </c:title>
        <c:numFmt formatCode="General" sourceLinked="1"/>
        <c:majorTickMark val="out"/>
        <c:minorTickMark val="none"/>
        <c:tickLblPos val="nextTo"/>
        <c:txPr>
          <a:bodyPr/>
          <a:lstStyle/>
          <a:p>
            <a:pPr>
              <a:defRPr lang="ja-JP"/>
            </a:pPr>
            <a:endParaRPr lang="en-US"/>
          </a:p>
        </c:txPr>
        <c:crossAx val="74348800"/>
        <c:crosses val="autoZero"/>
        <c:crossBetween val="midCat"/>
        <c:majorUnit val="25"/>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01596675415574"/>
          <c:y val="0.13010425780110821"/>
          <c:w val="0.76707895888013999"/>
          <c:h val="0.75391586468358118"/>
        </c:manualLayout>
      </c:layout>
      <c:scatterChart>
        <c:scatterStyle val="smoothMarker"/>
        <c:varyColors val="0"/>
        <c:ser>
          <c:idx val="1"/>
          <c:order val="1"/>
          <c:tx>
            <c:v>Engine Torque</c:v>
          </c:tx>
          <c:marker>
            <c:symbol val="none"/>
          </c:marker>
          <c:xVal>
            <c:numRef>
              <c:f>[RMC.xlsx]Sheet1!$R$4:$R$21</c:f>
              <c:numCache>
                <c:formatCode>General</c:formatCode>
                <c:ptCount val="18"/>
                <c:pt idx="0">
                  <c:v>0</c:v>
                </c:pt>
                <c:pt idx="1">
                  <c:v>126</c:v>
                </c:pt>
                <c:pt idx="2">
                  <c:v>146</c:v>
                </c:pt>
                <c:pt idx="3">
                  <c:v>305</c:v>
                </c:pt>
                <c:pt idx="4">
                  <c:v>325</c:v>
                </c:pt>
                <c:pt idx="5">
                  <c:v>485</c:v>
                </c:pt>
                <c:pt idx="6">
                  <c:v>505</c:v>
                </c:pt>
                <c:pt idx="7">
                  <c:v>667</c:v>
                </c:pt>
                <c:pt idx="8">
                  <c:v>687</c:v>
                </c:pt>
                <c:pt idx="9">
                  <c:v>933</c:v>
                </c:pt>
                <c:pt idx="10">
                  <c:v>953</c:v>
                </c:pt>
                <c:pt idx="11">
                  <c:v>1117</c:v>
                </c:pt>
                <c:pt idx="12">
                  <c:v>1137</c:v>
                </c:pt>
                <c:pt idx="13">
                  <c:v>1385</c:v>
                </c:pt>
                <c:pt idx="14">
                  <c:v>1405</c:v>
                </c:pt>
                <c:pt idx="15">
                  <c:v>1652</c:v>
                </c:pt>
                <c:pt idx="16">
                  <c:v>1672</c:v>
                </c:pt>
                <c:pt idx="17">
                  <c:v>1800</c:v>
                </c:pt>
              </c:numCache>
            </c:numRef>
          </c:xVal>
          <c:yVal>
            <c:numRef>
              <c:f>[RMC.xlsx]Sheet1!$T$4:$T$21</c:f>
              <c:numCache>
                <c:formatCode>General</c:formatCode>
                <c:ptCount val="18"/>
                <c:pt idx="0">
                  <c:v>0</c:v>
                </c:pt>
                <c:pt idx="1">
                  <c:v>0</c:v>
                </c:pt>
                <c:pt idx="2">
                  <c:v>100</c:v>
                </c:pt>
                <c:pt idx="3">
                  <c:v>100</c:v>
                </c:pt>
                <c:pt idx="4">
                  <c:v>50</c:v>
                </c:pt>
                <c:pt idx="5">
                  <c:v>50</c:v>
                </c:pt>
                <c:pt idx="6">
                  <c:v>75</c:v>
                </c:pt>
                <c:pt idx="7">
                  <c:v>75</c:v>
                </c:pt>
                <c:pt idx="8">
                  <c:v>100</c:v>
                </c:pt>
                <c:pt idx="9">
                  <c:v>100</c:v>
                </c:pt>
                <c:pt idx="10">
                  <c:v>10</c:v>
                </c:pt>
                <c:pt idx="11">
                  <c:v>10</c:v>
                </c:pt>
                <c:pt idx="12">
                  <c:v>75</c:v>
                </c:pt>
                <c:pt idx="13">
                  <c:v>75</c:v>
                </c:pt>
                <c:pt idx="14">
                  <c:v>50</c:v>
                </c:pt>
                <c:pt idx="15">
                  <c:v>50</c:v>
                </c:pt>
                <c:pt idx="16">
                  <c:v>0</c:v>
                </c:pt>
                <c:pt idx="17">
                  <c:v>0</c:v>
                </c:pt>
              </c:numCache>
            </c:numRef>
          </c:yVal>
          <c:smooth val="0"/>
        </c:ser>
        <c:dLbls>
          <c:showLegendKey val="0"/>
          <c:showVal val="0"/>
          <c:showCatName val="0"/>
          <c:showSerName val="0"/>
          <c:showPercent val="0"/>
          <c:showBubbleSize val="0"/>
        </c:dLbls>
        <c:axId val="81561472"/>
        <c:axId val="81563008"/>
      </c:scatterChart>
      <c:scatterChart>
        <c:scatterStyle val="smoothMarker"/>
        <c:varyColors val="0"/>
        <c:ser>
          <c:idx val="0"/>
          <c:order val="0"/>
          <c:tx>
            <c:v>Engine Speed</c:v>
          </c:tx>
          <c:marker>
            <c:symbol val="none"/>
          </c:marker>
          <c:xVal>
            <c:numRef>
              <c:f>[RMC.xlsx]Sheet1!$R$4:$R$21</c:f>
              <c:numCache>
                <c:formatCode>General</c:formatCode>
                <c:ptCount val="18"/>
                <c:pt idx="0">
                  <c:v>0</c:v>
                </c:pt>
                <c:pt idx="1">
                  <c:v>126</c:v>
                </c:pt>
                <c:pt idx="2">
                  <c:v>146</c:v>
                </c:pt>
                <c:pt idx="3">
                  <c:v>305</c:v>
                </c:pt>
                <c:pt idx="4">
                  <c:v>325</c:v>
                </c:pt>
                <c:pt idx="5">
                  <c:v>485</c:v>
                </c:pt>
                <c:pt idx="6">
                  <c:v>505</c:v>
                </c:pt>
                <c:pt idx="7">
                  <c:v>667</c:v>
                </c:pt>
                <c:pt idx="8">
                  <c:v>687</c:v>
                </c:pt>
                <c:pt idx="9">
                  <c:v>933</c:v>
                </c:pt>
                <c:pt idx="10">
                  <c:v>953</c:v>
                </c:pt>
                <c:pt idx="11">
                  <c:v>1117</c:v>
                </c:pt>
                <c:pt idx="12">
                  <c:v>1137</c:v>
                </c:pt>
                <c:pt idx="13">
                  <c:v>1385</c:v>
                </c:pt>
                <c:pt idx="14">
                  <c:v>1405</c:v>
                </c:pt>
                <c:pt idx="15">
                  <c:v>1652</c:v>
                </c:pt>
                <c:pt idx="16">
                  <c:v>1672</c:v>
                </c:pt>
                <c:pt idx="17">
                  <c:v>1800</c:v>
                </c:pt>
              </c:numCache>
            </c:numRef>
          </c:xVal>
          <c:yVal>
            <c:numRef>
              <c:f>[RMC.xlsx]Sheet1!$S$4:$S$21</c:f>
              <c:numCache>
                <c:formatCode>General</c:formatCode>
                <c:ptCount val="18"/>
                <c:pt idx="0">
                  <c:v>10</c:v>
                </c:pt>
                <c:pt idx="1">
                  <c:v>10</c:v>
                </c:pt>
                <c:pt idx="2">
                  <c:v>55</c:v>
                </c:pt>
                <c:pt idx="3">
                  <c:v>55</c:v>
                </c:pt>
                <c:pt idx="4">
                  <c:v>55</c:v>
                </c:pt>
                <c:pt idx="5">
                  <c:v>55</c:v>
                </c:pt>
                <c:pt idx="6">
                  <c:v>55</c:v>
                </c:pt>
                <c:pt idx="7">
                  <c:v>55</c:v>
                </c:pt>
                <c:pt idx="8">
                  <c:v>100</c:v>
                </c:pt>
                <c:pt idx="9">
                  <c:v>100</c:v>
                </c:pt>
                <c:pt idx="10">
                  <c:v>100</c:v>
                </c:pt>
                <c:pt idx="11">
                  <c:v>100</c:v>
                </c:pt>
                <c:pt idx="12">
                  <c:v>100</c:v>
                </c:pt>
                <c:pt idx="13">
                  <c:v>100</c:v>
                </c:pt>
                <c:pt idx="14">
                  <c:v>100</c:v>
                </c:pt>
                <c:pt idx="15">
                  <c:v>100</c:v>
                </c:pt>
                <c:pt idx="16">
                  <c:v>10</c:v>
                </c:pt>
                <c:pt idx="17">
                  <c:v>10</c:v>
                </c:pt>
              </c:numCache>
            </c:numRef>
          </c:yVal>
          <c:smooth val="0"/>
        </c:ser>
        <c:dLbls>
          <c:showLegendKey val="0"/>
          <c:showVal val="0"/>
          <c:showCatName val="0"/>
          <c:showSerName val="0"/>
          <c:showPercent val="0"/>
          <c:showBubbleSize val="0"/>
        </c:dLbls>
        <c:axId val="81583488"/>
        <c:axId val="81581568"/>
      </c:scatterChart>
      <c:valAx>
        <c:axId val="81561472"/>
        <c:scaling>
          <c:orientation val="minMax"/>
          <c:max val="1800"/>
        </c:scaling>
        <c:delete val="0"/>
        <c:axPos val="b"/>
        <c:majorGridlines/>
        <c:minorGridlines/>
        <c:numFmt formatCode="General" sourceLinked="1"/>
        <c:majorTickMark val="out"/>
        <c:minorTickMark val="none"/>
        <c:tickLblPos val="nextTo"/>
        <c:txPr>
          <a:bodyPr/>
          <a:lstStyle/>
          <a:p>
            <a:pPr>
              <a:defRPr lang="ja-JP"/>
            </a:pPr>
            <a:endParaRPr lang="en-US"/>
          </a:p>
        </c:txPr>
        <c:crossAx val="81563008"/>
        <c:crossesAt val="0"/>
        <c:crossBetween val="midCat"/>
        <c:majorUnit val="200"/>
        <c:minorUnit val="200"/>
      </c:valAx>
      <c:valAx>
        <c:axId val="81563008"/>
        <c:scaling>
          <c:orientation val="minMax"/>
          <c:max val="200"/>
        </c:scaling>
        <c:delete val="0"/>
        <c:axPos val="l"/>
        <c:majorGridlines/>
        <c:title>
          <c:tx>
            <c:rich>
              <a:bodyPr rot="-5400000" vert="horz"/>
              <a:lstStyle/>
              <a:p>
                <a:pPr>
                  <a:defRPr lang="ja-JP"/>
                </a:pPr>
                <a:r>
                  <a:rPr lang="en-US" altLang="ja-JP" dirty="0" smtClean="0"/>
                  <a:t>Engine Torque</a:t>
                </a:r>
                <a:r>
                  <a:rPr lang="en-US" altLang="ja-JP" dirty="0" smtClean="0">
                    <a:solidFill>
                      <a:srgbClr val="FF0000"/>
                    </a:solidFill>
                  </a:rPr>
                  <a:t> </a:t>
                </a:r>
                <a:r>
                  <a:rPr lang="en-US" altLang="ja-JP" dirty="0" smtClean="0"/>
                  <a:t>[%]</a:t>
                </a:r>
                <a:endParaRPr lang="ja-JP" altLang="en-US" dirty="0"/>
              </a:p>
            </c:rich>
          </c:tx>
          <c:layout>
            <c:manualLayout>
              <c:xMode val="edge"/>
              <c:yMode val="edge"/>
              <c:x val="0"/>
              <c:y val="0.33407407407407408"/>
            </c:manualLayout>
          </c:layout>
          <c:overlay val="0"/>
        </c:title>
        <c:numFmt formatCode="General" sourceLinked="1"/>
        <c:majorTickMark val="none"/>
        <c:minorTickMark val="none"/>
        <c:tickLblPos val="nextTo"/>
        <c:txPr>
          <a:bodyPr/>
          <a:lstStyle/>
          <a:p>
            <a:pPr>
              <a:defRPr lang="ja-JP"/>
            </a:pPr>
            <a:endParaRPr lang="en-US"/>
          </a:p>
        </c:txPr>
        <c:crossAx val="81561472"/>
        <c:crossesAt val="1"/>
        <c:crossBetween val="midCat"/>
        <c:majorUnit val="50"/>
      </c:valAx>
      <c:valAx>
        <c:axId val="81581568"/>
        <c:scaling>
          <c:orientation val="minMax"/>
          <c:max val="100"/>
          <c:min val="-100"/>
        </c:scaling>
        <c:delete val="0"/>
        <c:axPos val="r"/>
        <c:title>
          <c:tx>
            <c:rich>
              <a:bodyPr rot="-5400000" vert="horz"/>
              <a:lstStyle/>
              <a:p>
                <a:pPr>
                  <a:defRPr lang="ja-JP"/>
                </a:pPr>
                <a:r>
                  <a:rPr lang="en-US" altLang="ja-JP" dirty="0" smtClean="0"/>
                  <a:t>Engine Speed</a:t>
                </a:r>
                <a:r>
                  <a:rPr lang="en-US" altLang="ja-JP" dirty="0" smtClean="0">
                    <a:solidFill>
                      <a:srgbClr val="FF0000"/>
                    </a:solidFill>
                  </a:rPr>
                  <a:t> </a:t>
                </a:r>
                <a:r>
                  <a:rPr lang="en-US" altLang="ja-JP" dirty="0" smtClean="0"/>
                  <a:t>[%]</a:t>
                </a:r>
                <a:endParaRPr lang="ja-JP" altLang="en-US" dirty="0"/>
              </a:p>
            </c:rich>
          </c:tx>
          <c:layout>
            <c:manualLayout>
              <c:xMode val="edge"/>
              <c:yMode val="edge"/>
              <c:x val="0.95"/>
              <c:y val="0.36500182268883058"/>
            </c:manualLayout>
          </c:layout>
          <c:overlay val="0"/>
        </c:title>
        <c:numFmt formatCode="General" sourceLinked="1"/>
        <c:majorTickMark val="out"/>
        <c:minorTickMark val="none"/>
        <c:tickLblPos val="nextTo"/>
        <c:txPr>
          <a:bodyPr/>
          <a:lstStyle/>
          <a:p>
            <a:pPr>
              <a:defRPr lang="ja-JP"/>
            </a:pPr>
            <a:endParaRPr lang="en-US"/>
          </a:p>
        </c:txPr>
        <c:crossAx val="81583488"/>
        <c:crosses val="max"/>
        <c:crossBetween val="midCat"/>
        <c:majorUnit val="50"/>
      </c:valAx>
      <c:valAx>
        <c:axId val="81583488"/>
        <c:scaling>
          <c:orientation val="minMax"/>
        </c:scaling>
        <c:delete val="1"/>
        <c:axPos val="b"/>
        <c:numFmt formatCode="General" sourceLinked="1"/>
        <c:majorTickMark val="out"/>
        <c:minorTickMark val="none"/>
        <c:tickLblPos val="nextTo"/>
        <c:crossAx val="81581568"/>
        <c:crosses val="autoZero"/>
        <c:crossBetween val="midCat"/>
      </c:valAx>
    </c:plotArea>
    <c:legend>
      <c:legendPos val="t"/>
      <c:overlay val="0"/>
      <c:spPr>
        <a:solidFill>
          <a:schemeClr val="bg1"/>
        </a:solidFill>
        <a:ln>
          <a:solidFill>
            <a:schemeClr val="tx1"/>
          </a:solidFill>
        </a:ln>
      </c:spPr>
      <c:txPr>
        <a:bodyPr/>
        <a:lstStyle/>
        <a:p>
          <a:pPr>
            <a:defRPr lang="ja-JP" sz="900"/>
          </a:pPr>
          <a:endParaRPr lang="en-US"/>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97AFC77-8FA6-4626-A9D1-7D22794FFA71}" type="datetimeFigureOut">
              <a:rPr kumimoji="1" lang="ja-JP" altLang="en-US" smtClean="0"/>
              <a:t>2013/1/8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35BB21D-11DC-44C4-BD95-20C9059C9605}" type="slidenum">
              <a:rPr kumimoji="1" lang="ja-JP" altLang="en-US" smtClean="0"/>
              <a:t>‹#›</a:t>
            </a:fld>
            <a:endParaRPr kumimoji="1" lang="ja-JP" altLang="en-US"/>
          </a:p>
        </p:txBody>
      </p:sp>
    </p:spTree>
    <p:extLst>
      <p:ext uri="{BB962C8B-B14F-4D97-AF65-F5344CB8AC3E}">
        <p14:creationId xmlns:p14="http://schemas.microsoft.com/office/powerpoint/2010/main" val="3782438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a:t>
            </a:fld>
            <a:endParaRPr kumimoji="1" lang="ja-JP" altLang="en-US"/>
          </a:p>
        </p:txBody>
      </p:sp>
    </p:spTree>
    <p:extLst>
      <p:ext uri="{BB962C8B-B14F-4D97-AF65-F5344CB8AC3E}">
        <p14:creationId xmlns:p14="http://schemas.microsoft.com/office/powerpoint/2010/main" val="125467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10</a:t>
            </a:fld>
            <a:endParaRPr kumimoji="1" lang="ja-JP" altLang="en-US"/>
          </a:p>
        </p:txBody>
      </p:sp>
    </p:spTree>
    <p:extLst>
      <p:ext uri="{BB962C8B-B14F-4D97-AF65-F5344CB8AC3E}">
        <p14:creationId xmlns:p14="http://schemas.microsoft.com/office/powerpoint/2010/main" val="340619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11</a:t>
            </a:fld>
            <a:endParaRPr kumimoji="1" lang="ja-JP" altLang="en-US"/>
          </a:p>
        </p:txBody>
      </p:sp>
    </p:spTree>
    <p:extLst>
      <p:ext uri="{BB962C8B-B14F-4D97-AF65-F5344CB8AC3E}">
        <p14:creationId xmlns:p14="http://schemas.microsoft.com/office/powerpoint/2010/main" val="351921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12</a:t>
            </a:fld>
            <a:endParaRPr kumimoji="1" lang="ja-JP" altLang="en-US"/>
          </a:p>
        </p:txBody>
      </p:sp>
    </p:spTree>
    <p:extLst>
      <p:ext uri="{BB962C8B-B14F-4D97-AF65-F5344CB8AC3E}">
        <p14:creationId xmlns:p14="http://schemas.microsoft.com/office/powerpoint/2010/main" val="104323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solidFill>
                <a:srgbClr val="FF0000"/>
              </a:solidFill>
              <a:latin typeface="+mn-lt"/>
            </a:endParaRPr>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13</a:t>
            </a:fld>
            <a:endParaRPr kumimoji="1" lang="ja-JP" altLang="en-US"/>
          </a:p>
        </p:txBody>
      </p:sp>
    </p:spTree>
    <p:extLst>
      <p:ext uri="{BB962C8B-B14F-4D97-AF65-F5344CB8AC3E}">
        <p14:creationId xmlns:p14="http://schemas.microsoft.com/office/powerpoint/2010/main" val="24376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14</a:t>
            </a:fld>
            <a:endParaRPr kumimoji="1" lang="ja-JP" altLang="en-US"/>
          </a:p>
        </p:txBody>
      </p:sp>
    </p:spTree>
    <p:extLst>
      <p:ext uri="{BB962C8B-B14F-4D97-AF65-F5344CB8AC3E}">
        <p14:creationId xmlns:p14="http://schemas.microsoft.com/office/powerpoint/2010/main" val="174329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15</a:t>
            </a:fld>
            <a:endParaRPr kumimoji="1" lang="ja-JP" altLang="en-US"/>
          </a:p>
        </p:txBody>
      </p:sp>
    </p:spTree>
    <p:extLst>
      <p:ext uri="{BB962C8B-B14F-4D97-AF65-F5344CB8AC3E}">
        <p14:creationId xmlns:p14="http://schemas.microsoft.com/office/powerpoint/2010/main" val="2565843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16</a:t>
            </a:fld>
            <a:endParaRPr kumimoji="1" lang="ja-JP" altLang="en-US"/>
          </a:p>
        </p:txBody>
      </p:sp>
    </p:spTree>
    <p:extLst>
      <p:ext uri="{BB962C8B-B14F-4D97-AF65-F5344CB8AC3E}">
        <p14:creationId xmlns:p14="http://schemas.microsoft.com/office/powerpoint/2010/main" val="167421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17</a:t>
            </a:fld>
            <a:endParaRPr kumimoji="1" lang="ja-JP" altLang="en-US"/>
          </a:p>
        </p:txBody>
      </p:sp>
    </p:spTree>
    <p:extLst>
      <p:ext uri="{BB962C8B-B14F-4D97-AF65-F5344CB8AC3E}">
        <p14:creationId xmlns:p14="http://schemas.microsoft.com/office/powerpoint/2010/main" val="361639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18</a:t>
            </a:fld>
            <a:endParaRPr kumimoji="1" lang="ja-JP" altLang="en-US"/>
          </a:p>
        </p:txBody>
      </p:sp>
    </p:spTree>
    <p:extLst>
      <p:ext uri="{BB962C8B-B14F-4D97-AF65-F5344CB8AC3E}">
        <p14:creationId xmlns:p14="http://schemas.microsoft.com/office/powerpoint/2010/main" val="420528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19</a:t>
            </a:fld>
            <a:endParaRPr kumimoji="1" lang="ja-JP" altLang="en-US"/>
          </a:p>
        </p:txBody>
      </p:sp>
    </p:spTree>
    <p:extLst>
      <p:ext uri="{BB962C8B-B14F-4D97-AF65-F5344CB8AC3E}">
        <p14:creationId xmlns:p14="http://schemas.microsoft.com/office/powerpoint/2010/main" val="182101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a:t>
            </a:fld>
            <a:endParaRPr kumimoji="1" lang="ja-JP" altLang="en-US"/>
          </a:p>
        </p:txBody>
      </p:sp>
    </p:spTree>
    <p:extLst>
      <p:ext uri="{BB962C8B-B14F-4D97-AF65-F5344CB8AC3E}">
        <p14:creationId xmlns:p14="http://schemas.microsoft.com/office/powerpoint/2010/main" val="80415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20</a:t>
            </a:fld>
            <a:endParaRPr kumimoji="1" lang="ja-JP" altLang="en-US"/>
          </a:p>
        </p:txBody>
      </p:sp>
    </p:spTree>
    <p:extLst>
      <p:ext uri="{BB962C8B-B14F-4D97-AF65-F5344CB8AC3E}">
        <p14:creationId xmlns:p14="http://schemas.microsoft.com/office/powerpoint/2010/main" val="238280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21</a:t>
            </a:fld>
            <a:endParaRPr kumimoji="1" lang="ja-JP" altLang="en-US"/>
          </a:p>
        </p:txBody>
      </p:sp>
    </p:spTree>
    <p:extLst>
      <p:ext uri="{BB962C8B-B14F-4D97-AF65-F5344CB8AC3E}">
        <p14:creationId xmlns:p14="http://schemas.microsoft.com/office/powerpoint/2010/main" val="196439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22</a:t>
            </a:fld>
            <a:endParaRPr kumimoji="1" lang="ja-JP" altLang="en-US"/>
          </a:p>
        </p:txBody>
      </p:sp>
    </p:spTree>
    <p:extLst>
      <p:ext uri="{BB962C8B-B14F-4D97-AF65-F5344CB8AC3E}">
        <p14:creationId xmlns:p14="http://schemas.microsoft.com/office/powerpoint/2010/main" val="1836219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23</a:t>
            </a:fld>
            <a:endParaRPr kumimoji="1" lang="ja-JP" altLang="en-US"/>
          </a:p>
        </p:txBody>
      </p:sp>
    </p:spTree>
    <p:extLst>
      <p:ext uri="{BB962C8B-B14F-4D97-AF65-F5344CB8AC3E}">
        <p14:creationId xmlns:p14="http://schemas.microsoft.com/office/powerpoint/2010/main" val="114549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24</a:t>
            </a:fld>
            <a:endParaRPr kumimoji="1" lang="ja-JP" altLang="en-US"/>
          </a:p>
        </p:txBody>
      </p:sp>
    </p:spTree>
    <p:extLst>
      <p:ext uri="{BB962C8B-B14F-4D97-AF65-F5344CB8AC3E}">
        <p14:creationId xmlns:p14="http://schemas.microsoft.com/office/powerpoint/2010/main" val="143220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3</a:t>
            </a:fld>
            <a:endParaRPr kumimoji="1" lang="ja-JP" altLang="en-US"/>
          </a:p>
        </p:txBody>
      </p:sp>
    </p:spTree>
    <p:extLst>
      <p:ext uri="{BB962C8B-B14F-4D97-AF65-F5344CB8AC3E}">
        <p14:creationId xmlns:p14="http://schemas.microsoft.com/office/powerpoint/2010/main" val="167016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4</a:t>
            </a:fld>
            <a:endParaRPr kumimoji="1" lang="ja-JP" altLang="en-US"/>
          </a:p>
        </p:txBody>
      </p:sp>
    </p:spTree>
    <p:extLst>
      <p:ext uri="{BB962C8B-B14F-4D97-AF65-F5344CB8AC3E}">
        <p14:creationId xmlns:p14="http://schemas.microsoft.com/office/powerpoint/2010/main" val="8361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aseline="0" dirty="0" smtClean="0">
              <a:solidFill>
                <a:srgbClr val="FF0000"/>
              </a:solidFill>
              <a:latin typeface="+mn-lt"/>
            </a:endParaRPr>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5</a:t>
            </a:fld>
            <a:endParaRPr kumimoji="1" lang="ja-JP" altLang="en-US"/>
          </a:p>
        </p:txBody>
      </p:sp>
    </p:spTree>
    <p:extLst>
      <p:ext uri="{BB962C8B-B14F-4D97-AF65-F5344CB8AC3E}">
        <p14:creationId xmlns:p14="http://schemas.microsoft.com/office/powerpoint/2010/main" val="316361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6</a:t>
            </a:fld>
            <a:endParaRPr kumimoji="1" lang="ja-JP" altLang="en-US"/>
          </a:p>
        </p:txBody>
      </p:sp>
    </p:spTree>
    <p:extLst>
      <p:ext uri="{BB962C8B-B14F-4D97-AF65-F5344CB8AC3E}">
        <p14:creationId xmlns:p14="http://schemas.microsoft.com/office/powerpoint/2010/main" val="141264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7</a:t>
            </a:fld>
            <a:endParaRPr kumimoji="1" lang="ja-JP" altLang="en-US"/>
          </a:p>
        </p:txBody>
      </p:sp>
    </p:spTree>
    <p:extLst>
      <p:ext uri="{BB962C8B-B14F-4D97-AF65-F5344CB8AC3E}">
        <p14:creationId xmlns:p14="http://schemas.microsoft.com/office/powerpoint/2010/main" val="324370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8</a:t>
            </a:fld>
            <a:endParaRPr kumimoji="1" lang="ja-JP" altLang="en-US"/>
          </a:p>
        </p:txBody>
      </p:sp>
    </p:spTree>
    <p:extLst>
      <p:ext uri="{BB962C8B-B14F-4D97-AF65-F5344CB8AC3E}">
        <p14:creationId xmlns:p14="http://schemas.microsoft.com/office/powerpoint/2010/main" val="410211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35BB21D-11DC-44C4-BD95-20C9059C9605}" type="slidenum">
              <a:rPr kumimoji="1" lang="ja-JP" altLang="en-US" smtClean="0"/>
              <a:t>9</a:t>
            </a:fld>
            <a:endParaRPr kumimoji="1" lang="ja-JP" altLang="en-US"/>
          </a:p>
        </p:txBody>
      </p:sp>
    </p:spTree>
    <p:extLst>
      <p:ext uri="{BB962C8B-B14F-4D97-AF65-F5344CB8AC3E}">
        <p14:creationId xmlns:p14="http://schemas.microsoft.com/office/powerpoint/2010/main" val="89973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10371A-C49E-4B69-A1CE-64F7E9BCE3C7}" type="datetime1">
              <a:rPr kumimoji="1" lang="ja-JP" altLang="en-US" smtClean="0"/>
              <a:t>2013/1/8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12106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B48C3F-4CAA-4457-8592-95CA308726D7}" type="datetime1">
              <a:rPr kumimoji="1" lang="ja-JP" altLang="en-US" smtClean="0"/>
              <a:t>2013/1/8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334285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E432C8-B061-49D0-8E96-46079A144478}" type="datetime1">
              <a:rPr kumimoji="1" lang="ja-JP" altLang="en-US" smtClean="0"/>
              <a:t>2013/1/8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16522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909B66-7167-4BB1-9BD8-614CA72C6AB5}" type="datetime1">
              <a:rPr kumimoji="1" lang="ja-JP" altLang="en-US" smtClean="0"/>
              <a:t>2013/1/8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37297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CE4FDD3-A733-4882-BA9C-298642EA56BA}" type="datetime1">
              <a:rPr kumimoji="1" lang="ja-JP" altLang="en-US" smtClean="0"/>
              <a:t>2013/1/8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187082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AE37DF-0F8D-4EBB-816B-930BA602A187}" type="datetime1">
              <a:rPr kumimoji="1" lang="ja-JP" altLang="en-US" smtClean="0"/>
              <a:t>2013/1/8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264210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7A37EB8-31A3-4CFB-8B51-FCE7CE1A036F}" type="datetime1">
              <a:rPr kumimoji="1" lang="ja-JP" altLang="en-US" smtClean="0"/>
              <a:t>2013/1/8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83909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1F9469D-A93F-49C3-9799-9347A35098B1}" type="datetime1">
              <a:rPr kumimoji="1" lang="ja-JP" altLang="en-US" smtClean="0"/>
              <a:t>2013/1/8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10964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85FFAD-54DF-48D1-9CF6-78958C5768F5}" type="datetime1">
              <a:rPr kumimoji="1" lang="ja-JP" altLang="en-US" smtClean="0"/>
              <a:t>2013/1/8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377752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3F6F19-A1C0-45A6-94E4-338ED5FB018B}" type="datetime1">
              <a:rPr kumimoji="1" lang="ja-JP" altLang="en-US" smtClean="0"/>
              <a:t>2013/1/8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303948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6E4008-F123-4D98-8237-F2DD7E7C97E2}" type="datetime1">
              <a:rPr kumimoji="1" lang="ja-JP" altLang="en-US" smtClean="0"/>
              <a:t>2013/1/8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109077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96044-E325-4808-8C0B-E3DE0452A949}" type="datetime1">
              <a:rPr kumimoji="1" lang="ja-JP" altLang="en-US" smtClean="0"/>
              <a:t>2013/1/8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6248F-5599-49A3-AD5F-64D8E534B484}" type="slidenum">
              <a:rPr kumimoji="1" lang="ja-JP" altLang="en-US" smtClean="0"/>
              <a:t>‹#›</a:t>
            </a:fld>
            <a:endParaRPr kumimoji="1" lang="ja-JP" altLang="en-US"/>
          </a:p>
        </p:txBody>
      </p:sp>
    </p:spTree>
    <p:extLst>
      <p:ext uri="{BB962C8B-B14F-4D97-AF65-F5344CB8AC3E}">
        <p14:creationId xmlns:p14="http://schemas.microsoft.com/office/powerpoint/2010/main" val="423907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586607"/>
          </a:xfrm>
        </p:spPr>
        <p:txBody>
          <a:bodyPr>
            <a:normAutofit fontScale="90000"/>
          </a:bodyPr>
          <a:lstStyle/>
          <a:p>
            <a:r>
              <a:rPr kumimoji="1" lang="en-US" altLang="ja-JP" dirty="0" smtClean="0"/>
              <a:t>Summary of </a:t>
            </a:r>
            <a:r>
              <a:rPr lang="en-US" altLang="ja-JP" dirty="0" smtClean="0"/>
              <a:t>the</a:t>
            </a:r>
            <a:r>
              <a:rPr lang="en-US" altLang="ja-JP" dirty="0" smtClean="0">
                <a:solidFill>
                  <a:srgbClr val="FF0000"/>
                </a:solidFill>
              </a:rPr>
              <a:t> </a:t>
            </a:r>
            <a:r>
              <a:rPr kumimoji="1" lang="en-US" altLang="ja-JP" dirty="0" smtClean="0"/>
              <a:t>Future Policy for </a:t>
            </a:r>
            <a:br>
              <a:rPr kumimoji="1" lang="en-US" altLang="ja-JP" dirty="0" smtClean="0"/>
            </a:br>
            <a:r>
              <a:rPr kumimoji="1" lang="en-US" altLang="ja-JP" dirty="0" smtClean="0"/>
              <a:t>Motor Vehicle Emission Reduction </a:t>
            </a:r>
            <a:br>
              <a:rPr kumimoji="1" lang="en-US" altLang="ja-JP" dirty="0" smtClean="0"/>
            </a:br>
            <a:r>
              <a:rPr kumimoji="1" lang="en-US" altLang="ja-JP" dirty="0" smtClean="0"/>
              <a:t>(The 11th Report)</a:t>
            </a:r>
            <a:endParaRPr kumimoji="1" lang="ja-JP" altLang="en-US" dirty="0"/>
          </a:p>
        </p:txBody>
      </p:sp>
      <p:sp>
        <p:nvSpPr>
          <p:cNvPr id="4" name="スライド番号プレースホルダー 3"/>
          <p:cNvSpPr>
            <a:spLocks noGrp="1"/>
          </p:cNvSpPr>
          <p:nvPr>
            <p:ph type="sldNum" sz="quarter" idx="12"/>
          </p:nvPr>
        </p:nvSpPr>
        <p:spPr/>
        <p:txBody>
          <a:bodyPr/>
          <a:lstStyle/>
          <a:p>
            <a:fld id="{EB96248F-5599-49A3-AD5F-64D8E534B484}" type="slidenum">
              <a:rPr kumimoji="1" lang="ja-JP" altLang="en-US" smtClean="0"/>
              <a:t>1</a:t>
            </a:fld>
            <a:endParaRPr kumimoji="1" lang="ja-JP" altLang="en-US"/>
          </a:p>
        </p:txBody>
      </p:sp>
      <p:sp>
        <p:nvSpPr>
          <p:cNvPr id="9" name="サブタイトル 2"/>
          <p:cNvSpPr>
            <a:spLocks noGrp="1"/>
          </p:cNvSpPr>
          <p:nvPr>
            <p:ph type="subTitle" idx="1"/>
          </p:nvPr>
        </p:nvSpPr>
        <p:spPr>
          <a:xfrm>
            <a:off x="1403648" y="5013176"/>
            <a:ext cx="6400800" cy="694928"/>
          </a:xfrm>
        </p:spPr>
        <p:txBody>
          <a:bodyPr/>
          <a:lstStyle/>
          <a:p>
            <a:r>
              <a:rPr lang="en-US" altLang="ja-JP" dirty="0"/>
              <a:t>Ministry of the Environment, </a:t>
            </a:r>
            <a:r>
              <a:rPr lang="en-US" altLang="ja-JP" dirty="0" smtClean="0"/>
              <a:t>JAPAN</a:t>
            </a:r>
            <a:endParaRPr lang="en-US" altLang="ja-JP" dirty="0"/>
          </a:p>
        </p:txBody>
      </p:sp>
      <p:graphicFrame>
        <p:nvGraphicFramePr>
          <p:cNvPr id="10" name="オブジェクト 9"/>
          <p:cNvGraphicFramePr>
            <a:graphicFrameLocks noChangeAspect="1"/>
          </p:cNvGraphicFramePr>
          <p:nvPr/>
        </p:nvGraphicFramePr>
        <p:xfrm>
          <a:off x="3635375" y="3933825"/>
          <a:ext cx="1404938" cy="985838"/>
        </p:xfrm>
        <a:graphic>
          <a:graphicData uri="http://schemas.openxmlformats.org/presentationml/2006/ole">
            <mc:AlternateContent xmlns:mc="http://schemas.openxmlformats.org/markup-compatibility/2006">
              <mc:Choice xmlns:v="urn:schemas-microsoft-com:vml" Requires="v">
                <p:oleObj spid="_x0000_s2103" name="Picture" r:id="rId4" imgW="863600" imgH="596900" progId="Word.Picture.8">
                  <p:embed/>
                </p:oleObj>
              </mc:Choice>
              <mc:Fallback>
                <p:oleObj name="Picture" r:id="rId4" imgW="863600" imgH="596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933825"/>
                        <a:ext cx="14049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feld 12"/>
          <p:cNvSpPr txBox="1">
            <a:spLocks noChangeArrowheads="1"/>
          </p:cNvSpPr>
          <p:nvPr/>
        </p:nvSpPr>
        <p:spPr bwMode="auto">
          <a:xfrm>
            <a:off x="5463381" y="348531"/>
            <a:ext cx="3362325" cy="46196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200" dirty="0">
                <a:latin typeface="Times New Roman" pitchFamily="18" charset="0"/>
                <a:cs typeface="Times New Roman" pitchFamily="18" charset="0"/>
              </a:rPr>
              <a:t>Informal document No. </a:t>
            </a:r>
            <a:r>
              <a:rPr lang="en-US" sz="1200" b="1" dirty="0" smtClean="0">
                <a:latin typeface="Times New Roman" pitchFamily="18" charset="0"/>
                <a:cs typeface="Times New Roman" pitchFamily="18" charset="0"/>
              </a:rPr>
              <a:t>GRPE-65-14</a:t>
            </a:r>
            <a:endParaRPr lang="de-DE" sz="1200" dirty="0">
              <a:latin typeface="Times New Roman" pitchFamily="18" charset="0"/>
              <a:cs typeface="Times New Roman" pitchFamily="18" charset="0"/>
            </a:endParaRPr>
          </a:p>
          <a:p>
            <a:pPr eaLnBrk="1" hangingPunct="1"/>
            <a:r>
              <a:rPr lang="en-US" sz="1200" dirty="0">
                <a:latin typeface="Times New Roman" pitchFamily="18" charset="0"/>
                <a:cs typeface="Times New Roman" pitchFamily="18" charset="0"/>
              </a:rPr>
              <a:t>(65</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GRPE, 15 - 18 January 2012, agenda </a:t>
            </a:r>
            <a:r>
              <a:rPr lang="en-US" sz="1200">
                <a:latin typeface="Times New Roman" pitchFamily="18" charset="0"/>
                <a:cs typeface="Times New Roman" pitchFamily="18" charset="0"/>
              </a:rPr>
              <a:t>item </a:t>
            </a:r>
            <a:r>
              <a:rPr lang="en-US" sz="1200" smtClean="0">
                <a:latin typeface="Times New Roman" pitchFamily="18" charset="0"/>
                <a:cs typeface="Times New Roman" pitchFamily="18" charset="0"/>
              </a:rPr>
              <a:t>16)</a:t>
            </a:r>
            <a:endParaRPr lang="de-DE" sz="1200" dirty="0">
              <a:latin typeface="Times New Roman" pitchFamily="18" charset="0"/>
              <a:cs typeface="Times New Roman" pitchFamily="18" charset="0"/>
            </a:endParaRPr>
          </a:p>
        </p:txBody>
      </p:sp>
      <p:sp>
        <p:nvSpPr>
          <p:cNvPr id="7" name="Textfeld 39"/>
          <p:cNvSpPr txBox="1">
            <a:spLocks noChangeArrowheads="1"/>
          </p:cNvSpPr>
          <p:nvPr/>
        </p:nvSpPr>
        <p:spPr bwMode="auto">
          <a:xfrm>
            <a:off x="318294" y="332656"/>
            <a:ext cx="2819400" cy="27781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r>
              <a:rPr lang="en-US" sz="1200" dirty="0">
                <a:latin typeface="Times New Roman" pitchFamily="18" charset="0"/>
                <a:cs typeface="Times New Roman" pitchFamily="18" charset="0"/>
              </a:rPr>
              <a:t>Transmitted by the expert from </a:t>
            </a:r>
            <a:r>
              <a:rPr lang="en-US" sz="1200" dirty="0" smtClean="0">
                <a:latin typeface="Times New Roman" pitchFamily="18" charset="0"/>
                <a:cs typeface="Times New Roman" pitchFamily="18" charset="0"/>
              </a:rPr>
              <a:t>Japan</a:t>
            </a:r>
            <a:endParaRPr lang="de-DE" sz="1200" dirty="0">
              <a:latin typeface="Times New Roman" pitchFamily="18" charset="0"/>
              <a:cs typeface="Times New Roman" pitchFamily="18" charset="0"/>
            </a:endParaRPr>
          </a:p>
        </p:txBody>
      </p:sp>
    </p:spTree>
    <p:extLst>
      <p:ext uri="{BB962C8B-B14F-4D97-AF65-F5344CB8AC3E}">
        <p14:creationId xmlns:p14="http://schemas.microsoft.com/office/powerpoint/2010/main" val="311993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188" y="145757"/>
            <a:ext cx="7921625" cy="620713"/>
          </a:xfrm>
          <a:prstGeom prst="rect">
            <a:avLst/>
          </a:prstGeom>
          <a:solidFill>
            <a:schemeClr val="tx2">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anchor="ctr"/>
          <a:lstStyle/>
          <a:p>
            <a:pPr marL="95250">
              <a:defRPr/>
            </a:pPr>
            <a:r>
              <a:rPr lang="en-US" altLang="ja-JP" sz="2400" b="1" dirty="0" smtClean="0">
                <a:solidFill>
                  <a:schemeClr val="tx1"/>
                </a:solidFill>
                <a:effectLst>
                  <a:outerShdw blurRad="38100" dist="38100" dir="2700000" algn="tl">
                    <a:srgbClr val="000000">
                      <a:alpha val="43137"/>
                    </a:srgbClr>
                  </a:outerShdw>
                </a:effectLst>
              </a:rPr>
              <a:t>The Future Emission Reduction Measures for </a:t>
            </a:r>
          </a:p>
          <a:p>
            <a:pPr marL="95250">
              <a:defRPr/>
            </a:pPr>
            <a:r>
              <a:rPr lang="en-US" altLang="ja-JP" sz="2400" b="1" dirty="0" smtClean="0">
                <a:solidFill>
                  <a:schemeClr val="tx1"/>
                </a:solidFill>
                <a:effectLst>
                  <a:outerShdw blurRad="38100" dist="38100" dir="2700000" algn="tl">
                    <a:srgbClr val="000000">
                      <a:alpha val="43137"/>
                    </a:srgbClr>
                  </a:outerShdw>
                </a:effectLst>
              </a:rPr>
              <a:t>Heavy-Duty Diesel Motor Vehicles</a:t>
            </a:r>
            <a:endParaRPr lang="en-US" altLang="ja-JP" sz="2400" b="1" dirty="0">
              <a:solidFill>
                <a:schemeClr val="tx1"/>
              </a:solidFill>
              <a:effectLst>
                <a:outerShdw blurRad="38100" dist="38100" dir="2700000" algn="tl">
                  <a:srgbClr val="000000">
                    <a:alpha val="43137"/>
                  </a:srgbClr>
                </a:outerShdw>
              </a:effectLst>
            </a:endParaRPr>
          </a:p>
        </p:txBody>
      </p:sp>
      <p:sp>
        <p:nvSpPr>
          <p:cNvPr id="3" name="テキスト ボックス 2"/>
          <p:cNvSpPr txBox="1">
            <a:spLocks noChangeArrowheads="1"/>
          </p:cNvSpPr>
          <p:nvPr/>
        </p:nvSpPr>
        <p:spPr bwMode="auto">
          <a:xfrm>
            <a:off x="107504" y="766445"/>
            <a:ext cx="87734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361950" indent="-361950" eaLnBrk="1" hangingPunct="1"/>
            <a:r>
              <a:rPr lang="en-US" altLang="ja-JP" sz="2400" b="1" dirty="0" smtClean="0">
                <a:latin typeface="+mn-lt"/>
              </a:rPr>
              <a:t>(1) </a:t>
            </a:r>
            <a:r>
              <a:rPr lang="en-US" altLang="ja-JP" sz="2000" b="1" dirty="0" smtClean="0">
                <a:latin typeface="+mn-lt"/>
              </a:rPr>
              <a:t>Measures for the Improvement of Durability and Reliability of NOx After-Treatment System</a:t>
            </a:r>
            <a:r>
              <a:rPr lang="en-US" altLang="ja-JP" sz="2000" b="1" strike="sngStrike" dirty="0" smtClean="0">
                <a:solidFill>
                  <a:srgbClr val="FF0000"/>
                </a:solidFill>
                <a:latin typeface="+mn-lt"/>
              </a:rPr>
              <a:t> </a:t>
            </a:r>
          </a:p>
        </p:txBody>
      </p:sp>
      <p:sp>
        <p:nvSpPr>
          <p:cNvPr id="6" name="テキスト ボックス 4"/>
          <p:cNvSpPr txBox="1">
            <a:spLocks noChangeArrowheads="1"/>
          </p:cNvSpPr>
          <p:nvPr/>
        </p:nvSpPr>
        <p:spPr bwMode="auto">
          <a:xfrm>
            <a:off x="179512" y="1628800"/>
            <a:ext cx="9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In Japan, Urea SCR Systems were first equipped with New Long-Term (NLT, the 2005 Standard) heavy-duty (HD) </a:t>
            </a:r>
            <a:r>
              <a:rPr lang="en-US" altLang="ja-JP" sz="2000" dirty="0">
                <a:latin typeface="+mn-lt"/>
              </a:rPr>
              <a:t>d</a:t>
            </a:r>
            <a:r>
              <a:rPr lang="en-US" altLang="ja-JP" sz="2000" dirty="0" smtClean="0">
                <a:latin typeface="+mn-lt"/>
              </a:rPr>
              <a:t>iesel </a:t>
            </a:r>
            <a:r>
              <a:rPr lang="en-US" altLang="ja-JP" sz="2000" dirty="0">
                <a:latin typeface="+mn-lt"/>
              </a:rPr>
              <a:t>v</a:t>
            </a:r>
            <a:r>
              <a:rPr lang="en-US" altLang="ja-JP" sz="2000" dirty="0" smtClean="0">
                <a:latin typeface="+mn-lt"/>
              </a:rPr>
              <a:t>ehicles and followed by Post New Long-Term (PNLT, 2009 Standard) HD diesel vehicles. </a:t>
            </a:r>
            <a:endParaRPr lang="en-US" altLang="ja-JP" sz="2000" dirty="0">
              <a:latin typeface="+mn-lt"/>
            </a:endParaRPr>
          </a:p>
        </p:txBody>
      </p:sp>
      <p:sp>
        <p:nvSpPr>
          <p:cNvPr id="7" name="テキスト ボックス 6"/>
          <p:cNvSpPr txBox="1">
            <a:spLocks noChangeArrowheads="1"/>
          </p:cNvSpPr>
          <p:nvPr/>
        </p:nvSpPr>
        <p:spPr bwMode="auto">
          <a:xfrm>
            <a:off x="2944812" y="6519446"/>
            <a:ext cx="3600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600" dirty="0">
                <a:latin typeface="+mn-lt"/>
              </a:rPr>
              <a:t>SCR Systems for </a:t>
            </a:r>
            <a:r>
              <a:rPr lang="en-US" altLang="ja-JP" sz="1600" dirty="0" smtClean="0">
                <a:latin typeface="+mn-lt"/>
              </a:rPr>
              <a:t>NLT (Image)</a:t>
            </a:r>
            <a:endParaRPr lang="ja-JP" altLang="en-US" sz="1600" dirty="0">
              <a:latin typeface="+mn-lt"/>
            </a:endParaRPr>
          </a:p>
        </p:txBody>
      </p:sp>
      <p:sp>
        <p:nvSpPr>
          <p:cNvPr id="10" name="テキスト ボックス 9"/>
          <p:cNvSpPr txBox="1">
            <a:spLocks noChangeArrowheads="1"/>
          </p:cNvSpPr>
          <p:nvPr/>
        </p:nvSpPr>
        <p:spPr bwMode="auto">
          <a:xfrm>
            <a:off x="179512" y="1340768"/>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442913" indent="-442913" eaLnBrk="1" hangingPunct="1">
              <a:buFont typeface="Wingdings" pitchFamily="2" charset="2"/>
              <a:buChar char="p"/>
            </a:pPr>
            <a:r>
              <a:rPr lang="en-US" altLang="ja-JP" sz="2400" dirty="0" smtClean="0">
                <a:latin typeface="+mn-lt"/>
              </a:rPr>
              <a:t>Urea </a:t>
            </a:r>
            <a:r>
              <a:rPr lang="en-US" altLang="ja-JP" sz="2400" dirty="0">
                <a:latin typeface="+mn-lt"/>
              </a:rPr>
              <a:t>Selective Catalytic Reaction </a:t>
            </a:r>
            <a:r>
              <a:rPr lang="en-US" altLang="ja-JP" sz="2400" dirty="0" smtClean="0">
                <a:latin typeface="+mn-lt"/>
              </a:rPr>
              <a:t>(SCR) Systems</a:t>
            </a:r>
          </a:p>
        </p:txBody>
      </p:sp>
      <p:sp>
        <p:nvSpPr>
          <p:cNvPr id="11" name="スライド番号プレースホルダー 10"/>
          <p:cNvSpPr>
            <a:spLocks noGrp="1"/>
          </p:cNvSpPr>
          <p:nvPr>
            <p:ph type="sldNum" sz="quarter" idx="12"/>
          </p:nvPr>
        </p:nvSpPr>
        <p:spPr>
          <a:xfrm>
            <a:off x="7010400" y="6529183"/>
            <a:ext cx="2133600" cy="365125"/>
          </a:xfrm>
        </p:spPr>
        <p:txBody>
          <a:bodyPr/>
          <a:lstStyle/>
          <a:p>
            <a:fld id="{EB96248F-5599-49A3-AD5F-64D8E534B484}" type="slidenum">
              <a:rPr kumimoji="1" lang="ja-JP" altLang="en-US" smtClean="0"/>
              <a:t>10</a:t>
            </a:fld>
            <a:endParaRPr kumimoji="1" lang="ja-JP" altLang="en-US"/>
          </a:p>
        </p:txBody>
      </p:sp>
      <p:grpSp>
        <p:nvGrpSpPr>
          <p:cNvPr id="12" name="グループ化 10"/>
          <p:cNvGrpSpPr>
            <a:grpSpLocks/>
          </p:cNvGrpSpPr>
          <p:nvPr/>
        </p:nvGrpSpPr>
        <p:grpSpPr bwMode="auto">
          <a:xfrm>
            <a:off x="899592" y="3816176"/>
            <a:ext cx="6725308" cy="2759075"/>
            <a:chOff x="-276745" y="1116013"/>
            <a:chExt cx="6725308" cy="2759075"/>
          </a:xfrm>
        </p:grpSpPr>
        <p:graphicFrame>
          <p:nvGraphicFramePr>
            <p:cNvPr id="13" name="Object 12"/>
            <p:cNvGraphicFramePr>
              <a:graphicFrameLocks noChangeAspect="1"/>
            </p:cNvGraphicFramePr>
            <p:nvPr/>
          </p:nvGraphicFramePr>
          <p:xfrm>
            <a:off x="1628775" y="1116013"/>
            <a:ext cx="4173538" cy="2755900"/>
          </p:xfrm>
          <a:graphic>
            <a:graphicData uri="http://schemas.openxmlformats.org/presentationml/2006/ole">
              <mc:AlternateContent xmlns:mc="http://schemas.openxmlformats.org/markup-compatibility/2006">
                <mc:Choice xmlns:v="urn:schemas-microsoft-com:vml" Requires="v">
                  <p:oleObj spid="_x0000_s4153" name="イメージ ドキュメント" r:id="rId4" imgW="8791560" imgH="5600880" progId="Imaging.Document">
                    <p:embed/>
                  </p:oleObj>
                </mc:Choice>
                <mc:Fallback>
                  <p:oleObj name="イメージ ドキュメント" r:id="rId4" imgW="8791560" imgH="5600880" progId="Imaging.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1116013"/>
                          <a:ext cx="4173538"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11"/>
            <p:cNvSpPr>
              <a:spLocks noChangeArrowheads="1"/>
            </p:cNvSpPr>
            <p:nvPr/>
          </p:nvSpPr>
          <p:spPr bwMode="auto">
            <a:xfrm>
              <a:off x="2381851" y="1403350"/>
              <a:ext cx="20435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20000"/>
                </a:spcBef>
              </a:pPr>
              <a:r>
                <a:rPr kumimoji="0" lang="en-US" altLang="ja-JP" b="1" dirty="0" smtClean="0">
                  <a:solidFill>
                    <a:srgbClr val="000000"/>
                  </a:solidFill>
                </a:rPr>
                <a:t>Urea Injector Nozzle</a:t>
              </a:r>
              <a:endParaRPr kumimoji="0" lang="ja-JP" altLang="en-US" b="1" dirty="0"/>
            </a:p>
          </p:txBody>
        </p:sp>
        <p:sp>
          <p:nvSpPr>
            <p:cNvPr id="15" name="Rectangle 12"/>
            <p:cNvSpPr>
              <a:spLocks noChangeArrowheads="1"/>
            </p:cNvSpPr>
            <p:nvPr/>
          </p:nvSpPr>
          <p:spPr bwMode="auto">
            <a:xfrm>
              <a:off x="5435464" y="2427288"/>
              <a:ext cx="1013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20000"/>
                </a:spcBef>
              </a:pPr>
              <a:r>
                <a:rPr kumimoji="0" lang="en-US" altLang="ja-JP" b="1" dirty="0" smtClean="0">
                  <a:solidFill>
                    <a:srgbClr val="000000"/>
                  </a:solidFill>
                </a:rPr>
                <a:t>Post-DOC</a:t>
              </a:r>
              <a:endParaRPr kumimoji="0" lang="ja-JP" altLang="en-US" b="1" dirty="0"/>
            </a:p>
          </p:txBody>
        </p:sp>
        <p:sp>
          <p:nvSpPr>
            <p:cNvPr id="16" name="Rectangle 13"/>
            <p:cNvSpPr>
              <a:spLocks noChangeArrowheads="1"/>
            </p:cNvSpPr>
            <p:nvPr/>
          </p:nvSpPr>
          <p:spPr bwMode="auto">
            <a:xfrm>
              <a:off x="4285456" y="2881549"/>
              <a:ext cx="939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kumimoji="0" lang="en-US" altLang="ja-JP" sz="1600" b="1" dirty="0" smtClean="0">
                  <a:solidFill>
                    <a:srgbClr val="000000"/>
                  </a:solidFill>
                </a:rPr>
                <a:t>SCR Catalyst</a:t>
              </a:r>
              <a:endParaRPr kumimoji="0" lang="ja-JP" altLang="en-US" sz="1600" b="1" dirty="0"/>
            </a:p>
          </p:txBody>
        </p:sp>
        <p:sp>
          <p:nvSpPr>
            <p:cNvPr id="17" name="AutoShape 14"/>
            <p:cNvSpPr>
              <a:spLocks noChangeArrowheads="1"/>
            </p:cNvSpPr>
            <p:nvPr/>
          </p:nvSpPr>
          <p:spPr bwMode="auto">
            <a:xfrm rot="-1559433">
              <a:off x="1352550" y="3595688"/>
              <a:ext cx="436563" cy="279400"/>
            </a:xfrm>
            <a:prstGeom prst="rightArrow">
              <a:avLst>
                <a:gd name="adj1" fmla="val 50000"/>
                <a:gd name="adj2" fmla="val 39063"/>
              </a:avLst>
            </a:prstGeom>
            <a:solidFill>
              <a:srgbClr val="FF6600"/>
            </a:solidFill>
            <a:ln w="9525">
              <a:solidFill>
                <a:schemeClr val="tx1"/>
              </a:solidFill>
              <a:miter lim="800000"/>
              <a:headEnd/>
              <a:tailEnd/>
            </a:ln>
          </p:spPr>
          <p:txBody>
            <a:bodyPr wrap="none" anchor="ctr"/>
            <a:lstStyle/>
            <a:p>
              <a:endParaRPr lang="ja-JP" altLang="en-US"/>
            </a:p>
          </p:txBody>
        </p:sp>
        <p:sp>
          <p:nvSpPr>
            <p:cNvPr id="18" name="Text Box 15"/>
            <p:cNvSpPr txBox="1">
              <a:spLocks noChangeArrowheads="1"/>
            </p:cNvSpPr>
            <p:nvPr/>
          </p:nvSpPr>
          <p:spPr bwMode="auto">
            <a:xfrm>
              <a:off x="-276745" y="3229823"/>
              <a:ext cx="1943620" cy="2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kumimoji="0" lang="en-US" altLang="ja-JP" sz="1600" b="1" dirty="0" smtClean="0">
                  <a:solidFill>
                    <a:srgbClr val="FF0000"/>
                  </a:solidFill>
                  <a:latin typeface="+mn-lt"/>
                </a:rPr>
                <a:t>Exhaust Gas Emitted Directly from the Engine</a:t>
              </a:r>
              <a:endParaRPr kumimoji="0" lang="ja-JP" altLang="en-US" sz="1600" b="1" dirty="0">
                <a:solidFill>
                  <a:srgbClr val="FF0000"/>
                </a:solidFill>
                <a:latin typeface="+mn-lt"/>
              </a:endParaRPr>
            </a:p>
          </p:txBody>
        </p:sp>
        <p:sp>
          <p:nvSpPr>
            <p:cNvPr id="19" name="Line 16"/>
            <p:cNvSpPr>
              <a:spLocks noChangeShapeType="1"/>
            </p:cNvSpPr>
            <p:nvPr/>
          </p:nvSpPr>
          <p:spPr bwMode="auto">
            <a:xfrm flipH="1" flipV="1">
              <a:off x="1935163" y="2490788"/>
              <a:ext cx="458787" cy="360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ja-JP" altLang="en-US"/>
            </a:p>
          </p:txBody>
        </p:sp>
        <p:sp>
          <p:nvSpPr>
            <p:cNvPr id="20" name="Line 17"/>
            <p:cNvSpPr>
              <a:spLocks noChangeShapeType="1"/>
            </p:cNvSpPr>
            <p:nvPr/>
          </p:nvSpPr>
          <p:spPr bwMode="auto">
            <a:xfrm>
              <a:off x="5081588" y="2181225"/>
              <a:ext cx="287337" cy="2349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ja-JP" altLang="en-US"/>
            </a:p>
          </p:txBody>
        </p:sp>
        <p:sp>
          <p:nvSpPr>
            <p:cNvPr id="21" name="Line 18"/>
            <p:cNvSpPr>
              <a:spLocks noChangeShapeType="1"/>
            </p:cNvSpPr>
            <p:nvPr/>
          </p:nvSpPr>
          <p:spPr bwMode="auto">
            <a:xfrm flipV="1">
              <a:off x="3313113" y="1722438"/>
              <a:ext cx="65087" cy="7889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ja-JP" altLang="en-US"/>
            </a:p>
          </p:txBody>
        </p:sp>
        <p:sp>
          <p:nvSpPr>
            <p:cNvPr id="22" name="Line 19"/>
            <p:cNvSpPr>
              <a:spLocks noChangeShapeType="1"/>
            </p:cNvSpPr>
            <p:nvPr/>
          </p:nvSpPr>
          <p:spPr bwMode="auto">
            <a:xfrm>
              <a:off x="4178300" y="2576513"/>
              <a:ext cx="385763" cy="301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ja-JP" altLang="en-US"/>
            </a:p>
          </p:txBody>
        </p:sp>
        <p:sp>
          <p:nvSpPr>
            <p:cNvPr id="23" name="AutoShape 20"/>
            <p:cNvSpPr>
              <a:spLocks noChangeArrowheads="1"/>
            </p:cNvSpPr>
            <p:nvPr/>
          </p:nvSpPr>
          <p:spPr bwMode="auto">
            <a:xfrm rot="-1777046">
              <a:off x="5607050" y="1235075"/>
              <a:ext cx="436563" cy="277813"/>
            </a:xfrm>
            <a:prstGeom prst="rightArrow">
              <a:avLst>
                <a:gd name="adj1" fmla="val 50000"/>
                <a:gd name="adj2" fmla="val 39286"/>
              </a:avLst>
            </a:prstGeom>
            <a:solidFill>
              <a:srgbClr val="FF6600"/>
            </a:solidFill>
            <a:ln w="9525">
              <a:solidFill>
                <a:schemeClr val="tx1"/>
              </a:solidFill>
              <a:miter lim="800000"/>
              <a:headEnd/>
              <a:tailEnd/>
            </a:ln>
          </p:spPr>
          <p:txBody>
            <a:bodyPr wrap="none" anchor="ctr"/>
            <a:lstStyle/>
            <a:p>
              <a:endParaRPr lang="ja-JP" altLang="en-US"/>
            </a:p>
          </p:txBody>
        </p:sp>
        <p:sp>
          <p:nvSpPr>
            <p:cNvPr id="24" name="Rectangle 22"/>
            <p:cNvSpPr>
              <a:spLocks noChangeArrowheads="1"/>
            </p:cNvSpPr>
            <p:nvPr/>
          </p:nvSpPr>
          <p:spPr bwMode="auto">
            <a:xfrm>
              <a:off x="976313" y="2136775"/>
              <a:ext cx="138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kumimoji="0" lang="en-US" altLang="ja-JP" b="1" dirty="0" smtClean="0">
                  <a:solidFill>
                    <a:srgbClr val="000000"/>
                  </a:solidFill>
                </a:rPr>
                <a:t>Pre-DOC</a:t>
              </a:r>
              <a:endParaRPr kumimoji="0" lang="ja-JP" altLang="en-US" b="1" dirty="0"/>
            </a:p>
          </p:txBody>
        </p:sp>
      </p:grpSp>
      <p:sp>
        <p:nvSpPr>
          <p:cNvPr id="25" name="テキスト ボックス 4"/>
          <p:cNvSpPr txBox="1">
            <a:spLocks noChangeArrowheads="1"/>
          </p:cNvSpPr>
          <p:nvPr/>
        </p:nvSpPr>
        <p:spPr bwMode="auto">
          <a:xfrm>
            <a:off x="251521" y="2750705"/>
            <a:ext cx="84241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The Urea SCR System for NLT consists of a Pre-Diesel Oxidation Catalyst (Pre-DOC), a SCR catalyst, and a Post-DOC.  </a:t>
            </a:r>
            <a:r>
              <a:rPr lang="ja-JP" altLang="en-US" sz="2000" dirty="0" smtClean="0">
                <a:latin typeface="+mn-lt"/>
              </a:rPr>
              <a:t> </a:t>
            </a:r>
            <a:r>
              <a:rPr lang="en-US" altLang="ja-JP" sz="2000" dirty="0" smtClean="0">
                <a:latin typeface="+mn-lt"/>
              </a:rPr>
              <a:t>In the Urea </a:t>
            </a:r>
            <a:r>
              <a:rPr lang="en-US" altLang="ja-JP" sz="2000" dirty="0">
                <a:latin typeface="+mn-lt"/>
              </a:rPr>
              <a:t>SCR System for </a:t>
            </a:r>
            <a:r>
              <a:rPr lang="en-US" altLang="ja-JP" sz="2000" dirty="0" smtClean="0">
                <a:latin typeface="+mn-lt"/>
              </a:rPr>
              <a:t>PNLT, a Diesel Particulate Filter (DPF) system is installed between a Pre-DOC and a SCR catalyst. </a:t>
            </a:r>
            <a:endParaRPr lang="en-US" altLang="ja-JP" sz="2000" dirty="0">
              <a:latin typeface="+mn-lt"/>
            </a:endParaRPr>
          </a:p>
        </p:txBody>
      </p:sp>
      <p:sp>
        <p:nvSpPr>
          <p:cNvPr id="26" name="Text Box 15"/>
          <p:cNvSpPr txBox="1">
            <a:spLocks noChangeArrowheads="1"/>
          </p:cNvSpPr>
          <p:nvPr/>
        </p:nvSpPr>
        <p:spPr bwMode="auto">
          <a:xfrm>
            <a:off x="7260078" y="3717032"/>
            <a:ext cx="1415609" cy="22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kumimoji="0" lang="en-US" altLang="ja-JP" sz="1600" b="1" dirty="0" smtClean="0">
                <a:solidFill>
                  <a:srgbClr val="FF0000"/>
                </a:solidFill>
                <a:latin typeface="+mn-lt"/>
              </a:rPr>
              <a:t>Tailpipe Emission Gas</a:t>
            </a:r>
            <a:endParaRPr kumimoji="0" lang="ja-JP" altLang="en-US" sz="1600" b="1" dirty="0">
              <a:solidFill>
                <a:srgbClr val="FF0000"/>
              </a:solidFill>
              <a:latin typeface="+mn-lt"/>
            </a:endParaRPr>
          </a:p>
        </p:txBody>
      </p:sp>
    </p:spTree>
    <p:extLst>
      <p:ext uri="{BB962C8B-B14F-4D97-AF65-F5344CB8AC3E}">
        <p14:creationId xmlns:p14="http://schemas.microsoft.com/office/powerpoint/2010/main" val="241983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rrowheads="1"/>
          </p:cNvSpPr>
          <p:nvPr/>
        </p:nvSpPr>
        <p:spPr bwMode="auto">
          <a:xfrm>
            <a:off x="468313" y="68907"/>
            <a:ext cx="8424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441325" indent="-441325" eaLnBrk="1" hangingPunct="1">
              <a:buFont typeface="Wingdings" pitchFamily="2" charset="2"/>
              <a:buChar char="p"/>
            </a:pPr>
            <a:r>
              <a:rPr lang="en-US" altLang="ja-JP" sz="2400" dirty="0" smtClean="0">
                <a:latin typeface="+mn-lt"/>
              </a:rPr>
              <a:t>Emission Test Results of In-Use NLT HD Diesel Vehicles </a:t>
            </a:r>
          </a:p>
          <a:p>
            <a:pPr eaLnBrk="1" hangingPunct="1"/>
            <a:r>
              <a:rPr lang="ja-JP" altLang="en-US" sz="2400" dirty="0">
                <a:latin typeface="+mn-lt"/>
              </a:rPr>
              <a:t>　</a:t>
            </a:r>
            <a:r>
              <a:rPr lang="ja-JP" altLang="en-US" sz="2400" dirty="0" smtClean="0">
                <a:latin typeface="+mn-lt"/>
              </a:rPr>
              <a:t>　</a:t>
            </a:r>
            <a:r>
              <a:rPr lang="en-US" altLang="ja-JP" sz="2400" dirty="0" smtClean="0">
                <a:latin typeface="+mn-lt"/>
              </a:rPr>
              <a:t>With Urea SCR Systems</a:t>
            </a:r>
          </a:p>
        </p:txBody>
      </p:sp>
      <p:sp>
        <p:nvSpPr>
          <p:cNvPr id="16" name="テキスト ボックス 4"/>
          <p:cNvSpPr txBox="1">
            <a:spLocks noChangeArrowheads="1"/>
          </p:cNvSpPr>
          <p:nvPr/>
        </p:nvSpPr>
        <p:spPr bwMode="auto">
          <a:xfrm>
            <a:off x="468313" y="692696"/>
            <a:ext cx="82073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The chassis-dynamo emission tests </a:t>
            </a:r>
            <a:r>
              <a:rPr lang="en-US" altLang="ja-JP" sz="2000" dirty="0">
                <a:latin typeface="+mn-lt"/>
              </a:rPr>
              <a:t>based on </a:t>
            </a:r>
            <a:r>
              <a:rPr lang="en-US" altLang="ja-JP" sz="2000" dirty="0" smtClean="0">
                <a:latin typeface="+mn-lt"/>
              </a:rPr>
              <a:t>the JE05 </a:t>
            </a:r>
            <a:r>
              <a:rPr lang="en-US" altLang="ja-JP" sz="2000" dirty="0">
                <a:latin typeface="+mn-lt"/>
              </a:rPr>
              <a:t>mode </a:t>
            </a:r>
            <a:r>
              <a:rPr lang="en-US" altLang="ja-JP" sz="2000" dirty="0" smtClean="0">
                <a:latin typeface="+mn-lt"/>
              </a:rPr>
              <a:t>were conducted on 5 in-use NLT HD Diesel Vehicles with Urea SCR systems. All NOx emission values greatly exceeded the NLT limit and N</a:t>
            </a:r>
            <a:r>
              <a:rPr lang="en-US" altLang="ja-JP" sz="2000" baseline="-25000" dirty="0" smtClean="0">
                <a:latin typeface="+mn-lt"/>
              </a:rPr>
              <a:t>2</a:t>
            </a:r>
            <a:r>
              <a:rPr lang="en-US" altLang="ja-JP" sz="2000" dirty="0" smtClean="0">
                <a:latin typeface="+mn-lt"/>
              </a:rPr>
              <a:t>O and NH</a:t>
            </a:r>
            <a:r>
              <a:rPr lang="en-US" altLang="ja-JP" sz="2000" baseline="-25000" dirty="0" smtClean="0">
                <a:latin typeface="+mn-lt"/>
              </a:rPr>
              <a:t>3</a:t>
            </a:r>
            <a:r>
              <a:rPr lang="en-US" altLang="ja-JP" sz="2000" dirty="0" smtClean="0">
                <a:latin typeface="+mn-lt"/>
              </a:rPr>
              <a:t> values were much larger than that of NLT HD Diesel Vehicles with new Urea SCR system installed. </a:t>
            </a:r>
          </a:p>
          <a:p>
            <a:pPr>
              <a:buFont typeface="Arial" charset="0"/>
              <a:buChar char="•"/>
            </a:pPr>
            <a:r>
              <a:rPr lang="en-US" altLang="ja-JP" sz="2000" dirty="0" smtClean="0">
                <a:latin typeface="+mn-lt"/>
              </a:rPr>
              <a:t>Increase of NOx emission might be caused by catalyst poisoning with unburned hydrocarbon, sulfur, phosphorus or metal, as well as deterioration of catalysts.  </a:t>
            </a:r>
            <a:endParaRPr lang="en-US" altLang="ja-JP" sz="2000" dirty="0">
              <a:latin typeface="+mn-lt"/>
            </a:endParaRPr>
          </a:p>
        </p:txBody>
      </p:sp>
      <p:grpSp>
        <p:nvGrpSpPr>
          <p:cNvPr id="17" name="グループ化 62"/>
          <p:cNvGrpSpPr>
            <a:grpSpLocks/>
          </p:cNvGrpSpPr>
          <p:nvPr/>
        </p:nvGrpSpPr>
        <p:grpSpPr bwMode="auto">
          <a:xfrm>
            <a:off x="35496" y="3429000"/>
            <a:ext cx="4415210" cy="3130424"/>
            <a:chOff x="676275" y="1185863"/>
            <a:chExt cx="3543300" cy="2557462"/>
          </a:xfrm>
        </p:grpSpPr>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l="4878" t="2890" r="4390" b="6401"/>
            <a:stretch>
              <a:fillRect/>
            </a:stretch>
          </p:blipFill>
          <p:spPr bwMode="auto">
            <a:xfrm>
              <a:off x="676275" y="1185863"/>
              <a:ext cx="35433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36"/>
            <p:cNvGrpSpPr>
              <a:grpSpLocks/>
            </p:cNvGrpSpPr>
            <p:nvPr/>
          </p:nvGrpSpPr>
          <p:grpSpPr bwMode="auto">
            <a:xfrm>
              <a:off x="1358900" y="2968460"/>
              <a:ext cx="955675" cy="284775"/>
              <a:chOff x="1358900" y="3337900"/>
              <a:chExt cx="955675" cy="284775"/>
            </a:xfrm>
          </p:grpSpPr>
          <p:grpSp>
            <p:nvGrpSpPr>
              <p:cNvPr id="27" name="グループ化 30"/>
              <p:cNvGrpSpPr>
                <a:grpSpLocks/>
              </p:cNvGrpSpPr>
              <p:nvPr/>
            </p:nvGrpSpPr>
            <p:grpSpPr bwMode="auto">
              <a:xfrm>
                <a:off x="1358900" y="3409950"/>
                <a:ext cx="708025" cy="180000"/>
                <a:chOff x="1358900" y="3416300"/>
                <a:chExt cx="708025" cy="180000"/>
              </a:xfrm>
            </p:grpSpPr>
            <p:cxnSp>
              <p:nvCxnSpPr>
                <p:cNvPr id="31" name="直線コネクタ 30"/>
                <p:cNvCxnSpPr/>
                <p:nvPr/>
              </p:nvCxnSpPr>
              <p:spPr>
                <a:xfrm>
                  <a:off x="1358807" y="3415906"/>
                  <a:ext cx="707860" cy="0"/>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061334" y="3415906"/>
                  <a:ext cx="0" cy="167783"/>
                </a:xfrm>
                <a:prstGeom prst="line">
                  <a:avLst/>
                </a:prstGeom>
                <a:ln w="1270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グループ化 31"/>
              <p:cNvGrpSpPr>
                <a:grpSpLocks/>
              </p:cNvGrpSpPr>
              <p:nvPr/>
            </p:nvGrpSpPr>
            <p:grpSpPr bwMode="auto">
              <a:xfrm>
                <a:off x="1358900" y="3337900"/>
                <a:ext cx="955675" cy="284775"/>
                <a:chOff x="1111250" y="3416300"/>
                <a:chExt cx="955675" cy="284775"/>
              </a:xfrm>
            </p:grpSpPr>
            <p:cxnSp>
              <p:nvCxnSpPr>
                <p:cNvPr id="29" name="直線コネクタ 28"/>
                <p:cNvCxnSpPr/>
                <p:nvPr/>
              </p:nvCxnSpPr>
              <p:spPr>
                <a:xfrm>
                  <a:off x="1111157" y="3416401"/>
                  <a:ext cx="955811"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066968" y="3416401"/>
                  <a:ext cx="0" cy="28498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20" name="テキスト ボックス 39"/>
            <p:cNvSpPr txBox="1">
              <a:spLocks noChangeArrowheads="1"/>
            </p:cNvSpPr>
            <p:nvPr/>
          </p:nvSpPr>
          <p:spPr bwMode="auto">
            <a:xfrm>
              <a:off x="1166896" y="2772224"/>
              <a:ext cx="1521954" cy="22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dirty="0">
                  <a:latin typeface="Arial" charset="0"/>
                </a:rPr>
                <a:t>NLT </a:t>
              </a:r>
              <a:r>
                <a:rPr lang="en-US" altLang="ja-JP" sz="1200" dirty="0" err="1" smtClean="0">
                  <a:solidFill>
                    <a:srgbClr val="0000FF"/>
                  </a:solidFill>
                  <a:latin typeface="Arial" charset="0"/>
                </a:rPr>
                <a:t>ave</a:t>
              </a:r>
              <a:r>
                <a:rPr lang="en-US" altLang="ja-JP" sz="1200" dirty="0" err="1" smtClean="0">
                  <a:solidFill>
                    <a:srgbClr val="FF0000"/>
                  </a:solidFill>
                  <a:latin typeface="Arial" charset="0"/>
                </a:rPr>
                <a:t>.</a:t>
              </a:r>
              <a:r>
                <a:rPr lang="en-US" altLang="ja-JP" sz="1200" dirty="0" smtClean="0">
                  <a:latin typeface="Arial" charset="0"/>
                </a:rPr>
                <a:t>/</a:t>
              </a:r>
              <a:r>
                <a:rPr lang="en-US" altLang="ja-JP" sz="1200" dirty="0">
                  <a:solidFill>
                    <a:srgbClr val="FF0000"/>
                  </a:solidFill>
                  <a:latin typeface="Arial" charset="0"/>
                </a:rPr>
                <a:t>upper</a:t>
              </a:r>
              <a:r>
                <a:rPr lang="en-US" altLang="ja-JP" sz="1200" dirty="0">
                  <a:latin typeface="Arial" charset="0"/>
                </a:rPr>
                <a:t> limit</a:t>
              </a:r>
              <a:endParaRPr lang="ja-JP" altLang="en-US" sz="1200" dirty="0">
                <a:latin typeface="Arial" charset="0"/>
              </a:endParaRPr>
            </a:p>
          </p:txBody>
        </p:sp>
        <p:sp>
          <p:nvSpPr>
            <p:cNvPr id="21" name="テキスト ボックス 42"/>
            <p:cNvSpPr txBox="1">
              <a:spLocks noChangeArrowheads="1"/>
            </p:cNvSpPr>
            <p:nvPr/>
          </p:nvSpPr>
          <p:spPr bwMode="auto">
            <a:xfrm>
              <a:off x="3222616" y="2752768"/>
              <a:ext cx="195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A</a:t>
              </a:r>
              <a:endParaRPr lang="ja-JP" altLang="en-US" sz="1200">
                <a:latin typeface="Arial" charset="0"/>
              </a:endParaRPr>
            </a:p>
          </p:txBody>
        </p:sp>
        <p:sp>
          <p:nvSpPr>
            <p:cNvPr id="22" name="テキスト ボックス 43"/>
            <p:cNvSpPr txBox="1">
              <a:spLocks noChangeArrowheads="1"/>
            </p:cNvSpPr>
            <p:nvPr/>
          </p:nvSpPr>
          <p:spPr bwMode="auto">
            <a:xfrm>
              <a:off x="2733674" y="2744425"/>
              <a:ext cx="195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B</a:t>
              </a:r>
              <a:endParaRPr lang="ja-JP" altLang="en-US" sz="1200">
                <a:latin typeface="Arial" charset="0"/>
              </a:endParaRPr>
            </a:p>
          </p:txBody>
        </p:sp>
        <p:sp>
          <p:nvSpPr>
            <p:cNvPr id="23" name="テキスト ボックス 44"/>
            <p:cNvSpPr txBox="1">
              <a:spLocks noChangeArrowheads="1"/>
            </p:cNvSpPr>
            <p:nvPr/>
          </p:nvSpPr>
          <p:spPr bwMode="auto">
            <a:xfrm>
              <a:off x="3486472" y="3038225"/>
              <a:ext cx="195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C</a:t>
              </a:r>
              <a:endParaRPr lang="ja-JP" altLang="en-US" sz="1200">
                <a:latin typeface="Arial" charset="0"/>
              </a:endParaRPr>
            </a:p>
          </p:txBody>
        </p:sp>
        <p:sp>
          <p:nvSpPr>
            <p:cNvPr id="24" name="テキスト ボックス 45"/>
            <p:cNvSpPr txBox="1">
              <a:spLocks noChangeArrowheads="1"/>
            </p:cNvSpPr>
            <p:nvPr/>
          </p:nvSpPr>
          <p:spPr bwMode="auto">
            <a:xfrm>
              <a:off x="3692533" y="1497510"/>
              <a:ext cx="195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D</a:t>
              </a:r>
              <a:endParaRPr lang="ja-JP" altLang="en-US" sz="1200">
                <a:latin typeface="Arial" charset="0"/>
              </a:endParaRPr>
            </a:p>
          </p:txBody>
        </p:sp>
        <p:sp>
          <p:nvSpPr>
            <p:cNvPr id="25" name="テキスト ボックス 46"/>
            <p:cNvSpPr txBox="1">
              <a:spLocks noChangeArrowheads="1"/>
            </p:cNvSpPr>
            <p:nvPr/>
          </p:nvSpPr>
          <p:spPr bwMode="auto">
            <a:xfrm>
              <a:off x="3595699" y="2784148"/>
              <a:ext cx="1952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E</a:t>
              </a:r>
              <a:endParaRPr lang="ja-JP" altLang="en-US" sz="1200">
                <a:latin typeface="Arial" charset="0"/>
              </a:endParaRPr>
            </a:p>
          </p:txBody>
        </p:sp>
        <p:sp>
          <p:nvSpPr>
            <p:cNvPr id="26" name="テキスト ボックス 56"/>
            <p:cNvSpPr txBox="1">
              <a:spLocks noChangeArrowheads="1"/>
            </p:cNvSpPr>
            <p:nvPr/>
          </p:nvSpPr>
          <p:spPr bwMode="auto">
            <a:xfrm>
              <a:off x="1801386" y="1235254"/>
              <a:ext cx="1654161" cy="22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u="sng" dirty="0">
                  <a:latin typeface="Arial" charset="0"/>
                  <a:cs typeface="Arial" charset="0"/>
                </a:rPr>
                <a:t>JE05 </a:t>
              </a:r>
              <a:r>
                <a:rPr lang="en-US" altLang="ja-JP" sz="1200" u="sng" dirty="0" smtClean="0">
                  <a:latin typeface="Arial" charset="0"/>
                  <a:cs typeface="Arial" charset="0"/>
                </a:rPr>
                <a:t>Test</a:t>
              </a:r>
              <a:r>
                <a:rPr lang="en-US" altLang="ja-JP" sz="1200" u="sng" dirty="0">
                  <a:latin typeface="Arial" charset="0"/>
                  <a:cs typeface="Arial" charset="0"/>
                </a:rPr>
                <a:t>, </a:t>
              </a:r>
              <a:r>
                <a:rPr lang="en-US" altLang="ja-JP" sz="1200" u="sng" dirty="0" smtClean="0">
                  <a:latin typeface="Arial" charset="0"/>
                  <a:cs typeface="Arial" charset="0"/>
                </a:rPr>
                <a:t>In-Use Emission</a:t>
              </a:r>
              <a:endParaRPr lang="ja-JP" altLang="en-US" sz="1200" u="sng" dirty="0">
                <a:latin typeface="Arial" charset="0"/>
                <a:cs typeface="Arial" charset="0"/>
              </a:endParaRPr>
            </a:p>
          </p:txBody>
        </p:sp>
      </p:grpSp>
      <p:grpSp>
        <p:nvGrpSpPr>
          <p:cNvPr id="33" name="グループ化 2"/>
          <p:cNvGrpSpPr>
            <a:grpSpLocks/>
          </p:cNvGrpSpPr>
          <p:nvPr/>
        </p:nvGrpSpPr>
        <p:grpSpPr bwMode="auto">
          <a:xfrm>
            <a:off x="4471772" y="3431245"/>
            <a:ext cx="4310937" cy="3167674"/>
            <a:chOff x="4972216" y="1613697"/>
            <a:chExt cx="3848256" cy="2912249"/>
          </a:xfrm>
        </p:grpSpPr>
        <p:pic>
          <p:nvPicPr>
            <p:cNvPr id="34" name="Picture 9"/>
            <p:cNvPicPr>
              <a:picLocks noChangeAspect="1" noChangeArrowheads="1"/>
            </p:cNvPicPr>
            <p:nvPr/>
          </p:nvPicPr>
          <p:blipFill>
            <a:blip r:embed="rId4">
              <a:extLst>
                <a:ext uri="{28A0092B-C50C-407E-A947-70E740481C1C}">
                  <a14:useLocalDpi xmlns:a14="http://schemas.microsoft.com/office/drawing/2010/main" val="0"/>
                </a:ext>
              </a:extLst>
            </a:blip>
            <a:srcRect l="4797" t="3069" r="4634" b="6166"/>
            <a:stretch>
              <a:fillRect/>
            </a:stretch>
          </p:blipFill>
          <p:spPr bwMode="auto">
            <a:xfrm>
              <a:off x="4972216" y="1613697"/>
              <a:ext cx="3848256" cy="291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50"/>
            <p:cNvSpPr txBox="1">
              <a:spLocks noChangeArrowheads="1"/>
            </p:cNvSpPr>
            <p:nvPr/>
          </p:nvSpPr>
          <p:spPr bwMode="auto">
            <a:xfrm>
              <a:off x="6378176" y="2941885"/>
              <a:ext cx="212463" cy="31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B</a:t>
              </a:r>
              <a:endParaRPr lang="ja-JP" altLang="en-US" sz="1200">
                <a:latin typeface="Arial" charset="0"/>
              </a:endParaRPr>
            </a:p>
          </p:txBody>
        </p:sp>
        <p:sp>
          <p:nvSpPr>
            <p:cNvPr id="36" name="テキスト ボックス 51"/>
            <p:cNvSpPr txBox="1">
              <a:spLocks noChangeArrowheads="1"/>
            </p:cNvSpPr>
            <p:nvPr/>
          </p:nvSpPr>
          <p:spPr bwMode="auto">
            <a:xfrm>
              <a:off x="7173051" y="3400863"/>
              <a:ext cx="212463" cy="31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C</a:t>
              </a:r>
              <a:endParaRPr lang="ja-JP" altLang="en-US" sz="1200">
                <a:latin typeface="Arial" charset="0"/>
              </a:endParaRPr>
            </a:p>
          </p:txBody>
        </p:sp>
        <p:sp>
          <p:nvSpPr>
            <p:cNvPr id="37" name="テキスト ボックス 52"/>
            <p:cNvSpPr txBox="1">
              <a:spLocks noChangeArrowheads="1"/>
            </p:cNvSpPr>
            <p:nvPr/>
          </p:nvSpPr>
          <p:spPr bwMode="auto">
            <a:xfrm>
              <a:off x="6958533" y="2661055"/>
              <a:ext cx="212463" cy="31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D</a:t>
              </a:r>
              <a:endParaRPr lang="ja-JP" altLang="en-US" sz="1200">
                <a:latin typeface="Arial" charset="0"/>
              </a:endParaRPr>
            </a:p>
          </p:txBody>
        </p:sp>
        <p:sp>
          <p:nvSpPr>
            <p:cNvPr id="38" name="テキスト ボックス 53"/>
            <p:cNvSpPr txBox="1">
              <a:spLocks noChangeArrowheads="1"/>
            </p:cNvSpPr>
            <p:nvPr/>
          </p:nvSpPr>
          <p:spPr bwMode="auto">
            <a:xfrm>
              <a:off x="6044835" y="3683041"/>
              <a:ext cx="212463" cy="31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E</a:t>
              </a:r>
              <a:endParaRPr lang="ja-JP" altLang="en-US" sz="1200">
                <a:latin typeface="Arial" charset="0"/>
              </a:endParaRPr>
            </a:p>
          </p:txBody>
        </p:sp>
        <p:sp>
          <p:nvSpPr>
            <p:cNvPr id="39" name="テキスト ボックス 57"/>
            <p:cNvSpPr txBox="1">
              <a:spLocks noChangeArrowheads="1"/>
            </p:cNvSpPr>
            <p:nvPr/>
          </p:nvSpPr>
          <p:spPr bwMode="auto">
            <a:xfrm>
              <a:off x="6148574" y="1683154"/>
              <a:ext cx="1839982" cy="2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u="sng" dirty="0">
                  <a:latin typeface="Arial" charset="0"/>
                  <a:cs typeface="Arial" charset="0"/>
                </a:rPr>
                <a:t>JE05 </a:t>
              </a:r>
              <a:r>
                <a:rPr lang="en-US" altLang="ja-JP" sz="1200" u="sng" dirty="0" smtClean="0">
                  <a:latin typeface="Arial" charset="0"/>
                  <a:cs typeface="Arial" charset="0"/>
                </a:rPr>
                <a:t>Test</a:t>
              </a:r>
              <a:r>
                <a:rPr lang="en-US" altLang="ja-JP" sz="1200" u="sng" dirty="0">
                  <a:latin typeface="Arial" charset="0"/>
                  <a:cs typeface="Arial" charset="0"/>
                </a:rPr>
                <a:t>, </a:t>
              </a:r>
              <a:r>
                <a:rPr lang="en-US" altLang="ja-JP" sz="1200" u="sng" dirty="0" smtClean="0">
                  <a:latin typeface="Arial" charset="0"/>
                  <a:cs typeface="Arial" charset="0"/>
                </a:rPr>
                <a:t>In-Use Emission</a:t>
              </a:r>
              <a:endParaRPr lang="ja-JP" altLang="en-US" sz="1200" u="sng" dirty="0">
                <a:latin typeface="Arial" charset="0"/>
                <a:cs typeface="Arial" charset="0"/>
              </a:endParaRPr>
            </a:p>
          </p:txBody>
        </p:sp>
        <p:sp>
          <p:nvSpPr>
            <p:cNvPr id="40" name="テキスト ボックス 51"/>
            <p:cNvSpPr txBox="1">
              <a:spLocks noChangeArrowheads="1"/>
            </p:cNvSpPr>
            <p:nvPr/>
          </p:nvSpPr>
          <p:spPr bwMode="auto">
            <a:xfrm>
              <a:off x="7754781" y="3405199"/>
              <a:ext cx="212463" cy="31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200">
                  <a:latin typeface="Arial" charset="0"/>
                </a:rPr>
                <a:t>A</a:t>
              </a:r>
              <a:endParaRPr lang="ja-JP" altLang="en-US" sz="1200">
                <a:latin typeface="Arial" charset="0"/>
              </a:endParaRPr>
            </a:p>
          </p:txBody>
        </p:sp>
        <p:sp>
          <p:nvSpPr>
            <p:cNvPr id="41" name="テキスト ボックス 40"/>
            <p:cNvSpPr txBox="1"/>
            <p:nvPr/>
          </p:nvSpPr>
          <p:spPr bwMode="auto">
            <a:xfrm>
              <a:off x="7591122" y="2424384"/>
              <a:ext cx="955702" cy="594214"/>
            </a:xfrm>
            <a:prstGeom prst="rect">
              <a:avLst/>
            </a:prstGeom>
            <a:noFill/>
            <a:ln>
              <a:solidFill>
                <a:schemeClr val="tx1"/>
              </a:solidFill>
            </a:ln>
          </p:spPr>
          <p:txBody>
            <a:bodyPr>
              <a:spAutoFit/>
            </a:bodyPr>
            <a:lstStyle/>
            <a:p>
              <a:pPr algn="ctr">
                <a:defRPr/>
              </a:pPr>
              <a:r>
                <a:rPr lang="en-US" altLang="ja-JP" sz="1200" dirty="0" smtClean="0">
                  <a:ea typeface="ＭＳ Ｐゴシック" pitchFamily="50" charset="-128"/>
                </a:rPr>
                <a:t>Average </a:t>
              </a:r>
              <a:r>
                <a:rPr lang="en-US" altLang="ja-JP" sz="1200" dirty="0">
                  <a:ea typeface="ＭＳ Ｐゴシック" pitchFamily="50" charset="-128"/>
                </a:rPr>
                <a:t>direct-NH</a:t>
              </a:r>
              <a:r>
                <a:rPr lang="en-US" altLang="ja-JP" sz="1200" baseline="-25000" dirty="0">
                  <a:ea typeface="ＭＳ Ｐゴシック" pitchFamily="50" charset="-128"/>
                </a:rPr>
                <a:t>3</a:t>
              </a:r>
              <a:endParaRPr lang="en-US" altLang="ja-JP" sz="1200" dirty="0">
                <a:ea typeface="ＭＳ Ｐゴシック" pitchFamily="50" charset="-128"/>
              </a:endParaRPr>
            </a:p>
            <a:p>
              <a:pPr algn="ctr">
                <a:defRPr/>
              </a:pPr>
              <a:r>
                <a:rPr lang="en-US" altLang="ja-JP" sz="1200" dirty="0">
                  <a:ea typeface="ＭＳ Ｐゴシック" pitchFamily="50" charset="-128"/>
                </a:rPr>
                <a:t>161ppm</a:t>
              </a:r>
              <a:endParaRPr lang="ja-JP" altLang="en-US" sz="1200" dirty="0">
                <a:ea typeface="ＭＳ Ｐゴシック" pitchFamily="50" charset="-128"/>
              </a:endParaRPr>
            </a:p>
          </p:txBody>
        </p:sp>
        <p:cxnSp>
          <p:nvCxnSpPr>
            <p:cNvPr id="42" name="直線矢印コネクタ 41"/>
            <p:cNvCxnSpPr/>
            <p:nvPr/>
          </p:nvCxnSpPr>
          <p:spPr bwMode="auto">
            <a:xfrm flipV="1">
              <a:off x="7712706" y="3081055"/>
              <a:ext cx="122997" cy="2417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a:spLocks noChangeArrowheads="1"/>
          </p:cNvSpPr>
          <p:nvPr/>
        </p:nvSpPr>
        <p:spPr bwMode="auto">
          <a:xfrm>
            <a:off x="1907703" y="6540586"/>
            <a:ext cx="5634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600" dirty="0" smtClean="0"/>
              <a:t>Chassis-Dynamo Emission Test Results (5 NLT HD Diesel Vehicles)</a:t>
            </a:r>
            <a:endParaRPr lang="ja-JP" altLang="en-US" sz="1600" dirty="0"/>
          </a:p>
        </p:txBody>
      </p:sp>
      <p:sp>
        <p:nvSpPr>
          <p:cNvPr id="2" name="スライド番号プレースホルダー 1"/>
          <p:cNvSpPr>
            <a:spLocks noGrp="1"/>
          </p:cNvSpPr>
          <p:nvPr>
            <p:ph type="sldNum" sz="quarter" idx="12"/>
          </p:nvPr>
        </p:nvSpPr>
        <p:spPr>
          <a:xfrm>
            <a:off x="7046912" y="6592267"/>
            <a:ext cx="2133600" cy="365125"/>
          </a:xfrm>
        </p:spPr>
        <p:txBody>
          <a:bodyPr/>
          <a:lstStyle/>
          <a:p>
            <a:fld id="{EB96248F-5599-49A3-AD5F-64D8E534B484}" type="slidenum">
              <a:rPr kumimoji="1" lang="ja-JP" altLang="en-US" smtClean="0"/>
              <a:t>11</a:t>
            </a:fld>
            <a:endParaRPr kumimoji="1" lang="ja-JP" altLang="en-US"/>
          </a:p>
        </p:txBody>
      </p:sp>
    </p:spTree>
    <p:extLst>
      <p:ext uri="{BB962C8B-B14F-4D97-AF65-F5344CB8AC3E}">
        <p14:creationId xmlns:p14="http://schemas.microsoft.com/office/powerpoint/2010/main" val="238016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62237" y="6597352"/>
            <a:ext cx="2133600" cy="365125"/>
          </a:xfrm>
        </p:spPr>
        <p:txBody>
          <a:bodyPr/>
          <a:lstStyle/>
          <a:p>
            <a:fld id="{EB96248F-5599-49A3-AD5F-64D8E534B484}" type="slidenum">
              <a:rPr kumimoji="1" lang="ja-JP" altLang="en-US" smtClean="0"/>
              <a:t>12</a:t>
            </a:fld>
            <a:endParaRPr kumimoji="1" lang="ja-JP" altLang="en-US"/>
          </a:p>
        </p:txBody>
      </p:sp>
      <p:sp>
        <p:nvSpPr>
          <p:cNvPr id="3" name="テキスト ボックス 4"/>
          <p:cNvSpPr txBox="1">
            <a:spLocks noChangeArrowheads="1"/>
          </p:cNvSpPr>
          <p:nvPr/>
        </p:nvSpPr>
        <p:spPr bwMode="auto">
          <a:xfrm>
            <a:off x="468313" y="413956"/>
            <a:ext cx="331159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After recovery operation of 30 minutes (ARO30) </a:t>
            </a:r>
            <a:r>
              <a:rPr lang="en-US" altLang="ja-JP" sz="2000" dirty="0">
                <a:latin typeface="+mn-lt"/>
              </a:rPr>
              <a:t>for removing </a:t>
            </a:r>
            <a:r>
              <a:rPr lang="en-US" altLang="ja-JP" sz="2000" dirty="0" smtClean="0">
                <a:latin typeface="+mn-lt"/>
              </a:rPr>
              <a:t>hydrocarbon poisoning, additional emission tests were conducted for one of the vehicles.</a:t>
            </a:r>
            <a:r>
              <a:rPr lang="ja-JP" altLang="en-US" sz="2000" dirty="0" smtClean="0">
                <a:latin typeface="+mn-lt"/>
              </a:rPr>
              <a:t>　</a:t>
            </a:r>
            <a:endParaRPr lang="en-US" altLang="ja-JP" sz="2000" dirty="0" smtClean="0">
              <a:latin typeface="+mn-lt"/>
            </a:endParaRPr>
          </a:p>
          <a:p>
            <a:pPr>
              <a:buFont typeface="Arial" charset="0"/>
              <a:buChar char="•"/>
            </a:pPr>
            <a:r>
              <a:rPr lang="en-US" altLang="ja-JP" sz="2000" dirty="0" smtClean="0">
                <a:latin typeface="+mn-lt"/>
              </a:rPr>
              <a:t>As a result, NOx emission was reduced but still beyond the NLT limit.   NH</a:t>
            </a:r>
            <a:r>
              <a:rPr lang="en-US" altLang="ja-JP" sz="2000" baseline="-25000" dirty="0" smtClean="0">
                <a:latin typeface="+mn-lt"/>
              </a:rPr>
              <a:t>3</a:t>
            </a:r>
            <a:r>
              <a:rPr lang="en-US" altLang="ja-JP" sz="2000" dirty="0" smtClean="0">
                <a:latin typeface="+mn-lt"/>
              </a:rPr>
              <a:t> emission decreased while N</a:t>
            </a:r>
            <a:r>
              <a:rPr lang="en-US" altLang="ja-JP" sz="2000" baseline="-25000" dirty="0" smtClean="0">
                <a:latin typeface="+mn-lt"/>
              </a:rPr>
              <a:t>2</a:t>
            </a:r>
            <a:r>
              <a:rPr lang="en-US" altLang="ja-JP" sz="2000" dirty="0" smtClean="0">
                <a:latin typeface="+mn-lt"/>
              </a:rPr>
              <a:t>O increased.  These results imply the deterioration of Pre-DOC.</a:t>
            </a:r>
            <a:endParaRPr lang="en-US" altLang="ja-JP" sz="2000" dirty="0">
              <a:latin typeface="+mn-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982" y="3861048"/>
            <a:ext cx="5462511" cy="27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29"/>
          <p:cNvGrpSpPr>
            <a:grpSpLocks/>
          </p:cNvGrpSpPr>
          <p:nvPr/>
        </p:nvGrpSpPr>
        <p:grpSpPr bwMode="auto">
          <a:xfrm>
            <a:off x="3995166" y="196820"/>
            <a:ext cx="4517849" cy="3376196"/>
            <a:chOff x="688975" y="3879850"/>
            <a:chExt cx="2914650" cy="2178050"/>
          </a:xfrm>
        </p:grpSpPr>
        <p:pic>
          <p:nvPicPr>
            <p:cNvPr id="8" name="Picture 29"/>
            <p:cNvPicPr>
              <a:picLocks noChangeAspect="1" noChangeArrowheads="1"/>
            </p:cNvPicPr>
            <p:nvPr/>
          </p:nvPicPr>
          <p:blipFill>
            <a:blip r:embed="rId4">
              <a:extLst>
                <a:ext uri="{28A0092B-C50C-407E-A947-70E740481C1C}">
                  <a14:useLocalDpi xmlns:a14="http://schemas.microsoft.com/office/drawing/2010/main" val="0"/>
                </a:ext>
              </a:extLst>
            </a:blip>
            <a:srcRect l="2374" t="3877" r="2890" b="2789"/>
            <a:stretch>
              <a:fillRect/>
            </a:stretch>
          </p:blipFill>
          <p:spPr bwMode="auto">
            <a:xfrm>
              <a:off x="688975" y="3879850"/>
              <a:ext cx="29146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コネクタ 8"/>
            <p:cNvCxnSpPr/>
            <p:nvPr/>
          </p:nvCxnSpPr>
          <p:spPr bwMode="auto">
            <a:xfrm rot="16200000" flipH="1">
              <a:off x="1537451" y="4358530"/>
              <a:ext cx="407951" cy="3746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auto">
            <a:xfrm rot="16200000" flipH="1">
              <a:off x="1432686" y="4215668"/>
              <a:ext cx="617482" cy="3746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bwMode="auto">
            <a:xfrm rot="16200000" flipH="1">
              <a:off x="1466815" y="4057727"/>
              <a:ext cx="550812" cy="3666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a:off x="2166852" y="4510129"/>
              <a:ext cx="361929" cy="650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bwMode="auto">
            <a:xfrm>
              <a:off x="2165265" y="4711723"/>
              <a:ext cx="363516" cy="3809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bwMode="auto">
            <a:xfrm>
              <a:off x="2166852" y="4751407"/>
              <a:ext cx="361929" cy="349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bwMode="auto">
            <a:xfrm>
              <a:off x="2776417" y="4581560"/>
              <a:ext cx="361929" cy="339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2776417" y="4751407"/>
              <a:ext cx="361929" cy="2031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bwMode="auto">
            <a:xfrm>
              <a:off x="2773243" y="4789503"/>
              <a:ext cx="361929" cy="169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a:spLocks noChangeArrowheads="1"/>
          </p:cNvSpPr>
          <p:nvPr/>
        </p:nvSpPr>
        <p:spPr bwMode="auto">
          <a:xfrm>
            <a:off x="3984949" y="3573016"/>
            <a:ext cx="47645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600" dirty="0">
                <a:latin typeface="+mn-lt"/>
              </a:rPr>
              <a:t>Chassis-Dynamo Emission Test Results</a:t>
            </a:r>
            <a:endParaRPr lang="ja-JP" altLang="en-US" sz="1600" dirty="0">
              <a:latin typeface="+mn-lt"/>
            </a:endParaRPr>
          </a:p>
        </p:txBody>
      </p:sp>
    </p:spTree>
    <p:extLst>
      <p:ext uri="{BB962C8B-B14F-4D97-AF65-F5344CB8AC3E}">
        <p14:creationId xmlns:p14="http://schemas.microsoft.com/office/powerpoint/2010/main" val="110206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468313" y="0"/>
            <a:ext cx="8568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000" b="1" dirty="0">
                <a:latin typeface="+mn-lt"/>
              </a:rPr>
              <a:t>Measures </a:t>
            </a:r>
            <a:r>
              <a:rPr lang="en-US" altLang="ja-JP" sz="2000" b="1" dirty="0" smtClean="0">
                <a:latin typeface="+mn-lt"/>
              </a:rPr>
              <a:t>for In-Use NLT HD Diesel Vehicles With Urea SCR Systems</a:t>
            </a:r>
            <a:endParaRPr lang="en-US" altLang="ja-JP" sz="2000" dirty="0" smtClean="0">
              <a:latin typeface="+mn-lt"/>
            </a:endParaRPr>
          </a:p>
        </p:txBody>
      </p:sp>
      <p:sp>
        <p:nvSpPr>
          <p:cNvPr id="3" name="テキスト ボックス 4"/>
          <p:cNvSpPr txBox="1">
            <a:spLocks noChangeArrowheads="1"/>
          </p:cNvSpPr>
          <p:nvPr/>
        </p:nvSpPr>
        <p:spPr bwMode="auto">
          <a:xfrm>
            <a:off x="107504" y="525152"/>
            <a:ext cx="892899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ts val="600"/>
              </a:spcBef>
              <a:buFont typeface="Arial" charset="0"/>
              <a:buChar char="•"/>
            </a:pPr>
            <a:r>
              <a:rPr lang="en-US" altLang="ja-JP" sz="2000" dirty="0" smtClean="0">
                <a:latin typeface="+mn-lt"/>
              </a:rPr>
              <a:t>In case that emission gas temperature is kept relatively low, HC poisoning has influence on the NOx reduction capacity of the Urea SCR System.  For removing hydrocarbon poisoning, periodic heating of the System is a possible solution. </a:t>
            </a:r>
          </a:p>
          <a:p>
            <a:pPr>
              <a:spcBef>
                <a:spcPts val="600"/>
              </a:spcBef>
              <a:buFont typeface="Arial" charset="0"/>
              <a:buChar char="•"/>
            </a:pPr>
            <a:r>
              <a:rPr lang="en-US" altLang="ja-JP" sz="2000" dirty="0" smtClean="0">
                <a:latin typeface="+mn-lt"/>
              </a:rPr>
              <a:t>After heating the System to reduce HC poisoning, the oxidative capacity of pre-DOC may not be recovered to the level as brand-new.  This is considered due to deterioration of pre-DOC, owing to other factors than HC poisoning, although the specific cause is yet to be identified. </a:t>
            </a:r>
          </a:p>
          <a:p>
            <a:pPr>
              <a:spcBef>
                <a:spcPts val="600"/>
              </a:spcBef>
              <a:buFont typeface="Arial" charset="0"/>
              <a:buChar char="•"/>
            </a:pPr>
            <a:r>
              <a:rPr lang="en-US" altLang="ja-JP" sz="2000" dirty="0" smtClean="0">
                <a:latin typeface="+mn-lt"/>
              </a:rPr>
              <a:t>PNLT HD diesel vehicles are equipped with the DPF system as a reinforcement for the PM regulation.  Periodical heating of PM when regenerating the DPF system is considered effective for improving the condition of each catalyst of the Urea SCR System such as HC poisoning and other problems.  </a:t>
            </a:r>
            <a:r>
              <a:rPr lang="en-US" altLang="ja-JP" sz="2000" dirty="0" smtClean="0">
                <a:latin typeface="Times New Roman"/>
                <a:ea typeface="ＭＳ Ｐゴシック"/>
              </a:rPr>
              <a:t>As </a:t>
            </a:r>
            <a:r>
              <a:rPr lang="en-US" altLang="ja-JP" sz="2000" dirty="0" smtClean="0">
                <a:latin typeface="+mn-lt"/>
              </a:rPr>
              <a:t>there seems no immediate need of further measures for PNLT, we will continue monitoring the performance of in-use Urea SCR Systems for PNLT. </a:t>
            </a:r>
          </a:p>
        </p:txBody>
      </p:sp>
      <p:sp>
        <p:nvSpPr>
          <p:cNvPr id="4" name="正方形/長方形 3"/>
          <p:cNvSpPr/>
          <p:nvPr/>
        </p:nvSpPr>
        <p:spPr>
          <a:xfrm>
            <a:off x="107505" y="4941168"/>
            <a:ext cx="8928992" cy="1512168"/>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85738">
              <a:defRPr/>
            </a:pPr>
            <a:r>
              <a:rPr lang="en-US" altLang="ja-JP" sz="2000" b="1" dirty="0" smtClean="0">
                <a:solidFill>
                  <a:schemeClr val="tx1"/>
                </a:solidFill>
              </a:rPr>
              <a:t>[Recommendation]</a:t>
            </a:r>
          </a:p>
          <a:p>
            <a:pPr marL="185738">
              <a:defRPr/>
            </a:pPr>
            <a:r>
              <a:rPr lang="en-US" altLang="ja-JP" sz="2000" dirty="0" smtClean="0">
                <a:solidFill>
                  <a:schemeClr val="tx1"/>
                </a:solidFill>
              </a:rPr>
              <a:t>Manufactures should consider the implementation of periodic heating measures of in-use Urea SCR systems for NLT HD </a:t>
            </a:r>
            <a:r>
              <a:rPr lang="en-US" altLang="ja-JP" sz="2000" dirty="0">
                <a:solidFill>
                  <a:schemeClr val="tx1"/>
                </a:solidFill>
              </a:rPr>
              <a:t>d</a:t>
            </a:r>
            <a:r>
              <a:rPr lang="en-US" altLang="ja-JP" sz="2000" dirty="0" smtClean="0">
                <a:solidFill>
                  <a:schemeClr val="tx1"/>
                </a:solidFill>
              </a:rPr>
              <a:t>iesel vehicles.  The investigation of factors deteriorating pre-DOC should be kept and  measures for the deterioration of pre-DOC should be considered consequently.</a:t>
            </a:r>
            <a:endParaRPr lang="en-US" altLang="ja-JP" sz="2000" dirty="0">
              <a:solidFill>
                <a:schemeClr val="tx1"/>
              </a:solidFill>
            </a:endParaRPr>
          </a:p>
        </p:txBody>
      </p:sp>
      <p:sp>
        <p:nvSpPr>
          <p:cNvPr id="5" name="スライド番号プレースホルダー 4"/>
          <p:cNvSpPr>
            <a:spLocks noGrp="1"/>
          </p:cNvSpPr>
          <p:nvPr>
            <p:ph type="sldNum" sz="quarter" idx="12"/>
          </p:nvPr>
        </p:nvSpPr>
        <p:spPr>
          <a:xfrm>
            <a:off x="7092280" y="6592267"/>
            <a:ext cx="2133600" cy="365125"/>
          </a:xfrm>
        </p:spPr>
        <p:txBody>
          <a:bodyPr/>
          <a:lstStyle/>
          <a:p>
            <a:fld id="{EB96248F-5599-49A3-AD5F-64D8E534B484}" type="slidenum">
              <a:rPr kumimoji="1" lang="ja-JP" altLang="en-US" smtClean="0"/>
              <a:t>13</a:t>
            </a:fld>
            <a:endParaRPr kumimoji="1" lang="ja-JP" altLang="en-US" dirty="0"/>
          </a:p>
        </p:txBody>
      </p:sp>
    </p:spTree>
    <p:extLst>
      <p:ext uri="{BB962C8B-B14F-4D97-AF65-F5344CB8AC3E}">
        <p14:creationId xmlns:p14="http://schemas.microsoft.com/office/powerpoint/2010/main" val="200965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468313" y="44624"/>
            <a:ext cx="8568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b="1" dirty="0" smtClean="0">
                <a:latin typeface="+mn-lt"/>
              </a:rPr>
              <a:t>Review of Durability Test Procedure</a:t>
            </a:r>
          </a:p>
        </p:txBody>
      </p:sp>
      <p:sp>
        <p:nvSpPr>
          <p:cNvPr id="4" name="正方形/長方形 3"/>
          <p:cNvSpPr/>
          <p:nvPr/>
        </p:nvSpPr>
        <p:spPr>
          <a:xfrm>
            <a:off x="379951" y="5790437"/>
            <a:ext cx="8569325" cy="995555"/>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85738">
              <a:defRPr/>
            </a:pPr>
            <a:r>
              <a:rPr lang="en-US" altLang="ja-JP" sz="2000" b="1" dirty="0" smtClean="0">
                <a:solidFill>
                  <a:schemeClr val="tx1"/>
                </a:solidFill>
              </a:rPr>
              <a:t>[Recommendation]</a:t>
            </a:r>
          </a:p>
          <a:p>
            <a:pPr marL="185738">
              <a:defRPr/>
            </a:pPr>
            <a:r>
              <a:rPr lang="en-US" altLang="ja-JP" sz="2000" dirty="0" smtClean="0">
                <a:solidFill>
                  <a:schemeClr val="tx1"/>
                </a:solidFill>
              </a:rPr>
              <a:t>The </a:t>
            </a:r>
            <a:r>
              <a:rPr lang="en-US" altLang="ja-JP" sz="2000" dirty="0">
                <a:solidFill>
                  <a:schemeClr val="tx1"/>
                </a:solidFill>
              </a:rPr>
              <a:t>durability test procedure should be reviewed for the stringent condition for Urea SCR systems</a:t>
            </a:r>
            <a:r>
              <a:rPr lang="en-US" altLang="ja-JP" sz="2000" dirty="0" smtClean="0">
                <a:solidFill>
                  <a:schemeClr val="tx1"/>
                </a:solidFill>
              </a:rPr>
              <a:t>.</a:t>
            </a:r>
            <a:endParaRPr lang="en-US" altLang="ja-JP" sz="2000" dirty="0">
              <a:solidFill>
                <a:schemeClr val="tx1"/>
              </a:solidFill>
            </a:endParaRPr>
          </a:p>
        </p:txBody>
      </p:sp>
      <p:sp>
        <p:nvSpPr>
          <p:cNvPr id="10" name="テキスト ボックス 9"/>
          <p:cNvSpPr txBox="1">
            <a:spLocks noChangeArrowheads="1"/>
          </p:cNvSpPr>
          <p:nvPr/>
        </p:nvSpPr>
        <p:spPr bwMode="auto">
          <a:xfrm>
            <a:off x="1676281" y="5513438"/>
            <a:ext cx="5976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200" dirty="0" smtClean="0"/>
              <a:t>Example of Durability Test Mode for Diesel Heavy Duty Engine</a:t>
            </a:r>
            <a:endParaRPr lang="ja-JP" altLang="en-US" sz="1200" dirty="0"/>
          </a:p>
        </p:txBody>
      </p:sp>
      <p:sp>
        <p:nvSpPr>
          <p:cNvPr id="11" name="スライド番号プレースホルダー 10"/>
          <p:cNvSpPr>
            <a:spLocks noGrp="1"/>
          </p:cNvSpPr>
          <p:nvPr>
            <p:ph type="sldNum" sz="quarter" idx="12"/>
          </p:nvPr>
        </p:nvSpPr>
        <p:spPr>
          <a:xfrm>
            <a:off x="7092280" y="6592267"/>
            <a:ext cx="2133600" cy="365125"/>
          </a:xfrm>
        </p:spPr>
        <p:txBody>
          <a:bodyPr/>
          <a:lstStyle/>
          <a:p>
            <a:fld id="{EB96248F-5599-49A3-AD5F-64D8E534B484}" type="slidenum">
              <a:rPr kumimoji="1" lang="ja-JP" altLang="en-US" smtClean="0"/>
              <a:t>14</a:t>
            </a:fld>
            <a:endParaRPr kumimoji="1" lang="ja-JP" alt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00684"/>
            <a:ext cx="2506243" cy="291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26" y="3067180"/>
            <a:ext cx="4922794" cy="82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6" y="4057061"/>
            <a:ext cx="5230813"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4"/>
          <p:cNvSpPr txBox="1">
            <a:spLocks noChangeArrowheads="1"/>
          </p:cNvSpPr>
          <p:nvPr/>
        </p:nvSpPr>
        <p:spPr bwMode="auto">
          <a:xfrm>
            <a:off x="468313" y="532998"/>
            <a:ext cx="82073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A Major purpose of durability test within the type approval is to evaluate heat deterioration by applying the test engine with high speed and heavy load.  To shorten the test time, extrapolation on change in emission is applied.</a:t>
            </a:r>
          </a:p>
          <a:p>
            <a:pPr>
              <a:buFont typeface="Arial" charset="0"/>
              <a:buChar char="•"/>
            </a:pPr>
            <a:r>
              <a:rPr lang="en-US" altLang="ja-JP" sz="2000" dirty="0" smtClean="0">
                <a:latin typeface="+mn-lt"/>
              </a:rPr>
              <a:t>As the emission temperature at high speed and heavy load areas is relatively high, the catalysts might not be poisoned by hydrocarbon, while actual vehicles might drive at low speed with light load.</a:t>
            </a:r>
          </a:p>
        </p:txBody>
      </p:sp>
    </p:spTree>
    <p:extLst>
      <p:ext uri="{BB962C8B-B14F-4D97-AF65-F5344CB8AC3E}">
        <p14:creationId xmlns:p14="http://schemas.microsoft.com/office/powerpoint/2010/main" val="158768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251520" y="-27384"/>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b="1" dirty="0" smtClean="0">
                <a:latin typeface="+mn-lt"/>
              </a:rPr>
              <a:t>(2) Off-Cycle Emission Measures</a:t>
            </a:r>
          </a:p>
        </p:txBody>
      </p:sp>
      <p:sp>
        <p:nvSpPr>
          <p:cNvPr id="4" name="テキスト ボックス 3"/>
          <p:cNvSpPr txBox="1">
            <a:spLocks noChangeArrowheads="1"/>
          </p:cNvSpPr>
          <p:nvPr/>
        </p:nvSpPr>
        <p:spPr bwMode="auto">
          <a:xfrm>
            <a:off x="468313" y="292586"/>
            <a:ext cx="7991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000" dirty="0" smtClean="0">
                <a:latin typeface="+mn-lt"/>
              </a:rPr>
              <a:t>Background</a:t>
            </a:r>
            <a:endParaRPr lang="en-US" altLang="ja-JP" sz="2000" strike="sngStrike" dirty="0" smtClean="0">
              <a:latin typeface="+mn-lt"/>
            </a:endParaRPr>
          </a:p>
        </p:txBody>
      </p:sp>
      <p:pic>
        <p:nvPicPr>
          <p:cNvPr id="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69" y="3789040"/>
            <a:ext cx="4982095" cy="24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971600" y="6101927"/>
            <a:ext cx="7488188" cy="769441"/>
          </a:xfrm>
          <a:prstGeom prst="rect">
            <a:avLst/>
          </a:prstGeom>
          <a:noFill/>
        </p:spPr>
        <p:txBody>
          <a:bodyPr wrap="square" rtlCol="0">
            <a:spAutoFit/>
          </a:bodyPr>
          <a:lstStyle/>
          <a:p>
            <a:pPr algn="ctr"/>
            <a:r>
              <a:rPr kumimoji="1" lang="en-US" altLang="ja-JP" sz="1600" dirty="0" smtClean="0"/>
              <a:t>Example of “Defeat Strategy”</a:t>
            </a:r>
          </a:p>
          <a:p>
            <a:pPr algn="ctr"/>
            <a:r>
              <a:rPr lang="en-US" altLang="ja-JP" sz="1400" dirty="0" smtClean="0"/>
              <a:t>(After the vehicle has driven </a:t>
            </a:r>
            <a:r>
              <a:rPr lang="en-US" altLang="ja-JP" sz="1400" dirty="0"/>
              <a:t>at </a:t>
            </a:r>
            <a:r>
              <a:rPr lang="en-US" altLang="ja-JP" sz="1400" dirty="0" smtClean="0"/>
              <a:t>60km/h of constant speed for 240 seconds, NOx emission jumps up, while CO2 emission decreases.)</a:t>
            </a:r>
            <a:endParaRPr kumimoji="1" lang="ja-JP" altLang="en-US" sz="1400" dirty="0"/>
          </a:p>
        </p:txBody>
      </p:sp>
      <p:sp>
        <p:nvSpPr>
          <p:cNvPr id="7" name="スライド番号プレースホルダー 6"/>
          <p:cNvSpPr>
            <a:spLocks noGrp="1"/>
          </p:cNvSpPr>
          <p:nvPr>
            <p:ph type="sldNum" sz="quarter" idx="12"/>
          </p:nvPr>
        </p:nvSpPr>
        <p:spPr>
          <a:xfrm>
            <a:off x="7010400" y="6516967"/>
            <a:ext cx="2133600" cy="365125"/>
          </a:xfrm>
        </p:spPr>
        <p:txBody>
          <a:bodyPr/>
          <a:lstStyle/>
          <a:p>
            <a:fld id="{EB96248F-5599-49A3-AD5F-64D8E534B484}" type="slidenum">
              <a:rPr kumimoji="1" lang="ja-JP" altLang="en-US" smtClean="0"/>
              <a:t>15</a:t>
            </a:fld>
            <a:endParaRPr kumimoji="1" lang="ja-JP" altLang="en-US" dirty="0"/>
          </a:p>
        </p:txBody>
      </p:sp>
      <p:sp>
        <p:nvSpPr>
          <p:cNvPr id="3" name="テキスト ボックス 4"/>
          <p:cNvSpPr txBox="1">
            <a:spLocks noChangeArrowheads="1"/>
          </p:cNvSpPr>
          <p:nvPr/>
        </p:nvSpPr>
        <p:spPr bwMode="auto">
          <a:xfrm>
            <a:off x="468313" y="548680"/>
            <a:ext cx="867568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sz="2000" dirty="0" smtClean="0">
                <a:latin typeface="+mn-lt"/>
              </a:rPr>
              <a:t>For further reduction of emissions, a sophisticated electronic control technology has been introduced to HD diesel engines.</a:t>
            </a:r>
            <a:endParaRPr lang="en-US" altLang="ja-JP" sz="2000" dirty="0">
              <a:latin typeface="+mn-lt"/>
            </a:endParaRPr>
          </a:p>
          <a:p>
            <a:pPr>
              <a:buFont typeface="Arial" charset="0"/>
              <a:buChar char="•"/>
            </a:pPr>
            <a:r>
              <a:rPr lang="en-US" altLang="ja-JP" sz="2000" dirty="0" smtClean="0">
                <a:latin typeface="+mn-lt"/>
              </a:rPr>
              <a:t>There is a possibility of vehicles, which emission is regulated under the type approval test cycle, while fuel consumption is improved but emission of NOx and other gases are increased in conditions other than the type approval test cycle (“off-cycle”). </a:t>
            </a:r>
          </a:p>
          <a:p>
            <a:pPr>
              <a:buFont typeface="Arial" charset="0"/>
              <a:buChar char="•"/>
            </a:pPr>
            <a:r>
              <a:rPr lang="en-US" altLang="ja-JP" sz="2000" dirty="0" smtClean="0">
                <a:latin typeface="+mn-lt"/>
              </a:rPr>
              <a:t>Based on the 10</a:t>
            </a:r>
            <a:r>
              <a:rPr lang="en-US" altLang="ja-JP" sz="2000" baseline="30000" dirty="0" smtClean="0">
                <a:latin typeface="+mn-lt"/>
              </a:rPr>
              <a:t>th</a:t>
            </a:r>
            <a:r>
              <a:rPr lang="en-US" altLang="ja-JP" sz="2000" dirty="0" smtClean="0">
                <a:latin typeface="+mn-lt"/>
              </a:rPr>
              <a:t> Report of Central Environment Council, the new regulation called Global Technical Regulation (GTR) on measures for Off-Cycle </a:t>
            </a:r>
            <a:r>
              <a:rPr lang="en-US" altLang="ja-JP" sz="2000" dirty="0">
                <a:latin typeface="+mn-lt"/>
              </a:rPr>
              <a:t>E</a:t>
            </a:r>
            <a:r>
              <a:rPr lang="en-US" altLang="ja-JP" sz="2000" dirty="0" smtClean="0">
                <a:latin typeface="+mn-lt"/>
              </a:rPr>
              <a:t>missions (OCE) will be introduced.  However, there is a need for an immediate measure to ban so-called “defeat strategy”</a:t>
            </a:r>
            <a:r>
              <a:rPr lang="en-US" altLang="ja-JP" sz="2000" dirty="0">
                <a:latin typeface="Times New Roman"/>
                <a:ea typeface="ＭＳ Ｐゴシック"/>
              </a:rPr>
              <a:t> ,</a:t>
            </a:r>
            <a:r>
              <a:rPr lang="en-US" altLang="ja-JP" sz="2000" dirty="0" smtClean="0">
                <a:latin typeface="+mn-lt"/>
              </a:rPr>
              <a:t> a nullifying function of emission reduction devices </a:t>
            </a:r>
            <a:r>
              <a:rPr lang="en-US" altLang="ja-JP" sz="2000" dirty="0">
                <a:latin typeface="+mn-lt"/>
              </a:rPr>
              <a:t>at </a:t>
            </a:r>
            <a:r>
              <a:rPr lang="en-US" altLang="ja-JP" sz="2000" dirty="0" smtClean="0">
                <a:latin typeface="+mn-lt"/>
              </a:rPr>
              <a:t>off-cycle, prior to the GTR implementation by 2016.</a:t>
            </a:r>
            <a:endParaRPr lang="en-US" altLang="ja-JP" sz="2000" dirty="0">
              <a:latin typeface="+mn-lt"/>
            </a:endParaRPr>
          </a:p>
        </p:txBody>
      </p:sp>
    </p:spTree>
    <p:extLst>
      <p:ext uri="{BB962C8B-B14F-4D97-AF65-F5344CB8AC3E}">
        <p14:creationId xmlns:p14="http://schemas.microsoft.com/office/powerpoint/2010/main" val="345993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395536" y="87015"/>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n-lt"/>
              </a:rPr>
              <a:t>Prohibition on Application of “Defeat Strategy”</a:t>
            </a:r>
            <a:endParaRPr lang="en-US" altLang="ja-JP" sz="2400" strike="sngStrike" dirty="0" smtClean="0">
              <a:latin typeface="+mn-lt"/>
            </a:endParaRPr>
          </a:p>
        </p:txBody>
      </p:sp>
      <p:sp>
        <p:nvSpPr>
          <p:cNvPr id="3" name="正方形/長方形 2"/>
          <p:cNvSpPr/>
          <p:nvPr/>
        </p:nvSpPr>
        <p:spPr>
          <a:xfrm>
            <a:off x="379951" y="4795703"/>
            <a:ext cx="8569325" cy="1945665"/>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76213" indent="-3175"/>
            <a:r>
              <a:rPr lang="en-US" altLang="ja-JP" sz="2000" b="1" dirty="0" smtClean="0">
                <a:solidFill>
                  <a:schemeClr val="tx1"/>
                </a:solidFill>
              </a:rPr>
              <a:t>[Recommendation]</a:t>
            </a:r>
          </a:p>
          <a:p>
            <a:pPr marL="176213" indent="-3175"/>
            <a:r>
              <a:rPr lang="en-US" altLang="ja-JP" sz="2000" dirty="0" smtClean="0">
                <a:solidFill>
                  <a:schemeClr val="tx1"/>
                </a:solidFill>
              </a:rPr>
              <a:t>The government should define “</a:t>
            </a:r>
            <a:r>
              <a:rPr lang="en-US" altLang="ja-JP" sz="2000" dirty="0">
                <a:solidFill>
                  <a:schemeClr val="tx1"/>
                </a:solidFill>
              </a:rPr>
              <a:t>defeat strategy” </a:t>
            </a:r>
            <a:r>
              <a:rPr lang="en-US" altLang="ja-JP" sz="2000" dirty="0" smtClean="0">
                <a:solidFill>
                  <a:schemeClr val="tx1"/>
                </a:solidFill>
              </a:rPr>
              <a:t>as </a:t>
            </a:r>
            <a:r>
              <a:rPr lang="en-US" altLang="ja-JP" sz="2000" dirty="0">
                <a:solidFill>
                  <a:schemeClr val="tx1"/>
                </a:solidFill>
              </a:rPr>
              <a:t>the HD </a:t>
            </a:r>
            <a:r>
              <a:rPr lang="en-US" altLang="ja-JP" sz="2000" dirty="0" smtClean="0">
                <a:solidFill>
                  <a:schemeClr val="tx1"/>
                </a:solidFill>
              </a:rPr>
              <a:t>diesel engine control which increases emission and prohibit its application.  This </a:t>
            </a:r>
            <a:r>
              <a:rPr lang="en-US" altLang="ja-JP" sz="2000" dirty="0">
                <a:solidFill>
                  <a:schemeClr val="tx1"/>
                </a:solidFill>
              </a:rPr>
              <a:t>definition does not apply to precautionary measures </a:t>
            </a:r>
            <a:r>
              <a:rPr lang="en-US" altLang="ja-JP" sz="2000" dirty="0" smtClean="0">
                <a:solidFill>
                  <a:schemeClr val="tx1"/>
                </a:solidFill>
              </a:rPr>
              <a:t>for engine protection and safety, nor to the necessary conditions at start-up and warm-up, and the permissible conditions</a:t>
            </a:r>
            <a:r>
              <a:rPr lang="en-US" altLang="ja-JP" sz="2000" strike="sngStrike" dirty="0" smtClean="0">
                <a:solidFill>
                  <a:schemeClr val="tx1"/>
                </a:solidFill>
              </a:rPr>
              <a:t>,</a:t>
            </a:r>
            <a:r>
              <a:rPr lang="en-US" altLang="ja-JP" sz="2000" dirty="0" smtClean="0">
                <a:solidFill>
                  <a:schemeClr val="tx1"/>
                </a:solidFill>
              </a:rPr>
              <a:t> need to be clarified in regulations.</a:t>
            </a:r>
            <a:endParaRPr lang="en-US" altLang="ja-JP" sz="2000" dirty="0">
              <a:solidFill>
                <a:schemeClr val="tx1"/>
              </a:solidFill>
            </a:endParaRPr>
          </a:p>
        </p:txBody>
      </p:sp>
      <p:sp>
        <p:nvSpPr>
          <p:cNvPr id="4" name="テキスト ボックス 4"/>
          <p:cNvSpPr txBox="1">
            <a:spLocks noChangeArrowheads="1"/>
          </p:cNvSpPr>
          <p:nvPr/>
        </p:nvSpPr>
        <p:spPr bwMode="auto">
          <a:xfrm>
            <a:off x="468313" y="548680"/>
            <a:ext cx="8480963"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ts val="600"/>
              </a:spcBef>
              <a:buFont typeface="Arial" charset="0"/>
              <a:buChar char="•"/>
            </a:pPr>
            <a:r>
              <a:rPr lang="en-US" altLang="ja-JP" dirty="0" smtClean="0">
                <a:latin typeface="+mn-lt"/>
              </a:rPr>
              <a:t>Although the application of the engine control regarded as “defeat strategy” should be prohibited, some engine controls seem necessary to protect engines or vehicles despite the emission increase. </a:t>
            </a:r>
          </a:p>
          <a:p>
            <a:pPr marL="0" indent="0">
              <a:spcBef>
                <a:spcPts val="600"/>
              </a:spcBef>
            </a:pPr>
            <a:r>
              <a:rPr lang="en-US" altLang="ja-JP" dirty="0" smtClean="0">
                <a:latin typeface="+mn-lt"/>
              </a:rPr>
              <a:t>【Operational Conditions Permitting Precautionary Measures】</a:t>
            </a:r>
          </a:p>
          <a:p>
            <a:pPr marL="633413" indent="0"/>
            <a:r>
              <a:rPr lang="en-US" altLang="ja-JP" dirty="0">
                <a:latin typeface="+mn-lt"/>
              </a:rPr>
              <a:t>O</a:t>
            </a:r>
            <a:r>
              <a:rPr lang="en-US" altLang="ja-JP" dirty="0" smtClean="0">
                <a:latin typeface="+mn-lt"/>
              </a:rPr>
              <a:t>perating at continuously low engine speed, heavy loads and high speed, possible overheating, driving at high altitude, low temperature, any malfunction indicated for engine via MIL light</a:t>
            </a:r>
            <a:endParaRPr lang="en-US" altLang="ja-JP" strike="sngStrike" dirty="0" smtClean="0">
              <a:latin typeface="+mn-lt"/>
            </a:endParaRPr>
          </a:p>
          <a:p>
            <a:pPr>
              <a:spcBef>
                <a:spcPts val="600"/>
              </a:spcBef>
              <a:buFont typeface="Arial" charset="0"/>
              <a:buChar char="•"/>
            </a:pPr>
            <a:r>
              <a:rPr lang="en-US" altLang="ja-JP" dirty="0" smtClean="0">
                <a:latin typeface="+mn-lt"/>
              </a:rPr>
              <a:t>When starting and</a:t>
            </a:r>
            <a:r>
              <a:rPr lang="en-US" altLang="ja-JP" dirty="0">
                <a:latin typeface="+mn-lt"/>
              </a:rPr>
              <a:t> </a:t>
            </a:r>
            <a:r>
              <a:rPr lang="en-US" altLang="ja-JP" dirty="0" smtClean="0">
                <a:latin typeface="+mn-lt"/>
              </a:rPr>
              <a:t>warming up</a:t>
            </a:r>
            <a:r>
              <a:rPr lang="en-US" altLang="ja-JP" dirty="0">
                <a:latin typeface="Times New Roman"/>
                <a:ea typeface="ＭＳ Ｐゴシック"/>
              </a:rPr>
              <a:t> the engine</a:t>
            </a:r>
            <a:r>
              <a:rPr lang="en-US" altLang="ja-JP" dirty="0" smtClean="0">
                <a:latin typeface="+mn-lt"/>
              </a:rPr>
              <a:t>, the emission control devices may not function properly owing to low functional capacity of catalysts under cold condition or other unintentional reasons. </a:t>
            </a:r>
          </a:p>
          <a:p>
            <a:pPr>
              <a:spcBef>
                <a:spcPts val="600"/>
              </a:spcBef>
              <a:buFont typeface="Arial" charset="0"/>
              <a:buChar char="•"/>
            </a:pPr>
            <a:r>
              <a:rPr lang="en-US" altLang="ja-JP" dirty="0" smtClean="0">
                <a:latin typeface="+mn-lt"/>
              </a:rPr>
              <a:t>Once the operational condition becomes one that does not require engine protection, the engine control system should be removed immediately.  Furthermore, the conditions for engine protection should be restricted to ones that rarely occur in normal use, and yet this application should be kept minimal.</a:t>
            </a:r>
          </a:p>
        </p:txBody>
      </p:sp>
      <p:sp>
        <p:nvSpPr>
          <p:cNvPr id="5" name="スライド番号プレースホルダー 4"/>
          <p:cNvSpPr>
            <a:spLocks noGrp="1"/>
          </p:cNvSpPr>
          <p:nvPr>
            <p:ph type="sldNum" sz="quarter" idx="12"/>
          </p:nvPr>
        </p:nvSpPr>
        <p:spPr>
          <a:xfrm>
            <a:off x="7046912" y="6525344"/>
            <a:ext cx="2133600" cy="365125"/>
          </a:xfrm>
        </p:spPr>
        <p:txBody>
          <a:bodyPr/>
          <a:lstStyle/>
          <a:p>
            <a:fld id="{EB96248F-5599-49A3-AD5F-64D8E534B484}" type="slidenum">
              <a:rPr kumimoji="1" lang="ja-JP" altLang="en-US" smtClean="0"/>
              <a:t>16</a:t>
            </a:fld>
            <a:endParaRPr kumimoji="1" lang="ja-JP" altLang="en-US" dirty="0"/>
          </a:p>
        </p:txBody>
      </p:sp>
    </p:spTree>
    <p:extLst>
      <p:ext uri="{BB962C8B-B14F-4D97-AF65-F5344CB8AC3E}">
        <p14:creationId xmlns:p14="http://schemas.microsoft.com/office/powerpoint/2010/main" val="632712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180282" y="71333"/>
            <a:ext cx="8712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n-lt"/>
              </a:rPr>
              <a:t>Determining Whether “Defeat Strategy” or Not</a:t>
            </a:r>
            <a:endParaRPr lang="en-US" altLang="ja-JP" sz="2400" strike="sngStrike" dirty="0" smtClean="0">
              <a:latin typeface="+mn-lt"/>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50"/>
          <a:stretch/>
        </p:blipFill>
        <p:spPr bwMode="auto">
          <a:xfrm>
            <a:off x="2627784" y="1916832"/>
            <a:ext cx="5172819" cy="12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575556" y="3194092"/>
            <a:ext cx="3096344" cy="2899204"/>
            <a:chOff x="395536" y="3278686"/>
            <a:chExt cx="4068514" cy="3809477"/>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3278686"/>
              <a:ext cx="40608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229200"/>
              <a:ext cx="406082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 name="直線矢印コネクタ 8"/>
          <p:cNvCxnSpPr/>
          <p:nvPr/>
        </p:nvCxnSpPr>
        <p:spPr>
          <a:xfrm flipH="1">
            <a:off x="2447764" y="2996952"/>
            <a:ext cx="1224136" cy="3210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6093295"/>
            <a:ext cx="3348372" cy="6447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chemeClr val="tx1"/>
                </a:solidFill>
              </a:rPr>
              <a:t>Measured emission gas by using </a:t>
            </a:r>
            <a:r>
              <a:rPr kumimoji="1" lang="en-US" altLang="ja-JP" sz="1400" dirty="0" smtClean="0"/>
              <a:t>engine dynamometer</a:t>
            </a:r>
            <a:r>
              <a:rPr kumimoji="1" lang="en-US" altLang="ja-JP" sz="1400" dirty="0" smtClean="0">
                <a:solidFill>
                  <a:srgbClr val="FF0000"/>
                </a:solidFill>
              </a:rPr>
              <a:t> </a:t>
            </a:r>
            <a:r>
              <a:rPr kumimoji="1" lang="en-US" altLang="ja-JP" sz="1400" dirty="0" smtClean="0">
                <a:solidFill>
                  <a:schemeClr val="tx1"/>
                </a:solidFill>
              </a:rPr>
              <a:t>based on torque </a:t>
            </a:r>
            <a:r>
              <a:rPr kumimoji="1" lang="en-US" altLang="ja-JP" sz="1400" dirty="0" smtClean="0"/>
              <a:t>and engine speed</a:t>
            </a:r>
            <a:endParaRPr kumimoji="1" lang="ja-JP" altLang="en-US" sz="1400" strike="sngStrike" dirty="0">
              <a:solidFill>
                <a:srgbClr val="FF0000"/>
              </a:solidFill>
            </a:endParaRPr>
          </a:p>
        </p:txBody>
      </p:sp>
      <p:cxnSp>
        <p:nvCxnSpPr>
          <p:cNvPr id="15" name="直線矢印コネクタ 14"/>
          <p:cNvCxnSpPr/>
          <p:nvPr/>
        </p:nvCxnSpPr>
        <p:spPr>
          <a:xfrm>
            <a:off x="4984745" y="2996952"/>
            <a:ext cx="1224136" cy="243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四角形吹き出し 13"/>
          <p:cNvSpPr/>
          <p:nvPr/>
        </p:nvSpPr>
        <p:spPr>
          <a:xfrm>
            <a:off x="180281" y="2045370"/>
            <a:ext cx="2552589" cy="1148722"/>
          </a:xfrm>
          <a:prstGeom prst="wedgeRectCallout">
            <a:avLst>
              <a:gd name="adj1" fmla="val 60254"/>
              <a:gd name="adj2" fmla="val 49247"/>
            </a:avLst>
          </a:prstGeom>
        </p:spPr>
        <p:style>
          <a:lnRef idx="2">
            <a:schemeClr val="dk1"/>
          </a:lnRef>
          <a:fillRef idx="1">
            <a:schemeClr val="lt1"/>
          </a:fillRef>
          <a:effectRef idx="0">
            <a:schemeClr val="dk1"/>
          </a:effectRef>
          <a:fontRef idx="minor">
            <a:schemeClr val="dk1"/>
          </a:fontRef>
        </p:style>
        <p:txBody>
          <a:bodyPr rtlCol="0" anchor="b" anchorCtr="0"/>
          <a:lstStyle/>
          <a:p>
            <a:r>
              <a:rPr kumimoji="1" lang="en-US" altLang="ja-JP" sz="1400" dirty="0" smtClean="0">
                <a:solidFill>
                  <a:schemeClr val="tx1"/>
                </a:solidFill>
              </a:rPr>
              <a:t>Transformed based on Vehicle Standard Spec (incl.  weight, dimension, and gear number and ratio)</a:t>
            </a:r>
            <a:endParaRPr kumimoji="1" lang="ja-JP" altLang="en-US" sz="1400" dirty="0">
              <a:solidFill>
                <a:schemeClr val="tx1"/>
              </a:solidFill>
            </a:endParaRPr>
          </a:p>
        </p:txBody>
      </p:sp>
      <p:sp>
        <p:nvSpPr>
          <p:cNvPr id="10" name="角丸四角形 9"/>
          <p:cNvSpPr/>
          <p:nvPr/>
        </p:nvSpPr>
        <p:spPr>
          <a:xfrm>
            <a:off x="180281" y="1894463"/>
            <a:ext cx="1439391" cy="3018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t>Emission Test</a:t>
            </a:r>
            <a:endParaRPr kumimoji="1" lang="ja-JP" altLang="en-US" sz="1400" dirty="0"/>
          </a:p>
        </p:txBody>
      </p:sp>
      <p:sp>
        <p:nvSpPr>
          <p:cNvPr id="22" name="角丸四角形 21"/>
          <p:cNvSpPr/>
          <p:nvPr/>
        </p:nvSpPr>
        <p:spPr>
          <a:xfrm>
            <a:off x="7524328" y="2668112"/>
            <a:ext cx="1584176" cy="5373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t>Simulation of </a:t>
            </a:r>
          </a:p>
          <a:p>
            <a:pPr algn="ctr"/>
            <a:r>
              <a:rPr kumimoji="1" lang="en-US" altLang="ja-JP" sz="1400" dirty="0" smtClean="0"/>
              <a:t>Fuel Consumption</a:t>
            </a:r>
            <a:endParaRPr kumimoji="1" lang="ja-JP" altLang="en-US" sz="1400" dirty="0"/>
          </a:p>
        </p:txBody>
      </p:sp>
      <p:sp>
        <p:nvSpPr>
          <p:cNvPr id="23" name="正方形/長方形 22"/>
          <p:cNvSpPr/>
          <p:nvPr/>
        </p:nvSpPr>
        <p:spPr>
          <a:xfrm>
            <a:off x="4571999" y="3318019"/>
            <a:ext cx="3897825" cy="947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chemeClr val="tx1"/>
                </a:solidFill>
              </a:rPr>
              <a:t>Calculated by using Engine Fuel Consumption Map based on Vehicle Standard Spec (incl. weight and dimension) and the actual vehicle spec (gear number and ratio) and simulated </a:t>
            </a:r>
            <a:r>
              <a:rPr lang="en-US" altLang="ja-JP" sz="1400" dirty="0" smtClean="0">
                <a:solidFill>
                  <a:schemeClr val="tx1"/>
                </a:solidFill>
              </a:rPr>
              <a:t>on the JE05 mode</a:t>
            </a:r>
            <a:endParaRPr kumimoji="1" lang="ja-JP" altLang="en-US" sz="1400" dirty="0">
              <a:solidFill>
                <a:schemeClr val="tx1"/>
              </a:solidFill>
            </a:endParaRPr>
          </a:p>
        </p:txBody>
      </p:sp>
      <p:sp>
        <p:nvSpPr>
          <p:cNvPr id="3" name="スライド番号プレースホルダー 2"/>
          <p:cNvSpPr>
            <a:spLocks noGrp="1"/>
          </p:cNvSpPr>
          <p:nvPr>
            <p:ph type="sldNum" sz="quarter" idx="12"/>
          </p:nvPr>
        </p:nvSpPr>
        <p:spPr>
          <a:xfrm>
            <a:off x="7046912" y="6592267"/>
            <a:ext cx="2133600" cy="365125"/>
          </a:xfrm>
        </p:spPr>
        <p:txBody>
          <a:bodyPr/>
          <a:lstStyle/>
          <a:p>
            <a:fld id="{EB96248F-5599-49A3-AD5F-64D8E534B484}" type="slidenum">
              <a:rPr kumimoji="1" lang="ja-JP" altLang="en-US" smtClean="0"/>
              <a:t>17</a:t>
            </a:fld>
            <a:endParaRPr kumimoji="1" lang="ja-JP" altLang="en-US"/>
          </a:p>
        </p:txBody>
      </p:sp>
      <p:sp>
        <p:nvSpPr>
          <p:cNvPr id="4" name="テキスト ボックス 4"/>
          <p:cNvSpPr txBox="1">
            <a:spLocks noChangeArrowheads="1"/>
          </p:cNvSpPr>
          <p:nvPr/>
        </p:nvSpPr>
        <p:spPr bwMode="auto">
          <a:xfrm>
            <a:off x="323528" y="593393"/>
            <a:ext cx="88204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0" indent="0"/>
            <a:r>
              <a:rPr lang="en-US" altLang="ja-JP" sz="1600" dirty="0" smtClean="0">
                <a:latin typeface="+mn-lt"/>
              </a:rPr>
              <a:t>The </a:t>
            </a:r>
            <a:r>
              <a:rPr lang="en-US" altLang="ja-JP" sz="1600" dirty="0">
                <a:latin typeface="+mn-lt"/>
              </a:rPr>
              <a:t>e</a:t>
            </a:r>
            <a:r>
              <a:rPr lang="en-US" altLang="ja-JP" sz="1600" dirty="0" smtClean="0">
                <a:latin typeface="+mn-lt"/>
              </a:rPr>
              <a:t>mission test of HD diesel vehicles is conducted based on the “Vehicle Standard Specification” with engine dynamometer.  The fuel consumption rate is calculated by inserting actual vehicle spec by each vehicle model on </a:t>
            </a:r>
            <a:r>
              <a:rPr lang="en-US" altLang="ja-JP" sz="1600" dirty="0">
                <a:latin typeface="+mn-lt"/>
              </a:rPr>
              <a:t>“Engine Fuel Consumption Map</a:t>
            </a:r>
            <a:r>
              <a:rPr lang="en-US" altLang="ja-JP" sz="1600" dirty="0" smtClean="0">
                <a:latin typeface="+mn-lt"/>
              </a:rPr>
              <a:t>” and simulated on the JE05 mode for the indication of the rate, in addition to evaluation for standard conformity. </a:t>
            </a:r>
          </a:p>
        </p:txBody>
      </p:sp>
      <p:sp>
        <p:nvSpPr>
          <p:cNvPr id="7" name="テキスト ボックス 6"/>
          <p:cNvSpPr txBox="1"/>
          <p:nvPr/>
        </p:nvSpPr>
        <p:spPr>
          <a:xfrm>
            <a:off x="4283968" y="1856437"/>
            <a:ext cx="2303934" cy="230832"/>
          </a:xfrm>
          <a:prstGeom prst="rect">
            <a:avLst/>
          </a:prstGeom>
          <a:noFill/>
        </p:spPr>
        <p:txBody>
          <a:bodyPr wrap="square" rtlCol="0">
            <a:spAutoFit/>
          </a:bodyPr>
          <a:lstStyle/>
          <a:p>
            <a:pPr algn="ctr"/>
            <a:r>
              <a:rPr kumimoji="1" lang="en-US" altLang="ja-JP" sz="900" dirty="0" smtClean="0"/>
              <a:t>JE05 (Vehicle Speed Mode)</a:t>
            </a:r>
            <a:endParaRPr kumimoji="1" lang="ja-JP" altLang="en-US" sz="900" dirty="0"/>
          </a:p>
        </p:txBody>
      </p:sp>
      <p:grpSp>
        <p:nvGrpSpPr>
          <p:cNvPr id="12" name="グループ化 11"/>
          <p:cNvGrpSpPr/>
          <p:nvPr/>
        </p:nvGrpSpPr>
        <p:grpSpPr>
          <a:xfrm>
            <a:off x="4119050" y="4265837"/>
            <a:ext cx="4350775" cy="2595717"/>
            <a:chOff x="4119050" y="4265837"/>
            <a:chExt cx="4350775" cy="2595717"/>
          </a:xfrm>
        </p:grpSpPr>
        <p:pic>
          <p:nvPicPr>
            <p:cNvPr id="307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1225" t="31887" r="12006" b="35748"/>
            <a:stretch/>
          </p:blipFill>
          <p:spPr bwMode="auto">
            <a:xfrm>
              <a:off x="4119050" y="4265837"/>
              <a:ext cx="4350775" cy="259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4984746" y="4293096"/>
              <a:ext cx="2711092" cy="504056"/>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00" dirty="0" smtClean="0"/>
                <a:t>“Engine Fuel Consumption Map” </a:t>
              </a:r>
            </a:p>
            <a:p>
              <a:pPr algn="ctr"/>
              <a:r>
                <a:rPr kumimoji="1" lang="en-US" altLang="ja-JP" sz="1000" dirty="0" smtClean="0">
                  <a:solidFill>
                    <a:schemeClr val="tx1"/>
                  </a:solidFill>
                </a:rPr>
                <a:t>based on the static fuel consumption rates of engine speed (6+ points) &amp; torque (5+ points) combination</a:t>
              </a:r>
              <a:endParaRPr kumimoji="1" lang="ja-JP" altLang="en-US" sz="1000" dirty="0">
                <a:solidFill>
                  <a:schemeClr val="tx1"/>
                </a:solidFill>
              </a:endParaRPr>
            </a:p>
          </p:txBody>
        </p:sp>
        <p:sp>
          <p:nvSpPr>
            <p:cNvPr id="21" name="正方形/長方形 20"/>
            <p:cNvSpPr/>
            <p:nvPr/>
          </p:nvSpPr>
          <p:spPr>
            <a:xfrm>
              <a:off x="4748596" y="6377072"/>
              <a:ext cx="919082" cy="7322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Speed (rpm)</a:t>
              </a:r>
              <a:endParaRPr kumimoji="1" lang="ja-JP" altLang="en-US" sz="800" dirty="0"/>
            </a:p>
          </p:txBody>
        </p:sp>
        <p:sp>
          <p:nvSpPr>
            <p:cNvPr id="24" name="正方形/長方形 23"/>
            <p:cNvSpPr/>
            <p:nvPr/>
          </p:nvSpPr>
          <p:spPr>
            <a:xfrm rot="16200000">
              <a:off x="3725934" y="5527083"/>
              <a:ext cx="919082" cy="7322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Torque (N</a:t>
              </a:r>
              <a:r>
                <a:rPr kumimoji="1" lang="ja-JP" altLang="en-US" sz="800" dirty="0" smtClean="0"/>
                <a:t>･</a:t>
              </a:r>
              <a:r>
                <a:rPr kumimoji="1" lang="en-US" altLang="ja-JP" sz="800" dirty="0" smtClean="0"/>
                <a:t>m)</a:t>
              </a:r>
              <a:endParaRPr kumimoji="1" lang="ja-JP" altLang="en-US" sz="800" dirty="0"/>
            </a:p>
          </p:txBody>
        </p:sp>
        <p:sp>
          <p:nvSpPr>
            <p:cNvPr id="25" name="正方形/長方形 24"/>
            <p:cNvSpPr/>
            <p:nvPr/>
          </p:nvSpPr>
          <p:spPr>
            <a:xfrm>
              <a:off x="7236296" y="6371802"/>
              <a:ext cx="919082" cy="7322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Speed (rpm)</a:t>
              </a:r>
              <a:endParaRPr kumimoji="1" lang="ja-JP" altLang="en-US" sz="800" dirty="0"/>
            </a:p>
          </p:txBody>
        </p:sp>
        <p:sp>
          <p:nvSpPr>
            <p:cNvPr id="26" name="正方形/長方形 25"/>
            <p:cNvSpPr/>
            <p:nvPr/>
          </p:nvSpPr>
          <p:spPr>
            <a:xfrm rot="16200000">
              <a:off x="6275407" y="5527083"/>
              <a:ext cx="919082" cy="7322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Torque (N</a:t>
              </a:r>
              <a:r>
                <a:rPr kumimoji="1" lang="ja-JP" altLang="en-US" sz="800" dirty="0" smtClean="0"/>
                <a:t>･</a:t>
              </a:r>
              <a:r>
                <a:rPr kumimoji="1" lang="en-US" altLang="ja-JP" sz="800" dirty="0" smtClean="0"/>
                <a:t>m)</a:t>
              </a:r>
              <a:endParaRPr kumimoji="1" lang="ja-JP" altLang="en-US" sz="800" dirty="0"/>
            </a:p>
          </p:txBody>
        </p:sp>
        <p:sp>
          <p:nvSpPr>
            <p:cNvPr id="27" name="正方形/長方形 26"/>
            <p:cNvSpPr/>
            <p:nvPr/>
          </p:nvSpPr>
          <p:spPr>
            <a:xfrm>
              <a:off x="4860032" y="6629548"/>
              <a:ext cx="1263564" cy="217040"/>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800"/>
                </a:lnSpc>
              </a:pPr>
              <a:r>
                <a:rPr kumimoji="1" lang="en-US" altLang="ja-JP" sz="800" dirty="0" smtClean="0">
                  <a:solidFill>
                    <a:schemeClr val="tx1"/>
                  </a:solidFill>
                </a:rPr>
                <a:t>The Actual Static Fuel Consumption Rate (L/s)</a:t>
              </a:r>
              <a:endParaRPr kumimoji="1" lang="ja-JP" altLang="en-US" sz="800" dirty="0">
                <a:solidFill>
                  <a:schemeClr val="tx1"/>
                </a:solidFill>
              </a:endParaRPr>
            </a:p>
          </p:txBody>
        </p:sp>
      </p:grpSp>
      <p:sp>
        <p:nvSpPr>
          <p:cNvPr id="28" name="正方形/長方形 27"/>
          <p:cNvSpPr/>
          <p:nvPr/>
        </p:nvSpPr>
        <p:spPr>
          <a:xfrm rot="16200000">
            <a:off x="132897" y="3827371"/>
            <a:ext cx="1091927" cy="73224"/>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Torque </a:t>
            </a:r>
            <a:r>
              <a:rPr lang="en-US" altLang="ja-JP" sz="800" dirty="0" smtClean="0"/>
              <a:t>Rate (%)</a:t>
            </a:r>
            <a:r>
              <a:rPr kumimoji="1" lang="en-US" altLang="ja-JP" sz="800" dirty="0" smtClean="0"/>
              <a:t>)</a:t>
            </a:r>
            <a:endParaRPr kumimoji="1" lang="ja-JP" altLang="en-US" sz="800" dirty="0"/>
          </a:p>
        </p:txBody>
      </p:sp>
      <p:sp>
        <p:nvSpPr>
          <p:cNvPr id="29" name="正方形/長方形 28"/>
          <p:cNvSpPr/>
          <p:nvPr/>
        </p:nvSpPr>
        <p:spPr>
          <a:xfrm rot="16200000">
            <a:off x="59108" y="5210300"/>
            <a:ext cx="1237256" cy="96687"/>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Engine Speed Rate (%)</a:t>
            </a:r>
            <a:endParaRPr kumimoji="1" lang="ja-JP" altLang="en-US" sz="800" dirty="0"/>
          </a:p>
        </p:txBody>
      </p:sp>
      <p:sp>
        <p:nvSpPr>
          <p:cNvPr id="30" name="正方形/長方形 29"/>
          <p:cNvSpPr/>
          <p:nvPr/>
        </p:nvSpPr>
        <p:spPr>
          <a:xfrm>
            <a:off x="1564686" y="4566791"/>
            <a:ext cx="919082" cy="111740"/>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sz="800" dirty="0" smtClean="0"/>
              <a:t>Time</a:t>
            </a:r>
            <a:r>
              <a:rPr kumimoji="1" lang="en-US" altLang="ja-JP" sz="800" dirty="0" smtClean="0"/>
              <a:t> (</a:t>
            </a:r>
            <a:r>
              <a:rPr lang="en-US" altLang="ja-JP" sz="800" dirty="0"/>
              <a:t>s</a:t>
            </a:r>
            <a:r>
              <a:rPr kumimoji="1" lang="en-US" altLang="ja-JP" sz="800" dirty="0" smtClean="0"/>
              <a:t>)</a:t>
            </a:r>
            <a:endParaRPr kumimoji="1" lang="ja-JP" altLang="en-US" sz="800" dirty="0"/>
          </a:p>
        </p:txBody>
      </p:sp>
      <p:sp>
        <p:nvSpPr>
          <p:cNvPr id="31" name="正方形/長方形 30"/>
          <p:cNvSpPr/>
          <p:nvPr/>
        </p:nvSpPr>
        <p:spPr>
          <a:xfrm>
            <a:off x="1564686" y="5953792"/>
            <a:ext cx="919082" cy="111740"/>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sz="800" dirty="0" smtClean="0"/>
              <a:t>Time</a:t>
            </a:r>
            <a:r>
              <a:rPr kumimoji="1" lang="en-US" altLang="ja-JP" sz="800" dirty="0" smtClean="0"/>
              <a:t> (</a:t>
            </a:r>
            <a:r>
              <a:rPr lang="en-US" altLang="ja-JP" sz="800" dirty="0"/>
              <a:t>s</a:t>
            </a:r>
            <a:r>
              <a:rPr kumimoji="1" lang="en-US" altLang="ja-JP" sz="800" dirty="0" smtClean="0"/>
              <a:t>)</a:t>
            </a:r>
            <a:endParaRPr kumimoji="1" lang="ja-JP" altLang="en-US" sz="800" dirty="0"/>
          </a:p>
        </p:txBody>
      </p:sp>
    </p:spTree>
    <p:extLst>
      <p:ext uri="{BB962C8B-B14F-4D97-AF65-F5344CB8AC3E}">
        <p14:creationId xmlns:p14="http://schemas.microsoft.com/office/powerpoint/2010/main" val="2902453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79951" y="3974292"/>
            <a:ext cx="8569325" cy="2767076"/>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76213"/>
            <a:r>
              <a:rPr lang="en-US" altLang="ja-JP" sz="2000" b="1" dirty="0" smtClean="0">
                <a:solidFill>
                  <a:schemeClr val="tx1"/>
                </a:solidFill>
              </a:rPr>
              <a:t>[Recommendation]</a:t>
            </a:r>
          </a:p>
          <a:p>
            <a:pPr marL="461963" indent="-285750">
              <a:buFont typeface="Arial" pitchFamily="34" charset="0"/>
              <a:buChar char="•"/>
            </a:pPr>
            <a:r>
              <a:rPr lang="en-US" altLang="ja-JP" sz="2000" dirty="0" smtClean="0">
                <a:solidFill>
                  <a:schemeClr val="tx1"/>
                </a:solidFill>
              </a:rPr>
              <a:t>If</a:t>
            </a:r>
            <a:r>
              <a:rPr lang="en-US" altLang="ja-JP" sz="2000" dirty="0">
                <a:solidFill>
                  <a:schemeClr val="tx1"/>
                </a:solidFill>
              </a:rPr>
              <a:t> </a:t>
            </a:r>
            <a:r>
              <a:rPr lang="en-US" altLang="ja-JP" sz="2000" dirty="0" smtClean="0">
                <a:solidFill>
                  <a:schemeClr val="tx1"/>
                </a:solidFill>
              </a:rPr>
              <a:t>the difference between a calculated simulation and the actual measurement of fuel consumption during the emission test is within 3%, then the emission test is considered as “Valid” and the test result has to fulfill the emission standard.   Otherwise, we consider that the defeat strategy is applied to the engine.</a:t>
            </a:r>
          </a:p>
          <a:p>
            <a:pPr marL="461963" indent="-285750">
              <a:buFont typeface="Arial" pitchFamily="34" charset="0"/>
              <a:buChar char="•"/>
            </a:pPr>
            <a:r>
              <a:rPr lang="en-US" altLang="ja-JP" sz="2000" dirty="0" smtClean="0">
                <a:solidFill>
                  <a:schemeClr val="tx1"/>
                </a:solidFill>
              </a:rPr>
              <a:t>In addition, the government should confirm the defeat strategy application by the emission amount in the actual driving, rather than allowing to take additional tests for type approval. </a:t>
            </a:r>
            <a:endParaRPr lang="en-US" altLang="ja-JP" sz="2000" dirty="0">
              <a:solidFill>
                <a:schemeClr val="tx1"/>
              </a:solidFill>
            </a:endParaRPr>
          </a:p>
        </p:txBody>
      </p:sp>
      <p:sp>
        <p:nvSpPr>
          <p:cNvPr id="4" name="テキスト ボックス 4"/>
          <p:cNvSpPr txBox="1">
            <a:spLocks noChangeArrowheads="1"/>
          </p:cNvSpPr>
          <p:nvPr/>
        </p:nvSpPr>
        <p:spPr bwMode="auto">
          <a:xfrm>
            <a:off x="468313" y="188640"/>
            <a:ext cx="84809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ts val="1200"/>
              </a:spcBef>
              <a:buFont typeface="Arial" charset="0"/>
              <a:buChar char="•"/>
            </a:pPr>
            <a:r>
              <a:rPr lang="en-US" altLang="ja-JP" sz="2000" dirty="0" smtClean="0">
                <a:latin typeface="+mn-lt"/>
              </a:rPr>
              <a:t>Currently, emission and fuel consumption tests for HD </a:t>
            </a:r>
            <a:r>
              <a:rPr lang="en-US" altLang="ja-JP" sz="2000" dirty="0">
                <a:latin typeface="+mn-lt"/>
              </a:rPr>
              <a:t>d</a:t>
            </a:r>
            <a:r>
              <a:rPr lang="en-US" altLang="ja-JP" sz="2000" dirty="0" smtClean="0">
                <a:latin typeface="+mn-lt"/>
              </a:rPr>
              <a:t>iesel vehicles are conducted separately.  As the users tend to place higher value on fuel efficiency than reducing NOx emission, there might be a defeat strategy which does not appear on emission tests but does on fuel consumption tests or during the actual driving.</a:t>
            </a:r>
          </a:p>
          <a:p>
            <a:pPr>
              <a:spcBef>
                <a:spcPts val="1200"/>
              </a:spcBef>
              <a:buFont typeface="Arial" charset="0"/>
              <a:buChar char="•"/>
            </a:pPr>
            <a:r>
              <a:rPr lang="en-US" altLang="ja-JP" sz="2000" dirty="0" smtClean="0">
                <a:latin typeface="+mn-lt"/>
              </a:rPr>
              <a:t>It is difficult to confirm the results by comparing of the actual engine dynamometer test and the “Engine Emission Map” simulation, as the emission amount is greatly influenced by the transient cycle. </a:t>
            </a:r>
          </a:p>
          <a:p>
            <a:pPr>
              <a:spcBef>
                <a:spcPts val="1200"/>
              </a:spcBef>
              <a:buFont typeface="Arial" charset="0"/>
              <a:buChar char="•"/>
            </a:pPr>
            <a:r>
              <a:rPr lang="en-US" altLang="ja-JP" sz="2000" dirty="0" smtClean="0">
                <a:latin typeface="+mn-lt"/>
              </a:rPr>
              <a:t>The additional test cycle is not a good solution because the engine strategy might be changed in order to disappear in the certain test cycle. </a:t>
            </a:r>
          </a:p>
        </p:txBody>
      </p:sp>
      <p:sp>
        <p:nvSpPr>
          <p:cNvPr id="2" name="スライド番号プレースホルダー 1"/>
          <p:cNvSpPr>
            <a:spLocks noGrp="1"/>
          </p:cNvSpPr>
          <p:nvPr>
            <p:ph type="sldNum" sz="quarter" idx="12"/>
          </p:nvPr>
        </p:nvSpPr>
        <p:spPr>
          <a:xfrm>
            <a:off x="7046912" y="6520259"/>
            <a:ext cx="2133600" cy="365125"/>
          </a:xfrm>
        </p:spPr>
        <p:txBody>
          <a:bodyPr/>
          <a:lstStyle/>
          <a:p>
            <a:fld id="{EB96248F-5599-49A3-AD5F-64D8E534B484}" type="slidenum">
              <a:rPr kumimoji="1" lang="ja-JP" altLang="en-US" smtClean="0"/>
              <a:t>18</a:t>
            </a:fld>
            <a:endParaRPr kumimoji="1" lang="ja-JP" altLang="en-US"/>
          </a:p>
        </p:txBody>
      </p:sp>
    </p:spTree>
    <p:extLst>
      <p:ext uri="{BB962C8B-B14F-4D97-AF65-F5344CB8AC3E}">
        <p14:creationId xmlns:p14="http://schemas.microsoft.com/office/powerpoint/2010/main" val="845086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468313" y="87015"/>
            <a:ext cx="79914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200" dirty="0" smtClean="0">
                <a:latin typeface="+mn-lt"/>
              </a:rPr>
              <a:t>Agenda for Off-Cycle Emissions</a:t>
            </a:r>
          </a:p>
        </p:txBody>
      </p:sp>
      <p:sp>
        <p:nvSpPr>
          <p:cNvPr id="3" name="テキスト ボックス 3"/>
          <p:cNvSpPr txBox="1">
            <a:spLocks noChangeArrowheads="1"/>
          </p:cNvSpPr>
          <p:nvPr/>
        </p:nvSpPr>
        <p:spPr bwMode="auto">
          <a:xfrm>
            <a:off x="386284" y="447055"/>
            <a:ext cx="8757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charset="-128"/>
              </a:defRPr>
            </a:lvl1pPr>
            <a:lvl2pPr marL="449263" indent="-26670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1" eaLnBrk="1" hangingPunct="1">
              <a:buFont typeface="Wingdings" pitchFamily="2" charset="2"/>
              <a:buChar char="Ø"/>
            </a:pPr>
            <a:r>
              <a:rPr lang="en-US" altLang="ja-JP" sz="2400" dirty="0" smtClean="0">
                <a:latin typeface="+mn-lt"/>
              </a:rPr>
              <a:t>Review of Condition for Engine Dynamometer Test </a:t>
            </a:r>
            <a:endParaRPr lang="en-US" altLang="ja-JP" sz="2400" strike="sngStrike" dirty="0">
              <a:latin typeface="+mn-lt"/>
            </a:endParaRPr>
          </a:p>
        </p:txBody>
      </p:sp>
      <p:sp>
        <p:nvSpPr>
          <p:cNvPr id="4" name="テキスト ボックス 4"/>
          <p:cNvSpPr txBox="1">
            <a:spLocks noChangeArrowheads="1"/>
          </p:cNvSpPr>
          <p:nvPr/>
        </p:nvSpPr>
        <p:spPr bwMode="auto">
          <a:xfrm>
            <a:off x="685105" y="855871"/>
            <a:ext cx="5111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dirty="0">
                <a:latin typeface="+mn-lt"/>
              </a:rPr>
              <a:t>T</a:t>
            </a:r>
            <a:r>
              <a:rPr lang="en-US" altLang="ja-JP" dirty="0" smtClean="0">
                <a:latin typeface="+mn-lt"/>
              </a:rPr>
              <a:t>he NOx reduction performance of the Urea SCR System depends on the catalyst temperature.  The system stops injecting urea below certain temperature so as to prevent the urea crystallization.</a:t>
            </a:r>
          </a:p>
          <a:p>
            <a:pPr>
              <a:buFont typeface="Arial" charset="0"/>
              <a:buChar char="•"/>
            </a:pPr>
            <a:r>
              <a:rPr lang="en-US" altLang="ja-JP" dirty="0" smtClean="0">
                <a:latin typeface="+mn-lt"/>
              </a:rPr>
              <a:t>According to chassis-dynamometer tests of two HD vehicles equipped with the same type of engine both the temperatures of SCR catalyst and hence the emission amounts differ, due to the different layouts of Urea SCR Systems.</a:t>
            </a:r>
          </a:p>
        </p:txBody>
      </p:sp>
      <p:sp>
        <p:nvSpPr>
          <p:cNvPr id="5" name="テキスト ボックス 3"/>
          <p:cNvSpPr txBox="1">
            <a:spLocks noChangeArrowheads="1"/>
          </p:cNvSpPr>
          <p:nvPr/>
        </p:nvSpPr>
        <p:spPr bwMode="auto">
          <a:xfrm>
            <a:off x="395536" y="4869160"/>
            <a:ext cx="9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charset="-128"/>
              </a:defRPr>
            </a:lvl1pPr>
            <a:lvl2pPr marL="449263" indent="-26670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lvl="1" eaLnBrk="1" hangingPunct="1">
              <a:buFont typeface="Wingdings" pitchFamily="2" charset="2"/>
              <a:buChar char="Ø"/>
            </a:pPr>
            <a:r>
              <a:rPr lang="en-US" altLang="ja-JP" sz="2400" dirty="0" smtClean="0">
                <a:latin typeface="+mn-lt"/>
              </a:rPr>
              <a:t>Introduction of Portable Emissions Measurement Systems (PEMS)</a:t>
            </a:r>
            <a:endParaRPr lang="en-US" altLang="ja-JP" sz="2400" dirty="0">
              <a:latin typeface="+mn-lt"/>
            </a:endParaRPr>
          </a:p>
        </p:txBody>
      </p:sp>
      <p:sp>
        <p:nvSpPr>
          <p:cNvPr id="6" name="テキスト ボックス 4"/>
          <p:cNvSpPr txBox="1">
            <a:spLocks noChangeArrowheads="1"/>
          </p:cNvSpPr>
          <p:nvPr/>
        </p:nvSpPr>
        <p:spPr bwMode="auto">
          <a:xfrm>
            <a:off x="694358" y="5248359"/>
            <a:ext cx="8357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dirty="0" smtClean="0">
                <a:latin typeface="+mn-lt"/>
              </a:rPr>
              <a:t>Portable Emissions Measurement Systems (PEMS) is considered as one of the measurements for emissions at actual driving.</a:t>
            </a:r>
          </a:p>
          <a:p>
            <a:pPr>
              <a:buFont typeface="Arial" charset="0"/>
              <a:buChar char="•"/>
            </a:pPr>
            <a:r>
              <a:rPr lang="en-US" altLang="ja-JP" dirty="0" smtClean="0">
                <a:latin typeface="+mn-lt"/>
              </a:rPr>
              <a:t>It is desirable for consideration, despite some technical issues to be resolved, such as the test method, the permissible limit of emission, and calculation errors and calibration. </a:t>
            </a:r>
          </a:p>
        </p:txBody>
      </p:sp>
      <p:grpSp>
        <p:nvGrpSpPr>
          <p:cNvPr id="7" name="グループ化 34"/>
          <p:cNvGrpSpPr>
            <a:grpSpLocks/>
          </p:cNvGrpSpPr>
          <p:nvPr/>
        </p:nvGrpSpPr>
        <p:grpSpPr bwMode="auto">
          <a:xfrm>
            <a:off x="5660583" y="1483863"/>
            <a:ext cx="3391075" cy="1621251"/>
            <a:chOff x="4379373" y="4508500"/>
            <a:chExt cx="4153440" cy="2059190"/>
          </a:xfrm>
        </p:grpSpPr>
        <p:sp>
          <p:nvSpPr>
            <p:cNvPr id="8" name="Line 47"/>
            <p:cNvSpPr>
              <a:spLocks noChangeShapeType="1"/>
            </p:cNvSpPr>
            <p:nvPr/>
          </p:nvSpPr>
          <p:spPr bwMode="auto">
            <a:xfrm flipH="1" flipV="1">
              <a:off x="6659563" y="5949950"/>
              <a:ext cx="144462"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Text Box 48"/>
            <p:cNvSpPr txBox="1">
              <a:spLocks noChangeArrowheads="1"/>
            </p:cNvSpPr>
            <p:nvPr/>
          </p:nvSpPr>
          <p:spPr bwMode="auto">
            <a:xfrm>
              <a:off x="6661779" y="6204888"/>
              <a:ext cx="1082046" cy="35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dirty="0" smtClean="0">
                  <a:latin typeface="Arial" charset="0"/>
                </a:rPr>
                <a:t>Vehicle A</a:t>
              </a:r>
              <a:endParaRPr lang="ja-JP" altLang="en-US" sz="1200" dirty="0">
                <a:latin typeface="Arial" charset="0"/>
              </a:endParaRPr>
            </a:p>
          </p:txBody>
        </p:sp>
        <p:sp>
          <p:nvSpPr>
            <p:cNvPr id="10" name="Text Box 49"/>
            <p:cNvSpPr txBox="1">
              <a:spLocks noChangeArrowheads="1"/>
            </p:cNvSpPr>
            <p:nvPr/>
          </p:nvSpPr>
          <p:spPr bwMode="auto">
            <a:xfrm>
              <a:off x="5022850" y="6215867"/>
              <a:ext cx="1078507" cy="35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dirty="0" smtClean="0">
                  <a:latin typeface="Arial" charset="0"/>
                </a:rPr>
                <a:t>Vehicle B</a:t>
              </a:r>
              <a:endParaRPr lang="ja-JP" altLang="en-US" sz="1200" dirty="0">
                <a:latin typeface="Arial" charset="0"/>
              </a:endParaRPr>
            </a:p>
          </p:txBody>
        </p:sp>
        <p:grpSp>
          <p:nvGrpSpPr>
            <p:cNvPr id="11" name="グループ化 38"/>
            <p:cNvGrpSpPr>
              <a:grpSpLocks/>
            </p:cNvGrpSpPr>
            <p:nvPr/>
          </p:nvGrpSpPr>
          <p:grpSpPr bwMode="auto">
            <a:xfrm>
              <a:off x="4379373" y="4508500"/>
              <a:ext cx="4153440" cy="1728788"/>
              <a:chOff x="4379373" y="4508500"/>
              <a:chExt cx="4153440" cy="1728788"/>
            </a:xfrm>
          </p:grpSpPr>
          <p:sp>
            <p:nvSpPr>
              <p:cNvPr id="12" name="Line 14"/>
              <p:cNvSpPr>
                <a:spLocks noChangeShapeType="1"/>
              </p:cNvSpPr>
              <p:nvPr/>
            </p:nvSpPr>
            <p:spPr bwMode="auto">
              <a:xfrm>
                <a:off x="5219700" y="6083300"/>
                <a:ext cx="326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AutoShape 17"/>
              <p:cNvSpPr>
                <a:spLocks noChangeAspect="1" noChangeArrowheads="1" noTextEdit="1"/>
              </p:cNvSpPr>
              <p:nvPr/>
            </p:nvSpPr>
            <p:spPr bwMode="auto">
              <a:xfrm>
                <a:off x="5321300" y="4508500"/>
                <a:ext cx="321151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4" name="Oval 18"/>
              <p:cNvSpPr>
                <a:spLocks noChangeArrowheads="1"/>
              </p:cNvSpPr>
              <p:nvPr/>
            </p:nvSpPr>
            <p:spPr bwMode="auto">
              <a:xfrm>
                <a:off x="7680325" y="5583238"/>
                <a:ext cx="490538" cy="488950"/>
              </a:xfrm>
              <a:prstGeom prst="ellipse">
                <a:avLst/>
              </a:prstGeom>
              <a:solidFill>
                <a:srgbClr val="FFFFFF"/>
              </a:solidFill>
              <a:ln w="4763">
                <a:solidFill>
                  <a:srgbClr val="000000"/>
                </a:solidFill>
                <a:round/>
                <a:headEnd/>
                <a:tailEnd/>
              </a:ln>
            </p:spPr>
            <p:txBody>
              <a:bodyPr/>
              <a:lstStyle/>
              <a:p>
                <a:endParaRPr lang="ja-JP" altLang="en-US"/>
              </a:p>
            </p:txBody>
          </p:sp>
          <p:sp>
            <p:nvSpPr>
              <p:cNvPr id="15" name="Freeform 19"/>
              <p:cNvSpPr>
                <a:spLocks/>
              </p:cNvSpPr>
              <p:nvPr/>
            </p:nvSpPr>
            <p:spPr bwMode="auto">
              <a:xfrm>
                <a:off x="7743825" y="4694238"/>
                <a:ext cx="746125" cy="1066800"/>
              </a:xfrm>
              <a:custGeom>
                <a:avLst/>
                <a:gdLst>
                  <a:gd name="T0" fmla="*/ 2147483647 w 2657"/>
                  <a:gd name="T1" fmla="*/ 2147483647 h 3799"/>
                  <a:gd name="T2" fmla="*/ 2147483647 w 2657"/>
                  <a:gd name="T3" fmla="*/ 2147483647 h 3799"/>
                  <a:gd name="T4" fmla="*/ 2147483647 w 2657"/>
                  <a:gd name="T5" fmla="*/ 2147483647 h 3799"/>
                  <a:gd name="T6" fmla="*/ 2147483647 w 2657"/>
                  <a:gd name="T7" fmla="*/ 2147483647 h 3799"/>
                  <a:gd name="T8" fmla="*/ 2147483647 w 2657"/>
                  <a:gd name="T9" fmla="*/ 0 h 3799"/>
                  <a:gd name="T10" fmla="*/ 2147483647 w 2657"/>
                  <a:gd name="T11" fmla="*/ 0 h 3799"/>
                  <a:gd name="T12" fmla="*/ 0 w 2657"/>
                  <a:gd name="T13" fmla="*/ 2147483647 h 3799"/>
                  <a:gd name="T14" fmla="*/ 0 w 2657"/>
                  <a:gd name="T15" fmla="*/ 2147483647 h 3799"/>
                  <a:gd name="T16" fmla="*/ 0 w 2657"/>
                  <a:gd name="T17" fmla="*/ 2147483647 h 3799"/>
                  <a:gd name="T18" fmla="*/ 2147483647 w 2657"/>
                  <a:gd name="T19" fmla="*/ 2147483647 h 3799"/>
                  <a:gd name="T20" fmla="*/ 2147483647 w 2657"/>
                  <a:gd name="T21" fmla="*/ 2147483647 h 3799"/>
                  <a:gd name="T22" fmla="*/ 2147483647 w 2657"/>
                  <a:gd name="T23" fmla="*/ 2147483647 h 37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57" h="3799">
                    <a:moveTo>
                      <a:pt x="2657" y="3799"/>
                    </a:moveTo>
                    <a:lnTo>
                      <a:pt x="2657" y="2124"/>
                    </a:lnTo>
                    <a:lnTo>
                      <a:pt x="2610" y="1654"/>
                    </a:lnTo>
                    <a:lnTo>
                      <a:pt x="2091" y="125"/>
                    </a:lnTo>
                    <a:lnTo>
                      <a:pt x="1952" y="0"/>
                    </a:lnTo>
                    <a:lnTo>
                      <a:pt x="69" y="0"/>
                    </a:lnTo>
                    <a:lnTo>
                      <a:pt x="0" y="104"/>
                    </a:lnTo>
                    <a:lnTo>
                      <a:pt x="0" y="2439"/>
                    </a:lnTo>
                    <a:lnTo>
                      <a:pt x="0" y="3025"/>
                    </a:lnTo>
                    <a:lnTo>
                      <a:pt x="1143" y="3025"/>
                    </a:lnTo>
                    <a:lnTo>
                      <a:pt x="1332" y="3129"/>
                    </a:lnTo>
                    <a:lnTo>
                      <a:pt x="1490" y="3286"/>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20"/>
              <p:cNvSpPr>
                <a:spLocks/>
              </p:cNvSpPr>
              <p:nvPr/>
            </p:nvSpPr>
            <p:spPr bwMode="auto">
              <a:xfrm>
                <a:off x="8159750" y="5613400"/>
                <a:ext cx="330200" cy="150813"/>
              </a:xfrm>
              <a:custGeom>
                <a:avLst/>
                <a:gdLst>
                  <a:gd name="T0" fmla="*/ 0 w 1177"/>
                  <a:gd name="T1" fmla="*/ 0 h 534"/>
                  <a:gd name="T2" fmla="*/ 2147483647 w 1177"/>
                  <a:gd name="T3" fmla="*/ 2147483647 h 534"/>
                  <a:gd name="T4" fmla="*/ 2147483647 w 1177"/>
                  <a:gd name="T5" fmla="*/ 2147483647 h 534"/>
                  <a:gd name="T6" fmla="*/ 2147483647 w 1177"/>
                  <a:gd name="T7" fmla="*/ 2147483647 h 534"/>
                  <a:gd name="T8" fmla="*/ 2147483647 w 1177"/>
                  <a:gd name="T9" fmla="*/ 2147483647 h 5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534">
                    <a:moveTo>
                      <a:pt x="0" y="0"/>
                    </a:moveTo>
                    <a:lnTo>
                      <a:pt x="115" y="146"/>
                    </a:lnTo>
                    <a:lnTo>
                      <a:pt x="220" y="387"/>
                    </a:lnTo>
                    <a:lnTo>
                      <a:pt x="230" y="534"/>
                    </a:lnTo>
                    <a:lnTo>
                      <a:pt x="1177" y="53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Line 21"/>
              <p:cNvSpPr>
                <a:spLocks noChangeShapeType="1"/>
              </p:cNvSpPr>
              <p:nvPr/>
            </p:nvSpPr>
            <p:spPr bwMode="auto">
              <a:xfrm flipH="1">
                <a:off x="8197850" y="5648325"/>
                <a:ext cx="28257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Rectangle 22"/>
              <p:cNvSpPr>
                <a:spLocks noChangeArrowheads="1"/>
              </p:cNvSpPr>
              <p:nvPr/>
            </p:nvSpPr>
            <p:spPr bwMode="auto">
              <a:xfrm>
                <a:off x="8461375" y="5402263"/>
                <a:ext cx="38100" cy="239712"/>
              </a:xfrm>
              <a:prstGeom prst="rect">
                <a:avLst/>
              </a:prstGeom>
              <a:solidFill>
                <a:srgbClr val="FFFFFF"/>
              </a:solidFill>
              <a:ln w="4763">
                <a:solidFill>
                  <a:srgbClr val="000000"/>
                </a:solidFill>
                <a:miter lim="800000"/>
                <a:headEnd/>
                <a:tailEnd/>
              </a:ln>
            </p:spPr>
            <p:txBody>
              <a:bodyPr/>
              <a:lstStyle/>
              <a:p>
                <a:endParaRPr lang="ja-JP" altLang="en-US"/>
              </a:p>
            </p:txBody>
          </p:sp>
          <p:sp>
            <p:nvSpPr>
              <p:cNvPr id="19" name="Rectangle 23"/>
              <p:cNvSpPr>
                <a:spLocks noChangeArrowheads="1"/>
              </p:cNvSpPr>
              <p:nvPr/>
            </p:nvSpPr>
            <p:spPr bwMode="auto">
              <a:xfrm>
                <a:off x="8458200" y="5659438"/>
                <a:ext cx="73025" cy="96837"/>
              </a:xfrm>
              <a:prstGeom prst="rect">
                <a:avLst/>
              </a:prstGeom>
              <a:solidFill>
                <a:srgbClr val="FFFFFF"/>
              </a:solidFill>
              <a:ln w="4763">
                <a:solidFill>
                  <a:srgbClr val="000000"/>
                </a:solidFill>
                <a:miter lim="800000"/>
                <a:headEnd/>
                <a:tailEnd/>
              </a:ln>
            </p:spPr>
            <p:txBody>
              <a:bodyPr/>
              <a:lstStyle/>
              <a:p>
                <a:endParaRPr lang="ja-JP" altLang="en-US"/>
              </a:p>
            </p:txBody>
          </p:sp>
          <p:sp>
            <p:nvSpPr>
              <p:cNvPr id="20" name="Freeform 24"/>
              <p:cNvSpPr>
                <a:spLocks/>
              </p:cNvSpPr>
              <p:nvPr/>
            </p:nvSpPr>
            <p:spPr bwMode="auto">
              <a:xfrm>
                <a:off x="8304213" y="4746625"/>
                <a:ext cx="173037" cy="411163"/>
              </a:xfrm>
              <a:custGeom>
                <a:avLst/>
                <a:gdLst>
                  <a:gd name="T0" fmla="*/ 2147483647 w 620"/>
                  <a:gd name="T1" fmla="*/ 0 h 1466"/>
                  <a:gd name="T2" fmla="*/ 0 w 620"/>
                  <a:gd name="T3" fmla="*/ 0 h 1466"/>
                  <a:gd name="T4" fmla="*/ 2147483647 w 620"/>
                  <a:gd name="T5" fmla="*/ 2147483647 h 1466"/>
                  <a:gd name="T6" fmla="*/ 2147483647 w 620"/>
                  <a:gd name="T7" fmla="*/ 2147483647 h 1466"/>
                  <a:gd name="T8" fmla="*/ 2147483647 w 620"/>
                  <a:gd name="T9" fmla="*/ 0 h 1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1466">
                    <a:moveTo>
                      <a:pt x="127" y="0"/>
                    </a:moveTo>
                    <a:lnTo>
                      <a:pt x="0" y="0"/>
                    </a:lnTo>
                    <a:lnTo>
                      <a:pt x="305" y="1392"/>
                    </a:lnTo>
                    <a:lnTo>
                      <a:pt x="620" y="1466"/>
                    </a:lnTo>
                    <a:lnTo>
                      <a:pt x="127" y="0"/>
                    </a:lnTo>
                    <a:close/>
                  </a:path>
                </a:pathLst>
              </a:custGeom>
              <a:solidFill>
                <a:srgbClr val="FFFFFF"/>
              </a:solidFill>
              <a:ln w="4763">
                <a:solidFill>
                  <a:srgbClr val="000000"/>
                </a:solidFill>
                <a:prstDash val="solid"/>
                <a:round/>
                <a:headEnd/>
                <a:tailEnd/>
              </a:ln>
            </p:spPr>
            <p:txBody>
              <a:bodyPr/>
              <a:lstStyle/>
              <a:p>
                <a:endParaRPr lang="ja-JP" altLang="en-US"/>
              </a:p>
            </p:txBody>
          </p:sp>
          <p:sp>
            <p:nvSpPr>
              <p:cNvPr id="21" name="Freeform 25"/>
              <p:cNvSpPr>
                <a:spLocks/>
              </p:cNvSpPr>
              <p:nvPr/>
            </p:nvSpPr>
            <p:spPr bwMode="auto">
              <a:xfrm>
                <a:off x="7869238" y="4752975"/>
                <a:ext cx="488950" cy="373063"/>
              </a:xfrm>
              <a:custGeom>
                <a:avLst/>
                <a:gdLst>
                  <a:gd name="T0" fmla="*/ 2147483647 w 1733"/>
                  <a:gd name="T1" fmla="*/ 0 h 1329"/>
                  <a:gd name="T2" fmla="*/ 0 w 1733"/>
                  <a:gd name="T3" fmla="*/ 0 h 1329"/>
                  <a:gd name="T4" fmla="*/ 2147483647 w 1733"/>
                  <a:gd name="T5" fmla="*/ 2147483647 h 1329"/>
                  <a:gd name="T6" fmla="*/ 2147483647 w 1733"/>
                  <a:gd name="T7" fmla="*/ 2147483647 h 1329"/>
                  <a:gd name="T8" fmla="*/ 2147483647 w 1733"/>
                  <a:gd name="T9" fmla="*/ 0 h 1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3" h="1329">
                    <a:moveTo>
                      <a:pt x="1438" y="0"/>
                    </a:moveTo>
                    <a:lnTo>
                      <a:pt x="0" y="0"/>
                    </a:lnTo>
                    <a:lnTo>
                      <a:pt x="104" y="1162"/>
                    </a:lnTo>
                    <a:lnTo>
                      <a:pt x="1733" y="1329"/>
                    </a:lnTo>
                    <a:lnTo>
                      <a:pt x="1438" y="0"/>
                    </a:lnTo>
                    <a:close/>
                  </a:path>
                </a:pathLst>
              </a:custGeom>
              <a:solidFill>
                <a:srgbClr val="FFFFFF"/>
              </a:solidFill>
              <a:ln w="4763">
                <a:solidFill>
                  <a:srgbClr val="000000"/>
                </a:solidFill>
                <a:prstDash val="solid"/>
                <a:round/>
                <a:headEnd/>
                <a:tailEnd/>
              </a:ln>
            </p:spPr>
            <p:txBody>
              <a:bodyPr/>
              <a:lstStyle/>
              <a:p>
                <a:endParaRPr lang="ja-JP" altLang="en-US"/>
              </a:p>
            </p:txBody>
          </p:sp>
          <p:sp>
            <p:nvSpPr>
              <p:cNvPr id="22" name="Rectangle 26"/>
              <p:cNvSpPr>
                <a:spLocks noChangeArrowheads="1"/>
              </p:cNvSpPr>
              <p:nvPr/>
            </p:nvSpPr>
            <p:spPr bwMode="auto">
              <a:xfrm>
                <a:off x="8120063" y="4656138"/>
                <a:ext cx="144462" cy="38100"/>
              </a:xfrm>
              <a:prstGeom prst="rect">
                <a:avLst/>
              </a:prstGeom>
              <a:solidFill>
                <a:srgbClr val="FFFFFF"/>
              </a:solidFill>
              <a:ln w="4763">
                <a:solidFill>
                  <a:srgbClr val="000000"/>
                </a:solidFill>
                <a:miter lim="800000"/>
                <a:headEnd/>
                <a:tailEnd/>
              </a:ln>
            </p:spPr>
            <p:txBody>
              <a:bodyPr/>
              <a:lstStyle/>
              <a:p>
                <a:endParaRPr lang="ja-JP" altLang="en-US"/>
              </a:p>
            </p:txBody>
          </p:sp>
          <p:sp>
            <p:nvSpPr>
              <p:cNvPr id="23" name="Rectangle 27"/>
              <p:cNvSpPr>
                <a:spLocks noChangeArrowheads="1"/>
              </p:cNvSpPr>
              <p:nvPr/>
            </p:nvSpPr>
            <p:spPr bwMode="auto">
              <a:xfrm>
                <a:off x="5322888" y="4510088"/>
                <a:ext cx="2384425" cy="1057275"/>
              </a:xfrm>
              <a:prstGeom prst="rect">
                <a:avLst/>
              </a:prstGeom>
              <a:solidFill>
                <a:srgbClr val="FFFFFF"/>
              </a:solidFill>
              <a:ln w="4763">
                <a:solidFill>
                  <a:srgbClr val="000000"/>
                </a:solidFill>
                <a:miter lim="800000"/>
                <a:headEnd/>
                <a:tailEnd/>
              </a:ln>
            </p:spPr>
            <p:txBody>
              <a:bodyPr/>
              <a:lstStyle/>
              <a:p>
                <a:endParaRPr lang="ja-JP" altLang="en-US"/>
              </a:p>
            </p:txBody>
          </p:sp>
          <p:sp>
            <p:nvSpPr>
              <p:cNvPr id="24" name="Oval 28"/>
              <p:cNvSpPr>
                <a:spLocks noChangeArrowheads="1"/>
              </p:cNvSpPr>
              <p:nvPr/>
            </p:nvSpPr>
            <p:spPr bwMode="auto">
              <a:xfrm>
                <a:off x="5842000" y="5622925"/>
                <a:ext cx="458788" cy="458788"/>
              </a:xfrm>
              <a:prstGeom prst="ellipse">
                <a:avLst/>
              </a:prstGeom>
              <a:solidFill>
                <a:srgbClr val="FFFFFF"/>
              </a:solidFill>
              <a:ln w="4763">
                <a:solidFill>
                  <a:srgbClr val="000000"/>
                </a:solidFill>
                <a:round/>
                <a:headEnd/>
                <a:tailEnd/>
              </a:ln>
            </p:spPr>
            <p:txBody>
              <a:bodyPr/>
              <a:lstStyle/>
              <a:p>
                <a:endParaRPr lang="ja-JP" altLang="en-US"/>
              </a:p>
            </p:txBody>
          </p:sp>
          <p:sp>
            <p:nvSpPr>
              <p:cNvPr id="25" name="Rectangle 33"/>
              <p:cNvSpPr>
                <a:spLocks noChangeArrowheads="1"/>
              </p:cNvSpPr>
              <p:nvPr/>
            </p:nvSpPr>
            <p:spPr bwMode="auto">
              <a:xfrm>
                <a:off x="5384800" y="5688013"/>
                <a:ext cx="42863" cy="85725"/>
              </a:xfrm>
              <a:prstGeom prst="rect">
                <a:avLst/>
              </a:prstGeom>
              <a:solidFill>
                <a:srgbClr val="FFFFFF"/>
              </a:solidFill>
              <a:ln w="4763">
                <a:solidFill>
                  <a:srgbClr val="000000"/>
                </a:solidFill>
                <a:miter lim="800000"/>
                <a:headEnd/>
                <a:tailEnd/>
              </a:ln>
            </p:spPr>
            <p:txBody>
              <a:bodyPr/>
              <a:lstStyle/>
              <a:p>
                <a:endParaRPr lang="ja-JP" altLang="en-US"/>
              </a:p>
            </p:txBody>
          </p:sp>
          <p:sp>
            <p:nvSpPr>
              <p:cNvPr id="26" name="Line 34"/>
              <p:cNvSpPr>
                <a:spLocks noChangeShapeType="1"/>
              </p:cNvSpPr>
              <p:nvPr/>
            </p:nvSpPr>
            <p:spPr bwMode="auto">
              <a:xfrm flipV="1">
                <a:off x="5427663" y="5567363"/>
                <a:ext cx="76200" cy="1206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Freeform 38"/>
              <p:cNvSpPr>
                <a:spLocks/>
              </p:cNvSpPr>
              <p:nvPr/>
            </p:nvSpPr>
            <p:spPr bwMode="auto">
              <a:xfrm>
                <a:off x="5435600" y="5445125"/>
                <a:ext cx="2376488" cy="431800"/>
              </a:xfrm>
              <a:custGeom>
                <a:avLst/>
                <a:gdLst>
                  <a:gd name="T0" fmla="*/ 2147483647 w 1465"/>
                  <a:gd name="T1" fmla="*/ 0 h 251"/>
                  <a:gd name="T2" fmla="*/ 2147483647 w 1465"/>
                  <a:gd name="T3" fmla="*/ 2147483647 h 251"/>
                  <a:gd name="T4" fmla="*/ 2147483647 w 1465"/>
                  <a:gd name="T5" fmla="*/ 2147483647 h 251"/>
                  <a:gd name="T6" fmla="*/ 2147483647 w 1465"/>
                  <a:gd name="T7" fmla="*/ 2147483647 h 251"/>
                  <a:gd name="T8" fmla="*/ 2147483647 w 1465"/>
                  <a:gd name="T9" fmla="*/ 2147483647 h 251"/>
                  <a:gd name="T10" fmla="*/ 2147483647 w 1465"/>
                  <a:gd name="T11" fmla="*/ 2147483647 h 251"/>
                  <a:gd name="T12" fmla="*/ 0 w 1465"/>
                  <a:gd name="T13" fmla="*/ 2147483647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5" h="251">
                    <a:moveTo>
                      <a:pt x="1465" y="0"/>
                    </a:moveTo>
                    <a:lnTo>
                      <a:pt x="1348" y="147"/>
                    </a:lnTo>
                    <a:lnTo>
                      <a:pt x="1284" y="205"/>
                    </a:lnTo>
                    <a:lnTo>
                      <a:pt x="628" y="210"/>
                    </a:lnTo>
                    <a:lnTo>
                      <a:pt x="507" y="130"/>
                    </a:lnTo>
                    <a:lnTo>
                      <a:pt x="161" y="135"/>
                    </a:lnTo>
                    <a:lnTo>
                      <a:pt x="0" y="251"/>
                    </a:ln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Rectangle 32"/>
              <p:cNvSpPr>
                <a:spLocks noChangeArrowheads="1"/>
              </p:cNvSpPr>
              <p:nvPr/>
            </p:nvSpPr>
            <p:spPr bwMode="auto">
              <a:xfrm>
                <a:off x="7092950" y="5661025"/>
                <a:ext cx="361950" cy="250825"/>
              </a:xfrm>
              <a:prstGeom prst="rect">
                <a:avLst/>
              </a:prstGeom>
              <a:solidFill>
                <a:srgbClr val="FFFFFF"/>
              </a:solidFill>
              <a:ln w="4826">
                <a:solidFill>
                  <a:srgbClr val="000000"/>
                </a:solidFill>
                <a:miter lim="800000"/>
                <a:headEnd/>
                <a:tailEnd/>
              </a:ln>
            </p:spPr>
            <p:txBody>
              <a:bodyPr/>
              <a:lstStyle/>
              <a:p>
                <a:endParaRPr lang="ja-JP" altLang="en-US"/>
              </a:p>
            </p:txBody>
          </p:sp>
          <p:sp>
            <p:nvSpPr>
              <p:cNvPr id="29" name="Text Box 39"/>
              <p:cNvSpPr txBox="1">
                <a:spLocks noChangeArrowheads="1"/>
              </p:cNvSpPr>
              <p:nvPr/>
            </p:nvSpPr>
            <p:spPr bwMode="auto">
              <a:xfrm>
                <a:off x="7019925" y="5661025"/>
                <a:ext cx="488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a:latin typeface="Arial" charset="0"/>
                  </a:rPr>
                  <a:t>DPF</a:t>
                </a:r>
              </a:p>
            </p:txBody>
          </p:sp>
          <p:sp>
            <p:nvSpPr>
              <p:cNvPr id="30" name="Line 40"/>
              <p:cNvSpPr>
                <a:spLocks noChangeShapeType="1"/>
              </p:cNvSpPr>
              <p:nvPr/>
            </p:nvSpPr>
            <p:spPr bwMode="auto">
              <a:xfrm>
                <a:off x="7019925" y="53736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Text Box 41"/>
              <p:cNvSpPr txBox="1">
                <a:spLocks noChangeArrowheads="1"/>
              </p:cNvSpPr>
              <p:nvPr/>
            </p:nvSpPr>
            <p:spPr bwMode="auto">
              <a:xfrm>
                <a:off x="6327636" y="5080004"/>
                <a:ext cx="1384578" cy="35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dirty="0" smtClean="0">
                    <a:latin typeface="Arial" charset="0"/>
                  </a:rPr>
                  <a:t>Urea Injection</a:t>
                </a:r>
                <a:endParaRPr lang="ja-JP" altLang="en-US" sz="1200" dirty="0">
                  <a:latin typeface="Arial" charset="0"/>
                </a:endParaRPr>
              </a:p>
            </p:txBody>
          </p:sp>
          <p:sp>
            <p:nvSpPr>
              <p:cNvPr id="32" name="Line 42"/>
              <p:cNvSpPr>
                <a:spLocks noChangeShapeType="1"/>
              </p:cNvSpPr>
              <p:nvPr/>
            </p:nvSpPr>
            <p:spPr bwMode="auto">
              <a:xfrm flipH="1">
                <a:off x="5022850" y="58848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Text Box 43"/>
              <p:cNvSpPr txBox="1">
                <a:spLocks noChangeArrowheads="1"/>
              </p:cNvSpPr>
              <p:nvPr/>
            </p:nvSpPr>
            <p:spPr bwMode="auto">
              <a:xfrm>
                <a:off x="4379373" y="5589588"/>
                <a:ext cx="1019388" cy="39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400" dirty="0" smtClean="0">
                    <a:latin typeface="Arial" charset="0"/>
                  </a:rPr>
                  <a:t>Exhaust</a:t>
                </a:r>
                <a:endParaRPr lang="ja-JP" altLang="en-US" sz="1400" dirty="0">
                  <a:latin typeface="Arial" charset="0"/>
                </a:endParaRPr>
              </a:p>
            </p:txBody>
          </p:sp>
          <p:sp>
            <p:nvSpPr>
              <p:cNvPr id="34" name="Rectangle 44"/>
              <p:cNvSpPr>
                <a:spLocks noChangeArrowheads="1"/>
              </p:cNvSpPr>
              <p:nvPr/>
            </p:nvSpPr>
            <p:spPr bwMode="auto">
              <a:xfrm>
                <a:off x="6416675" y="5673725"/>
                <a:ext cx="360363" cy="2174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Rectangle 45"/>
              <p:cNvSpPr>
                <a:spLocks noChangeArrowheads="1"/>
              </p:cNvSpPr>
              <p:nvPr/>
            </p:nvSpPr>
            <p:spPr bwMode="auto">
              <a:xfrm rot="-2526797">
                <a:off x="5456238" y="5630863"/>
                <a:ext cx="360362" cy="2174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Text Box 46"/>
              <p:cNvSpPr txBox="1">
                <a:spLocks noChangeArrowheads="1"/>
              </p:cNvSpPr>
              <p:nvPr/>
            </p:nvSpPr>
            <p:spPr bwMode="auto">
              <a:xfrm>
                <a:off x="6372224" y="5661026"/>
                <a:ext cx="647701" cy="29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900" dirty="0">
                    <a:latin typeface="Arial" charset="0"/>
                  </a:rPr>
                  <a:t>SCR</a:t>
                </a:r>
              </a:p>
            </p:txBody>
          </p:sp>
          <p:sp>
            <p:nvSpPr>
              <p:cNvPr id="37" name="Line 50"/>
              <p:cNvSpPr>
                <a:spLocks noChangeShapeType="1"/>
              </p:cNvSpPr>
              <p:nvPr/>
            </p:nvSpPr>
            <p:spPr bwMode="auto">
              <a:xfrm flipV="1">
                <a:off x="5435600" y="5934075"/>
                <a:ext cx="96838" cy="303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38" name="Text Box 49"/>
          <p:cNvSpPr txBox="1">
            <a:spLocks noChangeArrowheads="1"/>
          </p:cNvSpPr>
          <p:nvPr/>
        </p:nvSpPr>
        <p:spPr bwMode="auto">
          <a:xfrm>
            <a:off x="6346668" y="3105114"/>
            <a:ext cx="2797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mn-lt"/>
              </a:rPr>
              <a:t>Example of various Urea SCR System layouts</a:t>
            </a:r>
            <a:endParaRPr lang="en-US" altLang="ja-JP" sz="1600" strike="sngStrike" dirty="0" smtClean="0">
              <a:latin typeface="+mn-lt"/>
            </a:endParaRPr>
          </a:p>
        </p:txBody>
      </p:sp>
      <p:sp>
        <p:nvSpPr>
          <p:cNvPr id="39" name="スライド番号プレースホルダー 38"/>
          <p:cNvSpPr>
            <a:spLocks noGrp="1"/>
          </p:cNvSpPr>
          <p:nvPr>
            <p:ph type="sldNum" sz="quarter" idx="12"/>
          </p:nvPr>
        </p:nvSpPr>
        <p:spPr>
          <a:xfrm>
            <a:off x="7046912" y="6520259"/>
            <a:ext cx="2133600" cy="365125"/>
          </a:xfrm>
        </p:spPr>
        <p:txBody>
          <a:bodyPr/>
          <a:lstStyle/>
          <a:p>
            <a:fld id="{EB96248F-5599-49A3-AD5F-64D8E534B484}" type="slidenum">
              <a:rPr kumimoji="1" lang="ja-JP" altLang="en-US" smtClean="0"/>
              <a:t>19</a:t>
            </a:fld>
            <a:endParaRPr kumimoji="1" lang="ja-JP" altLang="en-US"/>
          </a:p>
        </p:txBody>
      </p:sp>
      <p:sp>
        <p:nvSpPr>
          <p:cNvPr id="40" name="テキスト ボックス 4"/>
          <p:cNvSpPr txBox="1">
            <a:spLocks noChangeArrowheads="1"/>
          </p:cNvSpPr>
          <p:nvPr/>
        </p:nvSpPr>
        <p:spPr bwMode="auto">
          <a:xfrm>
            <a:off x="730542" y="3718193"/>
            <a:ext cx="8252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dirty="0" smtClean="0">
                <a:latin typeface="+mn-lt"/>
              </a:rPr>
              <a:t>Therefore, it is appropriate that the test condition concerning the NOx after-treatment system be reflected by the </a:t>
            </a:r>
            <a:r>
              <a:rPr lang="en-US" altLang="ja-JP" dirty="0">
                <a:latin typeface="+mn-lt"/>
              </a:rPr>
              <a:t>most stringent </a:t>
            </a:r>
            <a:r>
              <a:rPr lang="en-US" altLang="ja-JP" dirty="0" smtClean="0">
                <a:latin typeface="+mn-lt"/>
              </a:rPr>
              <a:t>among actual layout conditions. </a:t>
            </a:r>
          </a:p>
        </p:txBody>
      </p:sp>
    </p:spTree>
    <p:extLst>
      <p:ext uri="{BB962C8B-B14F-4D97-AF65-F5344CB8AC3E}">
        <p14:creationId xmlns:p14="http://schemas.microsoft.com/office/powerpoint/2010/main" val="1652275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B96248F-5599-49A3-AD5F-64D8E534B484}" type="slidenum">
              <a:rPr kumimoji="1" lang="ja-JP" altLang="en-US" smtClean="0"/>
              <a:t>2</a:t>
            </a:fld>
            <a:endParaRPr kumimoji="1" lang="ja-JP" altLang="en-US"/>
          </a:p>
        </p:txBody>
      </p:sp>
      <p:sp>
        <p:nvSpPr>
          <p:cNvPr id="3" name="サブタイトル 2"/>
          <p:cNvSpPr txBox="1">
            <a:spLocks/>
          </p:cNvSpPr>
          <p:nvPr/>
        </p:nvSpPr>
        <p:spPr>
          <a:xfrm>
            <a:off x="539553" y="751302"/>
            <a:ext cx="8353622" cy="5549726"/>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600"/>
              </a:spcAft>
              <a:buFont typeface="Wingdings" pitchFamily="2" charset="2"/>
              <a:buChar char="Ø"/>
            </a:pPr>
            <a:r>
              <a:rPr lang="en-US" altLang="ja-JP" sz="2400" dirty="0" smtClean="0"/>
              <a:t>In response to an inquiry of Minister of the Environment, the Central Environment Council has been discussing its recommendation and submitted the 11th Report </a:t>
            </a:r>
            <a:r>
              <a:rPr lang="en-US" altLang="ja-JP" sz="2400" dirty="0"/>
              <a:t>of </a:t>
            </a:r>
            <a:r>
              <a:rPr lang="en-US" altLang="ja-JP" sz="2400" dirty="0" smtClean="0"/>
              <a:t>the</a:t>
            </a:r>
            <a:r>
              <a:rPr lang="en-US" altLang="ja-JP" sz="2400" dirty="0" smtClean="0">
                <a:solidFill>
                  <a:srgbClr val="FF0000"/>
                </a:solidFill>
              </a:rPr>
              <a:t> </a:t>
            </a:r>
            <a:r>
              <a:rPr lang="en-US" altLang="ja-JP" sz="2400" dirty="0" smtClean="0"/>
              <a:t>Future </a:t>
            </a:r>
            <a:r>
              <a:rPr lang="en-US" altLang="ja-JP" sz="2400" dirty="0"/>
              <a:t>Policy for Motor Vehicle Emission </a:t>
            </a:r>
            <a:r>
              <a:rPr lang="en-US" altLang="ja-JP" sz="2400" dirty="0" smtClean="0"/>
              <a:t>Reduction on 10 August, 2012.</a:t>
            </a:r>
          </a:p>
          <a:p>
            <a:pPr>
              <a:buFont typeface="Wingdings" pitchFamily="2" charset="2"/>
              <a:buChar char="Ø"/>
            </a:pPr>
            <a:r>
              <a:rPr lang="en-US" altLang="ja-JP" sz="2400" dirty="0" smtClean="0"/>
              <a:t>The 11th Report consists of the following items:</a:t>
            </a:r>
            <a:endParaRPr lang="en-US" altLang="ja-JP" sz="2400" strike="sngStrike" dirty="0" smtClean="0"/>
          </a:p>
          <a:p>
            <a:pPr marL="354013" indent="0">
              <a:buNone/>
            </a:pPr>
            <a:r>
              <a:rPr lang="en-US" altLang="ja-JP" sz="2400" dirty="0" smtClean="0"/>
              <a:t>1. The Future </a:t>
            </a:r>
            <a:r>
              <a:rPr lang="en-US" altLang="ja-JP" sz="2400" dirty="0"/>
              <a:t>Emission Reduction Measures for </a:t>
            </a:r>
            <a:r>
              <a:rPr lang="en-US" altLang="ja-JP" sz="2400" dirty="0" smtClean="0"/>
              <a:t>Motorcycles</a:t>
            </a:r>
          </a:p>
          <a:p>
            <a:pPr marL="633413" indent="-279400">
              <a:buNone/>
            </a:pPr>
            <a:r>
              <a:rPr lang="en-US" altLang="ja-JP" sz="2400" dirty="0" smtClean="0"/>
              <a:t>2. </a:t>
            </a:r>
            <a:r>
              <a:rPr lang="en-US" altLang="ja-JP" sz="2400" dirty="0"/>
              <a:t>The </a:t>
            </a:r>
            <a:r>
              <a:rPr lang="en-US" altLang="ja-JP" sz="2400" dirty="0" smtClean="0"/>
              <a:t>Future </a:t>
            </a:r>
            <a:r>
              <a:rPr lang="en-US" altLang="ja-JP" sz="2400" dirty="0"/>
              <a:t>Emission Reduction Measures for Heavy-Duty Diesel Motor </a:t>
            </a:r>
            <a:r>
              <a:rPr lang="en-US" altLang="ja-JP" sz="2400" dirty="0" smtClean="0"/>
              <a:t>Vehicles</a:t>
            </a:r>
          </a:p>
          <a:p>
            <a:pPr marL="989013" indent="-457200">
              <a:buAutoNum type="arabicParenBoth"/>
            </a:pPr>
            <a:r>
              <a:rPr lang="en-US" altLang="ja-JP" sz="2400" dirty="0" smtClean="0"/>
              <a:t>Measures </a:t>
            </a:r>
            <a:r>
              <a:rPr lang="en-US" altLang="ja-JP" sz="2400" dirty="0"/>
              <a:t>for the Improvement of Durability and Reliability of NOx </a:t>
            </a:r>
            <a:r>
              <a:rPr lang="en-US" altLang="ja-JP" sz="2400" dirty="0" smtClean="0"/>
              <a:t>After-Treatment System</a:t>
            </a:r>
          </a:p>
          <a:p>
            <a:pPr marL="989013" indent="-457200">
              <a:buFont typeface="Arial" pitchFamily="34" charset="0"/>
              <a:buAutoNum type="arabicParenBoth"/>
            </a:pPr>
            <a:r>
              <a:rPr lang="en-US" altLang="ja-JP" sz="2400" dirty="0" smtClean="0"/>
              <a:t>Off-Cycle </a:t>
            </a:r>
            <a:r>
              <a:rPr lang="en-US" altLang="ja-JP" sz="2400" dirty="0"/>
              <a:t>Emission Measures</a:t>
            </a:r>
          </a:p>
          <a:p>
            <a:pPr marL="633413" indent="-277813">
              <a:buNone/>
            </a:pPr>
            <a:r>
              <a:rPr lang="en-US" altLang="ja-JP" sz="2400" dirty="0" smtClean="0"/>
              <a:t>3. </a:t>
            </a:r>
            <a:r>
              <a:rPr lang="en-US" altLang="ja-JP" sz="2400" dirty="0"/>
              <a:t>The</a:t>
            </a:r>
            <a:r>
              <a:rPr lang="en-US" altLang="ja-JP" sz="2400" dirty="0">
                <a:solidFill>
                  <a:srgbClr val="FF0000"/>
                </a:solidFill>
              </a:rPr>
              <a:t> </a:t>
            </a:r>
            <a:r>
              <a:rPr lang="en-US" altLang="ja-JP" sz="2400" dirty="0" smtClean="0"/>
              <a:t>Future </a:t>
            </a:r>
            <a:r>
              <a:rPr lang="en-US" altLang="ja-JP" sz="2400" dirty="0"/>
              <a:t>Emission Reduction Measures for Diesel Special Motor </a:t>
            </a:r>
            <a:r>
              <a:rPr lang="en-US" altLang="ja-JP" sz="2400" dirty="0" smtClean="0"/>
              <a:t>Vehicles</a:t>
            </a:r>
          </a:p>
        </p:txBody>
      </p:sp>
    </p:spTree>
    <p:extLst>
      <p:ext uri="{BB962C8B-B14F-4D97-AF65-F5344CB8AC3E}">
        <p14:creationId xmlns:p14="http://schemas.microsoft.com/office/powerpoint/2010/main" val="343513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188" y="71983"/>
            <a:ext cx="7921625" cy="620713"/>
          </a:xfrm>
          <a:prstGeom prst="rect">
            <a:avLst/>
          </a:prstGeom>
          <a:solidFill>
            <a:schemeClr val="tx2">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anchor="ctr"/>
          <a:lstStyle/>
          <a:p>
            <a:pPr marL="95250">
              <a:defRPr/>
            </a:pPr>
            <a:r>
              <a:rPr lang="en-US" altLang="ja-JP" sz="2400" b="1" dirty="0" smtClean="0">
                <a:solidFill>
                  <a:schemeClr val="tx1"/>
                </a:solidFill>
                <a:effectLst>
                  <a:outerShdw blurRad="38100" dist="38100" dir="2700000" algn="tl">
                    <a:srgbClr val="000000">
                      <a:alpha val="43137"/>
                    </a:srgbClr>
                  </a:outerShdw>
                </a:effectLst>
              </a:rPr>
              <a:t>The Future </a:t>
            </a:r>
            <a:r>
              <a:rPr lang="en-US" altLang="ja-JP" sz="2400" b="1" dirty="0">
                <a:solidFill>
                  <a:schemeClr val="tx1"/>
                </a:solidFill>
                <a:effectLst>
                  <a:outerShdw blurRad="38100" dist="38100" dir="2700000" algn="tl">
                    <a:srgbClr val="000000">
                      <a:alpha val="43137"/>
                    </a:srgbClr>
                  </a:outerShdw>
                </a:effectLst>
              </a:rPr>
              <a:t>Emission Reduction Measures for </a:t>
            </a:r>
            <a:endParaRPr lang="en-US" altLang="ja-JP" sz="2400" b="1" dirty="0" smtClean="0">
              <a:solidFill>
                <a:schemeClr val="tx1"/>
              </a:solidFill>
              <a:effectLst>
                <a:outerShdw blurRad="38100" dist="38100" dir="2700000" algn="tl">
                  <a:srgbClr val="000000">
                    <a:alpha val="43137"/>
                  </a:srgbClr>
                </a:outerShdw>
              </a:effectLst>
            </a:endParaRPr>
          </a:p>
          <a:p>
            <a:pPr marL="95250">
              <a:defRPr/>
            </a:pPr>
            <a:r>
              <a:rPr lang="en-US" altLang="ja-JP" sz="2400" b="1" dirty="0">
                <a:solidFill>
                  <a:schemeClr val="tx1"/>
                </a:solidFill>
                <a:effectLst>
                  <a:outerShdw blurRad="38100" dist="38100" dir="2700000" algn="tl">
                    <a:srgbClr val="000000">
                      <a:alpha val="43137"/>
                    </a:srgbClr>
                  </a:outerShdw>
                </a:effectLst>
              </a:rPr>
              <a:t> </a:t>
            </a:r>
            <a:r>
              <a:rPr lang="en-US" altLang="ja-JP" sz="2400" b="1" dirty="0" smtClean="0">
                <a:solidFill>
                  <a:schemeClr val="tx1"/>
                </a:solidFill>
                <a:effectLst>
                  <a:outerShdw blurRad="38100" dist="38100" dir="2700000" algn="tl">
                    <a:srgbClr val="000000">
                      <a:alpha val="43137"/>
                    </a:srgbClr>
                  </a:outerShdw>
                </a:effectLst>
              </a:rPr>
              <a:t>Diesel Special Motor </a:t>
            </a:r>
            <a:r>
              <a:rPr lang="en-US" altLang="ja-JP" sz="2400" b="1" dirty="0">
                <a:solidFill>
                  <a:schemeClr val="tx1"/>
                </a:solidFill>
                <a:effectLst>
                  <a:outerShdw blurRad="38100" dist="38100" dir="2700000" algn="tl">
                    <a:srgbClr val="000000">
                      <a:alpha val="43137"/>
                    </a:srgbClr>
                  </a:outerShdw>
                </a:effectLst>
              </a:rPr>
              <a:t>Vehicles</a:t>
            </a:r>
          </a:p>
        </p:txBody>
      </p:sp>
      <p:sp>
        <p:nvSpPr>
          <p:cNvPr id="3" name="テキスト ボックス 2"/>
          <p:cNvSpPr txBox="1">
            <a:spLocks noChangeArrowheads="1"/>
          </p:cNvSpPr>
          <p:nvPr/>
        </p:nvSpPr>
        <p:spPr bwMode="auto">
          <a:xfrm>
            <a:off x="251520" y="683404"/>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b="1" dirty="0" smtClean="0">
                <a:latin typeface="+mn-lt"/>
              </a:rPr>
              <a:t>(1) Review of </a:t>
            </a:r>
            <a:r>
              <a:rPr lang="en-US" altLang="ja-JP" sz="2400" b="1" dirty="0">
                <a:latin typeface="+mn-lt"/>
              </a:rPr>
              <a:t>T</a:t>
            </a:r>
            <a:r>
              <a:rPr lang="en-US" altLang="ja-JP" sz="2400" b="1" dirty="0" smtClean="0">
                <a:latin typeface="+mn-lt"/>
              </a:rPr>
              <a:t>he Black Smoke Control</a:t>
            </a:r>
          </a:p>
        </p:txBody>
      </p:sp>
      <p:sp>
        <p:nvSpPr>
          <p:cNvPr id="4" name="テキスト ボックス 4"/>
          <p:cNvSpPr txBox="1">
            <a:spLocks noChangeArrowheads="1"/>
          </p:cNvSpPr>
          <p:nvPr/>
        </p:nvSpPr>
        <p:spPr bwMode="auto">
          <a:xfrm>
            <a:off x="468313" y="1385481"/>
            <a:ext cx="86756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0" indent="0"/>
            <a:r>
              <a:rPr lang="en-US" altLang="ja-JP" sz="2000" dirty="0">
                <a:latin typeface="+mn-lt"/>
              </a:rPr>
              <a:t>The diesel special motor vehicles </a:t>
            </a:r>
            <a:r>
              <a:rPr lang="en-US" altLang="ja-JP" sz="2000" dirty="0" smtClean="0">
                <a:latin typeface="+mn-lt"/>
              </a:rPr>
              <a:t>conforming to the 2011 Standard are equipped with Diesel Particulate Filter (DPF) and consequently the results of the Black Smoke Test on C1 mode show zero and expected to be so under the 2014 Standard.</a:t>
            </a:r>
          </a:p>
        </p:txBody>
      </p:sp>
      <p:sp>
        <p:nvSpPr>
          <p:cNvPr id="6" name="正方形/長方形 5"/>
          <p:cNvSpPr/>
          <p:nvPr/>
        </p:nvSpPr>
        <p:spPr>
          <a:xfrm>
            <a:off x="379951" y="5908268"/>
            <a:ext cx="8569325" cy="908720"/>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76213" indent="9525"/>
            <a:r>
              <a:rPr lang="en-US" altLang="ja-JP" sz="2000" b="1" dirty="0" smtClean="0">
                <a:solidFill>
                  <a:schemeClr val="tx1"/>
                </a:solidFill>
              </a:rPr>
              <a:t>[Recommendation]</a:t>
            </a:r>
          </a:p>
          <a:p>
            <a:pPr marL="176213" indent="9525"/>
            <a:r>
              <a:rPr lang="en-US" altLang="ja-JP" sz="2000" dirty="0" smtClean="0">
                <a:solidFill>
                  <a:schemeClr val="tx1"/>
                </a:solidFill>
              </a:rPr>
              <a:t>For streamlining regulations, the Black Smoke Test of diesel special motor vehicles using C1 Mode is to be abolished.</a:t>
            </a:r>
            <a:endParaRPr lang="en-US" altLang="ja-JP" sz="2000" dirty="0">
              <a:solidFill>
                <a:schemeClr val="tx1"/>
              </a:solidFill>
            </a:endParaRPr>
          </a:p>
        </p:txBody>
      </p:sp>
      <p:sp>
        <p:nvSpPr>
          <p:cNvPr id="7" name="テキスト ボックス 6"/>
          <p:cNvSpPr txBox="1">
            <a:spLocks noChangeArrowheads="1"/>
          </p:cNvSpPr>
          <p:nvPr/>
        </p:nvSpPr>
        <p:spPr bwMode="auto">
          <a:xfrm>
            <a:off x="468313" y="1025441"/>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n-lt"/>
              </a:rPr>
              <a:t>Abolition of </a:t>
            </a:r>
            <a:r>
              <a:rPr lang="en-US" altLang="ja-JP" sz="2400" dirty="0">
                <a:latin typeface="+mn-lt"/>
              </a:rPr>
              <a:t>T</a:t>
            </a:r>
            <a:r>
              <a:rPr lang="en-US" altLang="ja-JP" sz="2400" dirty="0" smtClean="0">
                <a:latin typeface="+mn-lt"/>
              </a:rPr>
              <a:t>he Black Smoke Test Using C1 Mode</a:t>
            </a:r>
          </a:p>
        </p:txBody>
      </p:sp>
      <p:sp>
        <p:nvSpPr>
          <p:cNvPr id="8" name="スライド番号プレースホルダー 7"/>
          <p:cNvSpPr>
            <a:spLocks noGrp="1"/>
          </p:cNvSpPr>
          <p:nvPr>
            <p:ph type="sldNum" sz="quarter" idx="12"/>
          </p:nvPr>
        </p:nvSpPr>
        <p:spPr>
          <a:xfrm>
            <a:off x="7092280" y="6592267"/>
            <a:ext cx="2133600" cy="365125"/>
          </a:xfrm>
        </p:spPr>
        <p:txBody>
          <a:bodyPr/>
          <a:lstStyle/>
          <a:p>
            <a:fld id="{EB96248F-5599-49A3-AD5F-64D8E534B484}" type="slidenum">
              <a:rPr kumimoji="1" lang="ja-JP" altLang="en-US" smtClean="0"/>
              <a:t>20</a:t>
            </a:fld>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2090413601"/>
              </p:ext>
            </p:extLst>
          </p:nvPr>
        </p:nvGraphicFramePr>
        <p:xfrm>
          <a:off x="2123728" y="2204864"/>
          <a:ext cx="5832648" cy="380407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3584250" y="3769205"/>
            <a:ext cx="1666611" cy="246221"/>
          </a:xfrm>
          <a:prstGeom prst="rect">
            <a:avLst/>
          </a:prstGeom>
          <a:noFill/>
        </p:spPr>
        <p:txBody>
          <a:bodyPr wrap="square">
            <a:spAutoFit/>
          </a:bodyPr>
          <a:lstStyle/>
          <a:p>
            <a:pPr fontAlgn="auto">
              <a:spcBef>
                <a:spcPts val="0"/>
              </a:spcBef>
              <a:spcAft>
                <a:spcPts val="0"/>
              </a:spcAft>
              <a:defRPr/>
            </a:pPr>
            <a:r>
              <a:rPr lang="en-US" altLang="ja-JP" sz="1000" dirty="0" smtClean="0">
                <a:latin typeface="+mn-lt"/>
                <a:ea typeface="+mn-ea"/>
              </a:rPr>
              <a:t>2011 Standard Limit</a:t>
            </a:r>
            <a:endParaRPr lang="ja-JP" altLang="en-US" sz="1000" dirty="0">
              <a:latin typeface="+mn-lt"/>
              <a:ea typeface="+mn-ea"/>
            </a:endParaRPr>
          </a:p>
        </p:txBody>
      </p:sp>
      <p:cxnSp>
        <p:nvCxnSpPr>
          <p:cNvPr id="12" name="直線コネクタ 11"/>
          <p:cNvCxnSpPr/>
          <p:nvPr/>
        </p:nvCxnSpPr>
        <p:spPr>
          <a:xfrm flipH="1" flipV="1">
            <a:off x="3470414" y="3608173"/>
            <a:ext cx="16407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312853" y="2806442"/>
            <a:ext cx="2448272" cy="404929"/>
          </a:xfrm>
          <a:prstGeom prst="rect">
            <a:avLst/>
          </a:prstGeom>
          <a:ln>
            <a:noFill/>
          </a:ln>
        </p:spPr>
        <p:style>
          <a:lnRef idx="2">
            <a:schemeClr val="dk1"/>
          </a:lnRef>
          <a:fillRef idx="1">
            <a:schemeClr val="lt1"/>
          </a:fillRef>
          <a:effectRef idx="0">
            <a:schemeClr val="dk1"/>
          </a:effectRef>
          <a:fontRef idx="minor">
            <a:schemeClr val="dk1"/>
          </a:fontRef>
        </p:style>
        <p:txBody>
          <a:bodyPr lIns="0" rtlCol="0" anchor="ctr"/>
          <a:lstStyle/>
          <a:p>
            <a:r>
              <a:rPr lang="en-US" altLang="ja-JP" sz="1050" dirty="0" smtClean="0"/>
              <a:t>2006 Standard Vehicle (without DPF)</a:t>
            </a:r>
          </a:p>
          <a:p>
            <a:r>
              <a:rPr kumimoji="1" lang="en-US" altLang="ja-JP" sz="1050" dirty="0" smtClean="0"/>
              <a:t>2011 Standard </a:t>
            </a:r>
            <a:r>
              <a:rPr lang="en-US" altLang="ja-JP" sz="1050" dirty="0" smtClean="0"/>
              <a:t>V</a:t>
            </a:r>
            <a:r>
              <a:rPr kumimoji="1" lang="en-US" altLang="ja-JP" sz="1050" dirty="0" smtClean="0"/>
              <a:t>ehicle (with DPF)</a:t>
            </a:r>
            <a:endParaRPr kumimoji="1" lang="ja-JP" altLang="en-US" sz="1050" dirty="0"/>
          </a:p>
        </p:txBody>
      </p:sp>
    </p:spTree>
    <p:extLst>
      <p:ext uri="{BB962C8B-B14F-4D97-AF65-F5344CB8AC3E}">
        <p14:creationId xmlns:p14="http://schemas.microsoft.com/office/powerpoint/2010/main" val="2789541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323528" y="44624"/>
            <a:ext cx="8675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000" dirty="0" smtClean="0">
                <a:latin typeface="+mn-lt"/>
              </a:rPr>
              <a:t>Permissible Diesel Smoke Emission Limit for In-Use Special Motor Vehicles</a:t>
            </a:r>
          </a:p>
        </p:txBody>
      </p:sp>
      <p:sp>
        <p:nvSpPr>
          <p:cNvPr id="3" name="テキスト ボックス 4"/>
          <p:cNvSpPr txBox="1">
            <a:spLocks noChangeArrowheads="1"/>
          </p:cNvSpPr>
          <p:nvPr/>
        </p:nvSpPr>
        <p:spPr bwMode="auto">
          <a:xfrm>
            <a:off x="379951" y="288412"/>
            <a:ext cx="87640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dirty="0" smtClean="0">
                <a:latin typeface="+mn-lt"/>
              </a:rPr>
              <a:t>The diesel smoke emission of in-use special motor vehicles is measured by the density of the black smoke through the level of reflected light</a:t>
            </a:r>
            <a:r>
              <a:rPr lang="en-US" altLang="ja-JP" dirty="0">
                <a:latin typeface="+mn-lt"/>
              </a:rPr>
              <a:t> </a:t>
            </a:r>
            <a:r>
              <a:rPr lang="en-US" altLang="ja-JP" dirty="0" smtClean="0">
                <a:latin typeface="+mn-lt"/>
              </a:rPr>
              <a:t>on filter paper, while light-absorption coefficient (opacity) measurement has been introduced upon PNLT installation.</a:t>
            </a:r>
          </a:p>
          <a:p>
            <a:pPr>
              <a:buFont typeface="Arial" charset="0"/>
              <a:buChar char="•"/>
            </a:pPr>
            <a:r>
              <a:rPr lang="en-US" altLang="ja-JP" dirty="0" smtClean="0">
                <a:latin typeface="+mn-lt"/>
              </a:rPr>
              <a:t>The opacity measurement can detect Soluble Organic Fractions (SOF), while the former density measurement cannot. </a:t>
            </a:r>
          </a:p>
        </p:txBody>
      </p:sp>
      <p:sp>
        <p:nvSpPr>
          <p:cNvPr id="4" name="正方形/長方形 3"/>
          <p:cNvSpPr/>
          <p:nvPr/>
        </p:nvSpPr>
        <p:spPr>
          <a:xfrm>
            <a:off x="179513" y="4690183"/>
            <a:ext cx="8819702" cy="2138321"/>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82563" indent="9525"/>
            <a:r>
              <a:rPr lang="en-US" altLang="ja-JP" sz="2000" b="1" dirty="0" smtClean="0">
                <a:solidFill>
                  <a:schemeClr val="tx1"/>
                </a:solidFill>
              </a:rPr>
              <a:t>[Recommendation]</a:t>
            </a:r>
          </a:p>
          <a:p>
            <a:pPr marL="182563" indent="9525"/>
            <a:r>
              <a:rPr lang="en-US" altLang="ja-JP" sz="2000" dirty="0" smtClean="0">
                <a:solidFill>
                  <a:schemeClr val="tx1"/>
                </a:solidFill>
              </a:rPr>
              <a:t>The measurement system of diesel smoke emission</a:t>
            </a:r>
            <a:r>
              <a:rPr lang="en-US" altLang="ja-JP" sz="2000" strike="sngStrike" dirty="0" smtClean="0">
                <a:solidFill>
                  <a:schemeClr val="tx1"/>
                </a:solidFill>
              </a:rPr>
              <a:t>s</a:t>
            </a:r>
            <a:r>
              <a:rPr lang="en-US" altLang="ja-JP" sz="2000" dirty="0" smtClean="0">
                <a:solidFill>
                  <a:schemeClr val="tx1"/>
                </a:solidFill>
              </a:rPr>
              <a:t> from in-use special motor vehicles has been changed to the opacity measurement and the permissible limit is set at 0.5 m</a:t>
            </a:r>
            <a:r>
              <a:rPr lang="en-US" altLang="ja-JP" sz="2000" baseline="30000" dirty="0" smtClean="0">
                <a:solidFill>
                  <a:schemeClr val="tx1"/>
                </a:solidFill>
              </a:rPr>
              <a:t>-1</a:t>
            </a:r>
            <a:r>
              <a:rPr lang="en-US" altLang="ja-JP" sz="2000" dirty="0" smtClean="0">
                <a:solidFill>
                  <a:schemeClr val="tx1"/>
                </a:solidFill>
              </a:rPr>
              <a:t>.  This method is applied to the forthcoming standards: by the end of 2014 for vehicles with 130 to 560 kW engines, by the end of 2015 for vehicles with 56 to 130 kW engines, and by the end of 2016 for vehicles with 19 to 56 kW engines. </a:t>
            </a:r>
            <a:endParaRPr lang="en-US" altLang="ja-JP" sz="2000" dirty="0">
              <a:solidFill>
                <a:schemeClr val="tx1"/>
              </a:solidFill>
            </a:endParaRPr>
          </a:p>
        </p:txBody>
      </p:sp>
      <p:sp>
        <p:nvSpPr>
          <p:cNvPr id="6" name="Text Box 5"/>
          <p:cNvSpPr txBox="1">
            <a:spLocks noChangeArrowheads="1"/>
          </p:cNvSpPr>
          <p:nvPr/>
        </p:nvSpPr>
        <p:spPr bwMode="auto">
          <a:xfrm>
            <a:off x="5148063" y="3831552"/>
            <a:ext cx="3600401" cy="4428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cap="none" normalizeH="0" baseline="0" dirty="0" smtClean="0">
                <a:ln>
                  <a:noFill/>
                </a:ln>
                <a:effectLst/>
                <a:latin typeface="Times New Roman" pitchFamily="18" charset="0"/>
                <a:ea typeface="ＭＳ ゴシック" pitchFamily="49" charset="-128"/>
                <a:cs typeface="ＭＳ Ｐゴシック" pitchFamily="50" charset="-128"/>
              </a:rPr>
              <a:t>Light from </a:t>
            </a:r>
            <a:r>
              <a:rPr kumimoji="1" lang="en-US" altLang="ja-JP" sz="1000" i="0" u="none" cap="none" normalizeH="0" baseline="0" dirty="0" smtClean="0">
                <a:ln>
                  <a:noFill/>
                </a:ln>
                <a:effectLst/>
                <a:latin typeface="Times New Roman" pitchFamily="18" charset="0"/>
                <a:ea typeface="ＭＳ ゴシック" pitchFamily="49" charset="-128"/>
                <a:cs typeface="ＭＳ Ｐゴシック" pitchFamily="50" charset="-128"/>
              </a:rPr>
              <a:t>the irradiation part is attenuated by the diesel smoke by the time it reaches the reception part</a:t>
            </a:r>
            <a:r>
              <a:rPr kumimoji="1" lang="en-US" altLang="ja-JP" sz="1000" i="0" cap="none" normalizeH="0" baseline="0" dirty="0" smtClean="0">
                <a:ln>
                  <a:noFill/>
                </a:ln>
                <a:effectLst/>
                <a:latin typeface="Times New Roman" pitchFamily="18" charset="0"/>
                <a:ea typeface="ＭＳ ゴシック" pitchFamily="49" charset="-128"/>
                <a:cs typeface="ＭＳ Ｐゴシック" pitchFamily="50" charset="-128"/>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itchFamily="18" charset="0"/>
                <a:ea typeface="ＭＳ ゴシック" pitchFamily="49" charset="-128"/>
                <a:cs typeface="ＭＳ Ｐゴシック" pitchFamily="50" charset="-128"/>
              </a:rPr>
              <a:t>The opacity meter measures the level of opacity from this attenuated light.</a:t>
            </a:r>
            <a:endParaRPr kumimoji="1" lang="ja-JP" sz="100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7" name="テキスト ボックス 6"/>
          <p:cNvSpPr txBox="1"/>
          <p:nvPr/>
        </p:nvSpPr>
        <p:spPr>
          <a:xfrm>
            <a:off x="755576" y="4418952"/>
            <a:ext cx="3240360" cy="276999"/>
          </a:xfrm>
          <a:prstGeom prst="rect">
            <a:avLst/>
          </a:prstGeom>
          <a:noFill/>
        </p:spPr>
        <p:txBody>
          <a:bodyPr wrap="square" rtlCol="0">
            <a:spAutoFit/>
          </a:bodyPr>
          <a:lstStyle/>
          <a:p>
            <a:pPr algn="ctr"/>
            <a:r>
              <a:rPr kumimoji="1" lang="en-US" altLang="ja-JP" sz="1200" u="sng" dirty="0" smtClean="0"/>
              <a:t>The Black Smoke Density Measurement Device</a:t>
            </a:r>
            <a:endParaRPr kumimoji="1" lang="ja-JP" altLang="en-US" sz="1200" u="sng" dirty="0"/>
          </a:p>
        </p:txBody>
      </p:sp>
      <p:sp>
        <p:nvSpPr>
          <p:cNvPr id="10" name="テキスト ボックス 9"/>
          <p:cNvSpPr txBox="1"/>
          <p:nvPr/>
        </p:nvSpPr>
        <p:spPr>
          <a:xfrm>
            <a:off x="5796135" y="4418952"/>
            <a:ext cx="2341919" cy="276999"/>
          </a:xfrm>
          <a:prstGeom prst="rect">
            <a:avLst/>
          </a:prstGeom>
          <a:noFill/>
        </p:spPr>
        <p:txBody>
          <a:bodyPr wrap="square" rtlCol="0">
            <a:spAutoFit/>
          </a:bodyPr>
          <a:lstStyle/>
          <a:p>
            <a:pPr algn="ctr"/>
            <a:r>
              <a:rPr kumimoji="1" lang="en-US" altLang="ja-JP" sz="1200" u="sng" dirty="0" smtClean="0"/>
              <a:t>Smoke Opacity Meter</a:t>
            </a:r>
            <a:endParaRPr kumimoji="1" lang="ja-JP" altLang="en-US" sz="1200" u="sng" dirty="0"/>
          </a:p>
        </p:txBody>
      </p:sp>
      <p:sp>
        <p:nvSpPr>
          <p:cNvPr id="8" name="右矢印 7"/>
          <p:cNvSpPr/>
          <p:nvPr/>
        </p:nvSpPr>
        <p:spPr>
          <a:xfrm>
            <a:off x="3995936" y="2549077"/>
            <a:ext cx="1055804" cy="792088"/>
          </a:xfrm>
          <a:prstGeom prst="rightArrow">
            <a:avLst>
              <a:gd name="adj1" fmla="val 50000"/>
              <a:gd name="adj2" fmla="val 648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a:xfrm>
            <a:off x="7092280" y="6525344"/>
            <a:ext cx="2133600" cy="365125"/>
          </a:xfrm>
        </p:spPr>
        <p:txBody>
          <a:bodyPr/>
          <a:lstStyle/>
          <a:p>
            <a:fld id="{EB96248F-5599-49A3-AD5F-64D8E534B484}" type="slidenum">
              <a:rPr kumimoji="1" lang="ja-JP" altLang="en-US" smtClean="0"/>
              <a:t>21</a:t>
            </a:fld>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770" y="1682078"/>
            <a:ext cx="2104110" cy="230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368" y="1648523"/>
            <a:ext cx="3577180" cy="22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187624" y="1699517"/>
            <a:ext cx="1737718" cy="129480"/>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Tail</a:t>
            </a:r>
            <a:r>
              <a:rPr lang="en-US" altLang="ja-JP" sz="800" dirty="0">
                <a:solidFill>
                  <a:schemeClr val="tx1"/>
                </a:solidFill>
              </a:rPr>
              <a:t>p</a:t>
            </a:r>
            <a:r>
              <a:rPr kumimoji="1" lang="en-US" altLang="ja-JP" sz="800" dirty="0" smtClean="0">
                <a:solidFill>
                  <a:schemeClr val="tx1"/>
                </a:solidFill>
              </a:rPr>
              <a:t>ipe Emission</a:t>
            </a:r>
            <a:endParaRPr kumimoji="1" lang="ja-JP" altLang="en-US" sz="800" dirty="0">
              <a:solidFill>
                <a:schemeClr val="tx1"/>
              </a:solidFill>
            </a:endParaRPr>
          </a:p>
        </p:txBody>
      </p:sp>
      <p:sp>
        <p:nvSpPr>
          <p:cNvPr id="16" name="正方形/長方形 15"/>
          <p:cNvSpPr/>
          <p:nvPr/>
        </p:nvSpPr>
        <p:spPr>
          <a:xfrm>
            <a:off x="2011524" y="1843533"/>
            <a:ext cx="512440" cy="105373"/>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Entry</a:t>
            </a:r>
            <a:endParaRPr kumimoji="1" lang="ja-JP" altLang="en-US" sz="800" strike="sngStrike" dirty="0">
              <a:solidFill>
                <a:schemeClr val="tx1"/>
              </a:solidFill>
            </a:endParaRPr>
          </a:p>
        </p:txBody>
      </p:sp>
      <p:sp>
        <p:nvSpPr>
          <p:cNvPr id="17" name="正方形/長方形 16"/>
          <p:cNvSpPr/>
          <p:nvPr/>
        </p:nvSpPr>
        <p:spPr>
          <a:xfrm>
            <a:off x="1547664" y="3610368"/>
            <a:ext cx="576064" cy="105373"/>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Exit</a:t>
            </a:r>
            <a:endParaRPr kumimoji="1" lang="ja-JP" altLang="en-US" sz="800" dirty="0"/>
          </a:p>
        </p:txBody>
      </p:sp>
      <p:sp>
        <p:nvSpPr>
          <p:cNvPr id="18" name="正方形/長方形 17"/>
          <p:cNvSpPr/>
          <p:nvPr/>
        </p:nvSpPr>
        <p:spPr>
          <a:xfrm>
            <a:off x="962073" y="3697795"/>
            <a:ext cx="1809727" cy="234246"/>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Collected Black Smoke w/  Filter Paper</a:t>
            </a:r>
            <a:endParaRPr kumimoji="1" lang="ja-JP" altLang="en-US" sz="800" dirty="0">
              <a:solidFill>
                <a:schemeClr val="tx1"/>
              </a:solidFill>
            </a:endParaRPr>
          </a:p>
        </p:txBody>
      </p:sp>
      <p:sp>
        <p:nvSpPr>
          <p:cNvPr id="19" name="正方形/長方形 18"/>
          <p:cNvSpPr/>
          <p:nvPr/>
        </p:nvSpPr>
        <p:spPr>
          <a:xfrm>
            <a:off x="2267744" y="3269157"/>
            <a:ext cx="576064" cy="14813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Filter Paper</a:t>
            </a:r>
            <a:endParaRPr kumimoji="1" lang="ja-JP" altLang="en-US" sz="800" dirty="0"/>
          </a:p>
        </p:txBody>
      </p:sp>
      <p:sp>
        <p:nvSpPr>
          <p:cNvPr id="20" name="正方形/長方形 19"/>
          <p:cNvSpPr/>
          <p:nvPr/>
        </p:nvSpPr>
        <p:spPr>
          <a:xfrm>
            <a:off x="2925342" y="1973013"/>
            <a:ext cx="576064" cy="14813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Sensor</a:t>
            </a:r>
            <a:endParaRPr kumimoji="1" lang="ja-JP" altLang="en-US" sz="800" dirty="0"/>
          </a:p>
        </p:txBody>
      </p:sp>
      <p:sp>
        <p:nvSpPr>
          <p:cNvPr id="21" name="正方形/長方形 20"/>
          <p:cNvSpPr/>
          <p:nvPr/>
        </p:nvSpPr>
        <p:spPr>
          <a:xfrm>
            <a:off x="5051740" y="2564487"/>
            <a:ext cx="672388" cy="14813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Reception Part</a:t>
            </a:r>
            <a:endParaRPr kumimoji="1" lang="ja-JP" altLang="en-US" sz="800" dirty="0"/>
          </a:p>
        </p:txBody>
      </p:sp>
      <p:sp>
        <p:nvSpPr>
          <p:cNvPr id="22" name="正方形/長方形 21"/>
          <p:cNvSpPr/>
          <p:nvPr/>
        </p:nvSpPr>
        <p:spPr>
          <a:xfrm>
            <a:off x="7801861" y="2563046"/>
            <a:ext cx="672388" cy="14813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Irradiation Part</a:t>
            </a:r>
            <a:endParaRPr kumimoji="1" lang="ja-JP" altLang="en-US" sz="800" dirty="0">
              <a:solidFill>
                <a:schemeClr val="tx1"/>
              </a:solidFill>
            </a:endParaRPr>
          </a:p>
        </p:txBody>
      </p:sp>
      <p:sp>
        <p:nvSpPr>
          <p:cNvPr id="23" name="正方形/長方形 22"/>
          <p:cNvSpPr/>
          <p:nvPr/>
        </p:nvSpPr>
        <p:spPr>
          <a:xfrm>
            <a:off x="6179991" y="1584556"/>
            <a:ext cx="1368152" cy="288032"/>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Tailpipe Emission</a:t>
            </a:r>
            <a:endParaRPr kumimoji="1" lang="ja-JP" altLang="en-US" sz="800" dirty="0">
              <a:solidFill>
                <a:schemeClr val="tx1"/>
              </a:solidFill>
            </a:endParaRPr>
          </a:p>
        </p:txBody>
      </p:sp>
      <p:sp>
        <p:nvSpPr>
          <p:cNvPr id="24" name="正方形/長方形 23"/>
          <p:cNvSpPr/>
          <p:nvPr/>
        </p:nvSpPr>
        <p:spPr>
          <a:xfrm>
            <a:off x="6620036" y="1858052"/>
            <a:ext cx="512440" cy="230559"/>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solidFill>
                  <a:schemeClr val="tx1"/>
                </a:solidFill>
              </a:rPr>
              <a:t>Entry</a:t>
            </a:r>
            <a:endParaRPr kumimoji="1" lang="ja-JP" altLang="en-US" sz="800" strike="sngStrike" dirty="0">
              <a:solidFill>
                <a:schemeClr val="tx1"/>
              </a:solidFill>
            </a:endParaRPr>
          </a:p>
        </p:txBody>
      </p:sp>
      <p:sp>
        <p:nvSpPr>
          <p:cNvPr id="25" name="正方形/長方形 24"/>
          <p:cNvSpPr/>
          <p:nvPr/>
        </p:nvSpPr>
        <p:spPr>
          <a:xfrm>
            <a:off x="5277228" y="3746607"/>
            <a:ext cx="792088" cy="15949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Exit</a:t>
            </a:r>
            <a:endParaRPr kumimoji="1" lang="ja-JP" altLang="en-US" sz="800" dirty="0"/>
          </a:p>
        </p:txBody>
      </p:sp>
      <p:sp>
        <p:nvSpPr>
          <p:cNvPr id="26" name="正方形/長方形 25"/>
          <p:cNvSpPr/>
          <p:nvPr/>
        </p:nvSpPr>
        <p:spPr>
          <a:xfrm>
            <a:off x="7707011" y="3729166"/>
            <a:ext cx="792088" cy="159495"/>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sz="800" dirty="0" smtClean="0"/>
              <a:t>Exit</a:t>
            </a:r>
            <a:endParaRPr kumimoji="1" lang="ja-JP" altLang="en-US" sz="800" dirty="0"/>
          </a:p>
        </p:txBody>
      </p:sp>
      <p:sp>
        <p:nvSpPr>
          <p:cNvPr id="5" name="Text Box 3"/>
          <p:cNvSpPr txBox="1">
            <a:spLocks noChangeArrowheads="1"/>
          </p:cNvSpPr>
          <p:nvPr/>
        </p:nvSpPr>
        <p:spPr bwMode="auto">
          <a:xfrm>
            <a:off x="179512" y="3913727"/>
            <a:ext cx="4582463" cy="580818"/>
          </a:xfrm>
          <a:prstGeom prst="rect">
            <a:avLst/>
          </a:prstGeom>
          <a:solidFill>
            <a:schemeClr val="bg1"/>
          </a:solidFill>
          <a:ln>
            <a:noFill/>
          </a:ln>
          <a:extLst/>
        </p:spPr>
        <p:txBody>
          <a:bodyPr vert="horz" wrap="square" lIns="91440" tIns="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A </a:t>
            </a:r>
            <a:r>
              <a:rPr kumimoji="1" lang="en-US" altLang="ja-JP" sz="1000" b="0" i="0" u="none" cap="none" normalizeH="0" baseline="0" dirty="0" smtClean="0">
                <a:ln>
                  <a:noFill/>
                </a:ln>
                <a:effectLst/>
                <a:latin typeface="Times New Roman" pitchFamily="18" charset="0"/>
                <a:ea typeface="ＭＳ ゴシック" pitchFamily="49" charset="-128"/>
                <a:cs typeface="ＭＳ Ｐゴシック" pitchFamily="50" charset="-128"/>
              </a:rPr>
              <a:t>s</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ensor radiates light on the filter </a:t>
            </a:r>
            <a:r>
              <a:rPr lang="en-US" altLang="ja-JP" sz="1000" dirty="0">
                <a:latin typeface="Times New Roman" pitchFamily="18" charset="0"/>
                <a:ea typeface="ＭＳ ゴシック" pitchFamily="49" charset="-128"/>
                <a:cs typeface="ＭＳ Ｐゴシック" pitchFamily="50" charset="-128"/>
              </a:rPr>
              <a:t>p</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aper that collects the black smoke.</a:t>
            </a:r>
            <a:endParaRPr kumimoji="1" 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The irradiated light is attenuated </a:t>
            </a:r>
            <a:r>
              <a:rPr kumimoji="1" lang="en-US" altLang="ja-JP" sz="1000" b="0" i="0" strike="noStrike" cap="none" normalizeH="0" baseline="0" dirty="0" smtClean="0">
                <a:ln>
                  <a:noFill/>
                </a:ln>
                <a:effectLst/>
                <a:latin typeface="Times New Roman" pitchFamily="18" charset="0"/>
                <a:ea typeface="ＭＳ ゴシック" pitchFamily="49" charset="-128"/>
                <a:cs typeface="ＭＳ Ｐゴシック" pitchFamily="50" charset="-128"/>
              </a:rPr>
              <a:t>by the black smoke and reflected on the filter paper</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a:t>
            </a:r>
            <a:endParaRPr kumimoji="1" 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The quantity of reduction in the reflected</a:t>
            </a:r>
            <a:r>
              <a:rPr kumimoji="1" lang="en-US" altLang="ja-JP" sz="1000" b="0" i="0" u="none" strike="noStrike" cap="none" normalizeH="0" dirty="0" smtClean="0">
                <a:ln>
                  <a:noFill/>
                </a:ln>
                <a:effectLst/>
                <a:latin typeface="Times New Roman" pitchFamily="18" charset="0"/>
                <a:ea typeface="ＭＳ ゴシック" pitchFamily="49" charset="-128"/>
                <a:cs typeface="ＭＳ Ｐゴシック" pitchFamily="50" charset="-128"/>
              </a:rPr>
              <a:t> light </a:t>
            </a:r>
            <a:r>
              <a:rPr kumimoji="1" lang="en-US" altLang="ja-JP" sz="1000" b="0" i="0" u="none" cap="none" normalizeH="0" baseline="0" dirty="0" smtClean="0">
                <a:ln>
                  <a:noFill/>
                </a:ln>
                <a:effectLst/>
                <a:latin typeface="Times New Roman" pitchFamily="18" charset="0"/>
                <a:ea typeface="ＭＳ ゴシック" pitchFamily="49" charset="-128"/>
                <a:cs typeface="ＭＳ Ｐゴシック" pitchFamily="50" charset="-128"/>
              </a:rPr>
              <a:t>is </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measure</a:t>
            </a:r>
            <a:r>
              <a:rPr kumimoji="1" lang="en-US" altLang="ja-JP" sz="1000" b="0" i="0" u="none" cap="none" normalizeH="0" baseline="0" dirty="0" smtClean="0">
                <a:ln>
                  <a:noFill/>
                </a:ln>
                <a:effectLst/>
                <a:latin typeface="Times New Roman" pitchFamily="18" charset="0"/>
                <a:ea typeface="ＭＳ ゴシック" pitchFamily="49" charset="-128"/>
                <a:cs typeface="ＭＳ Ｐゴシック" pitchFamily="50" charset="-128"/>
              </a:rPr>
              <a:t>d</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 by th</a:t>
            </a:r>
            <a:r>
              <a:rPr kumimoji="1" lang="en-US" altLang="ja-JP" sz="1000" b="0" i="0" u="none" cap="none" normalizeH="0" baseline="0" dirty="0" smtClean="0">
                <a:ln>
                  <a:noFill/>
                </a:ln>
                <a:effectLst/>
                <a:latin typeface="Times New Roman" pitchFamily="18" charset="0"/>
                <a:ea typeface="ＭＳ ゴシック" pitchFamily="49" charset="-128"/>
                <a:cs typeface="ＭＳ Ｐゴシック" pitchFamily="50" charset="-128"/>
              </a:rPr>
              <a:t>is</a:t>
            </a:r>
            <a:r>
              <a:rPr kumimoji="1" lang="en-US" altLang="ja-JP" sz="1000" b="0" i="0" u="none" strike="noStrike" cap="none" normalizeH="0" baseline="0" dirty="0" smtClean="0">
                <a:ln>
                  <a:noFill/>
                </a:ln>
                <a:effectLst/>
                <a:latin typeface="Times New Roman" pitchFamily="18" charset="0"/>
                <a:ea typeface="ＭＳ ゴシック" pitchFamily="49" charset="-128"/>
                <a:cs typeface="ＭＳ Ｐゴシック" pitchFamily="50" charset="-128"/>
              </a:rPr>
              <a:t> device to see the level of density in black smoke pollution.</a:t>
            </a:r>
            <a:endParaRPr kumimoji="1" lang="ja-JP" sz="10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66740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4704735"/>
            <a:ext cx="8640959" cy="2129526"/>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92088" indent="9525"/>
            <a:r>
              <a:rPr lang="en-US" altLang="ja-JP" sz="2000" b="1" dirty="0" smtClean="0">
                <a:solidFill>
                  <a:schemeClr val="tx1"/>
                </a:solidFill>
              </a:rPr>
              <a:t>[Recommendation]</a:t>
            </a:r>
          </a:p>
          <a:p>
            <a:pPr marL="192088" indent="9525"/>
            <a:r>
              <a:rPr lang="en-US" altLang="ja-JP" sz="2000" dirty="0" smtClean="0">
                <a:solidFill>
                  <a:schemeClr val="tx1"/>
                </a:solidFill>
              </a:rPr>
              <a:t>In principle, no crankcase emissions from diesel special motor vehicle engines shall be discharged directly into the ambient atmosphere.  However, in case of vehicles necessary to release the crankcase emissions, the permissible limit of emissions of the vehicle will be applied to the overall exhaust emissions from the tailpipe and the blow-by gas to be released in the air.  This regulation will be applied </a:t>
            </a:r>
            <a:r>
              <a:rPr lang="en-US" altLang="ja-JP" sz="2000" dirty="0">
                <a:solidFill>
                  <a:schemeClr val="tx1"/>
                </a:solidFill>
              </a:rPr>
              <a:t>to the </a:t>
            </a:r>
            <a:r>
              <a:rPr lang="en-US" altLang="ja-JP" sz="2000" dirty="0" smtClean="0">
                <a:solidFill>
                  <a:schemeClr val="tx1"/>
                </a:solidFill>
              </a:rPr>
              <a:t>forthcoming standards.</a:t>
            </a:r>
            <a:endParaRPr lang="en-US" altLang="ja-JP" sz="2000" dirty="0">
              <a:solidFill>
                <a:schemeClr val="tx1"/>
              </a:solidFill>
            </a:endParaRPr>
          </a:p>
        </p:txBody>
      </p:sp>
      <p:sp>
        <p:nvSpPr>
          <p:cNvPr id="6" name="スライド番号プレースホルダー 5"/>
          <p:cNvSpPr>
            <a:spLocks noGrp="1"/>
          </p:cNvSpPr>
          <p:nvPr>
            <p:ph type="sldNum" sz="quarter" idx="12"/>
          </p:nvPr>
        </p:nvSpPr>
        <p:spPr>
          <a:xfrm>
            <a:off x="7010400" y="6520259"/>
            <a:ext cx="2133600" cy="365125"/>
          </a:xfrm>
        </p:spPr>
        <p:txBody>
          <a:bodyPr/>
          <a:lstStyle/>
          <a:p>
            <a:fld id="{EB96248F-5599-49A3-AD5F-64D8E534B484}" type="slidenum">
              <a:rPr kumimoji="1" lang="ja-JP" altLang="en-US" smtClean="0"/>
              <a:t>22</a:t>
            </a:fld>
            <a:endParaRPr kumimoji="1" lang="ja-JP" altLang="en-US" dirty="0"/>
          </a:p>
        </p:txBody>
      </p:sp>
      <p:sp>
        <p:nvSpPr>
          <p:cNvPr id="8" name="テキスト ボックス 7"/>
          <p:cNvSpPr txBox="1">
            <a:spLocks noChangeArrowheads="1"/>
          </p:cNvSpPr>
          <p:nvPr/>
        </p:nvSpPr>
        <p:spPr bwMode="auto">
          <a:xfrm>
            <a:off x="179512" y="49223"/>
            <a:ext cx="87697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b="1" dirty="0" smtClean="0">
                <a:latin typeface="+mn-lt"/>
              </a:rPr>
              <a:t>(2) </a:t>
            </a:r>
            <a:r>
              <a:rPr lang="en-US" altLang="ja-JP" sz="2000" b="1" dirty="0" smtClean="0">
                <a:latin typeface="+mn-lt"/>
              </a:rPr>
              <a:t>Additional Measurements for Harmonization with </a:t>
            </a:r>
          </a:p>
          <a:p>
            <a:pPr eaLnBrk="1" hangingPunct="1"/>
            <a:r>
              <a:rPr lang="en-US" altLang="ja-JP" sz="2000" b="1" dirty="0">
                <a:latin typeface="+mn-lt"/>
              </a:rPr>
              <a:t> </a:t>
            </a:r>
            <a:r>
              <a:rPr lang="en-US" altLang="ja-JP" sz="2000" b="1" dirty="0" smtClean="0">
                <a:latin typeface="+mn-lt"/>
              </a:rPr>
              <a:t>   Non-Road </a:t>
            </a:r>
            <a:r>
              <a:rPr lang="en-US" altLang="ja-JP" sz="2000" b="1" dirty="0">
                <a:latin typeface="+mn-lt"/>
              </a:rPr>
              <a:t>Mobile </a:t>
            </a:r>
            <a:r>
              <a:rPr lang="en-US" altLang="ja-JP" sz="2000" b="1" dirty="0" smtClean="0">
                <a:latin typeface="+mn-lt"/>
              </a:rPr>
              <a:t>Machinery (NRMM) Global Technical Regulation</a:t>
            </a:r>
            <a:endParaRPr lang="en-US" altLang="ja-JP" sz="2000" b="1" strike="sngStrike" dirty="0" smtClean="0">
              <a:latin typeface="+mn-lt"/>
            </a:endParaRPr>
          </a:p>
        </p:txBody>
      </p:sp>
      <p:sp>
        <p:nvSpPr>
          <p:cNvPr id="9" name="テキスト ボックス 8"/>
          <p:cNvSpPr txBox="1">
            <a:spLocks noChangeArrowheads="1"/>
          </p:cNvSpPr>
          <p:nvPr/>
        </p:nvSpPr>
        <p:spPr bwMode="auto">
          <a:xfrm>
            <a:off x="471821" y="727229"/>
            <a:ext cx="7991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000" dirty="0" smtClean="0">
                <a:latin typeface="+mn-lt"/>
              </a:rPr>
              <a:t>Measures for Crankcase Emission</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597" y="2275019"/>
            <a:ext cx="2162299" cy="194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486" y="2550496"/>
            <a:ext cx="2233788" cy="162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Wheel_Loade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876850" y="2263320"/>
            <a:ext cx="2121151" cy="19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6"/>
          <p:cNvSpPr txBox="1">
            <a:spLocks noChangeArrowheads="1"/>
          </p:cNvSpPr>
          <p:nvPr/>
        </p:nvSpPr>
        <p:spPr bwMode="auto">
          <a:xfrm>
            <a:off x="1879668" y="4152231"/>
            <a:ext cx="12959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400" dirty="0" smtClean="0">
                <a:latin typeface="+mn-lt"/>
              </a:rPr>
              <a:t>Power Shovel</a:t>
            </a:r>
            <a:endParaRPr lang="ja-JP" altLang="en-US" sz="1400" dirty="0">
              <a:latin typeface="+mn-lt"/>
            </a:endParaRPr>
          </a:p>
        </p:txBody>
      </p:sp>
      <p:sp>
        <p:nvSpPr>
          <p:cNvPr id="14" name="テキスト ボックス 31"/>
          <p:cNvSpPr txBox="1">
            <a:spLocks noChangeArrowheads="1"/>
          </p:cNvSpPr>
          <p:nvPr/>
        </p:nvSpPr>
        <p:spPr bwMode="auto">
          <a:xfrm>
            <a:off x="6689236" y="4149080"/>
            <a:ext cx="1951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latin typeface="+mn-lt"/>
              </a:rPr>
              <a:t>Skid Steer Loader</a:t>
            </a:r>
            <a:endParaRPr lang="ja-JP" altLang="en-US" sz="1400" dirty="0">
              <a:latin typeface="+mn-lt"/>
            </a:endParaRPr>
          </a:p>
        </p:txBody>
      </p:sp>
      <p:sp>
        <p:nvSpPr>
          <p:cNvPr id="15" name="テキスト ボックス 7"/>
          <p:cNvSpPr txBox="1">
            <a:spLocks noChangeArrowheads="1"/>
          </p:cNvSpPr>
          <p:nvPr/>
        </p:nvSpPr>
        <p:spPr bwMode="auto">
          <a:xfrm>
            <a:off x="3851920" y="4171934"/>
            <a:ext cx="1801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latin typeface="+mn-lt"/>
              </a:rPr>
              <a:t>Wheel Type Loader</a:t>
            </a:r>
            <a:endParaRPr lang="ja-JP" altLang="en-US" sz="1400" dirty="0">
              <a:latin typeface="+mn-lt"/>
            </a:endParaRPr>
          </a:p>
        </p:txBody>
      </p:sp>
      <p:sp>
        <p:nvSpPr>
          <p:cNvPr id="3" name="テキスト ボックス 2"/>
          <p:cNvSpPr txBox="1"/>
          <p:nvPr/>
        </p:nvSpPr>
        <p:spPr>
          <a:xfrm>
            <a:off x="179512" y="1025441"/>
            <a:ext cx="8964488" cy="1569660"/>
          </a:xfrm>
          <a:prstGeom prst="rect">
            <a:avLst/>
          </a:prstGeom>
          <a:noFill/>
        </p:spPr>
        <p:txBody>
          <a:bodyPr wrap="square" rtlCol="0">
            <a:spAutoFit/>
          </a:bodyPr>
          <a:lstStyle/>
          <a:p>
            <a:pPr marL="285750" indent="-285750">
              <a:buFont typeface="Arial" pitchFamily="34" charset="0"/>
              <a:buChar char="•"/>
            </a:pPr>
            <a:r>
              <a:rPr lang="en-US" altLang="ja-JP" sz="1600" dirty="0" smtClean="0"/>
              <a:t>While prohibiting the release of crankcase emission is appropriate, some of the diesel special motor vehicles, particularly those used in high-pitched construction fields, have a risk of going out-of-control by leaking the engine oil into the air intake duct through the blow-by gas pipe when overturned.</a:t>
            </a:r>
            <a:endParaRPr kumimoji="1" lang="en-US" altLang="ja-JP" sz="1600" dirty="0" smtClean="0"/>
          </a:p>
          <a:p>
            <a:pPr marL="285750" indent="-285750">
              <a:buFont typeface="Arial" pitchFamily="34" charset="0"/>
              <a:buChar char="•"/>
            </a:pPr>
            <a:r>
              <a:rPr kumimoji="1" lang="en-US" altLang="ja-JP" sz="1600" dirty="0" smtClean="0"/>
              <a:t>Comparing the results of Non-Methane Hydrocarbons (NMHC) tailpipe emission with tailpipe plus crankcase emissions, the difference is negligible </a:t>
            </a:r>
            <a:r>
              <a:rPr lang="en-US" altLang="ja-JP" sz="1600" dirty="0" smtClean="0"/>
              <a:t>and both are far below the NMHC limit of the 2009 Standard.</a:t>
            </a:r>
            <a:r>
              <a:rPr lang="ja-JP" altLang="en-US" sz="1600" dirty="0"/>
              <a:t>　</a:t>
            </a:r>
            <a:endParaRPr kumimoji="1" lang="ja-JP" altLang="en-US" sz="1600" dirty="0"/>
          </a:p>
        </p:txBody>
      </p:sp>
      <p:sp>
        <p:nvSpPr>
          <p:cNvPr id="16" name="テキスト ボックス 7"/>
          <p:cNvSpPr txBox="1">
            <a:spLocks noChangeArrowheads="1"/>
          </p:cNvSpPr>
          <p:nvPr/>
        </p:nvSpPr>
        <p:spPr bwMode="auto">
          <a:xfrm>
            <a:off x="1043608" y="4386590"/>
            <a:ext cx="7488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600" dirty="0" smtClean="0">
                <a:latin typeface="+mn-lt"/>
              </a:rPr>
              <a:t>Examples of Special </a:t>
            </a:r>
            <a:r>
              <a:rPr lang="en-US" altLang="ja-JP" sz="1600" dirty="0">
                <a:latin typeface="+mn-lt"/>
              </a:rPr>
              <a:t>M</a:t>
            </a:r>
            <a:r>
              <a:rPr lang="en-US" altLang="ja-JP" sz="1600" dirty="0" smtClean="0">
                <a:latin typeface="+mn-lt"/>
              </a:rPr>
              <a:t>otor Vehicles with Safety Problem</a:t>
            </a:r>
            <a:endParaRPr lang="ja-JP" altLang="en-US" sz="1600" u="sng" dirty="0">
              <a:latin typeface="+mn-lt"/>
            </a:endParaRPr>
          </a:p>
        </p:txBody>
      </p:sp>
    </p:spTree>
    <p:extLst>
      <p:ext uri="{BB962C8B-B14F-4D97-AF65-F5344CB8AC3E}">
        <p14:creationId xmlns:p14="http://schemas.microsoft.com/office/powerpoint/2010/main" val="1428904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251520" y="44624"/>
            <a:ext cx="7991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000" dirty="0" smtClean="0">
                <a:latin typeface="+mn-lt"/>
              </a:rPr>
              <a:t>Introduction of Ramped Modal Cycle (RMC)</a:t>
            </a:r>
          </a:p>
        </p:txBody>
      </p:sp>
      <p:sp>
        <p:nvSpPr>
          <p:cNvPr id="4" name="正方形/長方形 3"/>
          <p:cNvSpPr/>
          <p:nvPr/>
        </p:nvSpPr>
        <p:spPr>
          <a:xfrm>
            <a:off x="379951" y="5690754"/>
            <a:ext cx="8569325" cy="929544"/>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85738">
              <a:defRPr/>
            </a:pPr>
            <a:r>
              <a:rPr lang="en-US" altLang="ja-JP" sz="2000" b="1" dirty="0" smtClean="0">
                <a:solidFill>
                  <a:schemeClr val="tx1"/>
                </a:solidFill>
              </a:rPr>
              <a:t>[Recommendation]</a:t>
            </a:r>
          </a:p>
          <a:p>
            <a:pPr marL="185738">
              <a:defRPr/>
            </a:pPr>
            <a:r>
              <a:rPr lang="en-US" altLang="ja-JP" sz="2000" dirty="0" smtClean="0">
                <a:solidFill>
                  <a:schemeClr val="tx1"/>
                </a:solidFill>
              </a:rPr>
              <a:t>RMC is regarded as equivalent to C1 Mode and will be added as an option of steady-state test cycles to the forthcoming standards.</a:t>
            </a:r>
            <a:endParaRPr lang="en-US" altLang="ja-JP" sz="2000" dirty="0">
              <a:solidFill>
                <a:schemeClr val="tx1"/>
              </a:solidFill>
            </a:endParaRPr>
          </a:p>
        </p:txBody>
      </p:sp>
      <p:sp>
        <p:nvSpPr>
          <p:cNvPr id="14" name="テキスト ボックス 31"/>
          <p:cNvSpPr txBox="1">
            <a:spLocks noChangeArrowheads="1"/>
          </p:cNvSpPr>
          <p:nvPr/>
        </p:nvSpPr>
        <p:spPr bwMode="auto">
          <a:xfrm>
            <a:off x="362612" y="5382977"/>
            <a:ext cx="4670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latin typeface="+mn-lt"/>
              </a:rPr>
              <a:t>RMC</a:t>
            </a:r>
            <a:endParaRPr lang="ja-JP" altLang="en-US" sz="1400" dirty="0">
              <a:latin typeface="+mn-lt"/>
            </a:endParaRPr>
          </a:p>
        </p:txBody>
      </p:sp>
      <p:graphicFrame>
        <p:nvGraphicFramePr>
          <p:cNvPr id="16" name="グラフ 15"/>
          <p:cNvGraphicFramePr>
            <a:graphicFrameLocks/>
          </p:cNvGraphicFramePr>
          <p:nvPr>
            <p:extLst>
              <p:ext uri="{D42A27DB-BD31-4B8C-83A1-F6EECF244321}">
                <p14:modId xmlns:p14="http://schemas.microsoft.com/office/powerpoint/2010/main" val="1229074425"/>
              </p:ext>
            </p:extLst>
          </p:nvPr>
        </p:nvGraphicFramePr>
        <p:xfrm>
          <a:off x="5600555" y="184666"/>
          <a:ext cx="3369588" cy="2236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919869865"/>
              </p:ext>
            </p:extLst>
          </p:nvPr>
        </p:nvGraphicFramePr>
        <p:xfrm>
          <a:off x="5569342" y="2860969"/>
          <a:ext cx="3411185" cy="2236222"/>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4"/>
          <p:cNvSpPr txBox="1">
            <a:spLocks noChangeArrowheads="1"/>
          </p:cNvSpPr>
          <p:nvPr/>
        </p:nvSpPr>
        <p:spPr bwMode="auto">
          <a:xfrm>
            <a:off x="179513" y="472604"/>
            <a:ext cx="54055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buFont typeface="Arial" charset="0"/>
              <a:buChar char="•"/>
            </a:pPr>
            <a:r>
              <a:rPr lang="en-US" altLang="ja-JP" dirty="0" smtClean="0">
                <a:latin typeface="+mn-lt"/>
              </a:rPr>
              <a:t>RMC has the same steady operational points in its emission test with C1 Mode.  Although RMC includes measurement of transition between the points, both tests have almost the same weighting factors. </a:t>
            </a:r>
          </a:p>
          <a:p>
            <a:pPr>
              <a:buFont typeface="Arial" charset="0"/>
              <a:buChar char="•"/>
            </a:pPr>
            <a:r>
              <a:rPr lang="en-US" altLang="ja-JP" dirty="0" smtClean="0">
                <a:latin typeface="+mn-lt"/>
              </a:rPr>
              <a:t>The results of the two emission tests are almost the same, and thus considered that RMC is equivalent to C1 Mode.</a:t>
            </a:r>
          </a:p>
        </p:txBody>
      </p:sp>
      <p:sp>
        <p:nvSpPr>
          <p:cNvPr id="18" name="テキスト ボックス 31"/>
          <p:cNvSpPr txBox="1">
            <a:spLocks noChangeArrowheads="1"/>
          </p:cNvSpPr>
          <p:nvPr/>
        </p:nvSpPr>
        <p:spPr bwMode="auto">
          <a:xfrm>
            <a:off x="5940152" y="5013646"/>
            <a:ext cx="26636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latin typeface="+mn-lt"/>
              </a:rPr>
              <a:t>Time Ratio of RMC Steady Operational Points</a:t>
            </a:r>
            <a:endParaRPr lang="ja-JP" altLang="en-US" sz="1400" strike="sngStrike" dirty="0">
              <a:latin typeface="+mn-lt"/>
            </a:endParaRPr>
          </a:p>
        </p:txBody>
      </p:sp>
      <p:sp>
        <p:nvSpPr>
          <p:cNvPr id="19" name="テキスト ボックス 31"/>
          <p:cNvSpPr txBox="1">
            <a:spLocks noChangeArrowheads="1"/>
          </p:cNvSpPr>
          <p:nvPr/>
        </p:nvSpPr>
        <p:spPr bwMode="auto">
          <a:xfrm>
            <a:off x="5948536" y="2420888"/>
            <a:ext cx="2663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latin typeface="+mn-lt"/>
              </a:rPr>
              <a:t>Weighting Factors of C1 Mode</a:t>
            </a:r>
            <a:endParaRPr lang="ja-JP" altLang="en-US" sz="1400" dirty="0">
              <a:latin typeface="+mn-lt"/>
            </a:endParaRPr>
          </a:p>
        </p:txBody>
      </p:sp>
      <p:grpSp>
        <p:nvGrpSpPr>
          <p:cNvPr id="23" name="グループ化 22"/>
          <p:cNvGrpSpPr/>
          <p:nvPr/>
        </p:nvGrpSpPr>
        <p:grpSpPr>
          <a:xfrm>
            <a:off x="683568" y="3550868"/>
            <a:ext cx="4104456" cy="1502170"/>
            <a:chOff x="683568" y="2780928"/>
            <a:chExt cx="4104456" cy="1502170"/>
          </a:xfrm>
        </p:grpSpPr>
        <p:sp>
          <p:nvSpPr>
            <p:cNvPr id="21" name="正方形/長方形 20"/>
            <p:cNvSpPr/>
            <p:nvPr/>
          </p:nvSpPr>
          <p:spPr>
            <a:xfrm>
              <a:off x="683568" y="2780928"/>
              <a:ext cx="288032" cy="792088"/>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04284" y="3644898"/>
              <a:ext cx="383740" cy="6382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a:xfrm>
            <a:off x="7089424" y="6592267"/>
            <a:ext cx="2133600" cy="365125"/>
          </a:xfrm>
        </p:spPr>
        <p:txBody>
          <a:bodyPr/>
          <a:lstStyle/>
          <a:p>
            <a:fld id="{EB96248F-5599-49A3-AD5F-64D8E534B484}" type="slidenum">
              <a:rPr kumimoji="1" lang="ja-JP" altLang="en-US" smtClean="0"/>
              <a:t>23</a:t>
            </a:fld>
            <a:endParaRPr kumimoji="1" lang="ja-JP" altLang="en-US" dirty="0"/>
          </a:p>
        </p:txBody>
      </p:sp>
      <p:sp>
        <p:nvSpPr>
          <p:cNvPr id="6" name="フリーフォーム 5"/>
          <p:cNvSpPr/>
          <p:nvPr/>
        </p:nvSpPr>
        <p:spPr>
          <a:xfrm>
            <a:off x="6238568" y="3167360"/>
            <a:ext cx="853712" cy="1208086"/>
          </a:xfrm>
          <a:custGeom>
            <a:avLst/>
            <a:gdLst>
              <a:gd name="connsiteX0" fmla="*/ 0 w 796413"/>
              <a:gd name="connsiteY0" fmla="*/ 1168666 h 1168666"/>
              <a:gd name="connsiteX1" fmla="*/ 398206 w 796413"/>
              <a:gd name="connsiteY1" fmla="*/ 180524 h 1168666"/>
              <a:gd name="connsiteX2" fmla="*/ 796413 w 796413"/>
              <a:gd name="connsiteY2" fmla="*/ 3543 h 1168666"/>
            </a:gdLst>
            <a:ahLst/>
            <a:cxnLst>
              <a:cxn ang="0">
                <a:pos x="connsiteX0" y="connsiteY0"/>
              </a:cxn>
              <a:cxn ang="0">
                <a:pos x="connsiteX1" y="connsiteY1"/>
              </a:cxn>
              <a:cxn ang="0">
                <a:pos x="connsiteX2" y="connsiteY2"/>
              </a:cxn>
            </a:cxnLst>
            <a:rect l="l" t="t" r="r" b="b"/>
            <a:pathLst>
              <a:path w="796413" h="1168666">
                <a:moveTo>
                  <a:pt x="0" y="1168666"/>
                </a:moveTo>
                <a:cubicBezTo>
                  <a:pt x="132735" y="771688"/>
                  <a:pt x="265471" y="374711"/>
                  <a:pt x="398206" y="180524"/>
                </a:cubicBezTo>
                <a:cubicBezTo>
                  <a:pt x="530941" y="-13663"/>
                  <a:pt x="663677" y="-5060"/>
                  <a:pt x="796413" y="3543"/>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6881650" y="3214688"/>
            <a:ext cx="224000" cy="614362"/>
          </a:xfrm>
          <a:custGeom>
            <a:avLst/>
            <a:gdLst>
              <a:gd name="connsiteX0" fmla="*/ 224000 w 224000"/>
              <a:gd name="connsiteY0" fmla="*/ 0 h 614362"/>
              <a:gd name="connsiteX1" fmla="*/ 163 w 224000"/>
              <a:gd name="connsiteY1" fmla="*/ 357187 h 614362"/>
              <a:gd name="connsiteX2" fmla="*/ 195425 w 224000"/>
              <a:gd name="connsiteY2" fmla="*/ 614362 h 614362"/>
            </a:gdLst>
            <a:ahLst/>
            <a:cxnLst>
              <a:cxn ang="0">
                <a:pos x="connsiteX0" y="connsiteY0"/>
              </a:cxn>
              <a:cxn ang="0">
                <a:pos x="connsiteX1" y="connsiteY1"/>
              </a:cxn>
              <a:cxn ang="0">
                <a:pos x="connsiteX2" y="connsiteY2"/>
              </a:cxn>
            </a:cxnLst>
            <a:rect l="l" t="t" r="r" b="b"/>
            <a:pathLst>
              <a:path w="224000" h="614362">
                <a:moveTo>
                  <a:pt x="224000" y="0"/>
                </a:moveTo>
                <a:cubicBezTo>
                  <a:pt x="114463" y="127396"/>
                  <a:pt x="4926" y="254793"/>
                  <a:pt x="163" y="357187"/>
                </a:cubicBezTo>
                <a:cubicBezTo>
                  <a:pt x="-4600" y="459581"/>
                  <a:pt x="95412" y="536971"/>
                  <a:pt x="195425" y="61436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7262813" y="3533775"/>
            <a:ext cx="95428" cy="290513"/>
          </a:xfrm>
          <a:custGeom>
            <a:avLst/>
            <a:gdLst>
              <a:gd name="connsiteX0" fmla="*/ 19050 w 95428"/>
              <a:gd name="connsiteY0" fmla="*/ 290513 h 290513"/>
              <a:gd name="connsiteX1" fmla="*/ 95250 w 95428"/>
              <a:gd name="connsiteY1" fmla="*/ 109538 h 290513"/>
              <a:gd name="connsiteX2" fmla="*/ 0 w 95428"/>
              <a:gd name="connsiteY2" fmla="*/ 0 h 290513"/>
            </a:gdLst>
            <a:ahLst/>
            <a:cxnLst>
              <a:cxn ang="0">
                <a:pos x="connsiteX0" y="connsiteY0"/>
              </a:cxn>
              <a:cxn ang="0">
                <a:pos x="connsiteX1" y="connsiteY1"/>
              </a:cxn>
              <a:cxn ang="0">
                <a:pos x="connsiteX2" y="connsiteY2"/>
              </a:cxn>
            </a:cxnLst>
            <a:rect l="l" t="t" r="r" b="b"/>
            <a:pathLst>
              <a:path w="95428" h="290513">
                <a:moveTo>
                  <a:pt x="19050" y="290513"/>
                </a:moveTo>
                <a:cubicBezTo>
                  <a:pt x="58737" y="224235"/>
                  <a:pt x="98425" y="157957"/>
                  <a:pt x="95250" y="109538"/>
                </a:cubicBezTo>
                <a:cubicBezTo>
                  <a:pt x="92075" y="61119"/>
                  <a:pt x="46037" y="30559"/>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7248525" y="3063325"/>
            <a:ext cx="1009650" cy="351388"/>
          </a:xfrm>
          <a:custGeom>
            <a:avLst/>
            <a:gdLst>
              <a:gd name="connsiteX0" fmla="*/ 0 w 1009650"/>
              <a:gd name="connsiteY0" fmla="*/ 351388 h 351388"/>
              <a:gd name="connsiteX1" fmla="*/ 633413 w 1009650"/>
              <a:gd name="connsiteY1" fmla="*/ 32300 h 351388"/>
              <a:gd name="connsiteX2" fmla="*/ 1009650 w 1009650"/>
              <a:gd name="connsiteY2" fmla="*/ 27538 h 351388"/>
            </a:gdLst>
            <a:ahLst/>
            <a:cxnLst>
              <a:cxn ang="0">
                <a:pos x="connsiteX0" y="connsiteY0"/>
              </a:cxn>
              <a:cxn ang="0">
                <a:pos x="connsiteX1" y="connsiteY1"/>
              </a:cxn>
              <a:cxn ang="0">
                <a:pos x="connsiteX2" y="connsiteY2"/>
              </a:cxn>
            </a:cxnLst>
            <a:rect l="l" t="t" r="r" b="b"/>
            <a:pathLst>
              <a:path w="1009650" h="351388">
                <a:moveTo>
                  <a:pt x="0" y="351388"/>
                </a:moveTo>
                <a:cubicBezTo>
                  <a:pt x="232569" y="218831"/>
                  <a:pt x="465138" y="86275"/>
                  <a:pt x="633413" y="32300"/>
                </a:cubicBezTo>
                <a:cubicBezTo>
                  <a:pt x="801688" y="-21675"/>
                  <a:pt x="905669" y="2931"/>
                  <a:pt x="1009650" y="2753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8424862" y="3119438"/>
            <a:ext cx="376454" cy="1295400"/>
          </a:xfrm>
          <a:custGeom>
            <a:avLst/>
            <a:gdLst>
              <a:gd name="connsiteX0" fmla="*/ 42862 w 376454"/>
              <a:gd name="connsiteY0" fmla="*/ 0 h 1295400"/>
              <a:gd name="connsiteX1" fmla="*/ 376237 w 376454"/>
              <a:gd name="connsiteY1" fmla="*/ 785812 h 1295400"/>
              <a:gd name="connsiteX2" fmla="*/ 0 w 376454"/>
              <a:gd name="connsiteY2" fmla="*/ 1295400 h 1295400"/>
            </a:gdLst>
            <a:ahLst/>
            <a:cxnLst>
              <a:cxn ang="0">
                <a:pos x="connsiteX0" y="connsiteY0"/>
              </a:cxn>
              <a:cxn ang="0">
                <a:pos x="connsiteX1" y="connsiteY1"/>
              </a:cxn>
              <a:cxn ang="0">
                <a:pos x="connsiteX2" y="connsiteY2"/>
              </a:cxn>
            </a:cxnLst>
            <a:rect l="l" t="t" r="r" b="b"/>
            <a:pathLst>
              <a:path w="376454" h="1295400">
                <a:moveTo>
                  <a:pt x="42862" y="0"/>
                </a:moveTo>
                <a:cubicBezTo>
                  <a:pt x="213121" y="284956"/>
                  <a:pt x="383381" y="569912"/>
                  <a:pt x="376237" y="785812"/>
                </a:cubicBezTo>
                <a:cubicBezTo>
                  <a:pt x="369093" y="1001712"/>
                  <a:pt x="184546" y="1148556"/>
                  <a:pt x="0" y="12954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8420100" y="3519488"/>
            <a:ext cx="181586" cy="785812"/>
          </a:xfrm>
          <a:custGeom>
            <a:avLst/>
            <a:gdLst>
              <a:gd name="connsiteX0" fmla="*/ 0 w 181586"/>
              <a:gd name="connsiteY0" fmla="*/ 785812 h 785812"/>
              <a:gd name="connsiteX1" fmla="*/ 180975 w 181586"/>
              <a:gd name="connsiteY1" fmla="*/ 300037 h 785812"/>
              <a:gd name="connsiteX2" fmla="*/ 47625 w 181586"/>
              <a:gd name="connsiteY2" fmla="*/ 0 h 785812"/>
            </a:gdLst>
            <a:ahLst/>
            <a:cxnLst>
              <a:cxn ang="0">
                <a:pos x="connsiteX0" y="connsiteY0"/>
              </a:cxn>
              <a:cxn ang="0">
                <a:pos x="connsiteX1" y="connsiteY1"/>
              </a:cxn>
              <a:cxn ang="0">
                <a:pos x="connsiteX2" y="connsiteY2"/>
              </a:cxn>
            </a:cxnLst>
            <a:rect l="l" t="t" r="r" b="b"/>
            <a:pathLst>
              <a:path w="181586" h="785812">
                <a:moveTo>
                  <a:pt x="0" y="785812"/>
                </a:moveTo>
                <a:cubicBezTo>
                  <a:pt x="86519" y="608409"/>
                  <a:pt x="173038" y="431006"/>
                  <a:pt x="180975" y="300037"/>
                </a:cubicBezTo>
                <a:cubicBezTo>
                  <a:pt x="188912" y="169068"/>
                  <a:pt x="118268" y="84534"/>
                  <a:pt x="4762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8110135" y="3486150"/>
            <a:ext cx="133753" cy="295275"/>
          </a:xfrm>
          <a:custGeom>
            <a:avLst/>
            <a:gdLst>
              <a:gd name="connsiteX0" fmla="*/ 100415 w 133753"/>
              <a:gd name="connsiteY0" fmla="*/ 0 h 295275"/>
              <a:gd name="connsiteX1" fmla="*/ 403 w 133753"/>
              <a:gd name="connsiteY1" fmla="*/ 166688 h 295275"/>
              <a:gd name="connsiteX2" fmla="*/ 133753 w 133753"/>
              <a:gd name="connsiteY2" fmla="*/ 295275 h 295275"/>
            </a:gdLst>
            <a:ahLst/>
            <a:cxnLst>
              <a:cxn ang="0">
                <a:pos x="connsiteX0" y="connsiteY0"/>
              </a:cxn>
              <a:cxn ang="0">
                <a:pos x="connsiteX1" y="connsiteY1"/>
              </a:cxn>
              <a:cxn ang="0">
                <a:pos x="connsiteX2" y="connsiteY2"/>
              </a:cxn>
            </a:cxnLst>
            <a:rect l="l" t="t" r="r" b="b"/>
            <a:pathLst>
              <a:path w="133753" h="295275">
                <a:moveTo>
                  <a:pt x="100415" y="0"/>
                </a:moveTo>
                <a:cubicBezTo>
                  <a:pt x="47631" y="58738"/>
                  <a:pt x="-5153" y="117476"/>
                  <a:pt x="403" y="166688"/>
                </a:cubicBezTo>
                <a:cubicBezTo>
                  <a:pt x="5959" y="215901"/>
                  <a:pt x="69856" y="255588"/>
                  <a:pt x="133753" y="29527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H="1">
            <a:off x="6362674" y="3856285"/>
            <a:ext cx="1871688" cy="6480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5580112" y="2060848"/>
            <a:ext cx="360040"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585048" y="4687132"/>
            <a:ext cx="360040" cy="36004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グラフ 27"/>
          <p:cNvGraphicFramePr>
            <a:graphicFrameLocks/>
          </p:cNvGraphicFramePr>
          <p:nvPr>
            <p:extLst>
              <p:ext uri="{D42A27DB-BD31-4B8C-83A1-F6EECF244321}">
                <p14:modId xmlns:p14="http://schemas.microsoft.com/office/powerpoint/2010/main" val="418962971"/>
              </p:ext>
            </p:extLst>
          </p:nvPr>
        </p:nvGraphicFramePr>
        <p:xfrm>
          <a:off x="411868" y="2742953"/>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正方形/長方形 12"/>
          <p:cNvSpPr/>
          <p:nvPr/>
        </p:nvSpPr>
        <p:spPr>
          <a:xfrm>
            <a:off x="4419032" y="4533853"/>
            <a:ext cx="315200" cy="652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19432" y="3019380"/>
            <a:ext cx="221736" cy="652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4127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1640" y="1484784"/>
            <a:ext cx="6768752" cy="1015663"/>
          </a:xfrm>
          <a:prstGeom prst="rect">
            <a:avLst/>
          </a:prstGeom>
          <a:noFill/>
        </p:spPr>
        <p:txBody>
          <a:bodyPr wrap="square" rtlCol="0">
            <a:spAutoFit/>
          </a:bodyPr>
          <a:lstStyle/>
          <a:p>
            <a:pPr algn="ctr"/>
            <a:r>
              <a:rPr kumimoji="1" lang="en-US" altLang="ja-JP" sz="6000" b="1" dirty="0" smtClean="0">
                <a:effectLst>
                  <a:outerShdw blurRad="38100" dist="38100" dir="2700000" algn="tl">
                    <a:srgbClr val="000000">
                      <a:alpha val="43137"/>
                    </a:srgbClr>
                  </a:outerShdw>
                </a:effectLst>
              </a:rPr>
              <a:t>Thank you !</a:t>
            </a:r>
            <a:endParaRPr kumimoji="1" lang="ja-JP" altLang="en-US" sz="6000" b="1" dirty="0">
              <a:effectLst>
                <a:outerShdw blurRad="38100" dist="38100" dir="2700000" algn="tl">
                  <a:srgbClr val="000000">
                    <a:alpha val="43137"/>
                  </a:srgbClr>
                </a:outerShdw>
              </a:effectLst>
            </a:endParaRPr>
          </a:p>
        </p:txBody>
      </p:sp>
      <p:sp>
        <p:nvSpPr>
          <p:cNvPr id="3" name="サブタイトル 2"/>
          <p:cNvSpPr txBox="1">
            <a:spLocks/>
          </p:cNvSpPr>
          <p:nvPr/>
        </p:nvSpPr>
        <p:spPr>
          <a:xfrm>
            <a:off x="5395261" y="6021288"/>
            <a:ext cx="3744416" cy="347464"/>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t>Ministry of the Environment, JAPAN</a:t>
            </a:r>
            <a:endParaRPr lang="en-US" altLang="ja-JP" sz="18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261062690"/>
              </p:ext>
            </p:extLst>
          </p:nvPr>
        </p:nvGraphicFramePr>
        <p:xfrm>
          <a:off x="4716016" y="5875414"/>
          <a:ext cx="703064" cy="493337"/>
        </p:xfrm>
        <a:graphic>
          <a:graphicData uri="http://schemas.openxmlformats.org/presentationml/2006/ole">
            <mc:AlternateContent xmlns:mc="http://schemas.openxmlformats.org/markup-compatibility/2006">
              <mc:Choice xmlns:v="urn:schemas-microsoft-com:vml" Requires="v">
                <p:oleObj spid="_x0000_s5169" name="Picture" r:id="rId4" imgW="863600" imgH="596900" progId="Word.Picture.8">
                  <p:embed/>
                </p:oleObj>
              </mc:Choice>
              <mc:Fallback>
                <p:oleObj name="Picture" r:id="rId4" imgW="863600" imgH="596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875414"/>
                        <a:ext cx="703064" cy="493337"/>
                      </a:xfrm>
                      <a:prstGeom prst="rect">
                        <a:avLst/>
                      </a:prstGeom>
                      <a:noFill/>
                      <a:ln>
                        <a:noFill/>
                      </a:ln>
                      <a:extLst/>
                    </p:spPr>
                  </p:pic>
                </p:oleObj>
              </mc:Fallback>
            </mc:AlternateContent>
          </a:graphicData>
        </a:graphic>
      </p:graphicFrame>
      <p:sp>
        <p:nvSpPr>
          <p:cNvPr id="5" name="スライド番号プレースホルダー 4"/>
          <p:cNvSpPr>
            <a:spLocks noGrp="1"/>
          </p:cNvSpPr>
          <p:nvPr>
            <p:ph type="sldNum" sz="quarter" idx="12"/>
          </p:nvPr>
        </p:nvSpPr>
        <p:spPr>
          <a:xfrm>
            <a:off x="7021161" y="6492875"/>
            <a:ext cx="2133600" cy="365125"/>
          </a:xfrm>
        </p:spPr>
        <p:txBody>
          <a:bodyPr/>
          <a:lstStyle/>
          <a:p>
            <a:fld id="{8F96C0B0-FC44-43CB-A039-A307EA5BE93C}" type="slidenum">
              <a:rPr kumimoji="1" lang="ja-JP" altLang="en-US" smtClean="0"/>
              <a:t>24</a:t>
            </a:fld>
            <a:endParaRPr kumimoji="1" lang="ja-JP" altLang="en-US"/>
          </a:p>
        </p:txBody>
      </p:sp>
    </p:spTree>
    <p:extLst>
      <p:ext uri="{BB962C8B-B14F-4D97-AF65-F5344CB8AC3E}">
        <p14:creationId xmlns:p14="http://schemas.microsoft.com/office/powerpoint/2010/main" val="113134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188" y="116632"/>
            <a:ext cx="7921625" cy="431800"/>
          </a:xfrm>
          <a:prstGeom prst="rect">
            <a:avLst/>
          </a:prstGeom>
          <a:solidFill>
            <a:schemeClr val="tx2">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anchor="ctr"/>
          <a:lstStyle/>
          <a:p>
            <a:pPr marL="95250">
              <a:defRPr/>
            </a:pPr>
            <a:r>
              <a:rPr lang="en-US" altLang="ja-JP" sz="2400" b="1" dirty="0" smtClean="0">
                <a:solidFill>
                  <a:schemeClr val="tx1"/>
                </a:solidFill>
                <a:effectLst>
                  <a:outerShdw blurRad="38100" dist="38100" dir="2700000" algn="tl">
                    <a:srgbClr val="000000">
                      <a:alpha val="43137"/>
                    </a:srgbClr>
                  </a:outerShdw>
                </a:effectLst>
              </a:rPr>
              <a:t>The F</a:t>
            </a:r>
            <a:r>
              <a:rPr lang="en-US" altLang="ja-JP" sz="2400" b="1" dirty="0" smtClean="0">
                <a:effectLst>
                  <a:outerShdw blurRad="38100" dist="38100" dir="2700000" algn="tl">
                    <a:srgbClr val="000000">
                      <a:alpha val="43137"/>
                    </a:srgbClr>
                  </a:outerShdw>
                </a:effectLst>
              </a:rPr>
              <a:t>uture </a:t>
            </a:r>
            <a:r>
              <a:rPr lang="en-US" altLang="ja-JP" sz="2400" b="1" dirty="0">
                <a:effectLst>
                  <a:outerShdw blurRad="38100" dist="38100" dir="2700000" algn="tl">
                    <a:srgbClr val="000000">
                      <a:alpha val="43137"/>
                    </a:srgbClr>
                  </a:outerShdw>
                </a:effectLst>
              </a:rPr>
              <a:t>Emission Reduction Measures for </a:t>
            </a:r>
            <a:r>
              <a:rPr lang="en-US" altLang="ja-JP" sz="2400" b="1" dirty="0" smtClean="0">
                <a:effectLst>
                  <a:outerShdw blurRad="38100" dist="38100" dir="2700000" algn="tl">
                    <a:srgbClr val="000000">
                      <a:alpha val="43137"/>
                    </a:srgbClr>
                  </a:outerShdw>
                </a:effectLst>
              </a:rPr>
              <a:t>Motorcycles</a:t>
            </a:r>
            <a:endParaRPr lang="en-US" altLang="ja-JP" sz="2400" b="1" dirty="0">
              <a:effectLst>
                <a:outerShdw blurRad="38100" dist="38100" dir="2700000" algn="tl">
                  <a:srgbClr val="000000">
                    <a:alpha val="43137"/>
                  </a:srgbClr>
                </a:outerShdw>
              </a:effectLst>
            </a:endParaRPr>
          </a:p>
        </p:txBody>
      </p:sp>
      <p:sp>
        <p:nvSpPr>
          <p:cNvPr id="3" name="テキスト ボックス 2"/>
          <p:cNvSpPr txBox="1">
            <a:spLocks noChangeArrowheads="1"/>
          </p:cNvSpPr>
          <p:nvPr/>
        </p:nvSpPr>
        <p:spPr bwMode="auto">
          <a:xfrm>
            <a:off x="106290" y="548958"/>
            <a:ext cx="9145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mj-lt"/>
              </a:rPr>
              <a:t>(1) Viewpoints on</a:t>
            </a:r>
            <a:r>
              <a:rPr lang="en-US" altLang="ja-JP" sz="2400" dirty="0" smtClean="0">
                <a:solidFill>
                  <a:srgbClr val="FF0000"/>
                </a:solidFill>
                <a:latin typeface="+mj-lt"/>
              </a:rPr>
              <a:t> </a:t>
            </a:r>
            <a:r>
              <a:rPr lang="en-US" altLang="ja-JP" sz="2400" dirty="0" smtClean="0">
                <a:latin typeface="+mj-lt"/>
              </a:rPr>
              <a:t>Reviewing Motorcycle Emission Reduction Measures</a:t>
            </a:r>
          </a:p>
        </p:txBody>
      </p:sp>
      <p:graphicFrame>
        <p:nvGraphicFramePr>
          <p:cNvPr id="5" name="Object 2"/>
          <p:cNvGraphicFramePr>
            <a:graphicFrameLocks noChangeAspect="1"/>
          </p:cNvGraphicFramePr>
          <p:nvPr>
            <p:extLst>
              <p:ext uri="{D42A27DB-BD31-4B8C-83A1-F6EECF244321}">
                <p14:modId xmlns:p14="http://schemas.microsoft.com/office/powerpoint/2010/main" val="1743812308"/>
              </p:ext>
            </p:extLst>
          </p:nvPr>
        </p:nvGraphicFramePr>
        <p:xfrm>
          <a:off x="173038" y="4555381"/>
          <a:ext cx="8794750" cy="2185987"/>
        </p:xfrm>
        <a:graphic>
          <a:graphicData uri="http://schemas.openxmlformats.org/presentationml/2006/ole">
            <mc:AlternateContent xmlns:mc="http://schemas.openxmlformats.org/markup-compatibility/2006">
              <mc:Choice xmlns:v="urn:schemas-microsoft-com:vml" Requires="v">
                <p:oleObj spid="_x0000_s3126" name="ワークシート" r:id="rId5" imgW="8572512" imgH="2133555" progId="Excel.Sheet.8">
                  <p:embed/>
                </p:oleObj>
              </mc:Choice>
              <mc:Fallback>
                <p:oleObj name="ワークシート" r:id="rId5" imgW="8572512" imgH="2133555" progId="Excel.Sheet.8">
                  <p:embed/>
                  <p:pic>
                    <p:nvPicPr>
                      <p:cNvPr id="0" name=""/>
                      <p:cNvPicPr>
                        <a:picLocks noChangeAspect="1" noChangeArrowheads="1"/>
                      </p:cNvPicPr>
                      <p:nvPr/>
                    </p:nvPicPr>
                    <p:blipFill>
                      <a:blip r:embed="rId6"/>
                      <a:srcRect/>
                      <a:stretch>
                        <a:fillRect/>
                      </a:stretch>
                    </p:blipFill>
                    <p:spPr bwMode="auto">
                      <a:xfrm>
                        <a:off x="173038" y="4555381"/>
                        <a:ext cx="8794750"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テキスト ボックス 11"/>
          <p:cNvSpPr txBox="1">
            <a:spLocks noChangeArrowheads="1"/>
          </p:cNvSpPr>
          <p:nvPr/>
        </p:nvSpPr>
        <p:spPr bwMode="auto">
          <a:xfrm>
            <a:off x="1979712" y="4219191"/>
            <a:ext cx="6264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600" dirty="0" smtClean="0">
                <a:latin typeface="+mn-lt"/>
              </a:rPr>
              <a:t>Total Emission Amounts of Motorcycles and Passenger Vehicles (PVs)</a:t>
            </a:r>
            <a:endParaRPr lang="ja-JP" altLang="en-US" sz="1600" dirty="0">
              <a:latin typeface="+mn-lt"/>
            </a:endParaRPr>
          </a:p>
        </p:txBody>
      </p:sp>
      <p:sp>
        <p:nvSpPr>
          <p:cNvPr id="15" name="テキスト ボックス 14"/>
          <p:cNvSpPr txBox="1">
            <a:spLocks noChangeArrowheads="1"/>
          </p:cNvSpPr>
          <p:nvPr/>
        </p:nvSpPr>
        <p:spPr bwMode="auto">
          <a:xfrm>
            <a:off x="468313" y="980728"/>
            <a:ext cx="8424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j-lt"/>
              </a:rPr>
              <a:t>Background</a:t>
            </a:r>
            <a:endParaRPr lang="en-US" altLang="ja-JP" sz="2400" strike="sngStrike" dirty="0" smtClean="0">
              <a:solidFill>
                <a:srgbClr val="FF0000"/>
              </a:solidFill>
              <a:latin typeface="+mj-lt"/>
            </a:endParaRPr>
          </a:p>
        </p:txBody>
      </p:sp>
      <p:sp>
        <p:nvSpPr>
          <p:cNvPr id="16" name="テキスト ボックス 2"/>
          <p:cNvSpPr txBox="1">
            <a:spLocks noChangeArrowheads="1"/>
          </p:cNvSpPr>
          <p:nvPr/>
        </p:nvSpPr>
        <p:spPr bwMode="auto">
          <a:xfrm>
            <a:off x="684213" y="1365156"/>
            <a:ext cx="79200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ts val="1200"/>
              </a:spcBef>
              <a:buFont typeface="Arial" charset="0"/>
              <a:buChar char="•"/>
            </a:pPr>
            <a:r>
              <a:rPr lang="en-US" altLang="ja-JP" sz="2000" dirty="0" smtClean="0">
                <a:latin typeface="+mn-lt"/>
              </a:rPr>
              <a:t>Although the emission regulation of the 2006 Standard is applied, the</a:t>
            </a:r>
            <a:r>
              <a:rPr lang="en-US" altLang="ja-JP" sz="2000" dirty="0" smtClean="0">
                <a:solidFill>
                  <a:srgbClr val="FF0000"/>
                </a:solidFill>
                <a:latin typeface="+mn-lt"/>
              </a:rPr>
              <a:t> </a:t>
            </a:r>
            <a:r>
              <a:rPr lang="en-US" altLang="ja-JP" sz="2000" dirty="0" smtClean="0">
                <a:latin typeface="+mn-lt"/>
              </a:rPr>
              <a:t>amount of HC and CO emissions per distance travelled is still much higher than those of four-wheeled</a:t>
            </a:r>
            <a:r>
              <a:rPr lang="en-US" altLang="ja-JP" sz="2000" dirty="0" smtClean="0">
                <a:solidFill>
                  <a:srgbClr val="FF0000"/>
                </a:solidFill>
                <a:latin typeface="+mn-lt"/>
              </a:rPr>
              <a:t> </a:t>
            </a:r>
            <a:r>
              <a:rPr lang="en-US" altLang="ja-JP" sz="2000" dirty="0" smtClean="0">
                <a:latin typeface="+mn-lt"/>
              </a:rPr>
              <a:t>vehicles.</a:t>
            </a:r>
          </a:p>
          <a:p>
            <a:pPr eaLnBrk="1" hangingPunct="1">
              <a:spcBef>
                <a:spcPts val="1200"/>
              </a:spcBef>
              <a:buFont typeface="Arial" charset="0"/>
              <a:buChar char="•"/>
            </a:pPr>
            <a:r>
              <a:rPr lang="en-US" altLang="ja-JP" sz="2000" dirty="0">
                <a:latin typeface="+mn-lt"/>
              </a:rPr>
              <a:t>Although the tailpipe emission standard has been implemented for the first time in 1998 and then reinforced in 2006</a:t>
            </a:r>
            <a:r>
              <a:rPr lang="en-US" altLang="ja-JP" sz="2000" dirty="0" smtClean="0">
                <a:latin typeface="+mn-lt"/>
              </a:rPr>
              <a:t>, the relative contribution of evaporative gas within the emission has been higher.</a:t>
            </a:r>
          </a:p>
          <a:p>
            <a:pPr eaLnBrk="1" hangingPunct="1">
              <a:spcBef>
                <a:spcPts val="1200"/>
              </a:spcBef>
              <a:buFont typeface="Arial" charset="0"/>
              <a:buChar char="•"/>
            </a:pPr>
            <a:r>
              <a:rPr lang="en-US" altLang="ja-JP" sz="2000" dirty="0" smtClean="0">
                <a:latin typeface="+mn-lt"/>
              </a:rPr>
              <a:t>It is important to control the amount of emission through monitoring the in-use malfunction of emission reduction systems.</a:t>
            </a:r>
            <a:endParaRPr lang="en-US" altLang="ja-JP" sz="2000" dirty="0">
              <a:latin typeface="+mn-lt"/>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EB96248F-5599-49A3-AD5F-64D8E534B484}" type="slidenum">
              <a:rPr kumimoji="1" lang="ja-JP" altLang="en-US" smtClean="0"/>
              <a:t>3</a:t>
            </a:fld>
            <a:endParaRPr kumimoji="1" lang="ja-JP" altLang="en-US"/>
          </a:p>
        </p:txBody>
      </p:sp>
    </p:spTree>
    <p:extLst>
      <p:ext uri="{BB962C8B-B14F-4D97-AF65-F5344CB8AC3E}">
        <p14:creationId xmlns:p14="http://schemas.microsoft.com/office/powerpoint/2010/main" val="281913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251520" y="38738"/>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mn-lt"/>
              </a:rPr>
              <a:t>(2) Tailpipe Emission Reduction Measures</a:t>
            </a:r>
          </a:p>
        </p:txBody>
      </p:sp>
      <p:sp>
        <p:nvSpPr>
          <p:cNvPr id="3" name="テキスト ボックス 2"/>
          <p:cNvSpPr txBox="1">
            <a:spLocks noChangeArrowheads="1"/>
          </p:cNvSpPr>
          <p:nvPr/>
        </p:nvSpPr>
        <p:spPr bwMode="auto">
          <a:xfrm>
            <a:off x="468312" y="453065"/>
            <a:ext cx="8675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j-lt"/>
              </a:rPr>
              <a:t>Current Technology and Challenges</a:t>
            </a:r>
            <a:endParaRPr lang="en-US" altLang="ja-JP" sz="2400" strike="sngStrike" dirty="0" smtClean="0">
              <a:solidFill>
                <a:srgbClr val="FF0000"/>
              </a:solidFill>
              <a:latin typeface="+mj-lt"/>
            </a:endParaRPr>
          </a:p>
        </p:txBody>
      </p:sp>
      <p:sp>
        <p:nvSpPr>
          <p:cNvPr id="4" name="テキスト ボックス 3"/>
          <p:cNvSpPr txBox="1">
            <a:spLocks noChangeArrowheads="1"/>
          </p:cNvSpPr>
          <p:nvPr/>
        </p:nvSpPr>
        <p:spPr bwMode="auto">
          <a:xfrm>
            <a:off x="376163" y="908720"/>
            <a:ext cx="8610600" cy="3323987"/>
          </a:xfrm>
          <a:prstGeom prst="rect">
            <a:avLst/>
          </a:prstGeom>
          <a:noFill/>
          <a:ln w="9525">
            <a:noFill/>
            <a:miter lim="800000"/>
            <a:headEnd/>
            <a:tailEnd/>
          </a:ln>
        </p:spPr>
        <p:txBody>
          <a:bodyPr wrap="square">
            <a:spAutoFit/>
          </a:bodyPr>
          <a:lstStyle/>
          <a:p>
            <a:pPr marL="449263" indent="-261938" fontAlgn="auto">
              <a:spcBef>
                <a:spcPts val="600"/>
              </a:spcBef>
              <a:spcAft>
                <a:spcPts val="0"/>
              </a:spcAft>
              <a:buFont typeface="Arial" charset="0"/>
              <a:buChar char="•"/>
              <a:defRPr/>
            </a:pPr>
            <a:r>
              <a:rPr lang="en-US" altLang="ja-JP" sz="2000" dirty="0" smtClean="0"/>
              <a:t>Current measures for</a:t>
            </a:r>
            <a:r>
              <a:rPr lang="en-US" altLang="ja-JP" sz="2000" dirty="0" smtClean="0">
                <a:solidFill>
                  <a:srgbClr val="FF0000"/>
                </a:solidFill>
              </a:rPr>
              <a:t> </a:t>
            </a:r>
            <a:r>
              <a:rPr lang="en-US" altLang="ja-JP" sz="2000" dirty="0" smtClean="0"/>
              <a:t>tailpipe emission reduction is based on the feedback control for theoretical air-fuel ratio, using “Electronically Controlled</a:t>
            </a:r>
            <a:r>
              <a:rPr lang="en-US" altLang="ja-JP" sz="2000" dirty="0" smtClean="0">
                <a:solidFill>
                  <a:srgbClr val="FF0000"/>
                </a:solidFill>
              </a:rPr>
              <a:t> </a:t>
            </a:r>
            <a:r>
              <a:rPr lang="en-US" altLang="ja-JP" sz="2000" dirty="0" smtClean="0"/>
              <a:t>Gasoline Injection + Three-way Catalyst + O2 Sensor”.</a:t>
            </a:r>
          </a:p>
          <a:p>
            <a:pPr marL="449263" indent="-261938" fontAlgn="auto">
              <a:spcBef>
                <a:spcPts val="600"/>
              </a:spcBef>
              <a:spcAft>
                <a:spcPts val="0"/>
              </a:spcAft>
              <a:buFont typeface="Arial" charset="0"/>
              <a:buChar char="•"/>
              <a:defRPr/>
            </a:pPr>
            <a:r>
              <a:rPr lang="en-US" altLang="ja-JP" sz="2000" dirty="0" smtClean="0"/>
              <a:t>Compared to four-wheeled vehicles, motorcycle emission reduction technology is constrained not only by the smaller body size, but also by consideration of contact with road</a:t>
            </a:r>
            <a:r>
              <a:rPr lang="en-US" altLang="ja-JP" sz="2000" strike="sngStrike" dirty="0" smtClean="0"/>
              <a:t>s</a:t>
            </a:r>
            <a:r>
              <a:rPr lang="en-US" altLang="ja-JP" sz="2000" dirty="0" smtClean="0"/>
              <a:t> surface when inclined, as well as damages on parts and human body from release of exhaust heat and vibration.</a:t>
            </a:r>
          </a:p>
          <a:p>
            <a:pPr marL="449263" indent="-261938" fontAlgn="auto">
              <a:spcBef>
                <a:spcPts val="600"/>
              </a:spcBef>
              <a:spcAft>
                <a:spcPts val="0"/>
              </a:spcAft>
              <a:buFont typeface="Arial" charset="0"/>
              <a:buChar char="•"/>
              <a:defRPr/>
            </a:pPr>
            <a:r>
              <a:rPr lang="en-US" altLang="ja-JP" sz="2000" dirty="0" smtClean="0"/>
              <a:t>Each part of emission reduction devices is subject to pursuit of downsizing and lightening, as well as systemic simplification and part communization for cost reduction.</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58775" y="4507636"/>
            <a:ext cx="439261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a:xfrm>
            <a:off x="7019362" y="6492875"/>
            <a:ext cx="2133600" cy="365125"/>
          </a:xfrm>
        </p:spPr>
        <p:txBody>
          <a:bodyPr/>
          <a:lstStyle/>
          <a:p>
            <a:fld id="{EB96248F-5599-49A3-AD5F-64D8E534B484}" type="slidenum">
              <a:rPr kumimoji="1" lang="ja-JP" altLang="en-US" smtClean="0"/>
              <a:t>4</a:t>
            </a:fld>
            <a:endParaRPr kumimoji="1" lang="ja-JP" altLang="en-US"/>
          </a:p>
        </p:txBody>
      </p:sp>
      <p:sp>
        <p:nvSpPr>
          <p:cNvPr id="9" name="テキスト ボックス 7"/>
          <p:cNvSpPr txBox="1">
            <a:spLocks noChangeArrowheads="1"/>
          </p:cNvSpPr>
          <p:nvPr/>
        </p:nvSpPr>
        <p:spPr bwMode="auto">
          <a:xfrm>
            <a:off x="2591171" y="4218219"/>
            <a:ext cx="5111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dirty="0" smtClean="0"/>
              <a:t>O2 Sensors for Motorcycles (with and without heater) and for PVs</a:t>
            </a:r>
            <a:endParaRPr lang="ja-JP" altLang="en-US" sz="1200" dirty="0"/>
          </a:p>
        </p:txBody>
      </p:sp>
      <p:sp>
        <p:nvSpPr>
          <p:cNvPr id="13" name="Text Box 6"/>
          <p:cNvSpPr txBox="1">
            <a:spLocks noChangeArrowheads="1"/>
          </p:cNvSpPr>
          <p:nvPr/>
        </p:nvSpPr>
        <p:spPr bwMode="auto">
          <a:xfrm>
            <a:off x="3312493" y="6623774"/>
            <a:ext cx="3622675" cy="261610"/>
          </a:xfrm>
          <a:prstGeom prst="rect">
            <a:avLst/>
          </a:prstGeom>
          <a:noFill/>
          <a:ln w="9525">
            <a:noFill/>
            <a:miter lim="800000"/>
            <a:headEnd/>
            <a:tailEnd/>
          </a:ln>
          <a:effectLst>
            <a:prstShdw prst="shdw18" dist="17961" dir="13500000">
              <a:schemeClr val="tx1">
                <a:gamma/>
                <a:shade val="60000"/>
                <a:invGamma/>
              </a:schemeClr>
            </a:prstShdw>
          </a:effectLst>
        </p:spPr>
        <p:txBody>
          <a:bodyPr anchor="ctr">
            <a:spAutoFit/>
          </a:bodyPr>
          <a:lstStyle/>
          <a:p>
            <a:pPr algn="r">
              <a:lnSpc>
                <a:spcPct val="110000"/>
              </a:lnSpc>
              <a:spcBef>
                <a:spcPct val="20000"/>
              </a:spcBef>
              <a:defRPr/>
            </a:pPr>
            <a:r>
              <a:rPr lang="en-US" altLang="ja-JP" sz="1000" dirty="0" smtClean="0">
                <a:latin typeface="+mj-ea"/>
                <a:ea typeface="+mj-ea"/>
              </a:rPr>
              <a:t>Resource</a:t>
            </a:r>
            <a:r>
              <a:rPr lang="ja-JP" altLang="en-US" sz="1000" dirty="0" smtClean="0">
                <a:latin typeface="+mj-ea"/>
                <a:ea typeface="+mj-ea"/>
              </a:rPr>
              <a:t>： </a:t>
            </a:r>
            <a:r>
              <a:rPr lang="en-US" altLang="ja-JP" sz="1000" dirty="0" smtClean="0">
                <a:latin typeface="+mj-ea"/>
                <a:ea typeface="+mj-ea"/>
              </a:rPr>
              <a:t>JAMA</a:t>
            </a:r>
            <a:endParaRPr lang="ja-JP" altLang="en-US" sz="1000" dirty="0">
              <a:latin typeface="+mj-ea"/>
              <a:ea typeface="+mj-ea"/>
            </a:endParaRPr>
          </a:p>
        </p:txBody>
      </p:sp>
    </p:spTree>
    <p:extLst>
      <p:ext uri="{BB962C8B-B14F-4D97-AF65-F5344CB8AC3E}">
        <p14:creationId xmlns:p14="http://schemas.microsoft.com/office/powerpoint/2010/main" val="236421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noChangeArrowheads="1"/>
          </p:cNvSpPr>
          <p:nvPr/>
        </p:nvSpPr>
        <p:spPr bwMode="auto">
          <a:xfrm>
            <a:off x="379951" y="-99392"/>
            <a:ext cx="8440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342900" indent="-342900" eaLnBrk="1" hangingPunct="1">
              <a:buFont typeface="Wingdings" pitchFamily="2" charset="2"/>
              <a:buChar char="p"/>
            </a:pPr>
            <a:r>
              <a:rPr lang="en-US" altLang="ja-JP" sz="2400" dirty="0" smtClean="0">
                <a:latin typeface="+mj-lt"/>
              </a:rPr>
              <a:t>The Forthcoming Permissible Limits of </a:t>
            </a:r>
            <a:r>
              <a:rPr lang="en-US" altLang="ja-JP" sz="2400" dirty="0" smtClean="0">
                <a:latin typeface="Times New Roman"/>
                <a:ea typeface="ＭＳ Ｐゴシック"/>
              </a:rPr>
              <a:t>Motorcycle </a:t>
            </a:r>
            <a:r>
              <a:rPr lang="en-US" altLang="ja-JP" sz="2400" dirty="0" smtClean="0">
                <a:latin typeface="+mj-lt"/>
              </a:rPr>
              <a:t>Tailpipe Emission</a:t>
            </a:r>
            <a:endParaRPr lang="en-US" altLang="ja-JP" sz="2400" strike="sngStrike" dirty="0" smtClean="0">
              <a:latin typeface="+mj-lt"/>
            </a:endParaRPr>
          </a:p>
        </p:txBody>
      </p:sp>
      <p:sp>
        <p:nvSpPr>
          <p:cNvPr id="4" name="テキスト ボックス 3"/>
          <p:cNvSpPr txBox="1">
            <a:spLocks noChangeArrowheads="1"/>
          </p:cNvSpPr>
          <p:nvPr/>
        </p:nvSpPr>
        <p:spPr bwMode="auto">
          <a:xfrm>
            <a:off x="467544" y="614005"/>
            <a:ext cx="8520532"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79388" indent="-179388" eaLnBrk="1" hangingPunct="1">
              <a:spcBef>
                <a:spcPts val="1200"/>
              </a:spcBef>
              <a:buFont typeface="Arial" pitchFamily="34" charset="0"/>
              <a:buChar char="•"/>
            </a:pPr>
            <a:r>
              <a:rPr lang="en-US" altLang="ja-JP" sz="2000" dirty="0" smtClean="0">
                <a:latin typeface="+mn-lt"/>
              </a:rPr>
              <a:t>Considering the new EURO 4 becoming effective from 2016 and allowing adequate time for due technological development by motorcycle manufacturers, it is considered appropriate that application of new regulation in Japan occurs by the end of 2016.</a:t>
            </a:r>
          </a:p>
          <a:p>
            <a:pPr marL="179388" lvl="1" indent="-179388" eaLnBrk="1" hangingPunct="1">
              <a:spcBef>
                <a:spcPts val="600"/>
              </a:spcBef>
              <a:buFont typeface="Arial" pitchFamily="34" charset="0"/>
              <a:buChar char="•"/>
            </a:pPr>
            <a:r>
              <a:rPr lang="en-US" altLang="ja-JP" sz="2000" dirty="0" smtClean="0">
                <a:latin typeface="+mn-lt"/>
              </a:rPr>
              <a:t>Emission reduction technologies expected to be developed by 2016: </a:t>
            </a:r>
            <a:endParaRPr lang="en-US" altLang="ja-JP" sz="2000" strike="sngStrike" dirty="0" smtClean="0">
              <a:latin typeface="+mn-lt"/>
            </a:endParaRPr>
          </a:p>
          <a:p>
            <a:pPr marL="449263" lvl="1" indent="-179388" fontAlgn="auto">
              <a:spcAft>
                <a:spcPts val="0"/>
              </a:spcAft>
              <a:buFont typeface="Wingdings" pitchFamily="2" charset="2"/>
              <a:buChar char="Ø"/>
              <a:defRPr/>
            </a:pPr>
            <a:r>
              <a:rPr lang="en-US" altLang="ja-JP" sz="2000" dirty="0" smtClean="0">
                <a:latin typeface="+mn-lt"/>
              </a:rPr>
              <a:t>Optimization of fuel injection control</a:t>
            </a:r>
          </a:p>
          <a:p>
            <a:pPr marL="449263" lvl="1" indent="-179388" fontAlgn="auto">
              <a:spcAft>
                <a:spcPts val="0"/>
              </a:spcAft>
              <a:buFont typeface="Wingdings" pitchFamily="2" charset="2"/>
              <a:buChar char="Ø"/>
              <a:defRPr/>
            </a:pPr>
            <a:r>
              <a:rPr lang="en-US" altLang="ja-JP" sz="2000" dirty="0" smtClean="0">
                <a:latin typeface="+mn-lt"/>
              </a:rPr>
              <a:t>Introduction of variable valve actuation mechanism</a:t>
            </a:r>
            <a:endParaRPr lang="en-US" altLang="ja-JP" sz="2000" dirty="0">
              <a:latin typeface="+mn-lt"/>
              <a:sym typeface="Wingdings" pitchFamily="2" charset="2"/>
            </a:endParaRPr>
          </a:p>
          <a:p>
            <a:pPr marL="449263" lvl="1" indent="-179388" fontAlgn="auto">
              <a:spcAft>
                <a:spcPts val="0"/>
              </a:spcAft>
              <a:buFont typeface="Wingdings" pitchFamily="2" charset="2"/>
              <a:buChar char="Ø"/>
              <a:defRPr/>
            </a:pPr>
            <a:r>
              <a:rPr lang="en-US" altLang="ja-JP" sz="2000" dirty="0" smtClean="0">
                <a:latin typeface="+mn-lt"/>
                <a:sym typeface="Wingdings" pitchFamily="2" charset="2"/>
              </a:rPr>
              <a:t>Increase in catalyst volume</a:t>
            </a:r>
            <a:endParaRPr lang="en-US" altLang="ja-JP" sz="2000" dirty="0">
              <a:latin typeface="+mn-lt"/>
              <a:sym typeface="Wingdings" pitchFamily="2" charset="2"/>
            </a:endParaRPr>
          </a:p>
          <a:p>
            <a:pPr marL="449263" lvl="1" indent="-179388" fontAlgn="auto">
              <a:spcAft>
                <a:spcPts val="0"/>
              </a:spcAft>
              <a:buFont typeface="Wingdings" pitchFamily="2" charset="2"/>
              <a:buChar char="Ø"/>
              <a:defRPr/>
            </a:pPr>
            <a:r>
              <a:rPr lang="en-US" altLang="ja-JP" sz="2000" dirty="0" smtClean="0">
                <a:latin typeface="+mn-lt"/>
              </a:rPr>
              <a:t>Quick activation of catalyst by ascending exhaust gas temperature quickly</a:t>
            </a:r>
          </a:p>
          <a:p>
            <a:pPr marL="449263" lvl="1" indent="-179388" fontAlgn="auto">
              <a:spcAft>
                <a:spcPts val="0"/>
              </a:spcAft>
              <a:buFont typeface="Wingdings" pitchFamily="2" charset="2"/>
              <a:buChar char="Ø"/>
              <a:defRPr/>
            </a:pPr>
            <a:r>
              <a:rPr lang="en-US" altLang="ja-JP" sz="2000" dirty="0" smtClean="0">
                <a:latin typeface="+mn-lt"/>
              </a:rPr>
              <a:t>High efficiency of catalyst</a:t>
            </a:r>
            <a:endParaRPr lang="en-US" altLang="ja-JP" sz="2000" dirty="0">
              <a:latin typeface="+mn-lt"/>
            </a:endParaRPr>
          </a:p>
        </p:txBody>
      </p:sp>
      <p:sp>
        <p:nvSpPr>
          <p:cNvPr id="7" name="正方形/長方形 6"/>
          <p:cNvSpPr/>
          <p:nvPr/>
        </p:nvSpPr>
        <p:spPr>
          <a:xfrm>
            <a:off x="395163" y="3830051"/>
            <a:ext cx="8569325" cy="302433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185738" indent="-6350">
              <a:defRPr/>
            </a:pPr>
            <a:r>
              <a:rPr lang="en-US" altLang="ja-JP" sz="2000" b="1" dirty="0" smtClean="0">
                <a:solidFill>
                  <a:schemeClr val="tx1"/>
                </a:solidFill>
              </a:rPr>
              <a:t>[Recommendation]</a:t>
            </a:r>
          </a:p>
          <a:p>
            <a:pPr marL="185738" indent="-6350">
              <a:defRPr/>
            </a:pPr>
            <a:r>
              <a:rPr lang="en-US" altLang="ja-JP" sz="2000" dirty="0" smtClean="0">
                <a:solidFill>
                  <a:schemeClr val="tx1"/>
                </a:solidFill>
              </a:rPr>
              <a:t>The new permissible emission limits are set based on WMTC classes and will begin by the end of 2016.</a:t>
            </a:r>
            <a:endParaRPr lang="en-US" altLang="ja-JP" sz="2000" dirty="0">
              <a:solidFill>
                <a:schemeClr val="tx1"/>
              </a:solidFill>
              <a:latin typeface="Calibri"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4081513647"/>
              </p:ext>
            </p:extLst>
          </p:nvPr>
        </p:nvGraphicFramePr>
        <p:xfrm>
          <a:off x="683569" y="4893954"/>
          <a:ext cx="7417445" cy="1828800"/>
        </p:xfrm>
        <a:graphic>
          <a:graphicData uri="http://schemas.openxmlformats.org/drawingml/2006/table">
            <a:tbl>
              <a:tblPr firstRow="1" bandRow="1">
                <a:tableStyleId>{5940675A-B579-460E-94D1-54222C63F5DA}</a:tableStyleId>
              </a:tblPr>
              <a:tblGrid>
                <a:gridCol w="1909013"/>
                <a:gridCol w="612048"/>
                <a:gridCol w="612048"/>
                <a:gridCol w="612048"/>
                <a:gridCol w="612048"/>
                <a:gridCol w="612048"/>
                <a:gridCol w="612048"/>
                <a:gridCol w="612048"/>
                <a:gridCol w="612048"/>
                <a:gridCol w="612048"/>
              </a:tblGrid>
              <a:tr h="264029">
                <a:tc>
                  <a:txBody>
                    <a:bodyPr/>
                    <a:lstStyle/>
                    <a:p>
                      <a:pPr algn="ctr"/>
                      <a:r>
                        <a:rPr kumimoji="1" lang="en-US" altLang="ja-JP" sz="1400" dirty="0" smtClean="0"/>
                        <a:t>Category</a:t>
                      </a:r>
                      <a:endParaRPr kumimoji="1" lang="ja-JP" altLang="en-US" sz="1400" dirty="0"/>
                    </a:p>
                  </a:txBody>
                  <a:tcPr marL="91437" marR="91437" anchor="ctr">
                    <a:lnB w="12700" cap="flat" cmpd="sng" algn="ctr">
                      <a:solidFill>
                        <a:schemeClr val="tx1"/>
                      </a:solidFill>
                      <a:prstDash val="solid"/>
                      <a:round/>
                      <a:headEnd type="none" w="med" len="med"/>
                      <a:tailEnd type="none" w="med" len="med"/>
                    </a:lnB>
                  </a:tcPr>
                </a:tc>
                <a:tc gridSpan="3">
                  <a:txBody>
                    <a:bodyPr/>
                    <a:lstStyle/>
                    <a:p>
                      <a:pPr algn="ctr"/>
                      <a:r>
                        <a:rPr kumimoji="1" lang="en-US" altLang="ja-JP" sz="1400" dirty="0" smtClean="0"/>
                        <a:t>Class</a:t>
                      </a:r>
                      <a:r>
                        <a:rPr kumimoji="1" lang="en-US" altLang="ja-JP" sz="1400" baseline="0" dirty="0" smtClean="0"/>
                        <a:t> 1</a:t>
                      </a:r>
                      <a:endParaRPr kumimoji="1" lang="en-US" altLang="ja-JP" sz="1400" dirty="0" smtClean="0"/>
                    </a:p>
                  </a:txBody>
                  <a:tcPr marL="91437" marR="91437">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Class</a:t>
                      </a:r>
                      <a:r>
                        <a:rPr kumimoji="1" lang="en-US" altLang="ja-JP" sz="1400" baseline="0" dirty="0" smtClean="0"/>
                        <a:t> 2</a:t>
                      </a:r>
                      <a:endParaRPr kumimoji="1" lang="en-US" altLang="ja-JP" sz="1400" dirty="0" smtClean="0"/>
                    </a:p>
                  </a:txBody>
                  <a:tcPr marL="91437" marR="91437"/>
                </a:tc>
                <a:tc hMerge="1">
                  <a:txBody>
                    <a:bodyPr/>
                    <a:lstStyle/>
                    <a:p>
                      <a:pPr algn="ctr"/>
                      <a:endParaRPr kumimoji="1" lang="ja-JP" altLang="en-US" sz="1400" dirty="0"/>
                    </a:p>
                  </a:txBody>
                  <a:tcPr/>
                </a:tc>
                <a:tc hMerge="1">
                  <a:txBody>
                    <a:bodyPr/>
                    <a:lstStyle/>
                    <a:p>
                      <a:pPr algn="ctr"/>
                      <a:endParaRPr kumimoji="1" lang="ja-JP" altLang="en-US" sz="1400" dirty="0"/>
                    </a:p>
                  </a:txBody>
                  <a:tcPr/>
                </a:tc>
                <a:tc gridSpan="3">
                  <a:txBody>
                    <a:bodyPr/>
                    <a:lstStyle/>
                    <a:p>
                      <a:pPr algn="ctr"/>
                      <a:r>
                        <a:rPr kumimoji="1" lang="en-US" altLang="ja-JP" sz="1400" dirty="0" smtClean="0"/>
                        <a:t>Class</a:t>
                      </a:r>
                      <a:r>
                        <a:rPr kumimoji="1" lang="en-US" altLang="ja-JP" sz="1400" baseline="0" dirty="0" smtClean="0"/>
                        <a:t> 3</a:t>
                      </a:r>
                      <a:endParaRPr kumimoji="1" lang="ja-JP" altLang="en-US" sz="1000" dirty="0"/>
                    </a:p>
                  </a:txBody>
                  <a:tcPr marL="91437" marR="91437"/>
                </a:tc>
                <a:tc hMerge="1">
                  <a:txBody>
                    <a:bodyPr/>
                    <a:lstStyle/>
                    <a:p>
                      <a:endParaRPr kumimoji="1" lang="ja-JP" altLang="en-US" dirty="0"/>
                    </a:p>
                  </a:txBody>
                  <a:tcPr/>
                </a:tc>
                <a:tc hMerge="1">
                  <a:txBody>
                    <a:bodyPr/>
                    <a:lstStyle/>
                    <a:p>
                      <a:endParaRPr kumimoji="1" lang="ja-JP" altLang="en-US" dirty="0"/>
                    </a:p>
                  </a:txBody>
                  <a:tcPr/>
                </a:tc>
              </a:tr>
              <a:tr h="264029">
                <a:tc>
                  <a:txBody>
                    <a:bodyPr/>
                    <a:lstStyle/>
                    <a:p>
                      <a:pPr algn="ctr"/>
                      <a:r>
                        <a:rPr kumimoji="1" lang="en-US" altLang="ja-JP" sz="1400" dirty="0" smtClean="0"/>
                        <a:t>Pollutants</a:t>
                      </a:r>
                      <a:endParaRPr kumimoji="1" lang="ja-JP" altLang="en-US" sz="1400" dirty="0"/>
                    </a:p>
                  </a:txBody>
                  <a:tcPr marL="91437" marR="91437">
                    <a:lnT w="12700" cap="flat" cmpd="sng" algn="ctr">
                      <a:solidFill>
                        <a:schemeClr val="tx1"/>
                      </a:solidFill>
                      <a:prstDash val="solid"/>
                      <a:round/>
                      <a:headEnd type="none" w="med" len="med"/>
                      <a:tailEnd type="none" w="med" len="med"/>
                    </a:lnT>
                  </a:tcPr>
                </a:tc>
                <a:tc>
                  <a:txBody>
                    <a:bodyPr/>
                    <a:lstStyle/>
                    <a:p>
                      <a:pPr algn="ctr"/>
                      <a:r>
                        <a:rPr kumimoji="1" lang="en-US" altLang="ja-JP" sz="1400" dirty="0" smtClean="0"/>
                        <a:t>THC</a:t>
                      </a:r>
                      <a:endParaRPr kumimoji="1" lang="ja-JP" altLang="en-US" sz="1400" dirty="0"/>
                    </a:p>
                  </a:txBody>
                  <a:tcPr marL="91437" marR="91437">
                    <a:lnT w="12700" cap="flat" cmpd="sng" algn="ctr">
                      <a:solidFill>
                        <a:schemeClr val="tx1"/>
                      </a:solidFill>
                      <a:prstDash val="solid"/>
                      <a:round/>
                      <a:headEnd type="none" w="med" len="med"/>
                      <a:tailEnd type="none" w="med" len="med"/>
                    </a:lnT>
                  </a:tcPr>
                </a:tc>
                <a:tc>
                  <a:txBody>
                    <a:bodyPr/>
                    <a:lstStyle/>
                    <a:p>
                      <a:pPr algn="ctr"/>
                      <a:r>
                        <a:rPr kumimoji="1" lang="en-US" altLang="ja-JP" sz="1400" dirty="0" smtClean="0"/>
                        <a:t>CO</a:t>
                      </a:r>
                      <a:endParaRPr kumimoji="1" lang="ja-JP" altLang="en-US" sz="1400" dirty="0"/>
                    </a:p>
                  </a:txBody>
                  <a:tcPr marL="91437" marR="91437">
                    <a:lnT w="12700" cap="flat" cmpd="sng" algn="ctr">
                      <a:solidFill>
                        <a:schemeClr val="tx1"/>
                      </a:solidFill>
                      <a:prstDash val="solid"/>
                      <a:round/>
                      <a:headEnd type="none" w="med" len="med"/>
                      <a:tailEnd type="none" w="med" len="med"/>
                    </a:lnT>
                  </a:tcPr>
                </a:tc>
                <a:tc>
                  <a:txBody>
                    <a:bodyPr/>
                    <a:lstStyle/>
                    <a:p>
                      <a:pPr algn="ctr"/>
                      <a:r>
                        <a:rPr kumimoji="1" lang="en-US" altLang="ja-JP" sz="1400" dirty="0" err="1" smtClean="0"/>
                        <a:t>NOx</a:t>
                      </a:r>
                      <a:endParaRPr kumimoji="1" lang="ja-JP" altLang="en-US" sz="1400" dirty="0"/>
                    </a:p>
                  </a:txBody>
                  <a:tcPr marL="91437" marR="91437">
                    <a:lnT w="12700" cap="flat" cmpd="sng" algn="ctr">
                      <a:solidFill>
                        <a:schemeClr val="tx1"/>
                      </a:solidFill>
                      <a:prstDash val="solid"/>
                      <a:round/>
                      <a:headEnd type="none" w="med" len="med"/>
                      <a:tailEnd type="none" w="med" len="med"/>
                    </a:lnT>
                  </a:tcPr>
                </a:tc>
                <a:tc>
                  <a:txBody>
                    <a:bodyPr/>
                    <a:lstStyle/>
                    <a:p>
                      <a:pPr algn="ctr"/>
                      <a:r>
                        <a:rPr kumimoji="1" lang="en-US" altLang="ja-JP" sz="1400" dirty="0" smtClean="0"/>
                        <a:t>THC</a:t>
                      </a:r>
                      <a:endParaRPr kumimoji="1" lang="ja-JP" altLang="en-US" sz="1400" dirty="0"/>
                    </a:p>
                  </a:txBody>
                  <a:tcPr marL="91437" marR="91437"/>
                </a:tc>
                <a:tc>
                  <a:txBody>
                    <a:bodyPr/>
                    <a:lstStyle/>
                    <a:p>
                      <a:pPr algn="ctr"/>
                      <a:r>
                        <a:rPr kumimoji="1" lang="en-US" altLang="ja-JP" sz="1400" dirty="0" smtClean="0"/>
                        <a:t>CO</a:t>
                      </a:r>
                      <a:endParaRPr kumimoji="1" lang="ja-JP" altLang="en-US" sz="1400" dirty="0"/>
                    </a:p>
                  </a:txBody>
                  <a:tcPr marL="91437" marR="91437"/>
                </a:tc>
                <a:tc>
                  <a:txBody>
                    <a:bodyPr/>
                    <a:lstStyle/>
                    <a:p>
                      <a:pPr algn="ctr"/>
                      <a:r>
                        <a:rPr kumimoji="1" lang="en-US" altLang="ja-JP" sz="1400" dirty="0" err="1" smtClean="0"/>
                        <a:t>NOx</a:t>
                      </a:r>
                      <a:endParaRPr kumimoji="1" lang="ja-JP" altLang="en-US" sz="1400" dirty="0"/>
                    </a:p>
                  </a:txBody>
                  <a:tcPr marL="91437" marR="91437"/>
                </a:tc>
                <a:tc>
                  <a:txBody>
                    <a:bodyPr/>
                    <a:lstStyle/>
                    <a:p>
                      <a:pPr algn="ctr"/>
                      <a:r>
                        <a:rPr kumimoji="1" lang="en-US" altLang="ja-JP" sz="1400" dirty="0" smtClean="0"/>
                        <a:t>THC</a:t>
                      </a:r>
                      <a:endParaRPr kumimoji="1" lang="ja-JP" altLang="en-US" sz="1400" dirty="0"/>
                    </a:p>
                  </a:txBody>
                  <a:tcPr marL="91437" marR="91437"/>
                </a:tc>
                <a:tc>
                  <a:txBody>
                    <a:bodyPr/>
                    <a:lstStyle/>
                    <a:p>
                      <a:pPr algn="ctr"/>
                      <a:r>
                        <a:rPr kumimoji="1" lang="en-US" altLang="ja-JP" sz="1400" dirty="0" smtClean="0"/>
                        <a:t>CO</a:t>
                      </a:r>
                      <a:endParaRPr kumimoji="1" lang="ja-JP" altLang="en-US" sz="1400" dirty="0"/>
                    </a:p>
                  </a:txBody>
                  <a:tcPr marL="91437" marR="91437"/>
                </a:tc>
                <a:tc>
                  <a:txBody>
                    <a:bodyPr/>
                    <a:lstStyle/>
                    <a:p>
                      <a:pPr algn="ctr"/>
                      <a:r>
                        <a:rPr kumimoji="1" lang="en-US" altLang="ja-JP" sz="1400" dirty="0" err="1" smtClean="0"/>
                        <a:t>NOx</a:t>
                      </a:r>
                      <a:endParaRPr kumimoji="1" lang="ja-JP" altLang="en-US" sz="1400" dirty="0"/>
                    </a:p>
                  </a:txBody>
                  <a:tcPr marL="91437" marR="91437"/>
                </a:tc>
              </a:tr>
              <a:tr h="254694">
                <a:tc>
                  <a:txBody>
                    <a:bodyPr/>
                    <a:lstStyle/>
                    <a:p>
                      <a:pPr algn="ctr"/>
                      <a:r>
                        <a:rPr kumimoji="1" lang="en-US" altLang="ja-JP" sz="1400" dirty="0" smtClean="0"/>
                        <a:t>Next</a:t>
                      </a:r>
                      <a:r>
                        <a:rPr kumimoji="1" lang="en-US" altLang="ja-JP" sz="1400" baseline="0" dirty="0" smtClean="0"/>
                        <a:t> Limit</a:t>
                      </a:r>
                      <a:endParaRPr kumimoji="1" lang="en-US" altLang="ja-JP" sz="1400" dirty="0" smtClean="0"/>
                    </a:p>
                  </a:txBody>
                  <a:tcPr marL="0" marR="0"/>
                </a:tc>
                <a:tc>
                  <a:txBody>
                    <a:bodyPr/>
                    <a:lstStyle/>
                    <a:p>
                      <a:pPr algn="ctr"/>
                      <a:r>
                        <a:rPr kumimoji="1" lang="en-US" altLang="ja-JP" sz="1400" dirty="0" smtClean="0"/>
                        <a:t>0.30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0.07</a:t>
                      </a:r>
                    </a:p>
                  </a:txBody>
                  <a:tcPr marL="0" marR="0"/>
                </a:tc>
                <a:tc>
                  <a:txBody>
                    <a:bodyPr/>
                    <a:lstStyle/>
                    <a:p>
                      <a:pPr algn="ctr"/>
                      <a:r>
                        <a:rPr kumimoji="1" lang="en-US" altLang="ja-JP" sz="1400" dirty="0" smtClean="0"/>
                        <a:t>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0.07</a:t>
                      </a:r>
                    </a:p>
                  </a:txBody>
                  <a:tcPr marL="0" marR="0"/>
                </a:tc>
                <a:tc>
                  <a:txBody>
                    <a:bodyPr/>
                    <a:lstStyle/>
                    <a:p>
                      <a:pPr algn="ctr"/>
                      <a:r>
                        <a:rPr kumimoji="1" lang="en-US" altLang="ja-JP" sz="1400" dirty="0" smtClean="0"/>
                        <a:t>0.17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0.09</a:t>
                      </a:r>
                    </a:p>
                  </a:txBody>
                  <a:tcPr marL="0" marR="0"/>
                </a:tc>
              </a:tr>
              <a:tr h="254694">
                <a:tc>
                  <a:txBody>
                    <a:bodyPr/>
                    <a:lstStyle/>
                    <a:p>
                      <a:pPr algn="ctr"/>
                      <a:r>
                        <a:rPr kumimoji="1" lang="en-US" altLang="ja-JP" sz="1400" dirty="0" smtClean="0"/>
                        <a:t>Current</a:t>
                      </a:r>
                      <a:r>
                        <a:rPr kumimoji="1" lang="en-US" altLang="ja-JP" sz="1400" baseline="0" dirty="0" smtClean="0"/>
                        <a:t> Equivalent Limit</a:t>
                      </a:r>
                      <a:endParaRPr kumimoji="1" lang="en-US" altLang="ja-JP" sz="1400" dirty="0" smtClean="0"/>
                    </a:p>
                  </a:txBody>
                  <a:tcPr marL="0" marR="0"/>
                </a:tc>
                <a:tc>
                  <a:txBody>
                    <a:bodyPr/>
                    <a:lstStyle/>
                    <a:p>
                      <a:pPr algn="ctr"/>
                      <a:r>
                        <a:rPr kumimoji="1" lang="en-US" altLang="ja-JP" sz="1400" dirty="0" smtClean="0"/>
                        <a:t>0.45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2.2</a:t>
                      </a:r>
                    </a:p>
                  </a:txBody>
                  <a:tcPr marL="0" marR="0"/>
                </a:tc>
                <a:tc>
                  <a:txBody>
                    <a:bodyPr/>
                    <a:lstStyle/>
                    <a:p>
                      <a:pPr algn="ctr"/>
                      <a:r>
                        <a:rPr kumimoji="1" lang="en-US" altLang="ja-JP" sz="1400" dirty="0" smtClean="0"/>
                        <a:t>0.16</a:t>
                      </a:r>
                    </a:p>
                  </a:txBody>
                  <a:tcPr marL="0" marR="0"/>
                </a:tc>
                <a:tc>
                  <a:txBody>
                    <a:bodyPr/>
                    <a:lstStyle/>
                    <a:p>
                      <a:pPr algn="ctr"/>
                      <a:r>
                        <a:rPr kumimoji="1" lang="en-US" altLang="ja-JP" sz="1400" dirty="0" smtClean="0"/>
                        <a:t>0.27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2.62</a:t>
                      </a:r>
                    </a:p>
                  </a:txBody>
                  <a:tcPr marL="0" marR="0"/>
                </a:tc>
                <a:tc>
                  <a:txBody>
                    <a:bodyPr/>
                    <a:lstStyle/>
                    <a:p>
                      <a:pPr algn="ctr"/>
                      <a:r>
                        <a:rPr kumimoji="1" lang="en-US" altLang="ja-JP" sz="1400" dirty="0" smtClean="0"/>
                        <a:t>0.21</a:t>
                      </a:r>
                    </a:p>
                  </a:txBody>
                  <a:tcPr marL="0" marR="0"/>
                </a:tc>
                <a:tc>
                  <a:txBody>
                    <a:bodyPr/>
                    <a:lstStyle/>
                    <a:p>
                      <a:pPr algn="ctr"/>
                      <a:r>
                        <a:rPr kumimoji="1" lang="en-US" altLang="ja-JP" sz="1400" dirty="0" smtClean="0"/>
                        <a:t>0.27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2.62</a:t>
                      </a:r>
                    </a:p>
                  </a:txBody>
                  <a:tcPr marL="0" marR="0"/>
                </a:tc>
                <a:tc>
                  <a:txBody>
                    <a:bodyPr/>
                    <a:lstStyle/>
                    <a:p>
                      <a:pPr algn="ctr"/>
                      <a:r>
                        <a:rPr kumimoji="1" lang="en-US" altLang="ja-JP" sz="1400" dirty="0" smtClean="0"/>
                        <a:t>0.21</a:t>
                      </a:r>
                    </a:p>
                  </a:txBody>
                  <a:tcPr marL="0" marR="0"/>
                </a:tc>
              </a:tr>
              <a:tr h="254694">
                <a:tc>
                  <a:txBody>
                    <a:bodyPr/>
                    <a:lstStyle/>
                    <a:p>
                      <a:pPr algn="ctr"/>
                      <a:r>
                        <a:rPr kumimoji="1" lang="en-US" altLang="ja-JP" sz="1400" dirty="0" smtClean="0"/>
                        <a:t>Reduction</a:t>
                      </a:r>
                      <a:r>
                        <a:rPr kumimoji="1" lang="en-US" altLang="ja-JP" sz="1400" baseline="0" dirty="0" smtClean="0"/>
                        <a:t> Rate</a:t>
                      </a:r>
                      <a:endParaRPr kumimoji="1" lang="en-US" altLang="ja-JP" sz="1400" dirty="0" smtClean="0"/>
                    </a:p>
                  </a:txBody>
                  <a:tcPr marL="0" marR="0"/>
                </a:tc>
                <a:tc>
                  <a:txBody>
                    <a:bodyPr/>
                    <a:lstStyle/>
                    <a:p>
                      <a:pPr algn="ctr"/>
                      <a:r>
                        <a:rPr kumimoji="1" lang="en-US" altLang="ja-JP" sz="1400" dirty="0" smtClean="0"/>
                        <a:t>33.3</a:t>
                      </a:r>
                      <a:r>
                        <a:rPr kumimoji="1" lang="ja-JP" altLang="en-US" sz="1400" dirty="0" smtClean="0"/>
                        <a:t>％</a:t>
                      </a:r>
                      <a:endParaRPr kumimoji="1" lang="en-US" altLang="ja-JP" sz="1400" dirty="0" smtClean="0"/>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48.2</a:t>
                      </a:r>
                      <a:r>
                        <a:rPr kumimoji="1" lang="ja-JP" altLang="en-US" sz="1400" dirty="0" smtClean="0"/>
                        <a:t>％</a:t>
                      </a:r>
                      <a:endParaRPr kumimoji="1" lang="en-US" altLang="ja-JP" sz="1400" dirty="0" smtClean="0"/>
                    </a:p>
                  </a:txBody>
                  <a:tcPr marL="0" marR="0"/>
                </a:tc>
                <a:tc>
                  <a:txBody>
                    <a:bodyPr/>
                    <a:lstStyle/>
                    <a:p>
                      <a:pPr algn="ctr"/>
                      <a:r>
                        <a:rPr kumimoji="1" lang="en-US" altLang="ja-JP" sz="1400" dirty="0" smtClean="0"/>
                        <a:t>56.3</a:t>
                      </a:r>
                      <a:r>
                        <a:rPr kumimoji="1" lang="ja-JP" altLang="en-US" sz="1400" dirty="0" smtClean="0"/>
                        <a:t>％</a:t>
                      </a:r>
                      <a:endParaRPr kumimoji="1" lang="en-US" altLang="ja-JP" sz="1400" dirty="0" smtClean="0"/>
                    </a:p>
                  </a:txBody>
                  <a:tcPr marL="0" marR="0"/>
                </a:tc>
                <a:tc>
                  <a:txBody>
                    <a:bodyPr/>
                    <a:lstStyle/>
                    <a:p>
                      <a:pPr algn="ctr"/>
                      <a:r>
                        <a:rPr kumimoji="1" lang="en-US" altLang="ja-JP" sz="1400" dirty="0" smtClean="0"/>
                        <a:t>25.9</a:t>
                      </a:r>
                      <a:r>
                        <a:rPr kumimoji="1" lang="ja-JP" altLang="en-US" sz="1400" dirty="0" smtClean="0"/>
                        <a:t>％</a:t>
                      </a:r>
                      <a:endParaRPr kumimoji="1" lang="en-US" altLang="ja-JP" sz="1400" dirty="0" smtClean="0"/>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56.5</a:t>
                      </a:r>
                      <a:r>
                        <a:rPr kumimoji="1" lang="ja-JP" altLang="en-US" sz="1400" dirty="0" smtClean="0"/>
                        <a:t>％</a:t>
                      </a:r>
                      <a:endParaRPr kumimoji="1" lang="en-US" altLang="ja-JP" sz="1400" dirty="0" smtClean="0"/>
                    </a:p>
                  </a:txBody>
                  <a:tcPr marL="0" marR="0"/>
                </a:tc>
                <a:tc>
                  <a:txBody>
                    <a:bodyPr/>
                    <a:lstStyle/>
                    <a:p>
                      <a:pPr algn="ctr"/>
                      <a:r>
                        <a:rPr kumimoji="1" lang="en-US" altLang="ja-JP" sz="1400" dirty="0" smtClean="0"/>
                        <a:t>66.7</a:t>
                      </a:r>
                      <a:r>
                        <a:rPr kumimoji="1" lang="ja-JP" altLang="en-US" sz="1400" dirty="0" smtClean="0"/>
                        <a:t>％</a:t>
                      </a:r>
                      <a:endParaRPr kumimoji="1" lang="en-US" altLang="ja-JP" sz="1400" dirty="0" smtClean="0"/>
                    </a:p>
                  </a:txBody>
                  <a:tcPr marL="0" marR="0"/>
                </a:tc>
                <a:tc>
                  <a:txBody>
                    <a:bodyPr/>
                    <a:lstStyle/>
                    <a:p>
                      <a:pPr algn="ctr"/>
                      <a:r>
                        <a:rPr kumimoji="1" lang="en-US" altLang="ja-JP" sz="1400" dirty="0" smtClean="0"/>
                        <a:t>37.0</a:t>
                      </a:r>
                      <a:r>
                        <a:rPr kumimoji="1" lang="ja-JP" altLang="en-US" sz="1400" dirty="0" smtClean="0"/>
                        <a:t>％</a:t>
                      </a:r>
                      <a:endParaRPr kumimoji="1" lang="en-US" altLang="ja-JP" sz="1400" dirty="0" smtClean="0"/>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56.5</a:t>
                      </a:r>
                      <a:r>
                        <a:rPr kumimoji="1" lang="ja-JP" altLang="en-US" sz="1400" dirty="0" smtClean="0"/>
                        <a:t>％</a:t>
                      </a:r>
                      <a:endParaRPr kumimoji="1" lang="en-US" altLang="ja-JP" sz="1400" dirty="0" smtClean="0"/>
                    </a:p>
                  </a:txBody>
                  <a:tcPr marL="0" marR="0"/>
                </a:tc>
                <a:tc>
                  <a:txBody>
                    <a:bodyPr/>
                    <a:lstStyle/>
                    <a:p>
                      <a:pPr algn="ctr"/>
                      <a:r>
                        <a:rPr kumimoji="1" lang="en-US" altLang="ja-JP" sz="1400" dirty="0" smtClean="0"/>
                        <a:t>57.1</a:t>
                      </a:r>
                      <a:r>
                        <a:rPr kumimoji="1" lang="ja-JP" altLang="en-US" sz="1400" dirty="0" smtClean="0"/>
                        <a:t>％</a:t>
                      </a:r>
                      <a:endParaRPr kumimoji="1" lang="en-US" altLang="ja-JP" sz="1400" dirty="0" smtClean="0"/>
                    </a:p>
                  </a:txBody>
                  <a:tcPr marL="0" marR="0"/>
                </a:tc>
              </a:tr>
              <a:tr h="254694">
                <a:tc>
                  <a:txBody>
                    <a:bodyPr/>
                    <a:lstStyle/>
                    <a:p>
                      <a:pPr algn="ctr"/>
                      <a:r>
                        <a:rPr kumimoji="1" lang="en-US" altLang="ja-JP" sz="1400" dirty="0" smtClean="0"/>
                        <a:t>(Ref) EURO 4</a:t>
                      </a:r>
                    </a:p>
                  </a:txBody>
                  <a:tcPr marL="0" marR="0"/>
                </a:tc>
                <a:tc>
                  <a:txBody>
                    <a:bodyPr/>
                    <a:lstStyle/>
                    <a:p>
                      <a:pPr algn="ctr"/>
                      <a:r>
                        <a:rPr kumimoji="1" lang="en-US" altLang="ja-JP" sz="1400" dirty="0" smtClean="0"/>
                        <a:t>0.38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0.07</a:t>
                      </a:r>
                    </a:p>
                  </a:txBody>
                  <a:tcPr marL="0" marR="0"/>
                </a:tc>
                <a:tc>
                  <a:txBody>
                    <a:bodyPr/>
                    <a:lstStyle/>
                    <a:p>
                      <a:pPr algn="ctr"/>
                      <a:r>
                        <a:rPr kumimoji="1" lang="en-US" altLang="ja-JP" sz="1400" dirty="0" smtClean="0"/>
                        <a:t>0.38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0.07</a:t>
                      </a:r>
                    </a:p>
                  </a:txBody>
                  <a:tcPr marL="0" marR="0"/>
                </a:tc>
                <a:tc>
                  <a:txBody>
                    <a:bodyPr/>
                    <a:lstStyle/>
                    <a:p>
                      <a:pPr algn="ctr"/>
                      <a:r>
                        <a:rPr kumimoji="1" lang="en-US" altLang="ja-JP" sz="1400" dirty="0" smtClean="0"/>
                        <a:t>0.17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1.14</a:t>
                      </a:r>
                    </a:p>
                  </a:txBody>
                  <a:tcPr marL="0" marR="0"/>
                </a:tc>
                <a:tc>
                  <a:txBody>
                    <a:bodyPr/>
                    <a:lstStyle/>
                    <a:p>
                      <a:pPr algn="ctr"/>
                      <a:r>
                        <a:rPr kumimoji="1" lang="en-US" altLang="ja-JP" sz="1400" dirty="0" smtClean="0"/>
                        <a:t>0.09</a:t>
                      </a:r>
                    </a:p>
                  </a:txBody>
                  <a:tcPr marL="0" marR="0"/>
                </a:tc>
              </a:tr>
            </a:tbl>
          </a:graphicData>
        </a:graphic>
      </p:graphicFrame>
      <p:sp>
        <p:nvSpPr>
          <p:cNvPr id="9" name="テキスト ボックス 13"/>
          <p:cNvSpPr txBox="1">
            <a:spLocks noChangeArrowheads="1"/>
          </p:cNvSpPr>
          <p:nvPr/>
        </p:nvSpPr>
        <p:spPr bwMode="auto">
          <a:xfrm>
            <a:off x="7235825" y="4563959"/>
            <a:ext cx="1223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dirty="0" smtClean="0">
                <a:latin typeface="Arial" charset="0"/>
              </a:rPr>
              <a:t>Unit</a:t>
            </a:r>
            <a:r>
              <a:rPr lang="ja-JP" altLang="en-US" sz="1200" dirty="0" smtClean="0">
                <a:latin typeface="Arial" charset="0"/>
              </a:rPr>
              <a:t> </a:t>
            </a:r>
            <a:r>
              <a:rPr lang="en-US" altLang="ja-JP" sz="1200" dirty="0">
                <a:latin typeface="Arial" charset="0"/>
              </a:rPr>
              <a:t>[g/km]</a:t>
            </a:r>
            <a:endParaRPr lang="ja-JP" altLang="en-US" sz="1200" dirty="0">
              <a:latin typeface="Arial" charset="0"/>
            </a:endParaRPr>
          </a:p>
        </p:txBody>
      </p:sp>
      <p:sp>
        <p:nvSpPr>
          <p:cNvPr id="3" name="スライド番号プレースホルダー 2"/>
          <p:cNvSpPr>
            <a:spLocks noGrp="1"/>
          </p:cNvSpPr>
          <p:nvPr>
            <p:ph type="sldNum" sz="quarter" idx="12"/>
          </p:nvPr>
        </p:nvSpPr>
        <p:spPr>
          <a:xfrm>
            <a:off x="7046912" y="6236767"/>
            <a:ext cx="2133600" cy="365125"/>
          </a:xfrm>
        </p:spPr>
        <p:txBody>
          <a:bodyPr/>
          <a:lstStyle/>
          <a:p>
            <a:fld id="{EB96248F-5599-49A3-AD5F-64D8E534B484}" type="slidenum">
              <a:rPr kumimoji="1" lang="ja-JP" altLang="en-US" smtClean="0"/>
              <a:t>5</a:t>
            </a:fld>
            <a:endParaRPr kumimoji="1" lang="ja-JP" altLang="en-US"/>
          </a:p>
        </p:txBody>
      </p:sp>
    </p:spTree>
    <p:extLst>
      <p:ext uri="{BB962C8B-B14F-4D97-AF65-F5344CB8AC3E}">
        <p14:creationId xmlns:p14="http://schemas.microsoft.com/office/powerpoint/2010/main" val="379715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p:cNvSpPr txBox="1">
            <a:spLocks noChangeArrowheads="1"/>
          </p:cNvSpPr>
          <p:nvPr/>
        </p:nvSpPr>
        <p:spPr bwMode="auto">
          <a:xfrm>
            <a:off x="242267" y="260648"/>
            <a:ext cx="8722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charset="-128"/>
              </a:defRPr>
            </a:lvl1pPr>
            <a:lvl2pPr marL="449263" indent="-26670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525463" lvl="1" indent="-342900" eaLnBrk="1" hangingPunct="1">
              <a:buFont typeface="Wingdings" pitchFamily="2" charset="2"/>
              <a:buChar char="p"/>
            </a:pPr>
            <a:r>
              <a:rPr lang="en-US" altLang="ja-JP" sz="2400" dirty="0" smtClean="0">
                <a:latin typeface="+mn-lt"/>
              </a:rPr>
              <a:t>Estimated Amount of Reduction in Tailpipe Emission in 2020</a:t>
            </a:r>
            <a:endParaRPr lang="ja-JP" altLang="en-US" sz="2400" dirty="0">
              <a:latin typeface="+mn-lt"/>
            </a:endParaRPr>
          </a:p>
        </p:txBody>
      </p:sp>
      <p:sp>
        <p:nvSpPr>
          <p:cNvPr id="7" name="テキスト ボックス 6"/>
          <p:cNvSpPr txBox="1">
            <a:spLocks noChangeArrowheads="1"/>
          </p:cNvSpPr>
          <p:nvPr/>
        </p:nvSpPr>
        <p:spPr bwMode="auto">
          <a:xfrm>
            <a:off x="611560" y="861973"/>
            <a:ext cx="79809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1200"/>
              </a:spcBef>
              <a:spcAft>
                <a:spcPts val="0"/>
              </a:spcAft>
              <a:defRPr/>
            </a:pPr>
            <a:r>
              <a:rPr lang="en-US" altLang="ja-JP" sz="2000" dirty="0" smtClean="0">
                <a:latin typeface="+mn-lt"/>
              </a:rPr>
              <a:t>The new regulation is expected to bring additional effect of 20% reduction of HC in 2020.  In the future, further reduction is expected, owing to further diffusion of new types of motorcycles.</a:t>
            </a:r>
          </a:p>
        </p:txBody>
      </p:sp>
      <p:sp>
        <p:nvSpPr>
          <p:cNvPr id="8" name="テキスト ボックス 13"/>
          <p:cNvSpPr txBox="1">
            <a:spLocks noChangeArrowheads="1"/>
          </p:cNvSpPr>
          <p:nvPr/>
        </p:nvSpPr>
        <p:spPr bwMode="auto">
          <a:xfrm>
            <a:off x="7308478" y="1984892"/>
            <a:ext cx="1223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dirty="0" smtClean="0">
                <a:latin typeface="Arial" charset="0"/>
              </a:rPr>
              <a:t>Unit</a:t>
            </a:r>
            <a:r>
              <a:rPr lang="ja-JP" altLang="en-US" sz="1200" dirty="0" smtClean="0">
                <a:latin typeface="Arial" charset="0"/>
              </a:rPr>
              <a:t> </a:t>
            </a:r>
            <a:r>
              <a:rPr lang="en-US" altLang="ja-JP" sz="1200" dirty="0">
                <a:latin typeface="Arial" charset="0"/>
              </a:rPr>
              <a:t>[</a:t>
            </a:r>
            <a:r>
              <a:rPr lang="en-US" altLang="ja-JP" sz="1200" dirty="0" smtClean="0">
                <a:latin typeface="Arial" charset="0"/>
              </a:rPr>
              <a:t>t/year]</a:t>
            </a:r>
            <a:endParaRPr lang="ja-JP" altLang="en-US" sz="1200" dirty="0">
              <a:latin typeface="Arial" charset="0"/>
            </a:endParaRPr>
          </a:p>
        </p:txBody>
      </p:sp>
      <p:sp>
        <p:nvSpPr>
          <p:cNvPr id="9" name="スライド番号プレースホルダー 8"/>
          <p:cNvSpPr>
            <a:spLocks noGrp="1"/>
          </p:cNvSpPr>
          <p:nvPr>
            <p:ph type="sldNum" sz="quarter" idx="12"/>
          </p:nvPr>
        </p:nvSpPr>
        <p:spPr>
          <a:xfrm>
            <a:off x="7033592" y="6537151"/>
            <a:ext cx="2133600" cy="365125"/>
          </a:xfrm>
        </p:spPr>
        <p:txBody>
          <a:bodyPr/>
          <a:lstStyle/>
          <a:p>
            <a:fld id="{EB96248F-5599-49A3-AD5F-64D8E534B484}" type="slidenum">
              <a:rPr kumimoji="1" lang="ja-JP" altLang="en-US" smtClean="0"/>
              <a:t>6</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99022371"/>
              </p:ext>
            </p:extLst>
          </p:nvPr>
        </p:nvGraphicFramePr>
        <p:xfrm>
          <a:off x="1116013" y="2204864"/>
          <a:ext cx="6985001" cy="4518191"/>
        </p:xfrm>
        <a:graphic>
          <a:graphicData uri="http://schemas.openxmlformats.org/drawingml/2006/table">
            <a:tbl>
              <a:tblPr firstRow="1" bandRow="1">
                <a:tableStyleId>{5940675A-B579-460E-94D1-54222C63F5DA}</a:tableStyleId>
              </a:tblPr>
              <a:tblGrid>
                <a:gridCol w="1152165"/>
                <a:gridCol w="1440206"/>
                <a:gridCol w="1152165"/>
                <a:gridCol w="1080155"/>
                <a:gridCol w="1080155"/>
                <a:gridCol w="1080155"/>
              </a:tblGrid>
              <a:tr h="640048">
                <a:tc>
                  <a:txBody>
                    <a:bodyPr/>
                    <a:lstStyle/>
                    <a:p>
                      <a:pPr algn="ctr"/>
                      <a:r>
                        <a:rPr kumimoji="1" lang="en-US" altLang="ja-JP" sz="1800" dirty="0" smtClean="0"/>
                        <a:t>Pollutants</a:t>
                      </a:r>
                      <a:endParaRPr kumimoji="1" lang="ja-JP" altLang="en-US" sz="1800" dirty="0"/>
                    </a:p>
                  </a:txBody>
                  <a:tcPr marL="91443" marR="91443" marT="45718" marB="45718" anchor="ctr"/>
                </a:tc>
                <a:tc>
                  <a:txBody>
                    <a:bodyPr/>
                    <a:lstStyle/>
                    <a:p>
                      <a:pPr algn="ctr"/>
                      <a:r>
                        <a:rPr kumimoji="1" lang="en-US" altLang="ja-JP" sz="1800" dirty="0" smtClean="0"/>
                        <a:t>Tailpipe</a:t>
                      </a:r>
                      <a:r>
                        <a:rPr kumimoji="1" lang="ja-JP" altLang="en-US" sz="1800" dirty="0" smtClean="0"/>
                        <a:t>　</a:t>
                      </a:r>
                      <a:r>
                        <a:rPr kumimoji="1" lang="en-US" altLang="ja-JP" sz="1800" dirty="0" smtClean="0"/>
                        <a:t>Emission</a:t>
                      </a:r>
                    </a:p>
                  </a:txBody>
                  <a:tcPr marL="91443" marR="91443" marT="45718" marB="45718"/>
                </a:tc>
                <a:tc>
                  <a:txBody>
                    <a:bodyPr/>
                    <a:lstStyle/>
                    <a:p>
                      <a:pPr algn="ctr"/>
                      <a:r>
                        <a:rPr kumimoji="1" lang="en-US" altLang="ja-JP" sz="1800" dirty="0" smtClean="0"/>
                        <a:t>Class</a:t>
                      </a:r>
                      <a:r>
                        <a:rPr kumimoji="1" lang="ja-JP" altLang="en-US" sz="1800" baseline="0" dirty="0" smtClean="0"/>
                        <a:t> </a:t>
                      </a:r>
                      <a:r>
                        <a:rPr kumimoji="1" lang="en-US" altLang="ja-JP" sz="1800" dirty="0" smtClean="0"/>
                        <a:t>1</a:t>
                      </a:r>
                      <a:endParaRPr kumimoji="1" lang="ja-JP" altLang="en-US" sz="1800" dirty="0"/>
                    </a:p>
                  </a:txBody>
                  <a:tcPr marL="91443" marR="91443" marT="45718" marB="45718" anchor="ctr"/>
                </a:tc>
                <a:tc>
                  <a:txBody>
                    <a:bodyPr/>
                    <a:lstStyle/>
                    <a:p>
                      <a:pPr algn="ctr"/>
                      <a:r>
                        <a:rPr kumimoji="1" lang="en-US" altLang="ja-JP" sz="1800" dirty="0" smtClean="0"/>
                        <a:t>Class</a:t>
                      </a:r>
                      <a:r>
                        <a:rPr kumimoji="1" lang="ja-JP" altLang="en-US" sz="1800" baseline="0" dirty="0" smtClean="0"/>
                        <a:t> </a:t>
                      </a:r>
                      <a:r>
                        <a:rPr kumimoji="1" lang="en-US" altLang="ja-JP" sz="1800" baseline="0" dirty="0" smtClean="0"/>
                        <a:t>2</a:t>
                      </a:r>
                      <a:endParaRPr kumimoji="1" lang="ja-JP" altLang="en-US" sz="1800" dirty="0"/>
                    </a:p>
                  </a:txBody>
                  <a:tcPr marL="91443" marR="91443" marT="45718" marB="45718" anchor="ctr"/>
                </a:tc>
                <a:tc>
                  <a:txBody>
                    <a:bodyPr/>
                    <a:lstStyle/>
                    <a:p>
                      <a:pPr algn="ctr"/>
                      <a:r>
                        <a:rPr kumimoji="1" lang="en-US" altLang="ja-JP" sz="1800" dirty="0" smtClean="0"/>
                        <a:t>Class</a:t>
                      </a:r>
                      <a:r>
                        <a:rPr kumimoji="1" lang="ja-JP" altLang="en-US" sz="1800" baseline="0" dirty="0" smtClean="0"/>
                        <a:t> </a:t>
                      </a:r>
                      <a:r>
                        <a:rPr kumimoji="1" lang="en-US" altLang="ja-JP" sz="1800" baseline="0" dirty="0" smtClean="0"/>
                        <a:t>3</a:t>
                      </a:r>
                      <a:endParaRPr kumimoji="1" lang="ja-JP" altLang="en-US" sz="1800" dirty="0"/>
                    </a:p>
                  </a:txBody>
                  <a:tcPr marL="91443" marR="91443" marT="45718" marB="45718" anchor="ctr"/>
                </a:tc>
                <a:tc>
                  <a:txBody>
                    <a:bodyPr/>
                    <a:lstStyle/>
                    <a:p>
                      <a:pPr algn="ctr"/>
                      <a:r>
                        <a:rPr kumimoji="1" lang="en-US" altLang="ja-JP" sz="1800" dirty="0" smtClean="0"/>
                        <a:t>Total</a:t>
                      </a:r>
                      <a:endParaRPr kumimoji="1" lang="ja-JP" altLang="en-US" sz="1800" dirty="0"/>
                    </a:p>
                  </a:txBody>
                  <a:tcPr marL="91443" marR="91443" marT="45718" marB="45718" anchor="ctr"/>
                </a:tc>
              </a:tr>
              <a:tr h="640048">
                <a:tc rowSpan="2">
                  <a:txBody>
                    <a:bodyPr/>
                    <a:lstStyle/>
                    <a:p>
                      <a:pPr algn="ctr"/>
                      <a:r>
                        <a:rPr kumimoji="1" lang="en-US" altLang="ja-JP" sz="1800" dirty="0" smtClean="0"/>
                        <a:t>THC</a:t>
                      </a:r>
                    </a:p>
                  </a:txBody>
                  <a:tcPr marL="91443" marR="91443" marT="45718" marB="45718" anchor="ctr"/>
                </a:tc>
                <a:tc>
                  <a:txBody>
                    <a:bodyPr/>
                    <a:lstStyle/>
                    <a:p>
                      <a:pPr algn="ctr"/>
                      <a:r>
                        <a:rPr kumimoji="1" lang="en-US" altLang="ja-JP" sz="1800" dirty="0" smtClean="0"/>
                        <a:t>Without New</a:t>
                      </a:r>
                    </a:p>
                    <a:p>
                      <a:pPr algn="ctr"/>
                      <a:r>
                        <a:rPr kumimoji="1" lang="en-US" altLang="ja-JP" sz="1800" dirty="0" smtClean="0"/>
                        <a:t>Regulation</a:t>
                      </a:r>
                      <a:endParaRPr kumimoji="1" lang="ja-JP" altLang="en-US" sz="1800" dirty="0"/>
                    </a:p>
                  </a:txBody>
                  <a:tcPr marL="91443" marR="91443" marT="45718" marB="45718"/>
                </a:tc>
                <a:tc>
                  <a:txBody>
                    <a:bodyPr/>
                    <a:lstStyle/>
                    <a:p>
                      <a:pPr algn="ctr"/>
                      <a:r>
                        <a:rPr kumimoji="1" lang="en-US" altLang="ja-JP" sz="1800" dirty="0" smtClean="0"/>
                        <a:t>947</a:t>
                      </a:r>
                      <a:endParaRPr kumimoji="1" lang="ja-JP" altLang="en-US" sz="1800" dirty="0"/>
                    </a:p>
                  </a:txBody>
                  <a:tcPr marL="91443" marR="91443" marT="45718" marB="45718" anchor="ctr"/>
                </a:tc>
                <a:tc>
                  <a:txBody>
                    <a:bodyPr/>
                    <a:lstStyle/>
                    <a:p>
                      <a:pPr algn="ctr"/>
                      <a:r>
                        <a:rPr kumimoji="1" lang="en-US" altLang="ja-JP" sz="1800" dirty="0" smtClean="0"/>
                        <a:t>245</a:t>
                      </a:r>
                      <a:endParaRPr kumimoji="1" lang="ja-JP" altLang="en-US" sz="1800" dirty="0"/>
                    </a:p>
                  </a:txBody>
                  <a:tcPr marL="91443" marR="91443" marT="45718" marB="45718" anchor="ctr"/>
                </a:tc>
                <a:tc>
                  <a:txBody>
                    <a:bodyPr/>
                    <a:lstStyle/>
                    <a:p>
                      <a:pPr algn="ctr"/>
                      <a:r>
                        <a:rPr kumimoji="1" lang="en-US" altLang="ja-JP" sz="1800" dirty="0" smtClean="0"/>
                        <a:t>202</a:t>
                      </a:r>
                      <a:endParaRPr kumimoji="1" lang="ja-JP" altLang="en-US" sz="1800" dirty="0"/>
                    </a:p>
                  </a:txBody>
                  <a:tcPr marL="91443" marR="91443" marT="45718" marB="45718" anchor="ctr"/>
                </a:tc>
                <a:tc>
                  <a:txBody>
                    <a:bodyPr/>
                    <a:lstStyle/>
                    <a:p>
                      <a:pPr algn="ctr"/>
                      <a:r>
                        <a:rPr kumimoji="1" lang="en-US" altLang="ja-JP" sz="1800" dirty="0" smtClean="0"/>
                        <a:t>1,394</a:t>
                      </a:r>
                      <a:endParaRPr kumimoji="1" lang="ja-JP" altLang="en-US" sz="1800" dirty="0"/>
                    </a:p>
                  </a:txBody>
                  <a:tcPr marL="91443" marR="91443" marT="45718" marB="45718" anchor="ctr"/>
                </a:tc>
              </a:tr>
              <a:tr h="677735">
                <a:tc v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With</a:t>
                      </a:r>
                      <a:r>
                        <a:rPr kumimoji="1" lang="ja-JP" altLang="en-US" sz="1800" baseline="0" dirty="0" smtClean="0"/>
                        <a:t> </a:t>
                      </a:r>
                      <a:r>
                        <a:rPr kumimoji="1" lang="en-US" altLang="ja-JP" sz="1800" dirty="0" smtClean="0"/>
                        <a:t>New</a:t>
                      </a:r>
                      <a:r>
                        <a:rPr kumimoji="1" lang="ja-JP" altLang="en-US" sz="1800" dirty="0" smtClean="0"/>
                        <a:t>　</a:t>
                      </a:r>
                      <a:r>
                        <a:rPr kumimoji="1" lang="en-US" altLang="ja-JP" sz="1800" dirty="0" smtClean="0"/>
                        <a:t>Regulation</a:t>
                      </a:r>
                      <a:endParaRPr kumimoji="1" lang="ja-JP" altLang="en-US" sz="1800" dirty="0"/>
                    </a:p>
                  </a:txBody>
                  <a:tcPr marL="91443" marR="91443" marT="45718" marB="45718"/>
                </a:tc>
                <a:tc>
                  <a:txBody>
                    <a:bodyPr/>
                    <a:lstStyle/>
                    <a:p>
                      <a:pPr algn="ctr"/>
                      <a:r>
                        <a:rPr kumimoji="1" lang="en-US" altLang="ja-JP" sz="1800" dirty="0" smtClean="0"/>
                        <a:t>724</a:t>
                      </a:r>
                    </a:p>
                    <a:p>
                      <a:pPr algn="ctr"/>
                      <a:r>
                        <a:rPr kumimoji="1" lang="ja-JP" altLang="en-US" sz="1800" dirty="0" smtClean="0"/>
                        <a:t>▲</a:t>
                      </a:r>
                      <a:r>
                        <a:rPr kumimoji="1" lang="en-US" altLang="ja-JP" sz="1800" dirty="0" smtClean="0"/>
                        <a:t>23.5%</a:t>
                      </a:r>
                      <a:endParaRPr kumimoji="1" lang="ja-JP" altLang="en-US" sz="1800" dirty="0"/>
                    </a:p>
                  </a:txBody>
                  <a:tcPr marL="91443" marR="91443" marT="45718" marB="45718" anchor="ctr"/>
                </a:tc>
                <a:tc>
                  <a:txBody>
                    <a:bodyPr/>
                    <a:lstStyle/>
                    <a:p>
                      <a:pPr algn="ctr"/>
                      <a:r>
                        <a:rPr kumimoji="1" lang="en-US" altLang="ja-JP" sz="1800" dirty="0" smtClean="0"/>
                        <a:t>216</a:t>
                      </a:r>
                    </a:p>
                    <a:p>
                      <a:pPr algn="ctr"/>
                      <a:r>
                        <a:rPr kumimoji="1" lang="ja-JP" altLang="en-US" sz="1800" dirty="0" smtClean="0"/>
                        <a:t>▲</a:t>
                      </a:r>
                      <a:r>
                        <a:rPr kumimoji="1" lang="en-US" altLang="ja-JP" sz="1800" dirty="0" smtClean="0"/>
                        <a:t>11.8%</a:t>
                      </a:r>
                      <a:endParaRPr kumimoji="1" lang="ja-JP" altLang="en-US" sz="1800" dirty="0"/>
                    </a:p>
                  </a:txBody>
                  <a:tcPr marL="91443" marR="91443" marT="45718" marB="45718" anchor="ctr"/>
                </a:tc>
                <a:tc>
                  <a:txBody>
                    <a:bodyPr/>
                    <a:lstStyle/>
                    <a:p>
                      <a:pPr algn="ctr"/>
                      <a:r>
                        <a:rPr kumimoji="1" lang="en-US" altLang="ja-JP" sz="1800" dirty="0" smtClean="0"/>
                        <a:t>170</a:t>
                      </a:r>
                    </a:p>
                    <a:p>
                      <a:pPr algn="ctr"/>
                      <a:r>
                        <a:rPr kumimoji="1" lang="ja-JP" altLang="en-US" sz="1800" dirty="0" smtClean="0"/>
                        <a:t>▲</a:t>
                      </a:r>
                      <a:r>
                        <a:rPr kumimoji="1" lang="en-US" altLang="ja-JP" sz="1800" dirty="0" smtClean="0"/>
                        <a:t>15.8%</a:t>
                      </a:r>
                      <a:endParaRPr kumimoji="1" lang="ja-JP" altLang="en-US" sz="1800" dirty="0"/>
                    </a:p>
                  </a:txBody>
                  <a:tcPr marL="91443" marR="91443" marT="45718" marB="45718" anchor="ctr"/>
                </a:tc>
                <a:tc>
                  <a:txBody>
                    <a:bodyPr/>
                    <a:lstStyle/>
                    <a:p>
                      <a:pPr algn="ctr"/>
                      <a:r>
                        <a:rPr kumimoji="1" lang="en-US" altLang="ja-JP" sz="1800" dirty="0" smtClean="0"/>
                        <a:t>1,110</a:t>
                      </a:r>
                    </a:p>
                    <a:p>
                      <a:pPr algn="ctr"/>
                      <a:r>
                        <a:rPr kumimoji="1" lang="ja-JP" altLang="en-US" sz="1800" dirty="0" smtClean="0"/>
                        <a:t>▲</a:t>
                      </a:r>
                      <a:r>
                        <a:rPr kumimoji="1" lang="en-US" altLang="ja-JP" sz="1800" dirty="0" smtClean="0"/>
                        <a:t>20.4%</a:t>
                      </a:r>
                      <a:endParaRPr kumimoji="1" lang="ja-JP" altLang="en-US" sz="1800" dirty="0"/>
                    </a:p>
                  </a:txBody>
                  <a:tcPr marL="91443" marR="91443" marT="45718" marB="45718" anchor="ctr"/>
                </a:tc>
              </a:tr>
              <a:tr h="640048">
                <a:tc rowSpan="2">
                  <a:txBody>
                    <a:bodyPr/>
                    <a:lstStyle/>
                    <a:p>
                      <a:pPr algn="ctr"/>
                      <a:r>
                        <a:rPr kumimoji="1" lang="en-US" altLang="ja-JP" sz="1800" dirty="0" smtClean="0"/>
                        <a:t>CO</a:t>
                      </a:r>
                      <a:endParaRPr kumimoji="1" lang="ja-JP" altLang="en-US" sz="1800" dirty="0"/>
                    </a:p>
                  </a:txBody>
                  <a:tcPr marL="91443" marR="91443" marT="45718" marB="45718" anchor="ctr"/>
                </a:tc>
                <a:tc>
                  <a:txBody>
                    <a:bodyPr/>
                    <a:lstStyle/>
                    <a:p>
                      <a:pPr algn="ctr"/>
                      <a:r>
                        <a:rPr kumimoji="1" lang="en-US" altLang="ja-JP" sz="1800" dirty="0" smtClean="0"/>
                        <a:t>Without New</a:t>
                      </a:r>
                    </a:p>
                    <a:p>
                      <a:pPr algn="ctr"/>
                      <a:r>
                        <a:rPr kumimoji="1" lang="en-US" altLang="ja-JP" sz="1800" dirty="0" smtClean="0"/>
                        <a:t>Regulation</a:t>
                      </a:r>
                      <a:endParaRPr kumimoji="1" lang="ja-JP" altLang="en-US" sz="1800" dirty="0" smtClean="0"/>
                    </a:p>
                  </a:txBody>
                  <a:tcPr marL="91443" marR="91443" marT="45718" marB="45718"/>
                </a:tc>
                <a:tc>
                  <a:txBody>
                    <a:bodyPr/>
                    <a:lstStyle/>
                    <a:p>
                      <a:pPr algn="ctr"/>
                      <a:r>
                        <a:rPr kumimoji="1" lang="en-US" altLang="ja-JP" sz="1800" dirty="0" smtClean="0"/>
                        <a:t>11,561</a:t>
                      </a:r>
                      <a:endParaRPr kumimoji="1" lang="ja-JP" altLang="en-US" sz="1800" dirty="0"/>
                    </a:p>
                  </a:txBody>
                  <a:tcPr marL="91443" marR="91443" marT="45718" marB="45718" anchor="ctr"/>
                </a:tc>
                <a:tc>
                  <a:txBody>
                    <a:bodyPr/>
                    <a:lstStyle/>
                    <a:p>
                      <a:pPr algn="ctr"/>
                      <a:r>
                        <a:rPr kumimoji="1" lang="en-US" altLang="ja-JP" sz="1800" dirty="0" smtClean="0"/>
                        <a:t>6,839</a:t>
                      </a:r>
                      <a:endParaRPr kumimoji="1" lang="ja-JP" altLang="en-US" sz="1800" dirty="0"/>
                    </a:p>
                  </a:txBody>
                  <a:tcPr marL="91443" marR="91443" marT="45718" marB="45718" anchor="ctr"/>
                </a:tc>
                <a:tc>
                  <a:txBody>
                    <a:bodyPr/>
                    <a:lstStyle/>
                    <a:p>
                      <a:pPr algn="ctr"/>
                      <a:r>
                        <a:rPr kumimoji="1" lang="en-US" altLang="ja-JP" sz="1800" dirty="0" smtClean="0"/>
                        <a:t>3,107</a:t>
                      </a:r>
                      <a:endParaRPr kumimoji="1" lang="ja-JP" altLang="en-US" sz="1800" dirty="0"/>
                    </a:p>
                  </a:txBody>
                  <a:tcPr marL="91443" marR="91443" marT="45718" marB="45718" anchor="ctr"/>
                </a:tc>
                <a:tc>
                  <a:txBody>
                    <a:bodyPr/>
                    <a:lstStyle/>
                    <a:p>
                      <a:pPr algn="ctr"/>
                      <a:r>
                        <a:rPr kumimoji="1" lang="en-US" altLang="ja-JP" sz="1800" dirty="0" smtClean="0"/>
                        <a:t>21,506</a:t>
                      </a:r>
                      <a:endParaRPr kumimoji="1" lang="ja-JP" altLang="en-US" sz="1800" dirty="0"/>
                    </a:p>
                  </a:txBody>
                  <a:tcPr marL="91443" marR="91443" marT="45718" marB="45718" anchor="ctr"/>
                </a:tc>
              </a:tr>
              <a:tr h="640048">
                <a:tc v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With</a:t>
                      </a:r>
                      <a:r>
                        <a:rPr kumimoji="1" lang="ja-JP" altLang="en-US" sz="1800" baseline="0" dirty="0" smtClean="0"/>
                        <a:t> </a:t>
                      </a:r>
                      <a:r>
                        <a:rPr kumimoji="1" lang="en-US" altLang="ja-JP" sz="1800" dirty="0" smtClean="0"/>
                        <a:t>New</a:t>
                      </a:r>
                      <a:r>
                        <a:rPr kumimoji="1" lang="ja-JP" altLang="en-US" sz="1800" dirty="0" smtClean="0"/>
                        <a:t>　</a:t>
                      </a:r>
                      <a:r>
                        <a:rPr kumimoji="1" lang="en-US" altLang="ja-JP" sz="1800" dirty="0" smtClean="0"/>
                        <a:t>Regulation</a:t>
                      </a:r>
                      <a:endParaRPr kumimoji="1" lang="ja-JP" altLang="en-US" sz="1800" dirty="0" smtClean="0"/>
                    </a:p>
                  </a:txBody>
                  <a:tcPr marL="91443" marR="91443" marT="45718" marB="45718"/>
                </a:tc>
                <a:tc>
                  <a:txBody>
                    <a:bodyPr/>
                    <a:lstStyle/>
                    <a:p>
                      <a:pPr algn="ctr"/>
                      <a:r>
                        <a:rPr kumimoji="1" lang="en-US" altLang="ja-JP" sz="1800" dirty="0" smtClean="0"/>
                        <a:t>7,245</a:t>
                      </a:r>
                    </a:p>
                    <a:p>
                      <a:pPr algn="ctr"/>
                      <a:r>
                        <a:rPr kumimoji="1" lang="ja-JP" altLang="en-US" sz="1800" dirty="0" smtClean="0"/>
                        <a:t>▲</a:t>
                      </a:r>
                      <a:r>
                        <a:rPr kumimoji="1" lang="en-US" altLang="ja-JP" sz="1800" dirty="0" smtClean="0"/>
                        <a:t>37.3%</a:t>
                      </a:r>
                      <a:endParaRPr kumimoji="1" lang="ja-JP" altLang="en-US" sz="1800" dirty="0"/>
                    </a:p>
                  </a:txBody>
                  <a:tcPr marL="91443" marR="91443" marT="45718" marB="45718" anchor="ctr"/>
                </a:tc>
                <a:tc>
                  <a:txBody>
                    <a:bodyPr/>
                    <a:lstStyle/>
                    <a:p>
                      <a:pPr algn="ctr"/>
                      <a:r>
                        <a:rPr kumimoji="1" lang="en-US" altLang="ja-JP" sz="1800" dirty="0" smtClean="0"/>
                        <a:t>5,083</a:t>
                      </a:r>
                    </a:p>
                    <a:p>
                      <a:pPr algn="ctr"/>
                      <a:r>
                        <a:rPr kumimoji="1" lang="ja-JP" altLang="en-US" sz="1800" dirty="0" smtClean="0"/>
                        <a:t>▲</a:t>
                      </a:r>
                      <a:r>
                        <a:rPr kumimoji="1" lang="en-US" altLang="ja-JP" sz="1800" dirty="0" smtClean="0"/>
                        <a:t>25.7%</a:t>
                      </a:r>
                      <a:endParaRPr kumimoji="1" lang="ja-JP" altLang="en-US" sz="1800" dirty="0"/>
                    </a:p>
                  </a:txBody>
                  <a:tcPr marL="91443" marR="91443" marT="45718" marB="45718" anchor="ctr"/>
                </a:tc>
                <a:tc>
                  <a:txBody>
                    <a:bodyPr/>
                    <a:lstStyle/>
                    <a:p>
                      <a:pPr algn="ctr"/>
                      <a:r>
                        <a:rPr kumimoji="1" lang="en-US" altLang="ja-JP" sz="1800" dirty="0" smtClean="0"/>
                        <a:t>2,362</a:t>
                      </a:r>
                    </a:p>
                    <a:p>
                      <a:pPr algn="ctr"/>
                      <a:r>
                        <a:rPr kumimoji="1" lang="ja-JP" altLang="en-US" sz="1800" dirty="0" smtClean="0"/>
                        <a:t>▲</a:t>
                      </a:r>
                      <a:r>
                        <a:rPr kumimoji="1" lang="en-US" altLang="ja-JP" sz="1800" dirty="0" smtClean="0"/>
                        <a:t>24.0%</a:t>
                      </a:r>
                      <a:endParaRPr kumimoji="1" lang="ja-JP" altLang="en-US" sz="1800" dirty="0"/>
                    </a:p>
                  </a:txBody>
                  <a:tcPr marL="91443" marR="91443" marT="45718" marB="45718" anchor="ctr"/>
                </a:tc>
                <a:tc>
                  <a:txBody>
                    <a:bodyPr/>
                    <a:lstStyle/>
                    <a:p>
                      <a:pPr algn="ctr"/>
                      <a:r>
                        <a:rPr kumimoji="1" lang="en-US" altLang="ja-JP" sz="1800" dirty="0" smtClean="0"/>
                        <a:t>14,690</a:t>
                      </a:r>
                    </a:p>
                    <a:p>
                      <a:pPr algn="ctr"/>
                      <a:r>
                        <a:rPr kumimoji="1" lang="ja-JP" altLang="en-US" sz="1800" dirty="0" smtClean="0"/>
                        <a:t>▲</a:t>
                      </a:r>
                      <a:r>
                        <a:rPr kumimoji="1" lang="en-US" altLang="ja-JP" sz="1800" dirty="0" smtClean="0"/>
                        <a:t>31.7%</a:t>
                      </a:r>
                      <a:endParaRPr kumimoji="1" lang="ja-JP" altLang="en-US" sz="1800" dirty="0"/>
                    </a:p>
                  </a:txBody>
                  <a:tcPr marL="91443" marR="91443" marT="45718" marB="45718" anchor="ctr"/>
                </a:tc>
              </a:tr>
              <a:tr h="640048">
                <a:tc rowSpan="2">
                  <a:txBody>
                    <a:bodyPr/>
                    <a:lstStyle/>
                    <a:p>
                      <a:pPr algn="ctr"/>
                      <a:r>
                        <a:rPr kumimoji="1" lang="en-US" altLang="ja-JP" sz="1800" dirty="0" smtClean="0"/>
                        <a:t>NOx</a:t>
                      </a:r>
                      <a:endParaRPr kumimoji="1" lang="ja-JP" altLang="en-US" sz="1800" dirty="0"/>
                    </a:p>
                  </a:txBody>
                  <a:tcPr marL="91443" marR="91443" marT="45718" marB="45718" anchor="ctr"/>
                </a:tc>
                <a:tc>
                  <a:txBody>
                    <a:bodyPr/>
                    <a:lstStyle/>
                    <a:p>
                      <a:pPr algn="ctr"/>
                      <a:r>
                        <a:rPr kumimoji="1" lang="en-US" altLang="ja-JP" sz="1800" dirty="0" smtClean="0"/>
                        <a:t>Without New</a:t>
                      </a:r>
                    </a:p>
                    <a:p>
                      <a:pPr algn="ctr"/>
                      <a:r>
                        <a:rPr kumimoji="1" lang="en-US" altLang="ja-JP" sz="1800" dirty="0" smtClean="0"/>
                        <a:t>Regulation</a:t>
                      </a:r>
                      <a:endParaRPr kumimoji="1" lang="ja-JP" altLang="en-US" sz="1800" dirty="0" smtClean="0"/>
                    </a:p>
                  </a:txBody>
                  <a:tcPr marL="91443" marR="91443" marT="45718" marB="45718"/>
                </a:tc>
                <a:tc>
                  <a:txBody>
                    <a:bodyPr/>
                    <a:lstStyle/>
                    <a:p>
                      <a:pPr algn="ctr"/>
                      <a:r>
                        <a:rPr kumimoji="1" lang="en-US" altLang="ja-JP" sz="1800" dirty="0" smtClean="0"/>
                        <a:t>606</a:t>
                      </a:r>
                      <a:endParaRPr kumimoji="1" lang="ja-JP" altLang="en-US" sz="1800" dirty="0"/>
                    </a:p>
                  </a:txBody>
                  <a:tcPr marL="91443" marR="91443" marT="45718" marB="45718" anchor="ctr"/>
                </a:tc>
                <a:tc>
                  <a:txBody>
                    <a:bodyPr/>
                    <a:lstStyle/>
                    <a:p>
                      <a:pPr algn="ctr"/>
                      <a:r>
                        <a:rPr kumimoji="1" lang="en-US" altLang="ja-JP" sz="1800" dirty="0" smtClean="0"/>
                        <a:t>201</a:t>
                      </a:r>
                      <a:endParaRPr kumimoji="1" lang="ja-JP" altLang="en-US" sz="1800" dirty="0"/>
                    </a:p>
                  </a:txBody>
                  <a:tcPr marL="91443" marR="91443" marT="45718" marB="45718" anchor="ctr"/>
                </a:tc>
                <a:tc>
                  <a:txBody>
                    <a:bodyPr/>
                    <a:lstStyle/>
                    <a:p>
                      <a:pPr algn="ctr"/>
                      <a:r>
                        <a:rPr kumimoji="1" lang="en-US" altLang="ja-JP" sz="1800" dirty="0" smtClean="0"/>
                        <a:t>240</a:t>
                      </a:r>
                      <a:endParaRPr kumimoji="1" lang="ja-JP" altLang="en-US" sz="1800" dirty="0"/>
                    </a:p>
                  </a:txBody>
                  <a:tcPr marL="91443" marR="91443" marT="45718" marB="45718" anchor="ctr"/>
                </a:tc>
                <a:tc>
                  <a:txBody>
                    <a:bodyPr/>
                    <a:lstStyle/>
                    <a:p>
                      <a:pPr algn="ctr"/>
                      <a:r>
                        <a:rPr kumimoji="1" lang="en-US" altLang="ja-JP" sz="1800" dirty="0" smtClean="0"/>
                        <a:t>1,047</a:t>
                      </a:r>
                      <a:endParaRPr kumimoji="1" lang="ja-JP" altLang="en-US" sz="1800" dirty="0"/>
                    </a:p>
                  </a:txBody>
                  <a:tcPr marL="91443" marR="91443" marT="45718" marB="45718" anchor="ctr"/>
                </a:tc>
              </a:tr>
              <a:tr h="640048">
                <a:tc vMerge="1">
                  <a:txBody>
                    <a:bodyPr/>
                    <a:lstStyle/>
                    <a:p>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With</a:t>
                      </a:r>
                      <a:r>
                        <a:rPr kumimoji="1" lang="ja-JP" altLang="en-US" sz="1800" baseline="0" dirty="0" smtClean="0"/>
                        <a:t> </a:t>
                      </a:r>
                      <a:r>
                        <a:rPr kumimoji="1" lang="en-US" altLang="ja-JP" sz="1800" dirty="0" smtClean="0"/>
                        <a:t>New</a:t>
                      </a:r>
                      <a:r>
                        <a:rPr kumimoji="1" lang="ja-JP" altLang="en-US" sz="1800" dirty="0" smtClean="0"/>
                        <a:t>　</a:t>
                      </a:r>
                      <a:r>
                        <a:rPr kumimoji="1" lang="en-US" altLang="ja-JP" sz="1800" dirty="0" smtClean="0"/>
                        <a:t>Regulation</a:t>
                      </a:r>
                      <a:endParaRPr kumimoji="1" lang="ja-JP" altLang="en-US" sz="1800" dirty="0" smtClean="0"/>
                    </a:p>
                  </a:txBody>
                  <a:tcPr marL="91443" marR="91443" marT="45718" marB="45718"/>
                </a:tc>
                <a:tc>
                  <a:txBody>
                    <a:bodyPr/>
                    <a:lstStyle/>
                    <a:p>
                      <a:pPr algn="ctr"/>
                      <a:r>
                        <a:rPr kumimoji="1" lang="en-US" altLang="ja-JP" sz="1800" dirty="0" smtClean="0"/>
                        <a:t>355</a:t>
                      </a:r>
                    </a:p>
                    <a:p>
                      <a:pPr algn="ctr"/>
                      <a:r>
                        <a:rPr kumimoji="1" lang="ja-JP" altLang="en-US" sz="1800" dirty="0" smtClean="0"/>
                        <a:t>▲</a:t>
                      </a:r>
                      <a:r>
                        <a:rPr kumimoji="1" lang="en-US" altLang="ja-JP" sz="1800" dirty="0" smtClean="0"/>
                        <a:t>41.4%</a:t>
                      </a:r>
                      <a:endParaRPr kumimoji="1" lang="ja-JP" altLang="en-US" sz="1800" dirty="0"/>
                    </a:p>
                  </a:txBody>
                  <a:tcPr marL="91443" marR="91443" marT="45718" marB="45718" anchor="ctr"/>
                </a:tc>
                <a:tc>
                  <a:txBody>
                    <a:bodyPr/>
                    <a:lstStyle/>
                    <a:p>
                      <a:pPr algn="ctr"/>
                      <a:r>
                        <a:rPr kumimoji="1" lang="en-US" altLang="ja-JP" sz="1800" dirty="0" smtClean="0"/>
                        <a:t>142</a:t>
                      </a:r>
                    </a:p>
                    <a:p>
                      <a:pPr algn="ctr"/>
                      <a:r>
                        <a:rPr kumimoji="1" lang="ja-JP" altLang="en-US" sz="1800" dirty="0" smtClean="0"/>
                        <a:t>▲</a:t>
                      </a:r>
                      <a:r>
                        <a:rPr kumimoji="1" lang="en-US" altLang="ja-JP" sz="1800" dirty="0" smtClean="0"/>
                        <a:t>29.3%</a:t>
                      </a:r>
                      <a:endParaRPr kumimoji="1" lang="ja-JP" altLang="en-US" sz="1800" dirty="0"/>
                    </a:p>
                  </a:txBody>
                  <a:tcPr marL="91443" marR="91443" marT="45718" marB="45718" anchor="ctr"/>
                </a:tc>
                <a:tc>
                  <a:txBody>
                    <a:bodyPr/>
                    <a:lstStyle/>
                    <a:p>
                      <a:pPr algn="ctr"/>
                      <a:r>
                        <a:rPr kumimoji="1" lang="en-US" altLang="ja-JP" sz="1800" dirty="0" smtClean="0"/>
                        <a:t>171</a:t>
                      </a:r>
                    </a:p>
                    <a:p>
                      <a:pPr algn="ctr"/>
                      <a:r>
                        <a:rPr kumimoji="1" lang="ja-JP" altLang="en-US" sz="1800" dirty="0" smtClean="0"/>
                        <a:t>▲</a:t>
                      </a:r>
                      <a:r>
                        <a:rPr kumimoji="1" lang="en-US" altLang="ja-JP" sz="1800" dirty="0" smtClean="0"/>
                        <a:t>28.8%</a:t>
                      </a:r>
                      <a:endParaRPr kumimoji="1" lang="ja-JP" altLang="en-US" sz="1800" dirty="0"/>
                    </a:p>
                  </a:txBody>
                  <a:tcPr marL="91443" marR="91443" marT="45718" marB="45718" anchor="ctr"/>
                </a:tc>
                <a:tc>
                  <a:txBody>
                    <a:bodyPr/>
                    <a:lstStyle/>
                    <a:p>
                      <a:pPr algn="ctr"/>
                      <a:r>
                        <a:rPr kumimoji="1" lang="en-US" altLang="ja-JP" sz="1800" dirty="0" smtClean="0"/>
                        <a:t>669</a:t>
                      </a:r>
                    </a:p>
                    <a:p>
                      <a:pPr algn="ctr"/>
                      <a:r>
                        <a:rPr kumimoji="1" lang="ja-JP" altLang="en-US" sz="1800" dirty="0" smtClean="0"/>
                        <a:t>▲</a:t>
                      </a:r>
                      <a:r>
                        <a:rPr kumimoji="1" lang="en-US" altLang="ja-JP" sz="1800" dirty="0" smtClean="0"/>
                        <a:t>36.1%</a:t>
                      </a:r>
                      <a:endParaRPr kumimoji="1" lang="ja-JP" altLang="en-US" sz="1800" dirty="0"/>
                    </a:p>
                  </a:txBody>
                  <a:tcPr marL="91443" marR="91443" marT="45718" marB="45718" anchor="ctr"/>
                </a:tc>
              </a:tr>
            </a:tbl>
          </a:graphicData>
        </a:graphic>
      </p:graphicFrame>
    </p:spTree>
    <p:extLst>
      <p:ext uri="{BB962C8B-B14F-4D97-AF65-F5344CB8AC3E}">
        <p14:creationId xmlns:p14="http://schemas.microsoft.com/office/powerpoint/2010/main" val="57724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8775" y="918568"/>
            <a:ext cx="8677721" cy="2554545"/>
          </a:xfrm>
          <a:prstGeom prst="rect">
            <a:avLst/>
          </a:prstGeom>
          <a:noFill/>
        </p:spPr>
        <p:txBody>
          <a:bodyPr wrap="square">
            <a:spAutoFit/>
          </a:bodyPr>
          <a:lstStyle/>
          <a:p>
            <a:pPr marL="285750" indent="-285750">
              <a:buFont typeface="Arial" pitchFamily="34" charset="0"/>
              <a:buChar char="•"/>
              <a:defRPr/>
            </a:pPr>
            <a:r>
              <a:rPr lang="en-US" altLang="ja-JP" sz="2000" dirty="0" smtClean="0"/>
              <a:t>California State (CA) Evaporative Emission Test </a:t>
            </a:r>
            <a:r>
              <a:rPr lang="en-US" altLang="ja-JP" sz="2000" dirty="0"/>
              <a:t>for </a:t>
            </a:r>
            <a:r>
              <a:rPr lang="en-US" altLang="ja-JP" sz="2000" dirty="0" smtClean="0"/>
              <a:t>Motorcycles is used by several other and will be adopted to EU regulation from EURO 4.</a:t>
            </a:r>
          </a:p>
          <a:p>
            <a:pPr marL="285750" indent="-285750">
              <a:buFont typeface="Arial" pitchFamily="34" charset="0"/>
              <a:buChar char="•"/>
              <a:defRPr/>
            </a:pPr>
            <a:r>
              <a:rPr lang="en-US" altLang="ja-JP" sz="2000" dirty="0" smtClean="0"/>
              <a:t>CA </a:t>
            </a:r>
            <a:r>
              <a:rPr lang="en-US" altLang="ja-JP" sz="2000" dirty="0"/>
              <a:t>E</a:t>
            </a:r>
            <a:r>
              <a:rPr lang="en-US" altLang="ja-JP" sz="2000" dirty="0" smtClean="0"/>
              <a:t>vaporative </a:t>
            </a:r>
            <a:r>
              <a:rPr lang="en-US" altLang="ja-JP" sz="2000" dirty="0"/>
              <a:t>E</a:t>
            </a:r>
            <a:r>
              <a:rPr lang="en-US" altLang="ja-JP" sz="2000" dirty="0" smtClean="0"/>
              <a:t>mission Test should be introduced for the following reasons:</a:t>
            </a:r>
          </a:p>
          <a:p>
            <a:pPr marL="722313" lvl="1" indent="-265113">
              <a:buFont typeface="Wingdings" pitchFamily="2" charset="2"/>
              <a:buChar char="Ø"/>
              <a:defRPr/>
            </a:pPr>
            <a:r>
              <a:rPr lang="en-US" altLang="ja-JP" sz="2000" dirty="0" smtClean="0"/>
              <a:t>The </a:t>
            </a:r>
            <a:r>
              <a:rPr lang="en-US" altLang="ja-JP" sz="2000" dirty="0"/>
              <a:t>test is regarded as an alternative of </a:t>
            </a:r>
            <a:r>
              <a:rPr lang="en-US" altLang="ja-JP" sz="2000" dirty="0" smtClean="0"/>
              <a:t>Passenger Vehicles (PVs) </a:t>
            </a:r>
            <a:r>
              <a:rPr lang="en-US" altLang="ja-JP" sz="2000" dirty="0"/>
              <a:t>evaporative emission test, which consists of </a:t>
            </a:r>
            <a:r>
              <a:rPr lang="en-US" altLang="ja-JP" sz="2000" dirty="0" smtClean="0"/>
              <a:t>24</a:t>
            </a:r>
            <a:r>
              <a:rPr lang="en-US" altLang="ja-JP" sz="2000" dirty="0" smtClean="0">
                <a:solidFill>
                  <a:srgbClr val="FF0000"/>
                </a:solidFill>
              </a:rPr>
              <a:t> </a:t>
            </a:r>
            <a:r>
              <a:rPr lang="en-US" altLang="ja-JP" sz="2000" dirty="0" smtClean="0"/>
              <a:t>hour Diurnal Breathing Loss (DBL) and Hot Soak Loss (HSL) tests.</a:t>
            </a:r>
          </a:p>
          <a:p>
            <a:pPr marL="722313" lvl="1" indent="-265113">
              <a:buFont typeface="Wingdings" pitchFamily="2" charset="2"/>
              <a:buChar char="Ø"/>
              <a:defRPr/>
            </a:pPr>
            <a:r>
              <a:rPr lang="en-US" altLang="ja-JP" sz="2000" dirty="0" smtClean="0"/>
              <a:t>One-heating </a:t>
            </a:r>
            <a:r>
              <a:rPr lang="en-US" altLang="ja-JP" sz="2000" dirty="0"/>
              <a:t>DBL test is adequate because 60 to 80% motorcycles are parked </a:t>
            </a:r>
            <a:r>
              <a:rPr lang="en-US" altLang="ja-JP" sz="2000" dirty="0" smtClean="0"/>
              <a:t>only once during the daytime in Japan.</a:t>
            </a:r>
            <a:endParaRPr lang="en-US" altLang="ja-JP" sz="2000" dirty="0"/>
          </a:p>
        </p:txBody>
      </p:sp>
      <p:sp>
        <p:nvSpPr>
          <p:cNvPr id="12292" name="テキスト ボックス 8"/>
          <p:cNvSpPr txBox="1">
            <a:spLocks noChangeArrowheads="1"/>
          </p:cNvSpPr>
          <p:nvPr/>
        </p:nvSpPr>
        <p:spPr bwMode="auto">
          <a:xfrm>
            <a:off x="358775" y="548680"/>
            <a:ext cx="3852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n-lt"/>
              </a:rPr>
              <a:t>Test Method</a:t>
            </a:r>
            <a:endParaRPr lang="en-US" altLang="ja-JP" sz="2400" dirty="0">
              <a:latin typeface="+mn-lt"/>
            </a:endParaRPr>
          </a:p>
        </p:txBody>
      </p:sp>
      <p:sp>
        <p:nvSpPr>
          <p:cNvPr id="2" name="スライド番号プレースホルダー 1"/>
          <p:cNvSpPr>
            <a:spLocks noGrp="1"/>
          </p:cNvSpPr>
          <p:nvPr>
            <p:ph type="sldNum" sz="quarter" idx="12"/>
          </p:nvPr>
        </p:nvSpPr>
        <p:spPr>
          <a:xfrm>
            <a:off x="6826250" y="6520259"/>
            <a:ext cx="2133600" cy="365125"/>
          </a:xfrm>
        </p:spPr>
        <p:txBody>
          <a:bodyPr/>
          <a:lstStyle/>
          <a:p>
            <a:pPr>
              <a:defRPr/>
            </a:pPr>
            <a:fld id="{6E8B9B45-B2C2-4B49-A243-A07A6536F424}" type="slidenum">
              <a:rPr lang="ja-JP" altLang="en-US" smtClean="0"/>
              <a:pPr>
                <a:defRPr/>
              </a:pPr>
              <a:t>7</a:t>
            </a:fld>
            <a:endParaRPr lang="ja-JP" altLang="en-US"/>
          </a:p>
        </p:txBody>
      </p:sp>
      <p:grpSp>
        <p:nvGrpSpPr>
          <p:cNvPr id="12294" name="グループ化 8192"/>
          <p:cNvGrpSpPr>
            <a:grpSpLocks/>
          </p:cNvGrpSpPr>
          <p:nvPr/>
        </p:nvGrpSpPr>
        <p:grpSpPr bwMode="auto">
          <a:xfrm>
            <a:off x="1355724" y="4077072"/>
            <a:ext cx="5856289" cy="2232025"/>
            <a:chOff x="971599" y="4509120"/>
            <a:chExt cx="5856197" cy="2232248"/>
          </a:xfrm>
        </p:grpSpPr>
        <p:grpSp>
          <p:nvGrpSpPr>
            <p:cNvPr id="12295" name="グループ化 8191"/>
            <p:cNvGrpSpPr>
              <a:grpSpLocks/>
            </p:cNvGrpSpPr>
            <p:nvPr/>
          </p:nvGrpSpPr>
          <p:grpSpPr bwMode="auto">
            <a:xfrm>
              <a:off x="971599" y="4509120"/>
              <a:ext cx="5856197" cy="558847"/>
              <a:chOff x="971599" y="4509120"/>
              <a:chExt cx="5856197" cy="558847"/>
            </a:xfrm>
          </p:grpSpPr>
          <p:grpSp>
            <p:nvGrpSpPr>
              <p:cNvPr id="12305" name="グループ化 30"/>
              <p:cNvGrpSpPr>
                <a:grpSpLocks/>
              </p:cNvGrpSpPr>
              <p:nvPr/>
            </p:nvGrpSpPr>
            <p:grpSpPr bwMode="auto">
              <a:xfrm>
                <a:off x="971599" y="4678854"/>
                <a:ext cx="5856197" cy="389113"/>
                <a:chOff x="971599" y="4678854"/>
                <a:chExt cx="5856197" cy="389113"/>
              </a:xfrm>
            </p:grpSpPr>
            <p:sp>
              <p:nvSpPr>
                <p:cNvPr id="12312" name="テキスト ボックス 9"/>
                <p:cNvSpPr txBox="1">
                  <a:spLocks noChangeArrowheads="1"/>
                </p:cNvSpPr>
                <p:nvPr/>
              </p:nvSpPr>
              <p:spPr bwMode="auto">
                <a:xfrm>
                  <a:off x="971599" y="4678854"/>
                  <a:ext cx="936610"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Driving</a:t>
                  </a:r>
                  <a:endParaRPr lang="ja-JP" altLang="en-US" dirty="0"/>
                </a:p>
              </p:txBody>
            </p:sp>
            <p:sp>
              <p:nvSpPr>
                <p:cNvPr id="12313" name="テキスト ボックス 13"/>
                <p:cNvSpPr txBox="1">
                  <a:spLocks noChangeArrowheads="1"/>
                </p:cNvSpPr>
                <p:nvPr/>
              </p:nvSpPr>
              <p:spPr bwMode="auto">
                <a:xfrm>
                  <a:off x="1961170" y="4678854"/>
                  <a:ext cx="2322798"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dirty="0" smtClean="0"/>
                    <a:t>Pre-Conditioning Soak</a:t>
                  </a:r>
                  <a:endParaRPr lang="ja-JP" altLang="en-US" dirty="0"/>
                </a:p>
              </p:txBody>
            </p:sp>
            <p:sp>
              <p:nvSpPr>
                <p:cNvPr id="12314" name="テキスト ボックス 14"/>
                <p:cNvSpPr txBox="1">
                  <a:spLocks noChangeArrowheads="1"/>
                </p:cNvSpPr>
                <p:nvPr/>
              </p:nvSpPr>
              <p:spPr bwMode="auto">
                <a:xfrm>
                  <a:off x="4427984" y="4688726"/>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a:t>DBL</a:t>
                  </a:r>
                  <a:endParaRPr lang="ja-JP" altLang="en-US"/>
                </a:p>
              </p:txBody>
            </p:sp>
            <p:sp>
              <p:nvSpPr>
                <p:cNvPr id="12315" name="テキスト ボックス 16"/>
                <p:cNvSpPr txBox="1">
                  <a:spLocks noChangeArrowheads="1"/>
                </p:cNvSpPr>
                <p:nvPr/>
              </p:nvSpPr>
              <p:spPr bwMode="auto">
                <a:xfrm>
                  <a:off x="5148063" y="4698598"/>
                  <a:ext cx="936794"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dirty="0" smtClean="0"/>
                    <a:t>Driving</a:t>
                  </a:r>
                  <a:endParaRPr lang="ja-JP" altLang="en-US" dirty="0"/>
                </a:p>
              </p:txBody>
            </p:sp>
            <p:sp>
              <p:nvSpPr>
                <p:cNvPr id="12316" name="テキスト ボックス 17"/>
                <p:cNvSpPr txBox="1">
                  <a:spLocks noChangeArrowheads="1"/>
                </p:cNvSpPr>
                <p:nvPr/>
              </p:nvSpPr>
              <p:spPr bwMode="auto">
                <a:xfrm>
                  <a:off x="6107716" y="4678854"/>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a:t>HSL</a:t>
                  </a:r>
                  <a:endParaRPr lang="ja-JP" altLang="en-US"/>
                </a:p>
              </p:txBody>
            </p:sp>
          </p:grpSp>
          <p:grpSp>
            <p:nvGrpSpPr>
              <p:cNvPr id="12306" name="グループ化 29"/>
              <p:cNvGrpSpPr>
                <a:grpSpLocks/>
              </p:cNvGrpSpPr>
              <p:nvPr/>
            </p:nvGrpSpPr>
            <p:grpSpPr bwMode="auto">
              <a:xfrm>
                <a:off x="971600" y="4509120"/>
                <a:ext cx="5854530" cy="144016"/>
                <a:chOff x="971600" y="4509120"/>
                <a:chExt cx="5854530" cy="144016"/>
              </a:xfrm>
            </p:grpSpPr>
            <p:sp>
              <p:nvSpPr>
                <p:cNvPr id="3" name="左右矢印 2"/>
                <p:cNvSpPr/>
                <p:nvPr/>
              </p:nvSpPr>
              <p:spPr>
                <a:xfrm>
                  <a:off x="971600" y="4509120"/>
                  <a:ext cx="936610" cy="1444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左右矢印 4"/>
                <p:cNvSpPr/>
                <p:nvPr/>
              </p:nvSpPr>
              <p:spPr>
                <a:xfrm>
                  <a:off x="1908210" y="4509120"/>
                  <a:ext cx="2519323" cy="144476"/>
                </a:xfrm>
                <a:prstGeom prst="lef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左右矢印 5"/>
                <p:cNvSpPr/>
                <p:nvPr/>
              </p:nvSpPr>
              <p:spPr>
                <a:xfrm>
                  <a:off x="4427534" y="4509120"/>
                  <a:ext cx="720714" cy="144476"/>
                </a:xfrm>
                <a:prstGeom prst="lef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左右矢印 15"/>
                <p:cNvSpPr/>
                <p:nvPr/>
              </p:nvSpPr>
              <p:spPr>
                <a:xfrm>
                  <a:off x="5148247" y="4509120"/>
                  <a:ext cx="936610" cy="1444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左右矢印 18"/>
                <p:cNvSpPr/>
                <p:nvPr/>
              </p:nvSpPr>
              <p:spPr>
                <a:xfrm>
                  <a:off x="6105494" y="4509120"/>
                  <a:ext cx="720714" cy="144476"/>
                </a:xfrm>
                <a:prstGeom prst="lef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12296" name="グループ化 28"/>
            <p:cNvGrpSpPr>
              <a:grpSpLocks/>
            </p:cNvGrpSpPr>
            <p:nvPr/>
          </p:nvGrpSpPr>
          <p:grpSpPr bwMode="auto">
            <a:xfrm>
              <a:off x="1908210" y="5067976"/>
              <a:ext cx="3708342" cy="1673392"/>
              <a:chOff x="1908210" y="5067976"/>
              <a:chExt cx="3708342" cy="1673392"/>
            </a:xfrm>
          </p:grpSpPr>
          <p:pic>
            <p:nvPicPr>
              <p:cNvPr id="1229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48" y="5474379"/>
                <a:ext cx="1334038" cy="98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8" name="テキスト ボックス 10"/>
              <p:cNvSpPr txBox="1">
                <a:spLocks noChangeArrowheads="1"/>
              </p:cNvSpPr>
              <p:nvPr/>
            </p:nvSpPr>
            <p:spPr bwMode="auto">
              <a:xfrm>
                <a:off x="2285212" y="5663426"/>
                <a:ext cx="400104" cy="792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t>Analyzer</a:t>
                </a:r>
                <a:endParaRPr lang="ja-JP" altLang="en-US" sz="1400" dirty="0"/>
              </a:p>
            </p:txBody>
          </p:sp>
          <p:sp>
            <p:nvSpPr>
              <p:cNvPr id="12" name="正方形/長方形 11"/>
              <p:cNvSpPr/>
              <p:nvPr/>
            </p:nvSpPr>
            <p:spPr>
              <a:xfrm>
                <a:off x="2686073" y="6309525"/>
                <a:ext cx="230184" cy="714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a:xfrm>
                <a:off x="2916257" y="5301361"/>
                <a:ext cx="2385975" cy="12240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01" name="テキスト ボックス 25"/>
              <p:cNvSpPr txBox="1">
                <a:spLocks noChangeArrowheads="1"/>
              </p:cNvSpPr>
              <p:nvPr/>
            </p:nvSpPr>
            <p:spPr bwMode="auto">
              <a:xfrm>
                <a:off x="2973188" y="5663426"/>
                <a:ext cx="400104" cy="792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400" dirty="0" smtClean="0"/>
                  <a:t>AC unit</a:t>
                </a:r>
                <a:endParaRPr lang="ja-JP" altLang="en-US" sz="1400" dirty="0"/>
              </a:p>
            </p:txBody>
          </p:sp>
          <p:cxnSp>
            <p:nvCxnSpPr>
              <p:cNvPr id="24" name="直線コネクタ 23"/>
              <p:cNvCxnSpPr/>
              <p:nvPr/>
            </p:nvCxnSpPr>
            <p:spPr>
              <a:xfrm>
                <a:off x="2973406" y="6455589"/>
                <a:ext cx="21748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03" name="テキスト ボックス 26"/>
              <p:cNvSpPr txBox="1">
                <a:spLocks noChangeArrowheads="1"/>
              </p:cNvSpPr>
              <p:nvPr/>
            </p:nvSpPr>
            <p:spPr bwMode="auto">
              <a:xfrm>
                <a:off x="2872574" y="5219908"/>
                <a:ext cx="763322" cy="369332"/>
              </a:xfrm>
              <a:prstGeom prst="rect">
                <a:avLst/>
              </a:prstGeom>
              <a:solidFill>
                <a:schemeClr val="bg1"/>
              </a:solidFill>
              <a:ln w="12700">
                <a:solidFill>
                  <a:schemeClr val="tx1"/>
                </a:solidFill>
                <a:miter lim="800000"/>
                <a:headEnd/>
                <a:tailEnd/>
              </a:ln>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dirty="0"/>
                  <a:t>SHED</a:t>
                </a:r>
                <a:endParaRPr lang="ja-JP" altLang="en-US" dirty="0"/>
              </a:p>
            </p:txBody>
          </p:sp>
          <p:sp>
            <p:nvSpPr>
              <p:cNvPr id="28" name="角丸四角形 27"/>
              <p:cNvSpPr/>
              <p:nvPr/>
            </p:nvSpPr>
            <p:spPr>
              <a:xfrm>
                <a:off x="1908210" y="5067976"/>
                <a:ext cx="3708342" cy="167339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29" name="テキスト ボックス 28"/>
          <p:cNvSpPr txBox="1">
            <a:spLocks noChangeArrowheads="1"/>
          </p:cNvSpPr>
          <p:nvPr/>
        </p:nvSpPr>
        <p:spPr bwMode="auto">
          <a:xfrm>
            <a:off x="251520" y="44624"/>
            <a:ext cx="8784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mj-lt"/>
              </a:rPr>
              <a:t>(3) Measures for Reduction of Fuel Evaporative Emission </a:t>
            </a:r>
            <a:endParaRPr lang="en-US" altLang="ja-JP" sz="2400" strike="sngStrike" dirty="0" smtClean="0">
              <a:latin typeface="+mj-lt"/>
            </a:endParaRPr>
          </a:p>
        </p:txBody>
      </p:sp>
      <p:sp>
        <p:nvSpPr>
          <p:cNvPr id="30" name="テキスト ボックス 29"/>
          <p:cNvSpPr txBox="1">
            <a:spLocks noChangeArrowheads="1"/>
          </p:cNvSpPr>
          <p:nvPr/>
        </p:nvSpPr>
        <p:spPr bwMode="auto">
          <a:xfrm>
            <a:off x="2503487" y="6309097"/>
            <a:ext cx="3600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600" dirty="0" smtClean="0">
                <a:latin typeface="+mn-lt"/>
              </a:rPr>
              <a:t>CA Evaporative Emission Test Process</a:t>
            </a:r>
            <a:endParaRPr lang="ja-JP" altLang="en-US" sz="1600" dirty="0">
              <a:latin typeface="+mn-lt"/>
            </a:endParaRPr>
          </a:p>
        </p:txBody>
      </p:sp>
    </p:spTree>
    <p:extLst>
      <p:ext uri="{BB962C8B-B14F-4D97-AF65-F5344CB8AC3E}">
        <p14:creationId xmlns:p14="http://schemas.microsoft.com/office/powerpoint/2010/main" val="268736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4"/>
          <p:cNvSpPr txBox="1">
            <a:spLocks noChangeArrowheads="1"/>
          </p:cNvSpPr>
          <p:nvPr/>
        </p:nvSpPr>
        <p:spPr bwMode="auto">
          <a:xfrm>
            <a:off x="323353" y="-1870"/>
            <a:ext cx="849711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285750" indent="-285750" eaLnBrk="1" hangingPunct="1">
              <a:buFont typeface="Wingdings" pitchFamily="2" charset="2"/>
              <a:buChar char="p"/>
            </a:pPr>
            <a:r>
              <a:rPr lang="en-US" altLang="ja-JP" sz="2400" dirty="0" smtClean="0">
                <a:latin typeface="+mn-lt"/>
              </a:rPr>
              <a:t>Permissible Evaporative </a:t>
            </a:r>
            <a:r>
              <a:rPr lang="en-US" altLang="ja-JP" sz="2400" dirty="0">
                <a:latin typeface="+mn-lt"/>
              </a:rPr>
              <a:t>Emission </a:t>
            </a:r>
            <a:r>
              <a:rPr lang="en-US" altLang="ja-JP" sz="2400" dirty="0" smtClean="0">
                <a:latin typeface="+mn-lt"/>
              </a:rPr>
              <a:t>Limit </a:t>
            </a:r>
            <a:r>
              <a:rPr lang="en-US" altLang="ja-JP" sz="2400" dirty="0">
                <a:latin typeface="+mn-lt"/>
              </a:rPr>
              <a:t>for Motorcycles</a:t>
            </a:r>
          </a:p>
          <a:p>
            <a:pPr marL="285750" indent="-285750" eaLnBrk="1" hangingPunct="1">
              <a:buFont typeface="Arial" pitchFamily="34" charset="0"/>
              <a:buChar char="•"/>
            </a:pPr>
            <a:r>
              <a:rPr lang="en-US" altLang="ja-JP" sz="2000" dirty="0" smtClean="0">
                <a:latin typeface="+mn-lt"/>
              </a:rPr>
              <a:t>In Japan, permissible evaporative emission limit from PVs is 2.0 g/test.  Both the U.S. limit from motorcycles as well </a:t>
            </a:r>
            <a:r>
              <a:rPr lang="en-US" altLang="ja-JP" sz="2000" dirty="0">
                <a:latin typeface="+mn-lt"/>
              </a:rPr>
              <a:t>as EURO 4 limit </a:t>
            </a:r>
            <a:r>
              <a:rPr lang="en-US" altLang="ja-JP" sz="2000" dirty="0" smtClean="0">
                <a:latin typeface="+mn-lt"/>
              </a:rPr>
              <a:t>are 2.0 g/test.</a:t>
            </a:r>
          </a:p>
          <a:p>
            <a:pPr marL="285750" indent="-285750" eaLnBrk="1" hangingPunct="1">
              <a:buFont typeface="Arial" pitchFamily="34" charset="0"/>
              <a:buChar char="•"/>
            </a:pPr>
            <a:r>
              <a:rPr lang="en-US" altLang="ja-JP" sz="2000" dirty="0" smtClean="0">
                <a:latin typeface="+mn-lt"/>
              </a:rPr>
              <a:t>Setting 2.0 g/test as the permissible evaporative emission limit will reduce 30% motorcycle evaporative emission in FY2020. </a:t>
            </a:r>
            <a:endParaRPr lang="en-US" altLang="ja-JP" sz="2000" dirty="0">
              <a:latin typeface="+mn-lt"/>
            </a:endParaRPr>
          </a:p>
        </p:txBody>
      </p:sp>
      <p:sp>
        <p:nvSpPr>
          <p:cNvPr id="5" name="テキスト ボックス 8"/>
          <p:cNvSpPr txBox="1">
            <a:spLocks noChangeArrowheads="1"/>
          </p:cNvSpPr>
          <p:nvPr/>
        </p:nvSpPr>
        <p:spPr bwMode="auto">
          <a:xfrm>
            <a:off x="179513" y="1583030"/>
            <a:ext cx="8964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285750" indent="-285750" eaLnBrk="1" hangingPunct="1">
              <a:buFont typeface="Wingdings" pitchFamily="2" charset="2"/>
              <a:buChar char="Ø"/>
            </a:pPr>
            <a:r>
              <a:rPr lang="en-US" altLang="ja-JP" dirty="0" smtClean="0">
                <a:latin typeface="+mn-lt"/>
              </a:rPr>
              <a:t>Estimated Amount of Evaporative Emission from Motorcycles in FY2020</a:t>
            </a:r>
            <a:r>
              <a:rPr lang="en-US" altLang="ja-JP" dirty="0"/>
              <a:t> (t/year) </a:t>
            </a:r>
            <a:endParaRPr lang="en-US" altLang="ja-JP" dirty="0">
              <a:latin typeface="+mn-lt"/>
            </a:endParaRPr>
          </a:p>
        </p:txBody>
      </p:sp>
      <p:sp>
        <p:nvSpPr>
          <p:cNvPr id="6" name="テキスト ボックス 8"/>
          <p:cNvSpPr txBox="1">
            <a:spLocks noChangeArrowheads="1"/>
          </p:cNvSpPr>
          <p:nvPr/>
        </p:nvSpPr>
        <p:spPr bwMode="auto">
          <a:xfrm>
            <a:off x="146854" y="3464530"/>
            <a:ext cx="9177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269875" indent="-269875" eaLnBrk="1" hangingPunct="1">
              <a:buFont typeface="Wingdings" pitchFamily="2" charset="2"/>
              <a:buChar char="Ø"/>
            </a:pPr>
            <a:r>
              <a:rPr lang="en-US" altLang="ja-JP" dirty="0" smtClean="0">
                <a:latin typeface="Times New Roman"/>
                <a:ea typeface="ＭＳ Ｐゴシック"/>
              </a:rPr>
              <a:t>Estimated </a:t>
            </a:r>
            <a:r>
              <a:rPr lang="en-US" altLang="ja-JP" dirty="0" smtClean="0">
                <a:latin typeface="+mn-lt"/>
              </a:rPr>
              <a:t>Tailpipe and Evaporative Emissions from Motorcycles in FY2020 </a:t>
            </a:r>
            <a:r>
              <a:rPr lang="en-US" altLang="ja-JP" dirty="0"/>
              <a:t>(t/year) </a:t>
            </a:r>
            <a:endParaRPr lang="en-US" altLang="ja-JP" dirty="0">
              <a:latin typeface="+mn-lt"/>
            </a:endParaRPr>
          </a:p>
        </p:txBody>
      </p:sp>
      <p:graphicFrame>
        <p:nvGraphicFramePr>
          <p:cNvPr id="7" name="表 6"/>
          <p:cNvGraphicFramePr>
            <a:graphicFrameLocks noGrp="1"/>
          </p:cNvGraphicFramePr>
          <p:nvPr>
            <p:extLst>
              <p:ext uri="{D42A27DB-BD31-4B8C-83A1-F6EECF244321}">
                <p14:modId xmlns:p14="http://schemas.microsoft.com/office/powerpoint/2010/main" val="3813016107"/>
              </p:ext>
            </p:extLst>
          </p:nvPr>
        </p:nvGraphicFramePr>
        <p:xfrm>
          <a:off x="1115616" y="1951240"/>
          <a:ext cx="6301794" cy="1482724"/>
        </p:xfrm>
        <a:graphic>
          <a:graphicData uri="http://schemas.openxmlformats.org/drawingml/2006/table">
            <a:tbl>
              <a:tblPr firstRow="1" bandRow="1">
                <a:tableStyleId>{5940675A-B579-460E-94D1-54222C63F5DA}</a:tableStyleId>
              </a:tblPr>
              <a:tblGrid>
                <a:gridCol w="2152526"/>
                <a:gridCol w="1037317"/>
                <a:gridCol w="1037317"/>
                <a:gridCol w="1037317"/>
                <a:gridCol w="1037317"/>
              </a:tblGrid>
              <a:tr h="370681">
                <a:tc>
                  <a:txBody>
                    <a:bodyPr/>
                    <a:lstStyle/>
                    <a:p>
                      <a:pPr algn="ctr"/>
                      <a:r>
                        <a:rPr kumimoji="1" lang="en-US" altLang="ja-JP" sz="1600" dirty="0" smtClean="0"/>
                        <a:t>Evaporative Emission </a:t>
                      </a:r>
                    </a:p>
                  </a:txBody>
                  <a:tcPr marT="45700" marB="45700"/>
                </a:tc>
                <a:tc>
                  <a:txBody>
                    <a:bodyPr/>
                    <a:lstStyle/>
                    <a:p>
                      <a:pPr algn="ctr"/>
                      <a:r>
                        <a:rPr kumimoji="1" lang="en-US" altLang="ja-JP" sz="1600" dirty="0" smtClean="0"/>
                        <a:t>Class</a:t>
                      </a:r>
                      <a:r>
                        <a:rPr kumimoji="1" lang="en-US" altLang="ja-JP" sz="1600" baseline="0" dirty="0" smtClean="0"/>
                        <a:t> 1</a:t>
                      </a:r>
                      <a:endParaRPr kumimoji="1" lang="ja-JP" altLang="en-US" sz="1600" dirty="0"/>
                    </a:p>
                  </a:txBody>
                  <a:tcPr marT="45700" marB="45700"/>
                </a:tc>
                <a:tc>
                  <a:txBody>
                    <a:bodyPr/>
                    <a:lstStyle/>
                    <a:p>
                      <a:pPr algn="ctr"/>
                      <a:r>
                        <a:rPr kumimoji="1" lang="en-US" altLang="ja-JP" sz="1600" dirty="0" smtClean="0"/>
                        <a:t>Class 2</a:t>
                      </a:r>
                      <a:endParaRPr kumimoji="1" lang="ja-JP" altLang="en-US" sz="1600" dirty="0"/>
                    </a:p>
                  </a:txBody>
                  <a:tcPr marT="45700" marB="45700"/>
                </a:tc>
                <a:tc>
                  <a:txBody>
                    <a:bodyPr/>
                    <a:lstStyle/>
                    <a:p>
                      <a:pPr algn="ctr"/>
                      <a:r>
                        <a:rPr kumimoji="1" lang="en-US" altLang="ja-JP" sz="1600" dirty="0" smtClean="0"/>
                        <a:t>Class 3</a:t>
                      </a:r>
                      <a:endParaRPr kumimoji="1" lang="ja-JP" altLang="en-US" sz="1600" dirty="0"/>
                    </a:p>
                  </a:txBody>
                  <a:tcPr marT="45700" marB="45700"/>
                </a:tc>
                <a:tc>
                  <a:txBody>
                    <a:bodyPr/>
                    <a:lstStyle/>
                    <a:p>
                      <a:pPr algn="ctr"/>
                      <a:r>
                        <a:rPr kumimoji="1" lang="en-US" altLang="ja-JP" sz="1600" b="1" dirty="0" smtClean="0"/>
                        <a:t>Total</a:t>
                      </a:r>
                      <a:endParaRPr kumimoji="1" lang="ja-JP" altLang="en-US" sz="1600" b="1" dirty="0"/>
                    </a:p>
                  </a:txBody>
                  <a:tcPr marT="45700" marB="45700"/>
                </a:tc>
              </a:tr>
              <a:tr h="370681">
                <a:tc>
                  <a:txBody>
                    <a:bodyPr/>
                    <a:lstStyle/>
                    <a:p>
                      <a:pPr algn="ctr"/>
                      <a:r>
                        <a:rPr kumimoji="1" lang="en-US" altLang="ja-JP" sz="1600" dirty="0" smtClean="0"/>
                        <a:t>Without</a:t>
                      </a:r>
                      <a:r>
                        <a:rPr kumimoji="1" lang="en-US" altLang="ja-JP" sz="1600" baseline="0" dirty="0" smtClean="0"/>
                        <a:t> Regulation</a:t>
                      </a:r>
                      <a:endParaRPr kumimoji="1" lang="ja-JP" altLang="en-US" sz="1600" dirty="0"/>
                    </a:p>
                  </a:txBody>
                  <a:tcPr marT="45700" marB="45700"/>
                </a:tc>
                <a:tc>
                  <a:txBody>
                    <a:bodyPr/>
                    <a:lstStyle/>
                    <a:p>
                      <a:pPr algn="ctr"/>
                      <a:r>
                        <a:rPr kumimoji="1" lang="en-US" altLang="ja-JP" sz="1600" dirty="0" smtClean="0"/>
                        <a:t>953</a:t>
                      </a:r>
                      <a:endParaRPr kumimoji="1" lang="ja-JP" altLang="en-US" sz="1600" dirty="0"/>
                    </a:p>
                  </a:txBody>
                  <a:tcPr marT="45700" marB="45700"/>
                </a:tc>
                <a:tc>
                  <a:txBody>
                    <a:bodyPr/>
                    <a:lstStyle/>
                    <a:p>
                      <a:pPr algn="ctr"/>
                      <a:r>
                        <a:rPr kumimoji="1" lang="en-US" altLang="ja-JP" sz="1600" dirty="0" smtClean="0"/>
                        <a:t>1,476</a:t>
                      </a:r>
                      <a:endParaRPr kumimoji="1" lang="ja-JP" altLang="en-US" sz="1600" dirty="0"/>
                    </a:p>
                  </a:txBody>
                  <a:tcPr marT="45700" marB="45700"/>
                </a:tc>
                <a:tc>
                  <a:txBody>
                    <a:bodyPr/>
                    <a:lstStyle/>
                    <a:p>
                      <a:pPr algn="ctr"/>
                      <a:r>
                        <a:rPr kumimoji="1" lang="en-US" altLang="ja-JP" sz="1600" dirty="0" smtClean="0"/>
                        <a:t>1,847</a:t>
                      </a:r>
                      <a:endParaRPr kumimoji="1" lang="ja-JP" altLang="en-US" sz="1600" dirty="0"/>
                    </a:p>
                  </a:txBody>
                  <a:tcPr marT="45700" marB="45700"/>
                </a:tc>
                <a:tc>
                  <a:txBody>
                    <a:bodyPr/>
                    <a:lstStyle/>
                    <a:p>
                      <a:pPr algn="ctr"/>
                      <a:r>
                        <a:rPr kumimoji="1" lang="en-US" altLang="ja-JP" sz="1600" dirty="0" smtClean="0"/>
                        <a:t>4,275</a:t>
                      </a:r>
                      <a:endParaRPr kumimoji="1" lang="ja-JP" altLang="en-US" sz="1600" dirty="0"/>
                    </a:p>
                  </a:txBody>
                  <a:tcPr marT="45700" marB="45700"/>
                </a:tc>
              </a:tr>
              <a:tr h="370681">
                <a:tc>
                  <a:txBody>
                    <a:bodyPr/>
                    <a:lstStyle/>
                    <a:p>
                      <a:pPr algn="ctr"/>
                      <a:r>
                        <a:rPr kumimoji="1" lang="en-US" altLang="ja-JP" sz="1600" dirty="0" smtClean="0"/>
                        <a:t>With</a:t>
                      </a:r>
                      <a:r>
                        <a:rPr kumimoji="1" lang="en-US" altLang="ja-JP" sz="1600" baseline="0" dirty="0" smtClean="0"/>
                        <a:t> Regulation</a:t>
                      </a:r>
                      <a:endParaRPr kumimoji="1" lang="ja-JP" altLang="en-US" sz="1600" dirty="0"/>
                    </a:p>
                  </a:txBody>
                  <a:tcPr marT="45700" marB="45700"/>
                </a:tc>
                <a:tc>
                  <a:txBody>
                    <a:bodyPr/>
                    <a:lstStyle/>
                    <a:p>
                      <a:pPr algn="ctr"/>
                      <a:r>
                        <a:rPr kumimoji="1" lang="en-US" altLang="ja-JP" sz="1600" dirty="0" smtClean="0"/>
                        <a:t>953</a:t>
                      </a:r>
                      <a:endParaRPr kumimoji="1" lang="ja-JP" altLang="en-US" sz="1600" dirty="0"/>
                    </a:p>
                  </a:txBody>
                  <a:tcPr marT="45700" marB="45700"/>
                </a:tc>
                <a:tc>
                  <a:txBody>
                    <a:bodyPr/>
                    <a:lstStyle/>
                    <a:p>
                      <a:pPr algn="ctr"/>
                      <a:r>
                        <a:rPr kumimoji="1" lang="en-US" altLang="ja-JP" sz="1600" dirty="0" smtClean="0"/>
                        <a:t>946</a:t>
                      </a:r>
                      <a:endParaRPr kumimoji="1" lang="ja-JP" altLang="en-US" sz="1600" dirty="0"/>
                    </a:p>
                  </a:txBody>
                  <a:tcPr marT="45700" marB="45700"/>
                </a:tc>
                <a:tc>
                  <a:txBody>
                    <a:bodyPr/>
                    <a:lstStyle/>
                    <a:p>
                      <a:pPr algn="ctr"/>
                      <a:r>
                        <a:rPr kumimoji="1" lang="en-US" altLang="ja-JP" sz="1600" dirty="0" smtClean="0"/>
                        <a:t>1,086</a:t>
                      </a:r>
                      <a:endParaRPr kumimoji="1" lang="ja-JP" altLang="en-US" sz="1600" dirty="0"/>
                    </a:p>
                  </a:txBody>
                  <a:tcPr marT="45700" marB="45700"/>
                </a:tc>
                <a:tc>
                  <a:txBody>
                    <a:bodyPr/>
                    <a:lstStyle/>
                    <a:p>
                      <a:pPr algn="ctr"/>
                      <a:r>
                        <a:rPr kumimoji="1" lang="en-US" altLang="ja-JP" sz="1600" dirty="0" smtClean="0"/>
                        <a:t>2,985</a:t>
                      </a:r>
                      <a:endParaRPr kumimoji="1" lang="ja-JP" altLang="en-US" sz="1600" dirty="0"/>
                    </a:p>
                  </a:txBody>
                  <a:tcPr marT="45700" marB="45700"/>
                </a:tc>
              </a:tr>
              <a:tr h="370681">
                <a:tc>
                  <a:txBody>
                    <a:bodyPr/>
                    <a:lstStyle/>
                    <a:p>
                      <a:pPr algn="ctr"/>
                      <a:r>
                        <a:rPr kumimoji="1" lang="en-US" altLang="ja-JP" sz="1600" dirty="0" smtClean="0"/>
                        <a:t>Reduction</a:t>
                      </a:r>
                      <a:r>
                        <a:rPr kumimoji="1" lang="en-US" altLang="ja-JP" sz="1600" baseline="0" dirty="0" smtClean="0"/>
                        <a:t> Rate</a:t>
                      </a:r>
                      <a:endParaRPr kumimoji="1" lang="ja-JP" altLang="en-US" sz="1600" dirty="0"/>
                    </a:p>
                  </a:txBody>
                  <a:tcPr marT="45700" marB="45700"/>
                </a:tc>
                <a:tc>
                  <a:txBody>
                    <a:bodyPr/>
                    <a:lstStyle/>
                    <a:p>
                      <a:pPr algn="ctr"/>
                      <a:r>
                        <a:rPr kumimoji="1" lang="en-US" altLang="ja-JP" sz="1600" dirty="0" smtClean="0"/>
                        <a:t>0.0</a:t>
                      </a:r>
                      <a:r>
                        <a:rPr kumimoji="1" lang="ja-JP" altLang="en-US" sz="1600" dirty="0" smtClean="0"/>
                        <a:t>％</a:t>
                      </a:r>
                      <a:endParaRPr kumimoji="1" lang="ja-JP" altLang="en-US" sz="1600" dirty="0"/>
                    </a:p>
                  </a:txBody>
                  <a:tcPr marT="45700" marB="45700"/>
                </a:tc>
                <a:tc>
                  <a:txBody>
                    <a:bodyPr/>
                    <a:lstStyle/>
                    <a:p>
                      <a:pPr algn="ctr"/>
                      <a:r>
                        <a:rPr kumimoji="1" lang="en-US" altLang="ja-JP" sz="1600" dirty="0" smtClean="0"/>
                        <a:t>35.9</a:t>
                      </a:r>
                      <a:r>
                        <a:rPr kumimoji="1" lang="ja-JP" altLang="en-US" sz="1600" dirty="0" smtClean="0"/>
                        <a:t>％</a:t>
                      </a:r>
                      <a:endParaRPr kumimoji="1" lang="ja-JP" altLang="en-US" sz="1600" dirty="0"/>
                    </a:p>
                  </a:txBody>
                  <a:tcPr marT="45700" marB="45700"/>
                </a:tc>
                <a:tc>
                  <a:txBody>
                    <a:bodyPr/>
                    <a:lstStyle/>
                    <a:p>
                      <a:pPr algn="ctr"/>
                      <a:r>
                        <a:rPr kumimoji="1" lang="en-US" altLang="ja-JP" sz="1600" dirty="0" smtClean="0"/>
                        <a:t>41.2</a:t>
                      </a:r>
                      <a:r>
                        <a:rPr kumimoji="1" lang="ja-JP" altLang="en-US" sz="1600" dirty="0" smtClean="0"/>
                        <a:t>％</a:t>
                      </a:r>
                      <a:endParaRPr kumimoji="1" lang="ja-JP" altLang="en-US" sz="1600" dirty="0"/>
                    </a:p>
                  </a:txBody>
                  <a:tcPr marT="45700" marB="45700"/>
                </a:tc>
                <a:tc>
                  <a:txBody>
                    <a:bodyPr/>
                    <a:lstStyle/>
                    <a:p>
                      <a:pPr algn="ctr"/>
                      <a:r>
                        <a:rPr kumimoji="1" lang="en-US" altLang="ja-JP" sz="1600" b="1" dirty="0" smtClean="0"/>
                        <a:t>30.2</a:t>
                      </a:r>
                      <a:r>
                        <a:rPr kumimoji="1" lang="ja-JP" altLang="en-US" sz="1600" b="1" dirty="0" smtClean="0"/>
                        <a:t>％</a:t>
                      </a:r>
                      <a:endParaRPr kumimoji="1" lang="ja-JP" altLang="en-US" sz="1600" b="1" dirty="0"/>
                    </a:p>
                  </a:txBody>
                  <a:tcPr marT="45700" marB="45700"/>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667081858"/>
              </p:ext>
            </p:extLst>
          </p:nvPr>
        </p:nvGraphicFramePr>
        <p:xfrm>
          <a:off x="971600" y="3896578"/>
          <a:ext cx="6912767" cy="1630163"/>
        </p:xfrm>
        <a:graphic>
          <a:graphicData uri="http://schemas.openxmlformats.org/drawingml/2006/table">
            <a:tbl>
              <a:tblPr firstRow="1" bandRow="1">
                <a:tableStyleId>{5940675A-B579-460E-94D1-54222C63F5DA}</a:tableStyleId>
              </a:tblPr>
              <a:tblGrid>
                <a:gridCol w="2731195"/>
                <a:gridCol w="1045393"/>
                <a:gridCol w="1045393"/>
                <a:gridCol w="1045393"/>
                <a:gridCol w="1045393"/>
              </a:tblGrid>
              <a:tr h="370681">
                <a:tc>
                  <a:txBody>
                    <a:bodyPr/>
                    <a:lstStyle/>
                    <a:p>
                      <a:pPr algn="ctr"/>
                      <a:r>
                        <a:rPr kumimoji="1" lang="en-US" altLang="ja-JP" sz="1400" dirty="0" smtClean="0"/>
                        <a:t>Tailpipe</a:t>
                      </a:r>
                      <a:r>
                        <a:rPr kumimoji="1" lang="en-US" altLang="ja-JP" sz="1400" baseline="0" dirty="0" smtClean="0"/>
                        <a:t> and Evaporative </a:t>
                      </a:r>
                      <a:r>
                        <a:rPr kumimoji="1" lang="en-US" altLang="ja-JP" sz="1400" baseline="0" dirty="0" smtClean="0">
                          <a:solidFill>
                            <a:schemeClr val="tx1"/>
                          </a:solidFill>
                        </a:rPr>
                        <a:t>Emissions</a:t>
                      </a:r>
                      <a:endParaRPr kumimoji="1" lang="en-US" altLang="ja-JP" sz="1400" dirty="0" smtClean="0">
                        <a:solidFill>
                          <a:schemeClr val="tx1"/>
                        </a:solidFill>
                      </a:endParaRPr>
                    </a:p>
                  </a:txBody>
                  <a:tcPr marT="45700" marB="45700" anchor="ctr"/>
                </a:tc>
                <a:tc>
                  <a:txBody>
                    <a:bodyPr/>
                    <a:lstStyle/>
                    <a:p>
                      <a:pPr algn="ctr"/>
                      <a:r>
                        <a:rPr kumimoji="1" lang="en-US" altLang="ja-JP" sz="1600" dirty="0" smtClean="0"/>
                        <a:t>Class 1</a:t>
                      </a:r>
                      <a:endParaRPr kumimoji="1" lang="ja-JP" altLang="en-US" sz="1600" dirty="0"/>
                    </a:p>
                  </a:txBody>
                  <a:tcPr marT="45700" marB="45700" anchor="ctr"/>
                </a:tc>
                <a:tc>
                  <a:txBody>
                    <a:bodyPr/>
                    <a:lstStyle/>
                    <a:p>
                      <a:pPr algn="ctr"/>
                      <a:r>
                        <a:rPr kumimoji="1" lang="en-US" altLang="ja-JP" sz="1600" dirty="0" smtClean="0"/>
                        <a:t>Class 2</a:t>
                      </a:r>
                      <a:endParaRPr kumimoji="1" lang="ja-JP" altLang="en-US" sz="1600" dirty="0"/>
                    </a:p>
                  </a:txBody>
                  <a:tcPr marT="45700" marB="45700" anchor="ctr"/>
                </a:tc>
                <a:tc>
                  <a:txBody>
                    <a:bodyPr/>
                    <a:lstStyle/>
                    <a:p>
                      <a:pPr algn="ctr"/>
                      <a:r>
                        <a:rPr kumimoji="1" lang="en-US" altLang="ja-JP" sz="1600" dirty="0" smtClean="0"/>
                        <a:t>Class 3</a:t>
                      </a:r>
                      <a:endParaRPr kumimoji="1" lang="ja-JP" altLang="en-US" sz="1600" dirty="0"/>
                    </a:p>
                  </a:txBody>
                  <a:tcPr marT="45700" marB="45700" anchor="ctr"/>
                </a:tc>
                <a:tc>
                  <a:txBody>
                    <a:bodyPr/>
                    <a:lstStyle/>
                    <a:p>
                      <a:pPr algn="ctr"/>
                      <a:r>
                        <a:rPr kumimoji="1" lang="en-US" altLang="ja-JP" sz="1600" b="1" dirty="0" smtClean="0"/>
                        <a:t>Total</a:t>
                      </a:r>
                      <a:endParaRPr kumimoji="1" lang="ja-JP" altLang="en-US" sz="1600" b="1" dirty="0"/>
                    </a:p>
                  </a:txBody>
                  <a:tcPr marT="45700" marB="45700" anchor="ctr"/>
                </a:tc>
              </a:tr>
              <a:tr h="370681">
                <a:tc>
                  <a:txBody>
                    <a:bodyPr/>
                    <a:lstStyle/>
                    <a:p>
                      <a:pPr algn="ctr"/>
                      <a:r>
                        <a:rPr kumimoji="1" lang="en-US" altLang="ja-JP" sz="1600" dirty="0" smtClean="0"/>
                        <a:t>Without</a:t>
                      </a:r>
                      <a:r>
                        <a:rPr kumimoji="1" lang="en-US" altLang="ja-JP" sz="1600" baseline="0" dirty="0" smtClean="0"/>
                        <a:t> New Regulation</a:t>
                      </a:r>
                      <a:endParaRPr kumimoji="1" lang="ja-JP" altLang="en-US" sz="1600" dirty="0"/>
                    </a:p>
                  </a:txBody>
                  <a:tcPr marT="45700" marB="45700"/>
                </a:tc>
                <a:tc>
                  <a:txBody>
                    <a:bodyPr/>
                    <a:lstStyle/>
                    <a:p>
                      <a:pPr algn="ctr"/>
                      <a:r>
                        <a:rPr kumimoji="1" lang="en-US" altLang="ja-JP" sz="1600" dirty="0" smtClean="0"/>
                        <a:t>1,900</a:t>
                      </a:r>
                      <a:endParaRPr kumimoji="1" lang="ja-JP" altLang="en-US" sz="1600" dirty="0"/>
                    </a:p>
                  </a:txBody>
                  <a:tcPr marT="45700" marB="45700"/>
                </a:tc>
                <a:tc>
                  <a:txBody>
                    <a:bodyPr/>
                    <a:lstStyle/>
                    <a:p>
                      <a:pPr algn="ctr"/>
                      <a:r>
                        <a:rPr kumimoji="1" lang="en-US" altLang="ja-JP" sz="1600" dirty="0" smtClean="0"/>
                        <a:t>1,721</a:t>
                      </a:r>
                      <a:endParaRPr kumimoji="1" lang="ja-JP" altLang="en-US" sz="1600" dirty="0"/>
                    </a:p>
                  </a:txBody>
                  <a:tcPr marT="45700" marB="45700"/>
                </a:tc>
                <a:tc>
                  <a:txBody>
                    <a:bodyPr/>
                    <a:lstStyle/>
                    <a:p>
                      <a:pPr algn="ctr"/>
                      <a:r>
                        <a:rPr kumimoji="1" lang="en-US" altLang="ja-JP" sz="1600" dirty="0" smtClean="0"/>
                        <a:t>2,049</a:t>
                      </a:r>
                      <a:endParaRPr kumimoji="1" lang="ja-JP" altLang="en-US" sz="1600" dirty="0"/>
                    </a:p>
                  </a:txBody>
                  <a:tcPr marT="45700" marB="45700"/>
                </a:tc>
                <a:tc>
                  <a:txBody>
                    <a:bodyPr/>
                    <a:lstStyle/>
                    <a:p>
                      <a:pPr algn="ctr"/>
                      <a:r>
                        <a:rPr kumimoji="1" lang="en-US" altLang="ja-JP" sz="1600" dirty="0" smtClean="0"/>
                        <a:t>5,670</a:t>
                      </a:r>
                      <a:endParaRPr kumimoji="1" lang="ja-JP" altLang="en-US" sz="1600" dirty="0"/>
                    </a:p>
                  </a:txBody>
                  <a:tcPr marT="45700" marB="45700"/>
                </a:tc>
              </a:tr>
              <a:tr h="370681">
                <a:tc>
                  <a:txBody>
                    <a:bodyPr/>
                    <a:lstStyle/>
                    <a:p>
                      <a:pPr algn="ctr"/>
                      <a:r>
                        <a:rPr kumimoji="1" lang="en-US" altLang="ja-JP" sz="1600" dirty="0" smtClean="0"/>
                        <a:t>With New Regulation</a:t>
                      </a:r>
                      <a:endParaRPr kumimoji="1" lang="ja-JP" altLang="en-US" sz="1600" dirty="0"/>
                    </a:p>
                  </a:txBody>
                  <a:tcPr marT="45700" marB="45700"/>
                </a:tc>
                <a:tc>
                  <a:txBody>
                    <a:bodyPr/>
                    <a:lstStyle/>
                    <a:p>
                      <a:pPr algn="ctr"/>
                      <a:r>
                        <a:rPr kumimoji="1" lang="en-US" altLang="ja-JP" sz="1600" dirty="0" smtClean="0"/>
                        <a:t>1,677</a:t>
                      </a:r>
                      <a:endParaRPr kumimoji="1" lang="ja-JP" altLang="en-US" sz="1600" dirty="0"/>
                    </a:p>
                  </a:txBody>
                  <a:tcPr marT="45700" marB="45700"/>
                </a:tc>
                <a:tc>
                  <a:txBody>
                    <a:bodyPr/>
                    <a:lstStyle/>
                    <a:p>
                      <a:pPr algn="ctr"/>
                      <a:r>
                        <a:rPr kumimoji="1" lang="en-US" altLang="ja-JP" sz="1600" dirty="0" smtClean="0"/>
                        <a:t>1,162</a:t>
                      </a:r>
                      <a:endParaRPr kumimoji="1" lang="ja-JP" altLang="en-US" sz="1600" dirty="0"/>
                    </a:p>
                  </a:txBody>
                  <a:tcPr marT="45700" marB="45700"/>
                </a:tc>
                <a:tc>
                  <a:txBody>
                    <a:bodyPr/>
                    <a:lstStyle/>
                    <a:p>
                      <a:pPr algn="ctr"/>
                      <a:r>
                        <a:rPr kumimoji="1" lang="en-US" altLang="ja-JP" sz="1600" dirty="0" smtClean="0"/>
                        <a:t>1,256</a:t>
                      </a:r>
                      <a:endParaRPr kumimoji="1" lang="ja-JP" altLang="en-US" sz="1600" dirty="0"/>
                    </a:p>
                  </a:txBody>
                  <a:tcPr marT="45700" marB="45700"/>
                </a:tc>
                <a:tc>
                  <a:txBody>
                    <a:bodyPr/>
                    <a:lstStyle/>
                    <a:p>
                      <a:pPr algn="ctr"/>
                      <a:r>
                        <a:rPr kumimoji="1" lang="en-US" altLang="ja-JP" sz="1600" dirty="0" smtClean="0"/>
                        <a:t>4,095</a:t>
                      </a:r>
                      <a:endParaRPr kumimoji="1" lang="ja-JP" altLang="en-US" sz="1600" dirty="0"/>
                    </a:p>
                  </a:txBody>
                  <a:tcPr marT="45700" marB="45700"/>
                </a:tc>
              </a:tr>
              <a:tr h="370681">
                <a:tc>
                  <a:txBody>
                    <a:bodyPr/>
                    <a:lstStyle/>
                    <a:p>
                      <a:pPr algn="ctr"/>
                      <a:r>
                        <a:rPr kumimoji="1" lang="en-US" altLang="ja-JP" sz="1600" dirty="0" smtClean="0"/>
                        <a:t>Reduction Rate</a:t>
                      </a:r>
                      <a:endParaRPr kumimoji="1" lang="ja-JP" altLang="en-US" sz="1600" dirty="0"/>
                    </a:p>
                  </a:txBody>
                  <a:tcPr marT="45700" marB="45700"/>
                </a:tc>
                <a:tc>
                  <a:txBody>
                    <a:bodyPr/>
                    <a:lstStyle/>
                    <a:p>
                      <a:pPr algn="ctr"/>
                      <a:r>
                        <a:rPr kumimoji="1" lang="en-US" altLang="ja-JP" sz="1600" dirty="0" smtClean="0"/>
                        <a:t>11.7</a:t>
                      </a:r>
                      <a:r>
                        <a:rPr kumimoji="1" lang="ja-JP" altLang="en-US" sz="1600" dirty="0" smtClean="0"/>
                        <a:t>％</a:t>
                      </a:r>
                      <a:endParaRPr kumimoji="1" lang="ja-JP" altLang="en-US" sz="1600" dirty="0"/>
                    </a:p>
                  </a:txBody>
                  <a:tcPr marT="45700" marB="45700"/>
                </a:tc>
                <a:tc>
                  <a:txBody>
                    <a:bodyPr/>
                    <a:lstStyle/>
                    <a:p>
                      <a:pPr algn="ctr"/>
                      <a:r>
                        <a:rPr kumimoji="1" lang="en-US" altLang="ja-JP" sz="1600" dirty="0" smtClean="0"/>
                        <a:t>32.5</a:t>
                      </a:r>
                      <a:r>
                        <a:rPr kumimoji="1" lang="ja-JP" altLang="en-US" sz="1600" dirty="0" smtClean="0"/>
                        <a:t>％</a:t>
                      </a:r>
                      <a:endParaRPr kumimoji="1" lang="ja-JP" altLang="en-US" sz="1600" dirty="0"/>
                    </a:p>
                  </a:txBody>
                  <a:tcPr marT="45700" marB="45700"/>
                </a:tc>
                <a:tc>
                  <a:txBody>
                    <a:bodyPr/>
                    <a:lstStyle/>
                    <a:p>
                      <a:pPr algn="ctr"/>
                      <a:r>
                        <a:rPr kumimoji="1" lang="en-US" altLang="ja-JP" sz="1600" dirty="0" smtClean="0"/>
                        <a:t>38.7</a:t>
                      </a:r>
                      <a:r>
                        <a:rPr kumimoji="1" lang="ja-JP" altLang="en-US" sz="1600" dirty="0" smtClean="0"/>
                        <a:t>％</a:t>
                      </a:r>
                      <a:endParaRPr kumimoji="1" lang="ja-JP" altLang="en-US" sz="1600" dirty="0"/>
                    </a:p>
                  </a:txBody>
                  <a:tcPr marT="45700" marB="45700"/>
                </a:tc>
                <a:tc>
                  <a:txBody>
                    <a:bodyPr/>
                    <a:lstStyle/>
                    <a:p>
                      <a:pPr algn="ctr"/>
                      <a:r>
                        <a:rPr kumimoji="1" lang="en-US" altLang="ja-JP" sz="1600" b="1" dirty="0" smtClean="0"/>
                        <a:t>27.7</a:t>
                      </a:r>
                      <a:r>
                        <a:rPr kumimoji="1" lang="ja-JP" altLang="en-US" sz="1600" b="1" dirty="0" smtClean="0"/>
                        <a:t>％</a:t>
                      </a:r>
                      <a:endParaRPr kumimoji="1" lang="ja-JP" altLang="en-US" sz="1600" b="1" dirty="0"/>
                    </a:p>
                  </a:txBody>
                  <a:tcPr marT="45700" marB="45700"/>
                </a:tc>
              </a:tr>
            </a:tbl>
          </a:graphicData>
        </a:graphic>
      </p:graphicFrame>
      <p:sp>
        <p:nvSpPr>
          <p:cNvPr id="2" name="スライド番号プレースホルダー 1"/>
          <p:cNvSpPr>
            <a:spLocks noGrp="1"/>
          </p:cNvSpPr>
          <p:nvPr>
            <p:ph type="sldNum" sz="quarter" idx="12"/>
          </p:nvPr>
        </p:nvSpPr>
        <p:spPr>
          <a:xfrm>
            <a:off x="7046912" y="6592267"/>
            <a:ext cx="2133600" cy="365125"/>
          </a:xfrm>
        </p:spPr>
        <p:txBody>
          <a:bodyPr/>
          <a:lstStyle/>
          <a:p>
            <a:pPr>
              <a:defRPr/>
            </a:pPr>
            <a:fld id="{8E9AF6FA-9950-4D06-B21E-6C8BD7EAB919}" type="slidenum">
              <a:rPr lang="ja-JP" altLang="en-US" smtClean="0"/>
              <a:pPr>
                <a:defRPr/>
              </a:pPr>
              <a:t>8</a:t>
            </a:fld>
            <a:endParaRPr lang="ja-JP" altLang="en-US"/>
          </a:p>
        </p:txBody>
      </p:sp>
      <p:sp>
        <p:nvSpPr>
          <p:cNvPr id="11" name="正方形/長方形 10"/>
          <p:cNvSpPr/>
          <p:nvPr/>
        </p:nvSpPr>
        <p:spPr>
          <a:xfrm>
            <a:off x="379951" y="5594292"/>
            <a:ext cx="8440521" cy="1260096"/>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82550" indent="-6350">
              <a:defRPr/>
            </a:pPr>
            <a:r>
              <a:rPr lang="en-US" altLang="ja-JP" sz="2000" b="1" dirty="0" smtClean="0">
                <a:solidFill>
                  <a:schemeClr val="tx1"/>
                </a:solidFill>
              </a:rPr>
              <a:t>[Recommendation]</a:t>
            </a:r>
          </a:p>
          <a:p>
            <a:pPr marL="82550" indent="-6350">
              <a:defRPr/>
            </a:pPr>
            <a:r>
              <a:rPr lang="en-US" altLang="ja-JP" sz="2000" dirty="0" smtClean="0">
                <a:solidFill>
                  <a:schemeClr val="tx1"/>
                </a:solidFill>
              </a:rPr>
              <a:t>The motorcycle evaporative emission regulation is modeled after the CA Evaporative Emission Test, with the permissible limit of 2.0 g/test.  The regulation will be implemented by the end of 2016.</a:t>
            </a:r>
            <a:endParaRPr lang="en-US" altLang="ja-JP" sz="2000" dirty="0">
              <a:solidFill>
                <a:schemeClr val="tx1"/>
              </a:solidFill>
              <a:latin typeface="Calibri" pitchFamily="34" charset="0"/>
            </a:endParaRPr>
          </a:p>
        </p:txBody>
      </p:sp>
    </p:spTree>
    <p:extLst>
      <p:ext uri="{BB962C8B-B14F-4D97-AF65-F5344CB8AC3E}">
        <p14:creationId xmlns:p14="http://schemas.microsoft.com/office/powerpoint/2010/main" val="252673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288" y="299436"/>
            <a:ext cx="8748712" cy="2400657"/>
          </a:xfrm>
          <a:prstGeom prst="rect">
            <a:avLst/>
          </a:prstGeom>
          <a:noFill/>
        </p:spPr>
        <p:txBody>
          <a:bodyPr wrap="square">
            <a:spAutoFit/>
          </a:bodyPr>
          <a:lstStyle/>
          <a:p>
            <a:pPr marL="285750" indent="-285750" fontAlgn="auto">
              <a:spcBef>
                <a:spcPts val="0"/>
              </a:spcBef>
              <a:spcAft>
                <a:spcPts val="0"/>
              </a:spcAft>
              <a:buFont typeface="Wingdings" pitchFamily="2" charset="2"/>
              <a:buChar char="p"/>
              <a:defRPr/>
            </a:pPr>
            <a:r>
              <a:rPr lang="en-US" altLang="ja-JP" sz="2400" dirty="0" smtClean="0"/>
              <a:t>Current Motorcycle OBD System</a:t>
            </a:r>
            <a:endParaRPr lang="en-US" altLang="ja-JP" sz="2400" dirty="0"/>
          </a:p>
          <a:p>
            <a:pPr marL="438150" indent="-285750" fontAlgn="auto">
              <a:spcBef>
                <a:spcPts val="0"/>
              </a:spcBef>
              <a:spcAft>
                <a:spcPts val="0"/>
              </a:spcAft>
              <a:buFont typeface="Arial" pitchFamily="34" charset="0"/>
              <a:buChar char="•"/>
              <a:tabLst>
                <a:tab pos="539750" algn="l"/>
              </a:tabLst>
              <a:defRPr/>
            </a:pPr>
            <a:r>
              <a:rPr lang="en-US" altLang="ja-JP" dirty="0" smtClean="0"/>
              <a:t>A motorcycle OBD system that monitors malfunctions caused by a short-circuit or open electric circuits and alerts the driver has been established in Japan.</a:t>
            </a:r>
            <a:endParaRPr lang="en-US" altLang="ja-JP" dirty="0"/>
          </a:p>
          <a:p>
            <a:pPr marL="438150" indent="-285750" fontAlgn="auto">
              <a:spcBef>
                <a:spcPts val="0"/>
              </a:spcBef>
              <a:spcAft>
                <a:spcPts val="0"/>
              </a:spcAft>
              <a:buFont typeface="Arial" pitchFamily="34" charset="0"/>
              <a:buChar char="•"/>
              <a:tabLst>
                <a:tab pos="539750" algn="l"/>
              </a:tabLst>
              <a:defRPr/>
            </a:pPr>
            <a:r>
              <a:rPr lang="en-US" altLang="ja-JP" dirty="0" smtClean="0"/>
              <a:t>It takes several years to prepare additional measures, including monitoring system of fuel injection correction, ISO-conformed connectors for communication off-board, and modification of the malfunction warning lamp.  For allowing due time for manufacturing and technical development, the application of new OBD equipment should be at the same as the forthcoming tailpipe emission regulation.</a:t>
            </a:r>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000964530"/>
              </p:ext>
            </p:extLst>
          </p:nvPr>
        </p:nvGraphicFramePr>
        <p:xfrm>
          <a:off x="395288" y="2647487"/>
          <a:ext cx="5600997" cy="2834178"/>
        </p:xfrm>
        <a:graphic>
          <a:graphicData uri="http://schemas.openxmlformats.org/drawingml/2006/table">
            <a:tbl>
              <a:tblPr firstRow="1" bandRow="1">
                <a:tableStyleId>{5940675A-B579-460E-94D1-54222C63F5DA}</a:tableStyleId>
              </a:tblPr>
              <a:tblGrid>
                <a:gridCol w="1250372"/>
                <a:gridCol w="4350625"/>
              </a:tblGrid>
              <a:tr h="164437">
                <a:tc>
                  <a:txBody>
                    <a:bodyPr/>
                    <a:lstStyle/>
                    <a:p>
                      <a:endParaRPr kumimoji="1" lang="ja-JP" altLang="en-US" sz="1400" dirty="0">
                        <a:solidFill>
                          <a:schemeClr val="tx1"/>
                        </a:solidFill>
                      </a:endParaRPr>
                    </a:p>
                  </a:txBody>
                  <a:tcPr marL="91443" marR="91443" marT="45643" marB="45643"/>
                </a:tc>
                <a:tc>
                  <a:txBody>
                    <a:bodyPr/>
                    <a:lstStyle/>
                    <a:p>
                      <a:pPr algn="ctr"/>
                      <a:r>
                        <a:rPr kumimoji="1" lang="en-US" altLang="ja-JP" sz="1400" dirty="0" smtClean="0">
                          <a:solidFill>
                            <a:schemeClr val="tx1"/>
                          </a:solidFill>
                        </a:rPr>
                        <a:t>Items</a:t>
                      </a:r>
                      <a:endParaRPr kumimoji="1" lang="ja-JP" altLang="en-US" sz="1400" dirty="0">
                        <a:solidFill>
                          <a:schemeClr val="tx1"/>
                        </a:solidFill>
                      </a:endParaRPr>
                    </a:p>
                  </a:txBody>
                  <a:tcPr marL="91443" marR="91443" marT="45643" marB="45643" anchor="ctr"/>
                </a:tc>
              </a:tr>
              <a:tr h="1066645">
                <a:tc>
                  <a:txBody>
                    <a:bodyPr/>
                    <a:lstStyle/>
                    <a:p>
                      <a:r>
                        <a:rPr kumimoji="1" lang="en-US" altLang="ja-JP" sz="1400" strike="noStrike" baseline="0" dirty="0" smtClean="0">
                          <a:solidFill>
                            <a:schemeClr val="tx1"/>
                          </a:solidFill>
                        </a:rPr>
                        <a:t>Already</a:t>
                      </a:r>
                      <a:r>
                        <a:rPr kumimoji="1" lang="en-US" altLang="ja-JP" sz="1400" strike="sngStrike" baseline="0" dirty="0" smtClean="0">
                          <a:solidFill>
                            <a:schemeClr val="tx1"/>
                          </a:solidFill>
                        </a:rPr>
                        <a:t> </a:t>
                      </a:r>
                      <a:r>
                        <a:rPr kumimoji="1" lang="en-US" altLang="ja-JP" sz="1400" dirty="0" smtClean="0">
                          <a:solidFill>
                            <a:schemeClr val="tx1"/>
                          </a:solidFill>
                        </a:rPr>
                        <a:t>Developed</a:t>
                      </a:r>
                      <a:endParaRPr kumimoji="1" lang="ja-JP" altLang="en-US" sz="1400" strike="sngStrike" dirty="0">
                        <a:solidFill>
                          <a:schemeClr val="tx1"/>
                        </a:solidFill>
                      </a:endParaRPr>
                    </a:p>
                  </a:txBody>
                  <a:tcPr marL="91443" marR="91443" marT="45643" marB="45643"/>
                </a:tc>
                <a:tc>
                  <a:txBody>
                    <a:bodyPr/>
                    <a:lstStyle/>
                    <a:p>
                      <a:r>
                        <a:rPr kumimoji="1" lang="en-US" altLang="ja-JP" sz="1400" dirty="0" smtClean="0">
                          <a:solidFill>
                            <a:schemeClr val="tx1"/>
                          </a:solidFill>
                        </a:rPr>
                        <a:t>Open faults of </a:t>
                      </a:r>
                      <a:r>
                        <a:rPr kumimoji="1" lang="en-US" altLang="ja-JP" sz="1400" baseline="0" dirty="0" smtClean="0">
                          <a:solidFill>
                            <a:schemeClr val="tx1"/>
                          </a:solidFill>
                        </a:rPr>
                        <a:t>sensors in malfunction, (incl. </a:t>
                      </a:r>
                      <a:r>
                        <a:rPr kumimoji="1" lang="en-US" altLang="ja-JP" sz="1400" dirty="0" smtClean="0">
                          <a:solidFill>
                            <a:schemeClr val="tx1"/>
                          </a:solidFill>
                        </a:rPr>
                        <a:t>air pressure sensor, intake pressure sensor, intake air temperature sensor, water temperature sensor, throttle</a:t>
                      </a:r>
                      <a:r>
                        <a:rPr kumimoji="1" lang="en-US" altLang="ja-JP" sz="1400" baseline="0" dirty="0" smtClean="0">
                          <a:solidFill>
                            <a:schemeClr val="tx1"/>
                          </a:solidFill>
                        </a:rPr>
                        <a:t> position sensor, cylinder sensor, crankshaft angle sensor, O2 sensor, O2 sensor heater, primary ignition system, air injection system, etc.), release of alert after recovery, malfunction information storage</a:t>
                      </a:r>
                      <a:r>
                        <a:rPr kumimoji="1" lang="en-US" altLang="ja-JP" sz="1400" dirty="0" smtClean="0">
                          <a:solidFill>
                            <a:schemeClr val="tx1"/>
                          </a:solidFill>
                        </a:rPr>
                        <a:t> and functional confirmation at the start</a:t>
                      </a:r>
                      <a:endParaRPr kumimoji="1" lang="ja-JP" altLang="en-US" sz="1400" dirty="0">
                        <a:solidFill>
                          <a:schemeClr val="tx1"/>
                        </a:solidFill>
                      </a:endParaRPr>
                    </a:p>
                  </a:txBody>
                  <a:tcPr marL="91443" marR="91443" marT="45643" marB="45643"/>
                </a:tc>
              </a:tr>
              <a:tr h="639253">
                <a:tc>
                  <a:txBody>
                    <a:bodyPr/>
                    <a:lstStyle/>
                    <a:p>
                      <a:r>
                        <a:rPr kumimoji="1" lang="en-US" altLang="ja-JP" sz="1400" dirty="0" smtClean="0">
                          <a:solidFill>
                            <a:schemeClr val="tx1"/>
                          </a:solidFill>
                        </a:rPr>
                        <a:t>To be developed</a:t>
                      </a:r>
                      <a:endParaRPr kumimoji="1" lang="ja-JP" altLang="en-US" sz="1400" dirty="0">
                        <a:solidFill>
                          <a:schemeClr val="tx1"/>
                        </a:solidFill>
                      </a:endParaRPr>
                    </a:p>
                  </a:txBody>
                  <a:tcPr marL="91443" marR="91443" marT="45643" marB="45643"/>
                </a:tc>
                <a:tc>
                  <a:txBody>
                    <a:bodyPr/>
                    <a:lstStyle/>
                    <a:p>
                      <a:r>
                        <a:rPr kumimoji="1" lang="en-US" altLang="ja-JP" sz="1400" dirty="0" smtClean="0">
                          <a:solidFill>
                            <a:schemeClr val="tx1"/>
                          </a:solidFill>
                        </a:rPr>
                        <a:t>Monitors of malfunction by fuel injection correction, ISO connectors for communication off-board, change</a:t>
                      </a:r>
                      <a:r>
                        <a:rPr kumimoji="1" lang="en-US" altLang="ja-JP" sz="1400" baseline="0" dirty="0" smtClean="0">
                          <a:solidFill>
                            <a:schemeClr val="tx1"/>
                          </a:solidFill>
                        </a:rPr>
                        <a:t> of the malfunction alert lamp </a:t>
                      </a:r>
                      <a:endParaRPr kumimoji="1" lang="ja-JP" altLang="en-US" sz="1400" dirty="0">
                        <a:solidFill>
                          <a:schemeClr val="tx1"/>
                        </a:solidFill>
                      </a:endParaRPr>
                    </a:p>
                  </a:txBody>
                  <a:tcPr marL="91443" marR="91443" marT="45643" marB="45643"/>
                </a:tc>
              </a:tr>
            </a:tbl>
          </a:graphicData>
        </a:graphic>
      </p:graphicFrame>
      <p:sp>
        <p:nvSpPr>
          <p:cNvPr id="4" name="スライド番号プレースホルダー 3"/>
          <p:cNvSpPr>
            <a:spLocks noGrp="1"/>
          </p:cNvSpPr>
          <p:nvPr>
            <p:ph type="sldNum" sz="quarter" idx="12"/>
          </p:nvPr>
        </p:nvSpPr>
        <p:spPr>
          <a:xfrm>
            <a:off x="7046912" y="6592267"/>
            <a:ext cx="2133600" cy="365125"/>
          </a:xfrm>
        </p:spPr>
        <p:txBody>
          <a:bodyPr/>
          <a:lstStyle/>
          <a:p>
            <a:pPr>
              <a:defRPr/>
            </a:pPr>
            <a:fld id="{7DEC282F-E64C-40A4-8BF6-8D721FE082F5}" type="slidenum">
              <a:rPr lang="ja-JP" altLang="en-US" smtClean="0"/>
              <a:pPr>
                <a:defRPr/>
              </a:pPr>
              <a:t>9</a:t>
            </a:fld>
            <a:endParaRPr lang="ja-JP" altLang="en-US"/>
          </a:p>
        </p:txBody>
      </p:sp>
      <p:sp>
        <p:nvSpPr>
          <p:cNvPr id="10" name="テキスト ボックス 9"/>
          <p:cNvSpPr txBox="1">
            <a:spLocks noChangeArrowheads="1"/>
          </p:cNvSpPr>
          <p:nvPr/>
        </p:nvSpPr>
        <p:spPr bwMode="auto">
          <a:xfrm>
            <a:off x="251520" y="-69896"/>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latin typeface="+mj-lt"/>
              </a:rPr>
              <a:t>(4) On-Board Diagnostics</a:t>
            </a:r>
            <a:r>
              <a:rPr lang="en-US" altLang="ja-JP" sz="2400" dirty="0">
                <a:solidFill>
                  <a:srgbClr val="FF0000"/>
                </a:solidFill>
                <a:latin typeface="+mj-lt"/>
              </a:rPr>
              <a:t> </a:t>
            </a:r>
            <a:r>
              <a:rPr lang="en-US" altLang="ja-JP" sz="2400" dirty="0" smtClean="0">
                <a:solidFill>
                  <a:srgbClr val="FF0000"/>
                </a:solidFill>
                <a:latin typeface="+mj-lt"/>
              </a:rPr>
              <a:t> </a:t>
            </a:r>
            <a:r>
              <a:rPr lang="en-US" altLang="ja-JP" sz="2400" dirty="0" smtClean="0">
                <a:latin typeface="+mj-lt"/>
              </a:rPr>
              <a:t>(OBD) System</a:t>
            </a:r>
          </a:p>
        </p:txBody>
      </p:sp>
      <p:pic>
        <p:nvPicPr>
          <p:cNvPr id="11" name="Picture 19" descr="http://ord.yahoo.co.jp/o/image/SIG=129g8tblf/EXP=1323764129;_ylc=X3IDMgRmc3QDMARpZHgDMARvaWQDQU5kOUdjU2FZY0pVU0M1N1ZQNVp1ajRRZExOMS1fVk4yVlB5Z1VZSzZNZzBKRWpCWFdvc0lCVFlRNkpldlhacwRwAzQ0SzU0NEs2NDRLdElPT0NwT09Ecy5PQ3VlT0RpT09EcS5PRG9lT0RzLk9EaU9PRGtlT0RqZU9EcXctLQRwb3MDMTE4BHNlYwNzaHcEc2xrA3Jp/*-http%3A/www1.suzuki.co.jp/motor/an400sal1/img/sa06.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58" r="13930"/>
          <a:stretch/>
        </p:blipFill>
        <p:spPr bwMode="auto">
          <a:xfrm>
            <a:off x="6156176" y="3140968"/>
            <a:ext cx="281694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円/楕円 11"/>
          <p:cNvSpPr/>
          <p:nvPr/>
        </p:nvSpPr>
        <p:spPr>
          <a:xfrm>
            <a:off x="7715354" y="3501331"/>
            <a:ext cx="360362" cy="36036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下矢印 12"/>
          <p:cNvSpPr/>
          <p:nvPr/>
        </p:nvSpPr>
        <p:spPr>
          <a:xfrm>
            <a:off x="7735991" y="3213993"/>
            <a:ext cx="323850" cy="36036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13"/>
          <p:cNvSpPr txBox="1">
            <a:spLocks noChangeArrowheads="1"/>
          </p:cNvSpPr>
          <p:nvPr/>
        </p:nvSpPr>
        <p:spPr bwMode="auto">
          <a:xfrm>
            <a:off x="6437108" y="5012923"/>
            <a:ext cx="2376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en-US" altLang="ja-JP" sz="1600" dirty="0" smtClean="0">
                <a:latin typeface="+mn-lt"/>
              </a:rPr>
              <a:t>Malfunction Alert</a:t>
            </a:r>
            <a:endParaRPr lang="ja-JP" altLang="en-US" sz="1600" dirty="0">
              <a:latin typeface="+mn-lt"/>
            </a:endParaRPr>
          </a:p>
        </p:txBody>
      </p:sp>
      <p:sp>
        <p:nvSpPr>
          <p:cNvPr id="15" name="正方形/長方形 14"/>
          <p:cNvSpPr/>
          <p:nvPr/>
        </p:nvSpPr>
        <p:spPr>
          <a:xfrm>
            <a:off x="379951" y="5556397"/>
            <a:ext cx="8440521" cy="1256979"/>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185738" indent="-6350">
              <a:defRPr/>
            </a:pPr>
            <a:r>
              <a:rPr lang="en-US" altLang="ja-JP" sz="2000" b="1" dirty="0" smtClean="0">
                <a:solidFill>
                  <a:schemeClr val="tx1"/>
                </a:solidFill>
              </a:rPr>
              <a:t>[Recommendation]</a:t>
            </a:r>
          </a:p>
          <a:p>
            <a:pPr marL="185738" indent="-6350">
              <a:defRPr/>
            </a:pPr>
            <a:r>
              <a:rPr lang="en-US" altLang="ja-JP" sz="2000" dirty="0" smtClean="0">
                <a:solidFill>
                  <a:schemeClr val="tx1"/>
                </a:solidFill>
              </a:rPr>
              <a:t>The OBD equipment that </a:t>
            </a:r>
            <a:r>
              <a:rPr lang="en-US" altLang="ja-JP" sz="2000" dirty="0">
                <a:solidFill>
                  <a:schemeClr val="tx1"/>
                </a:solidFill>
              </a:rPr>
              <a:t>monitors malfunctions caused by </a:t>
            </a:r>
            <a:r>
              <a:rPr lang="en-US" altLang="ja-JP" sz="2000" dirty="0" smtClean="0">
                <a:solidFill>
                  <a:schemeClr val="tx1"/>
                </a:solidFill>
              </a:rPr>
              <a:t>a short-circuit </a:t>
            </a:r>
            <a:r>
              <a:rPr lang="en-US" altLang="ja-JP" sz="2000" dirty="0">
                <a:solidFill>
                  <a:schemeClr val="tx1"/>
                </a:solidFill>
              </a:rPr>
              <a:t>or open electric </a:t>
            </a:r>
            <a:r>
              <a:rPr lang="en-US" altLang="ja-JP" sz="2000" dirty="0" smtClean="0">
                <a:solidFill>
                  <a:schemeClr val="tx1"/>
                </a:solidFill>
              </a:rPr>
              <a:t>circuits is now mandated.  The implementation will occur by the end of 2016. </a:t>
            </a:r>
            <a:endParaRPr lang="en-US" altLang="ja-JP" sz="2000" dirty="0">
              <a:solidFill>
                <a:schemeClr val="tx1"/>
              </a:solidFill>
            </a:endParaRPr>
          </a:p>
        </p:txBody>
      </p:sp>
    </p:spTree>
    <p:extLst>
      <p:ext uri="{BB962C8B-B14F-4D97-AF65-F5344CB8AC3E}">
        <p14:creationId xmlns:p14="http://schemas.microsoft.com/office/powerpoint/2010/main" val="222245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6588</TotalTime>
  <Words>3660</Words>
  <Application>Microsoft Office PowerPoint</Application>
  <PresentationFormat>On-screen Show (4:3)</PresentationFormat>
  <Paragraphs>438</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Office ​​テーマ</vt:lpstr>
      <vt:lpstr>Picture</vt:lpstr>
      <vt:lpstr>ワークシート</vt:lpstr>
      <vt:lpstr>イメージ ドキュメント</vt:lpstr>
      <vt:lpstr>Summary of the Future Policy for  Motor Vehicle Emission Reduction  (The 11th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環境省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環境管理技術室　高井</dc:creator>
  <cp:lastModifiedBy>Pierpaolo Cazzola</cp:lastModifiedBy>
  <cp:revision>330</cp:revision>
  <cp:lastPrinted>2012-12-17T06:27:29Z</cp:lastPrinted>
  <dcterms:created xsi:type="dcterms:W3CDTF">2012-06-27T12:56:31Z</dcterms:created>
  <dcterms:modified xsi:type="dcterms:W3CDTF">2013-01-08T19:24:42Z</dcterms:modified>
</cp:coreProperties>
</file>