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72" r:id="rId3"/>
    <p:sldId id="273" r:id="rId4"/>
    <p:sldId id="274" r:id="rId5"/>
    <p:sldId id="275" r:id="rId6"/>
    <p:sldId id="277" r:id="rId7"/>
    <p:sldId id="279" r:id="rId8"/>
    <p:sldId id="282" r:id="rId9"/>
    <p:sldId id="283" r:id="rId10"/>
    <p:sldId id="278" r:id="rId11"/>
    <p:sldId id="287" r:id="rId12"/>
    <p:sldId id="280" r:id="rId13"/>
    <p:sldId id="281" r:id="rId14"/>
    <p:sldId id="285" r:id="rId15"/>
    <p:sldId id="284" r:id="rId16"/>
    <p:sldId id="286" r:id="rId17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97" autoAdjust="0"/>
  </p:normalViewPr>
  <p:slideViewPr>
    <p:cSldViewPr>
      <p:cViewPr>
        <p:scale>
          <a:sx n="60" d="100"/>
          <a:sy n="60" d="100"/>
        </p:scale>
        <p:origin x="-300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B799C4-0729-4ED9-BFC5-69C631DB55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B15622-C3C2-4FA1-BE05-489769E5E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9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9C8C9D0-C3EF-4C74-BA85-D6BECB2DA95D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AC8A5-1DCC-439D-B9E4-0340F48E6F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7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432B-7ABE-4BDE-ACC1-44BF0F0D7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8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7C3-D719-4DA4-92F0-D9F5D07FEB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3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41B-33C1-4826-B280-9E999A298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1B0F-7D15-4AE9-A2A7-BC2DB17D7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7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2D2-1CF3-40F6-A3F9-155680209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A80-10EE-46F0-A28C-DA37BD764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A43-E6A3-4ABE-BCA0-8824F77BB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FE4D-036F-4E21-8D6D-3BE477C51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35E-6B5B-403F-92C3-06FCBE691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3B7445-2F97-428C-B1DA-2FDFCF233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gardner@trl.co.uk" TargetMode="External"/><Relationship Id="rId2" Type="http://schemas.openxmlformats.org/officeDocument/2006/relationships/hyperlink" Target="mailto:maciej.szymanski@ec.europ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55650" y="1773238"/>
            <a:ext cx="7632700" cy="4680098"/>
          </a:xfrm>
        </p:spPr>
        <p:txBody>
          <a:bodyPr/>
          <a:lstStyle/>
          <a:p>
            <a:pPr algn="ctr"/>
            <a:r>
              <a:rPr lang="en-GB" sz="2400" dirty="0"/>
              <a:t>Transposition of Euro 6 requirements into </a:t>
            </a:r>
            <a:r>
              <a:rPr lang="en-GB" sz="2400" dirty="0" err="1"/>
              <a:t>UNECE</a:t>
            </a:r>
            <a:r>
              <a:rPr lang="en-GB" sz="2400" dirty="0"/>
              <a:t> Regulation No. 83</a:t>
            </a:r>
            <a:br>
              <a:rPr lang="en-GB" sz="2400" dirty="0"/>
            </a:br>
            <a:r>
              <a:rPr lang="en-GB" sz="2400" dirty="0"/>
              <a:t>&amp;</a:t>
            </a:r>
            <a:br>
              <a:rPr lang="en-GB" sz="2400" dirty="0"/>
            </a:br>
            <a:r>
              <a:rPr lang="en-GB" sz="2400" dirty="0"/>
              <a:t>Proposed amendments to R.101 and </a:t>
            </a:r>
            <a:r>
              <a:rPr lang="en-GB" sz="2400" dirty="0" smtClean="0"/>
              <a:t>R.103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66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</a:t>
            </a:r>
            <a:r>
              <a:rPr lang="en-GB" sz="2400" dirty="0"/>
              <a:t>GRPE June 2013</a:t>
            </a:r>
            <a:br>
              <a:rPr lang="en-GB" sz="24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2400" dirty="0" smtClean="0"/>
              <a:t>Submitted </a:t>
            </a:r>
            <a:r>
              <a:rPr lang="en-GB" sz="2400" dirty="0"/>
              <a:t>by the expert of the European </a:t>
            </a:r>
            <a:r>
              <a:rPr lang="en-GB" sz="2400" dirty="0" smtClean="0"/>
              <a:t>Commission</a:t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24128" y="0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Informal document No. </a:t>
            </a:r>
            <a:r>
              <a:rPr lang="en-GB" sz="16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GRPE-66-22</a:t>
            </a:r>
            <a:r>
              <a:rPr lang="en-GB" sz="16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GB" sz="16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66</a:t>
            </a:r>
            <a:r>
              <a:rPr lang="en-GB" sz="1600" b="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th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GRPE, June 6th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2013</a:t>
            </a:r>
          </a:p>
          <a:p>
            <a:pPr algn="r"/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agenda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item 3(c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)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pPr algn="ctr"/>
            <a:r>
              <a:rPr lang="fr-FR" sz="3200" dirty="0" smtClean="0"/>
              <a:t>Main changes to R.83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4981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800" dirty="0"/>
              <a:t>Euro 6 emission limits added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/>
              <a:t>Euro 6 transitional provisions included for </a:t>
            </a:r>
            <a:r>
              <a:rPr lang="en-US" sz="2800" dirty="0" err="1"/>
              <a:t>OBD</a:t>
            </a:r>
            <a:r>
              <a:rPr lang="en-US" sz="2800" dirty="0"/>
              <a:t> threshold limits and particulates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/>
              <a:t>Requirements for Hydrogen and H2NG fuelled vehicles added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/>
              <a:t>Amendments to correct existing errors in R.83-06 (mainly in cross-references</a:t>
            </a:r>
            <a:r>
              <a:rPr lang="en-GB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689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7"/>
            <a:ext cx="8229600" cy="792088"/>
          </a:xfrm>
        </p:spPr>
        <p:txBody>
          <a:bodyPr/>
          <a:lstStyle/>
          <a:p>
            <a:pPr algn="ctr"/>
            <a:r>
              <a:rPr lang="en-GB" sz="3200" dirty="0" smtClean="0"/>
              <a:t>Additional proposed amendment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77804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800" dirty="0" smtClean="0"/>
              <a:t>Alignment of tyre selection requirement with EC 692/2008.</a:t>
            </a:r>
          </a:p>
          <a:p>
            <a:pPr lvl="1" eaLnBrk="1" hangingPunct="1">
              <a:spcAft>
                <a:spcPts val="1200"/>
              </a:spcAft>
            </a:pPr>
            <a:r>
              <a:rPr lang="en-GB" dirty="0" smtClean="0"/>
              <a:t>Paragraph 4.1.2. of Appendix 7 to Annex </a:t>
            </a:r>
            <a:r>
              <a:rPr lang="en-GB" dirty="0"/>
              <a:t>4a</a:t>
            </a:r>
            <a:endParaRPr lang="en-GB" dirty="0" smtClean="0"/>
          </a:p>
          <a:p>
            <a:pPr eaLnBrk="1" hangingPunct="1">
              <a:spcAft>
                <a:spcPts val="1200"/>
              </a:spcAft>
            </a:pPr>
            <a:r>
              <a:rPr lang="en-GB" sz="2800" dirty="0"/>
              <a:t>Informal document GRPE-66-04</a:t>
            </a:r>
          </a:p>
          <a:p>
            <a:pPr marL="0" indent="0" eaLnBrk="1" hangingPunct="1">
              <a:spcAft>
                <a:spcPts val="1200"/>
              </a:spcAft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970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r>
              <a:rPr lang="en-GB" sz="3200" dirty="0" smtClean="0"/>
              <a:t>Implications for other </a:t>
            </a:r>
            <a:r>
              <a:rPr lang="en-GB" sz="3200" dirty="0" err="1" smtClean="0"/>
              <a:t>UNECE</a:t>
            </a:r>
            <a:r>
              <a:rPr lang="en-GB" sz="3200" dirty="0" smtClean="0"/>
              <a:t> Regulations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633788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GB" dirty="0"/>
              <a:t>Other </a:t>
            </a:r>
            <a:r>
              <a:rPr lang="en-GB" dirty="0" err="1"/>
              <a:t>UNECE</a:t>
            </a:r>
            <a:r>
              <a:rPr lang="en-GB" dirty="0"/>
              <a:t> Regulations reviewed to identify implications from updating R.83</a:t>
            </a:r>
          </a:p>
          <a:p>
            <a:pPr eaLnBrk="1" hangingPunct="1">
              <a:spcAft>
                <a:spcPts val="0"/>
              </a:spcAft>
            </a:pPr>
            <a:r>
              <a:rPr lang="en-GB" dirty="0"/>
              <a:t>Regulation No. 49 – </a:t>
            </a:r>
            <a:r>
              <a:rPr lang="en-US" dirty="0"/>
              <a:t>Emission of pollutants of heavy vehicles. </a:t>
            </a:r>
          </a:p>
          <a:p>
            <a:pPr marL="457200" lvl="1" indent="0" eaLnBrk="1" hangingPunct="1">
              <a:spcAft>
                <a:spcPts val="0"/>
              </a:spcAft>
              <a:buNone/>
            </a:pPr>
            <a:r>
              <a:rPr lang="en-US" dirty="0"/>
              <a:t>06 Series of Amendments, </a:t>
            </a:r>
            <a:r>
              <a:rPr lang="en-GB" dirty="0"/>
              <a:t>Annex 9A </a:t>
            </a:r>
          </a:p>
          <a:p>
            <a:pPr marL="457200" lvl="1" indent="0" eaLnBrk="1" hangingPunct="1">
              <a:spcAft>
                <a:spcPts val="600"/>
              </a:spcAft>
              <a:buNone/>
            </a:pPr>
            <a:r>
              <a:rPr lang="en-US" sz="1800" i="1" dirty="0"/>
              <a:t>“2.4. Alternative approval</a:t>
            </a:r>
            <a:endParaRPr lang="en-GB" sz="1800" i="1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i="1" dirty="0"/>
              <a:t>2.4.1. Reserved</a:t>
            </a:r>
            <a:r>
              <a:rPr lang="en-US" i="1" baseline="30000" dirty="0"/>
              <a:t>14</a:t>
            </a:r>
            <a:endParaRPr lang="en-GB" i="1" baseline="30000" dirty="0"/>
          </a:p>
          <a:p>
            <a:pPr marL="936625" indent="-1336675">
              <a:buNone/>
            </a:pPr>
            <a:r>
              <a:rPr lang="en-US" i="1" baseline="30000" dirty="0"/>
              <a:t>	</a:t>
            </a:r>
            <a:r>
              <a:rPr lang="en-US" sz="2000" i="1" baseline="30000" dirty="0"/>
              <a:t>14</a:t>
            </a:r>
            <a:r>
              <a:rPr lang="x-none" sz="1800" i="1"/>
              <a:t>This paragraph has been reserved for future alternative approvals </a:t>
            </a:r>
            <a:r>
              <a:rPr lang="x-none" sz="1800" i="1" smtClean="0"/>
              <a:t>(</a:t>
            </a:r>
            <a:r>
              <a:rPr lang="x-none" sz="1800" i="1"/>
              <a:t>e.g. transposition of Euro VI into Regulation 83)</a:t>
            </a:r>
            <a:r>
              <a:rPr lang="en-GB" sz="1800" i="1" dirty="0"/>
              <a:t>”</a:t>
            </a:r>
            <a:endParaRPr lang="en-GB" sz="2200" i="1" dirty="0"/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b="0" dirty="0"/>
              <a:t>Alternative R49 approvals using ”Euro 6” Light Duty </a:t>
            </a:r>
            <a:r>
              <a:rPr lang="en-GB" b="0" dirty="0" err="1"/>
              <a:t>OBD</a:t>
            </a:r>
            <a:r>
              <a:rPr lang="en-GB" b="0" dirty="0"/>
              <a:t> and </a:t>
            </a:r>
            <a:r>
              <a:rPr lang="en-GB" b="0" dirty="0" err="1"/>
              <a:t>NOx</a:t>
            </a:r>
            <a:r>
              <a:rPr lang="en-GB" b="0" dirty="0"/>
              <a:t> control will need to be introduced after adoption of R83-07</a:t>
            </a:r>
          </a:p>
        </p:txBody>
      </p:sp>
    </p:spTree>
    <p:extLst>
      <p:ext uri="{BB962C8B-B14F-4D97-AF65-F5344CB8AC3E}">
        <p14:creationId xmlns:p14="http://schemas.microsoft.com/office/powerpoint/2010/main" val="397600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r>
              <a:rPr lang="sv-SE" sz="3200" dirty="0" smtClean="0"/>
              <a:t>Reg. No. 101 </a:t>
            </a:r>
            <a:r>
              <a:rPr lang="en-GB" sz="3200" dirty="0" smtClean="0"/>
              <a:t>- Emissions of carbon dioxide and fuel consumption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10445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No Euro 6 specific new requirements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Daytime running lamp requirements added (from EC No. 566/2011)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Table of test requirements added</a:t>
            </a:r>
            <a:r>
              <a:rPr lang="en-US" sz="2000" dirty="0"/>
              <a:t> (from </a:t>
            </a:r>
            <a:r>
              <a:rPr lang="en-GB" sz="2000" dirty="0"/>
              <a:t>EC No. </a:t>
            </a:r>
            <a:r>
              <a:rPr lang="en-US" sz="2000" dirty="0"/>
              <a:t>630/2012)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Fuel consumption details amended to include hydrogen and H2NG</a:t>
            </a:r>
            <a:r>
              <a:rPr lang="en-US" sz="2000" dirty="0"/>
              <a:t> (from </a:t>
            </a:r>
            <a:r>
              <a:rPr lang="en-GB" sz="2000" dirty="0"/>
              <a:t>EC No. </a:t>
            </a:r>
            <a:r>
              <a:rPr lang="en-US" sz="2000" dirty="0"/>
              <a:t>630/2012)</a:t>
            </a:r>
            <a:endParaRPr lang="en-GB" sz="20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Compressibility factors for gaseous fuels added</a:t>
            </a:r>
            <a:r>
              <a:rPr lang="en-US" sz="2000" dirty="0"/>
              <a:t> (from </a:t>
            </a:r>
            <a:r>
              <a:rPr lang="en-GB" sz="2000" dirty="0"/>
              <a:t>EC No. </a:t>
            </a:r>
            <a:r>
              <a:rPr lang="en-US" sz="2000" dirty="0"/>
              <a:t>630/2012)</a:t>
            </a:r>
            <a:endParaRPr lang="en-GB" sz="20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Definitions updated </a:t>
            </a:r>
            <a:r>
              <a:rPr lang="en-US" sz="2000" dirty="0"/>
              <a:t>(from </a:t>
            </a:r>
            <a:r>
              <a:rPr lang="en-GB" sz="2000" dirty="0"/>
              <a:t>EC No.</a:t>
            </a:r>
            <a:r>
              <a:rPr lang="en-US" sz="2000" dirty="0"/>
              <a:t>630/2012)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Formal proposal for 66</a:t>
            </a:r>
            <a:r>
              <a:rPr lang="en-US" sz="2000" baseline="30000" dirty="0"/>
              <a:t>th</a:t>
            </a:r>
            <a:r>
              <a:rPr lang="en-US" sz="2000" dirty="0"/>
              <a:t> GRPE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 err="1" smtClean="0"/>
              <a:t>ECE</a:t>
            </a:r>
            <a:r>
              <a:rPr lang="en-US" sz="1600" dirty="0" smtClean="0"/>
              <a:t>/TRANS/WP.29/GRPE/2013/9</a:t>
            </a:r>
            <a:endParaRPr lang="en-GB" sz="1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81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r>
              <a:rPr lang="sv-SE" sz="2800" dirty="0" smtClean="0"/>
              <a:t>Reg. No. 103 </a:t>
            </a:r>
            <a:r>
              <a:rPr lang="en-GB" sz="2800" dirty="0" smtClean="0"/>
              <a:t>- Replacement of catalytic converters for power-driven vehicles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800" dirty="0"/>
              <a:t>No Euro 6 specific new requirements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/>
              <a:t>Editorial amendments to update cross-references to R.83 (Revision 4)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/>
              <a:t>Deterioration factors need to be updated </a:t>
            </a:r>
            <a:r>
              <a:rPr lang="en-US" sz="2800" dirty="0"/>
              <a:t>(Based on R.83 Revision 4)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Formal proposal for 66</a:t>
            </a:r>
            <a:r>
              <a:rPr lang="en-US" sz="2800" baseline="30000" dirty="0"/>
              <a:t>th</a:t>
            </a:r>
            <a:r>
              <a:rPr lang="en-US" sz="2800" dirty="0"/>
              <a:t> GRPE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 err="1" smtClean="0"/>
              <a:t>ECE</a:t>
            </a:r>
            <a:r>
              <a:rPr lang="en-US" sz="2000" dirty="0" smtClean="0"/>
              <a:t>/TRANS/WP.29/GRPE/2013/</a:t>
            </a:r>
            <a:r>
              <a:rPr lang="en-GB" sz="2000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1501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pPr algn="ctr"/>
            <a:r>
              <a:rPr lang="sv-SE" sz="3200" dirty="0" smtClean="0"/>
              <a:t>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4981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800" dirty="0"/>
              <a:t>First draft of R83 07 series of amendments to 65</a:t>
            </a:r>
            <a:r>
              <a:rPr lang="en-GB" sz="2800" baseline="30000" dirty="0"/>
              <a:t>th</a:t>
            </a:r>
            <a:r>
              <a:rPr lang="en-GB" sz="2800" dirty="0"/>
              <a:t> GRPE, January 2013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/>
              <a:t>F</a:t>
            </a:r>
            <a:r>
              <a:rPr lang="en-US" sz="2800" dirty="0" err="1"/>
              <a:t>ormal</a:t>
            </a:r>
            <a:r>
              <a:rPr lang="en-US" sz="2800" dirty="0"/>
              <a:t> </a:t>
            </a:r>
            <a:r>
              <a:rPr lang="en-GB" sz="2800" dirty="0"/>
              <a:t>R83-07</a:t>
            </a:r>
            <a:r>
              <a:rPr lang="en-US" sz="2800" dirty="0"/>
              <a:t> document for 66</a:t>
            </a:r>
            <a:r>
              <a:rPr lang="en-US" sz="2800" baseline="30000" dirty="0"/>
              <a:t>th</a:t>
            </a:r>
            <a:r>
              <a:rPr lang="en-US" sz="2800" dirty="0"/>
              <a:t> GRPE in June 2013 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/>
              <a:t>If adopted by </a:t>
            </a:r>
            <a:r>
              <a:rPr lang="en-US" sz="2800" dirty="0"/>
              <a:t>66</a:t>
            </a:r>
            <a:r>
              <a:rPr lang="en-US" sz="2800" baseline="30000" dirty="0"/>
              <a:t>th </a:t>
            </a:r>
            <a:r>
              <a:rPr lang="en-GB" sz="2800" dirty="0"/>
              <a:t>GRPE, submitted to WP.29 in November 2013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/>
              <a:t>Similar timelines for R.101 and R.103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20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b="0" dirty="0"/>
              <a:t>Thank you for your attention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u="sng" dirty="0"/>
              <a:t>Contact information</a:t>
            </a:r>
          </a:p>
          <a:p>
            <a:pPr algn="ctr" eaLnBrk="1" hangingPunct="1">
              <a:buFontTx/>
              <a:buNone/>
            </a:pPr>
            <a:r>
              <a:rPr lang="sv-SE" dirty="0"/>
              <a:t>Maciej Szymanski, European Commission</a:t>
            </a:r>
          </a:p>
          <a:p>
            <a:pPr algn="ctr" eaLnBrk="1" hangingPunct="1">
              <a:buFontTx/>
              <a:buNone/>
            </a:pPr>
            <a:r>
              <a:rPr lang="sv-SE" dirty="0">
                <a:hlinkClick r:id="rId2"/>
              </a:rPr>
              <a:t>maciej.szymanski@ec.europa.eu</a:t>
            </a:r>
            <a:endParaRPr lang="sv-SE" dirty="0"/>
          </a:p>
          <a:p>
            <a:pPr algn="ctr" eaLnBrk="1" hangingPunct="1">
              <a:buFontTx/>
              <a:buNone/>
            </a:pPr>
            <a:endParaRPr lang="sv-SE" sz="1600" dirty="0"/>
          </a:p>
          <a:p>
            <a:pPr algn="ctr" eaLnBrk="1" hangingPunct="1">
              <a:buFontTx/>
              <a:buNone/>
            </a:pPr>
            <a:r>
              <a:rPr lang="sv-SE" dirty="0"/>
              <a:t>Robert Gardner, TRL</a:t>
            </a:r>
          </a:p>
          <a:p>
            <a:pPr algn="ctr" eaLnBrk="1" hangingPunct="1">
              <a:buFontTx/>
              <a:buNone/>
            </a:pPr>
            <a:r>
              <a:rPr lang="sv-SE" dirty="0">
                <a:hlinkClick r:id="rId3"/>
              </a:rPr>
              <a:t>rgardner@trl.co.uk</a:t>
            </a: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0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63600"/>
          </a:xfrm>
        </p:spPr>
        <p:txBody>
          <a:bodyPr/>
          <a:lstStyle/>
          <a:p>
            <a:pPr algn="ctr"/>
            <a:r>
              <a:rPr lang="fr-BE" sz="3200" dirty="0" smtClean="0"/>
              <a:t>Background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435280" cy="41044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2000" dirty="0"/>
              <a:t>Need to update </a:t>
            </a:r>
            <a:r>
              <a:rPr lang="en-GB" sz="2000" dirty="0" err="1"/>
              <a:t>UNECE</a:t>
            </a:r>
            <a:r>
              <a:rPr lang="en-GB" sz="2000" dirty="0"/>
              <a:t> Regulations (notably R.83) for « Euro 6 requirements »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sz="2000" dirty="0"/>
              <a:t>TRL/</a:t>
            </a:r>
            <a:r>
              <a:rPr lang="en-GB" sz="2000" dirty="0" err="1"/>
              <a:t>Ecorys</a:t>
            </a:r>
            <a:r>
              <a:rPr lang="en-GB" sz="2000" dirty="0"/>
              <a:t> supporting the EC with this task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sz="2000" dirty="0"/>
              <a:t>Dedicated workshops have been held and invitations have been sent to GRPE members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sz="2000" dirty="0"/>
              <a:t>Draft of text submitted to 65</a:t>
            </a:r>
            <a:r>
              <a:rPr lang="en-GB" sz="2000" baseline="30000" dirty="0"/>
              <a:t>th</a:t>
            </a:r>
            <a:r>
              <a:rPr lang="en-GB" sz="2000" dirty="0"/>
              <a:t> GRPE as informal document (GRPE-65-22) – comments were requested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sz="2000" dirty="0"/>
              <a:t>Workshop held post-65</a:t>
            </a:r>
            <a:r>
              <a:rPr lang="en-GB" sz="2000" baseline="30000" dirty="0"/>
              <a:t>th</a:t>
            </a:r>
            <a:r>
              <a:rPr lang="en-GB" sz="2000" dirty="0"/>
              <a:t> GRPE to progress the development of the 07 series of amendments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GB" sz="2000" dirty="0"/>
              <a:t>Formal proposal now being presented to 66</a:t>
            </a:r>
            <a:r>
              <a:rPr lang="en-GB" sz="2000" baseline="30000" dirty="0"/>
              <a:t>th</a:t>
            </a:r>
            <a:r>
              <a:rPr lang="en-GB" sz="2000" dirty="0"/>
              <a:t> GRPE</a:t>
            </a:r>
          </a:p>
          <a:p>
            <a:pPr marL="1200150" lvl="2" indent="-28575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sv-SE" sz="1800" dirty="0" smtClean="0"/>
              <a:t>ECE/TRANS/WP.29/GRPE/2013/11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936625"/>
          </a:xfrm>
        </p:spPr>
        <p:txBody>
          <a:bodyPr/>
          <a:lstStyle/>
          <a:p>
            <a:pPr algn="ctr"/>
            <a:r>
              <a:rPr lang="fr-BE" sz="3200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209852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GB" dirty="0" err="1"/>
              <a:t>UNECE</a:t>
            </a:r>
            <a:r>
              <a:rPr lang="en-GB" dirty="0"/>
              <a:t> Regulation No. 83</a:t>
            </a:r>
          </a:p>
          <a:p>
            <a:pPr lvl="1" eaLnBrk="1" hangingPunct="1">
              <a:spcAft>
                <a:spcPts val="1200"/>
              </a:spcAft>
            </a:pPr>
            <a:r>
              <a:rPr lang="en-GB" b="0" dirty="0"/>
              <a:t>…” Uniform provisions concerning the approval of vehicles with regard to the emission of pollutants according to engine fuel requirements”</a:t>
            </a:r>
          </a:p>
          <a:p>
            <a:pPr eaLnBrk="1" hangingPunct="1">
              <a:spcAft>
                <a:spcPts val="0"/>
              </a:spcAft>
            </a:pPr>
            <a:r>
              <a:rPr lang="en-GB" dirty="0"/>
              <a:t>EC Regulation No. 715/2007</a:t>
            </a:r>
          </a:p>
          <a:p>
            <a:pPr lvl="1" eaLnBrk="1" hangingPunct="1">
              <a:spcAft>
                <a:spcPts val="1200"/>
              </a:spcAft>
            </a:pPr>
            <a:r>
              <a:rPr lang="en-GB" b="0" dirty="0"/>
              <a:t>… ” on type approval of motor vehicles with respect to emissions from light passenger and commercial vehicles (Euro 5 and Euro 6) and on access to vehicle repair and maintenance information” </a:t>
            </a:r>
          </a:p>
          <a:p>
            <a:pPr lvl="1" eaLnBrk="1" hangingPunct="1">
              <a:spcAft>
                <a:spcPts val="600"/>
              </a:spcAft>
            </a:pPr>
            <a:r>
              <a:rPr lang="en-GB" b="0" dirty="0"/>
              <a:t>Implemented by EC Regulation No.: </a:t>
            </a:r>
          </a:p>
          <a:p>
            <a:pPr marL="914400" lvl="2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692/2008; 595/2009; 566/2011; 459/2012; &amp; 630/2012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5015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1"/>
            <a:ext cx="8229600" cy="720079"/>
          </a:xfrm>
        </p:spPr>
        <p:txBody>
          <a:bodyPr/>
          <a:lstStyle/>
          <a:p>
            <a:pPr algn="ctr"/>
            <a:r>
              <a:rPr lang="en-GB" sz="3200" dirty="0" smtClean="0"/>
              <a:t>Regulation</a:t>
            </a:r>
            <a:r>
              <a:rPr lang="fr-BE" sz="3200" dirty="0" smtClean="0"/>
              <a:t> 83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84981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dirty="0"/>
              <a:t>R.83 Revision 4, 06 series of amendments includes up to Euro 5 requirements</a:t>
            </a:r>
          </a:p>
          <a:p>
            <a:pPr eaLnBrk="1" hangingPunct="1">
              <a:spcAft>
                <a:spcPts val="600"/>
              </a:spcAft>
            </a:pPr>
            <a:r>
              <a:rPr lang="en-GB" dirty="0"/>
              <a:t>Objective: new series of amendments only covering Euro 6 requirements</a:t>
            </a:r>
          </a:p>
          <a:p>
            <a:pPr eaLnBrk="1" hangingPunct="1">
              <a:spcAft>
                <a:spcPts val="0"/>
              </a:spcAft>
            </a:pPr>
            <a:r>
              <a:rPr lang="en-GB" dirty="0"/>
              <a:t>Proposal: include requirements from amending regulation EC No. 459/2012</a:t>
            </a:r>
          </a:p>
          <a:p>
            <a:pPr lvl="1" eaLnBrk="1" hangingPunct="1"/>
            <a:r>
              <a:rPr lang="en-GB" b="0" dirty="0"/>
              <a:t> Euro 6 legislation</a:t>
            </a:r>
            <a:endParaRPr lang="en-GB" sz="1800" b="0" dirty="0"/>
          </a:p>
          <a:p>
            <a:pPr eaLnBrk="1" hangingPunct="1"/>
            <a:r>
              <a:rPr lang="en-GB" dirty="0"/>
              <a:t>Proposal: also include requirements from amending regulation EC No. 630/2012</a:t>
            </a:r>
          </a:p>
          <a:p>
            <a:pPr lvl="1" eaLnBrk="1" hangingPunct="1"/>
            <a:r>
              <a:rPr lang="en-US" b="0" dirty="0"/>
              <a:t>vehicles fuelled by hydrogen and mixtures of hydrogen and natural gas with respect to emissions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09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85738" y="903922"/>
            <a:ext cx="2425700" cy="21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300" b="1" dirty="0">
                <a:solidFill>
                  <a:srgbClr val="000000"/>
                </a:solidFill>
                <a:cs typeface="+mn-cs"/>
              </a:rPr>
              <a:t>Regulation 83 currently replicates Regulation (EC) No 715/2007 (as amended by </a:t>
            </a:r>
            <a:r>
              <a:rPr lang="en-GB" sz="1300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Reg. (EC) No </a:t>
            </a:r>
            <a:r>
              <a:rPr lang="en-GB" sz="1300" b="1" dirty="0">
                <a:solidFill>
                  <a:srgbClr val="000000"/>
                </a:solidFill>
                <a:cs typeface="+mn-cs"/>
              </a:rPr>
              <a:t>595/2009) and as implemented by Regulation (EC) No </a:t>
            </a: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692/2008 and 566/2011</a:t>
            </a:r>
            <a:endParaRPr lang="en-GB" sz="13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61926" y="3509167"/>
            <a:ext cx="2177096" cy="20941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300" b="1" u="sng" dirty="0">
                <a:solidFill>
                  <a:srgbClr val="000000"/>
                </a:solidFill>
                <a:cs typeface="+mn-cs"/>
              </a:rPr>
              <a:t>STARTING POINT</a:t>
            </a:r>
          </a:p>
          <a:p>
            <a:pPr algn="ctr">
              <a:defRPr/>
            </a:pPr>
            <a:r>
              <a:rPr lang="en-GB" sz="1300" b="1" dirty="0">
                <a:solidFill>
                  <a:srgbClr val="000000"/>
                </a:solidFill>
                <a:cs typeface="+mn-cs"/>
              </a:rPr>
              <a:t>Regulation 83 </a:t>
            </a: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Revision 4, </a:t>
            </a:r>
            <a:r>
              <a:rPr lang="en-GB" sz="1300" b="1" dirty="0">
                <a:solidFill>
                  <a:srgbClr val="000000"/>
                </a:solidFill>
                <a:cs typeface="+mn-cs"/>
              </a:rPr>
              <a:t>06 Series of </a:t>
            </a: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Amendments including amendments adopted at WP.29 in November 2012</a:t>
            </a:r>
            <a:endParaRPr lang="en-GB" sz="13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49" name="Rounded Rectangle 11"/>
          <p:cNvSpPr>
            <a:spLocks noChangeArrowheads="1"/>
          </p:cNvSpPr>
          <p:nvPr/>
        </p:nvSpPr>
        <p:spPr bwMode="auto">
          <a:xfrm>
            <a:off x="6948264" y="3585418"/>
            <a:ext cx="2088232" cy="1651516"/>
          </a:xfrm>
          <a:prstGeom prst="roundRect">
            <a:avLst>
              <a:gd name="adj" fmla="val 16667"/>
            </a:avLst>
          </a:prstGeom>
          <a:solidFill>
            <a:srgbClr val="92D05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300" b="1" u="sng" dirty="0" smtClean="0">
                <a:solidFill>
                  <a:srgbClr val="000000"/>
                </a:solidFill>
                <a:cs typeface="+mn-cs"/>
              </a:rPr>
              <a:t>OUTPUT</a:t>
            </a:r>
            <a:endParaRPr lang="en-GB" sz="1300" b="1" u="sng" dirty="0">
              <a:solidFill>
                <a:srgbClr val="000000"/>
              </a:solidFill>
              <a:cs typeface="+mn-cs"/>
            </a:endParaRPr>
          </a:p>
          <a:p>
            <a:pPr algn="ctr">
              <a:defRPr/>
            </a:pP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Regulation 83</a:t>
            </a:r>
          </a:p>
          <a:p>
            <a:pPr algn="ctr">
              <a:defRPr/>
            </a:pP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07 series of amendments </a:t>
            </a:r>
          </a:p>
          <a:p>
            <a:pPr algn="ctr">
              <a:defRPr/>
            </a:pP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for</a:t>
            </a:r>
            <a:endParaRPr lang="en-GB" sz="1300" b="1" dirty="0">
              <a:solidFill>
                <a:srgbClr val="000000"/>
              </a:solidFill>
              <a:cs typeface="+mn-cs"/>
            </a:endParaRPr>
          </a:p>
          <a:p>
            <a:pPr algn="ctr">
              <a:defRPr/>
            </a:pP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66th </a:t>
            </a:r>
            <a:r>
              <a:rPr lang="en-GB" sz="1300" b="1" dirty="0">
                <a:solidFill>
                  <a:srgbClr val="000000"/>
                </a:solidFill>
                <a:cs typeface="+mn-cs"/>
              </a:rPr>
              <a:t>GRPE </a:t>
            </a: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 in June 2013</a:t>
            </a:r>
            <a:endParaRPr lang="en-GB" sz="13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411760" y="4105483"/>
            <a:ext cx="4464496" cy="61138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 smtClean="0">
                <a:solidFill>
                  <a:srgbClr val="000000"/>
                </a:solidFill>
                <a:cs typeface="+mn-cs"/>
              </a:rPr>
              <a:t>Developing new series of amendments</a:t>
            </a:r>
            <a:endParaRPr lang="en-GB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63" name="Rectangle 2"/>
          <p:cNvSpPr>
            <a:spLocks noChangeArrowheads="1"/>
          </p:cNvSpPr>
          <p:nvPr/>
        </p:nvSpPr>
        <p:spPr bwMode="auto">
          <a:xfrm>
            <a:off x="305594" y="110946"/>
            <a:ext cx="8082830" cy="9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u="sng" dirty="0">
                <a:solidFill>
                  <a:srgbClr val="000000"/>
                </a:solidFill>
                <a:cs typeface="+mn-cs"/>
              </a:rPr>
              <a:t>Updating </a:t>
            </a:r>
            <a:r>
              <a:rPr lang="en-US" sz="2400" b="1" u="sng" dirty="0" smtClean="0">
                <a:solidFill>
                  <a:srgbClr val="000000"/>
                </a:solidFill>
                <a:cs typeface="+mn-cs"/>
              </a:rPr>
              <a:t>R.83: 07 </a:t>
            </a:r>
            <a:r>
              <a:rPr lang="en-US" sz="2400" b="1" u="sng" dirty="0">
                <a:solidFill>
                  <a:srgbClr val="000000"/>
                </a:solidFill>
                <a:cs typeface="+mn-cs"/>
              </a:rPr>
              <a:t>series of amendments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744404" y="903922"/>
            <a:ext cx="2212177" cy="20520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36000" rIns="0" bIns="36000" anchor="ctr" anchorCtr="0">
            <a:spAutoFit/>
          </a:bodyPr>
          <a:lstStyle/>
          <a:p>
            <a:pPr algn="ctr">
              <a:defRPr/>
            </a:pP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EC Reg. No. </a:t>
            </a:r>
            <a:r>
              <a:rPr lang="en-GB" sz="1300" b="1" dirty="0">
                <a:solidFill>
                  <a:srgbClr val="000000"/>
                </a:solidFill>
                <a:cs typeface="+mn-cs"/>
              </a:rPr>
              <a:t>566/2011</a:t>
            </a:r>
          </a:p>
          <a:p>
            <a:pPr algn="ctr">
              <a:defRPr/>
            </a:pP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requirements already </a:t>
            </a:r>
            <a:endParaRPr lang="en-GB" sz="1300" b="1" dirty="0">
              <a:solidFill>
                <a:srgbClr val="000000"/>
              </a:solidFill>
              <a:cs typeface="+mn-cs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transposed</a:t>
            </a:r>
          </a:p>
          <a:p>
            <a:pPr algn="ctr">
              <a:defRPr/>
            </a:pP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However </a:t>
            </a:r>
            <a:r>
              <a:rPr lang="en-GB" sz="1300" b="1" dirty="0">
                <a:solidFill>
                  <a:srgbClr val="000000"/>
                </a:solidFill>
                <a:cs typeface="+mn-cs"/>
              </a:rPr>
              <a:t>some </a:t>
            </a: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further amendments have been necessary to complete the transposition</a:t>
            </a:r>
            <a:endParaRPr lang="en-GB" sz="13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155423" y="1033958"/>
            <a:ext cx="2085011" cy="17136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1300" b="1" dirty="0">
                <a:solidFill>
                  <a:srgbClr val="000000"/>
                </a:solidFill>
              </a:rPr>
              <a:t>EC Reg. No. </a:t>
            </a: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459/2012 and No. 630/2012</a:t>
            </a:r>
          </a:p>
          <a:p>
            <a:pPr algn="ctr">
              <a:defRPr/>
            </a:pP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Requirements</a:t>
            </a:r>
            <a:endParaRPr lang="en-GB" sz="1300" b="1" dirty="0">
              <a:solidFill>
                <a:srgbClr val="000000"/>
              </a:solidFill>
              <a:cs typeface="+mn-cs"/>
            </a:endParaRPr>
          </a:p>
          <a:p>
            <a:pPr algn="ctr">
              <a:defRPr/>
            </a:pPr>
            <a:r>
              <a:rPr lang="en-GB" sz="1300" b="1" dirty="0">
                <a:solidFill>
                  <a:srgbClr val="000000"/>
                </a:solidFill>
                <a:cs typeface="+mn-cs"/>
              </a:rPr>
              <a:t>to be transposed directly into draft R.83 update</a:t>
            </a:r>
          </a:p>
        </p:txBody>
      </p:sp>
      <p:sp>
        <p:nvSpPr>
          <p:cNvPr id="26" name="Down Arrow 15"/>
          <p:cNvSpPr>
            <a:spLocks noChangeArrowheads="1"/>
          </p:cNvSpPr>
          <p:nvPr/>
        </p:nvSpPr>
        <p:spPr bwMode="auto">
          <a:xfrm>
            <a:off x="5974431" y="3003441"/>
            <a:ext cx="366712" cy="1188000"/>
          </a:xfrm>
          <a:prstGeom prst="down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30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Down Arrow 15"/>
          <p:cNvSpPr>
            <a:spLocks noChangeArrowheads="1"/>
          </p:cNvSpPr>
          <p:nvPr/>
        </p:nvSpPr>
        <p:spPr bwMode="auto">
          <a:xfrm rot="10800000">
            <a:off x="3155868" y="4695674"/>
            <a:ext cx="366712" cy="576000"/>
          </a:xfrm>
          <a:prstGeom prst="down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sv-SE" sz="30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339021" y="5369080"/>
            <a:ext cx="2018337" cy="1208842"/>
          </a:xfrm>
          <a:prstGeom prst="roundRect">
            <a:avLst/>
          </a:prstGeom>
          <a:solidFill>
            <a:srgbClr val="FEB0ED">
              <a:alpha val="3254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1300" b="1" dirty="0" smtClean="0">
                <a:solidFill>
                  <a:schemeClr val="tx1"/>
                </a:solidFill>
                <a:cs typeface="+mn-cs"/>
              </a:rPr>
              <a:t>Editing of current Regulation 83 to correct existing errors (mainly cross-references)</a:t>
            </a:r>
            <a:endParaRPr lang="en-GB" sz="13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57943" y="5382020"/>
            <a:ext cx="2218313" cy="120884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300" b="1" dirty="0">
                <a:solidFill>
                  <a:srgbClr val="000000"/>
                </a:solidFill>
                <a:cs typeface="+mn-cs"/>
              </a:rPr>
              <a:t>Implications ‘from’ and ‘to’ associated </a:t>
            </a:r>
            <a:r>
              <a:rPr lang="en-GB" sz="1300" b="1" dirty="0" err="1">
                <a:solidFill>
                  <a:srgbClr val="000000"/>
                </a:solidFill>
                <a:cs typeface="+mn-cs"/>
              </a:rPr>
              <a:t>UNECE</a:t>
            </a:r>
            <a:r>
              <a:rPr lang="en-GB" sz="1300" b="1" dirty="0">
                <a:solidFill>
                  <a:srgbClr val="000000"/>
                </a:solidFill>
                <a:cs typeface="+mn-cs"/>
              </a:rPr>
              <a:t> regulations (e.g. </a:t>
            </a:r>
            <a:r>
              <a:rPr lang="en-GB" sz="1300" b="1" dirty="0" smtClean="0">
                <a:solidFill>
                  <a:srgbClr val="000000"/>
                </a:solidFill>
                <a:cs typeface="+mn-cs"/>
              </a:rPr>
              <a:t>R.49, R.101, R.103)</a:t>
            </a:r>
            <a:endParaRPr lang="en-GB" sz="13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Down Arrow 15"/>
          <p:cNvSpPr>
            <a:spLocks noChangeArrowheads="1"/>
          </p:cNvSpPr>
          <p:nvPr/>
        </p:nvSpPr>
        <p:spPr bwMode="auto">
          <a:xfrm>
            <a:off x="3667136" y="3020344"/>
            <a:ext cx="366712" cy="1188000"/>
          </a:xfrm>
          <a:prstGeom prst="down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30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6162" name="TextBox 25"/>
          <p:cNvSpPr txBox="1">
            <a:spLocks noChangeArrowheads="1"/>
          </p:cNvSpPr>
          <p:nvPr/>
        </p:nvSpPr>
        <p:spPr bwMode="auto">
          <a:xfrm>
            <a:off x="4120495" y="3029325"/>
            <a:ext cx="1834479" cy="1152000"/>
          </a:xfrm>
          <a:prstGeom prst="rect">
            <a:avLst/>
          </a:prstGeom>
          <a:solidFill>
            <a:srgbClr val="FAFCA2">
              <a:alpha val="70000"/>
            </a:srgbClr>
          </a:solidFill>
          <a:ln w="9525">
            <a:solidFill>
              <a:schemeClr val="accent1"/>
            </a:solidFill>
            <a:prstDash val="sysDash"/>
            <a:miter lim="800000"/>
            <a:headEnd/>
            <a:tailEnd/>
          </a:ln>
        </p:spPr>
        <p:txBody>
          <a:bodyPr wrap="square" tIns="18000" bIns="1800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0000"/>
                </a:solidFill>
                <a:cs typeface="+mn-cs"/>
              </a:rPr>
              <a:t>‘EC specific’ </a:t>
            </a:r>
            <a:r>
              <a:rPr lang="en-GB" sz="1200" b="1" dirty="0">
                <a:solidFill>
                  <a:srgbClr val="000000"/>
                </a:solidFill>
                <a:cs typeface="+mn-cs"/>
              </a:rPr>
              <a:t>elements </a:t>
            </a:r>
            <a:r>
              <a:rPr lang="en-GB" sz="1200" b="1" dirty="0" smtClean="0">
                <a:solidFill>
                  <a:srgbClr val="000000"/>
                </a:solidFill>
                <a:cs typeface="+mn-cs"/>
              </a:rPr>
              <a:t>not transposed e.g. access to repair and maintenance information</a:t>
            </a:r>
            <a:endParaRPr lang="en-GB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Up-Down Arrow 1"/>
          <p:cNvSpPr/>
          <p:nvPr/>
        </p:nvSpPr>
        <p:spPr bwMode="auto">
          <a:xfrm>
            <a:off x="5501500" y="4679779"/>
            <a:ext cx="298638" cy="60779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1"/>
            <a:ext cx="8229600" cy="720080"/>
          </a:xfrm>
        </p:spPr>
        <p:txBody>
          <a:bodyPr/>
          <a:lstStyle/>
          <a:p>
            <a:pPr algn="ctr"/>
            <a:r>
              <a:rPr lang="en-GB" sz="3200" dirty="0" smtClean="0"/>
              <a:t>Regulation</a:t>
            </a:r>
            <a:r>
              <a:rPr lang="fr-BE" sz="3200" dirty="0" smtClean="0"/>
              <a:t> 83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77780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dirty="0"/>
              <a:t>R.83 Revision 4, 06 series of amendments includes up to Euro 5 requirements</a:t>
            </a:r>
          </a:p>
          <a:p>
            <a:pPr eaLnBrk="1" hangingPunct="1">
              <a:spcAft>
                <a:spcPts val="600"/>
              </a:spcAft>
            </a:pPr>
            <a:r>
              <a:rPr lang="en-GB" dirty="0"/>
              <a:t>Objective: new series of amendments only covering Euro 6 requirements</a:t>
            </a:r>
          </a:p>
          <a:p>
            <a:pPr eaLnBrk="1" hangingPunct="1">
              <a:spcAft>
                <a:spcPts val="0"/>
              </a:spcAft>
            </a:pPr>
            <a:r>
              <a:rPr lang="en-GB" dirty="0"/>
              <a:t>Proposal: include requirements from amending regulation EC No. 459/2012</a:t>
            </a:r>
          </a:p>
          <a:p>
            <a:pPr lvl="1" eaLnBrk="1" hangingPunct="1"/>
            <a:r>
              <a:rPr lang="en-GB" b="0" dirty="0"/>
              <a:t> Euro 6 legislation</a:t>
            </a:r>
            <a:endParaRPr lang="en-GB" sz="1800" b="0" dirty="0"/>
          </a:p>
          <a:p>
            <a:pPr eaLnBrk="1" hangingPunct="1"/>
            <a:r>
              <a:rPr lang="en-GB" dirty="0"/>
              <a:t>Proposal: also include requirements from amending regulation EC No. 630/2012</a:t>
            </a:r>
          </a:p>
          <a:p>
            <a:pPr lvl="1" eaLnBrk="1" hangingPunct="1"/>
            <a:r>
              <a:rPr lang="en-US" b="0" dirty="0"/>
              <a:t>vehicles fuelled by hydrogen and mixtures of hydrogen and natural gas with respect to emissions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22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720601"/>
          </a:xfrm>
        </p:spPr>
        <p:txBody>
          <a:bodyPr/>
          <a:lstStyle/>
          <a:p>
            <a:pPr algn="ctr"/>
            <a:r>
              <a:rPr lang="en-GB" sz="3200" dirty="0" smtClean="0"/>
              <a:t>Transitional</a:t>
            </a:r>
            <a:r>
              <a:rPr lang="fr-BE" sz="3200" dirty="0" smtClean="0"/>
              <a:t> provisions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  <a:buClr>
                <a:srgbClr val="000000"/>
              </a:buClr>
            </a:pPr>
            <a:r>
              <a:rPr lang="en-GB" dirty="0"/>
              <a:t>Euro 6 includes “phase-in” requirements on </a:t>
            </a:r>
            <a:r>
              <a:rPr lang="en-GB" dirty="0" err="1"/>
              <a:t>OBD</a:t>
            </a:r>
            <a:r>
              <a:rPr lang="en-GB" dirty="0"/>
              <a:t>-monitoring and particulates</a:t>
            </a:r>
          </a:p>
          <a:p>
            <a:pPr lvl="0">
              <a:spcAft>
                <a:spcPts val="1200"/>
              </a:spcAft>
              <a:buClr>
                <a:srgbClr val="000000"/>
              </a:buClr>
            </a:pPr>
            <a:r>
              <a:rPr lang="en-GB" dirty="0"/>
              <a:t>Proposal for R83-07 is to align with Euro 6 and include post 31/12/2013 stages as for EC Euro 6 (see table on next slide)</a:t>
            </a:r>
          </a:p>
          <a:p>
            <a:pPr lvl="0">
              <a:spcAft>
                <a:spcPts val="1200"/>
              </a:spcAft>
              <a:buClr>
                <a:srgbClr val="000000"/>
              </a:buClr>
            </a:pPr>
            <a:r>
              <a:rPr lang="en-GB" dirty="0"/>
              <a:t>R.83-07 replicates the EC transitional provisions in paragraph 12 (see Gantt chart, two slides 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89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1"/>
          </a:xfrm>
        </p:spPr>
        <p:txBody>
          <a:bodyPr/>
          <a:lstStyle/>
          <a:p>
            <a:pPr algn="ctr"/>
            <a:r>
              <a:rPr lang="en-GB" sz="3200" dirty="0" smtClean="0"/>
              <a:t>EC Euro 6 -“phase in”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38369"/>
              </p:ext>
            </p:extLst>
          </p:nvPr>
        </p:nvGraphicFramePr>
        <p:xfrm>
          <a:off x="179512" y="2010267"/>
          <a:ext cx="8424936" cy="3778209"/>
        </p:xfrm>
        <a:graphic>
          <a:graphicData uri="http://schemas.openxmlformats.org/drawingml/2006/table">
            <a:tbl>
              <a:tblPr/>
              <a:tblGrid>
                <a:gridCol w="797494"/>
                <a:gridCol w="900015"/>
                <a:gridCol w="1414438"/>
                <a:gridCol w="1157680"/>
                <a:gridCol w="643259"/>
                <a:gridCol w="1285604"/>
                <a:gridCol w="1286512"/>
                <a:gridCol w="939934"/>
              </a:tblGrid>
              <a:tr h="70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Character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Emissions standard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err="1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OBD</a:t>
                      </a: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 standard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Vehicle category and class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Engine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Implementation date: new types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Implementation date: new vehicles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Last date of registration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T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6b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6-plus </a:t>
                      </a:r>
                      <a:r>
                        <a:rPr lang="en-GB" sz="1400" dirty="0" err="1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IUPR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M, N</a:t>
                      </a:r>
                      <a:r>
                        <a:rPr lang="en-GB" sz="1400" baseline="-250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</a:t>
                      </a: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 class 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CI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31.8.2015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U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6b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6-plus </a:t>
                      </a:r>
                      <a:r>
                        <a:rPr lang="en-GB" sz="1400" dirty="0" err="1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IUPR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N</a:t>
                      </a:r>
                      <a:r>
                        <a:rPr lang="en-GB" sz="1400" baseline="-250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</a:t>
                      </a: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 class II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CI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31.8.2016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V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6b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6-plus </a:t>
                      </a:r>
                      <a:r>
                        <a:rPr lang="en-GB" sz="1400" dirty="0" err="1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IUPR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N</a:t>
                      </a:r>
                      <a:r>
                        <a:rPr lang="en-GB" sz="1400" baseline="-250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</a:t>
                      </a: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 class III, N</a:t>
                      </a:r>
                      <a:r>
                        <a:rPr lang="en-GB" sz="1400" baseline="-250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2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CI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 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31.8.2016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W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6b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6-1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M, N</a:t>
                      </a:r>
                      <a:r>
                        <a:rPr lang="en-GB" sz="1400" baseline="-250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</a:t>
                      </a: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 class I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PI, CI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1.9.2014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1.9.2015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31.8.2018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X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6b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6-1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N</a:t>
                      </a:r>
                      <a:r>
                        <a:rPr lang="en-GB" sz="1400" baseline="-250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</a:t>
                      </a: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 class II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PI, CI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1.9.2015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1.9.2016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31.8.2019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Y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6b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6-1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N</a:t>
                      </a:r>
                      <a:r>
                        <a:rPr lang="en-GB" sz="1400" baseline="-250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</a:t>
                      </a: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 class III, N</a:t>
                      </a:r>
                      <a:r>
                        <a:rPr lang="en-GB" sz="1400" baseline="-250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2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PI, CI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1.9.2015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1.9.2016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31.8.2019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ZA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6c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6-2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M, N</a:t>
                      </a:r>
                      <a:r>
                        <a:rPr lang="en-GB" sz="1400" baseline="-250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</a:t>
                      </a: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 class 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PI, CI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1.9.2017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1.9.2018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 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ZB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6c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6-2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N</a:t>
                      </a:r>
                      <a:r>
                        <a:rPr lang="en-GB" sz="1400" baseline="-250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</a:t>
                      </a: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 class II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PI, CI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1.9.2018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1.9.2019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 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ZC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6c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Euro 6-2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N</a:t>
                      </a:r>
                      <a:r>
                        <a:rPr lang="en-GB" sz="1400" baseline="-250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</a:t>
                      </a: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 class III, N</a:t>
                      </a:r>
                      <a:r>
                        <a:rPr lang="en-GB" sz="1400" baseline="-250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2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PI, CI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1.9.2018</a:t>
                      </a:r>
                      <a:endParaRPr lang="en-GB" sz="200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1.9.2019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Times New Roman"/>
                          <a:ea typeface="MS Mincho"/>
                          <a:cs typeface="Arial Unicode MS"/>
                        </a:rPr>
                        <a:t> </a:t>
                      </a:r>
                      <a:endParaRPr lang="en-GB" sz="2000" dirty="0">
                        <a:effectLst/>
                        <a:latin typeface="Times New Roman"/>
                        <a:ea typeface="MS Mincho"/>
                        <a:cs typeface="Arial Unicode M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9512" y="5788476"/>
            <a:ext cx="7488832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en-GB" sz="1200" b="0" u="sng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OBD</a:t>
            </a:r>
            <a:r>
              <a:rPr lang="en-GB" sz="1200" b="0" u="sng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standards</a:t>
            </a:r>
          </a:p>
          <a:p>
            <a:pPr lvl="0" algn="just">
              <a:spcAft>
                <a:spcPts val="300"/>
              </a:spcAft>
            </a:pPr>
            <a:r>
              <a:rPr lang="en-GB" sz="1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T, U and V covered by Interim </a:t>
            </a:r>
            <a:r>
              <a:rPr lang="en-GB" sz="1200" b="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OBD</a:t>
            </a:r>
            <a:r>
              <a:rPr lang="en-GB" sz="1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Threshold Limits  (Compression ignition vehicles only)</a:t>
            </a:r>
            <a:endParaRPr lang="en-GB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just">
              <a:spcAft>
                <a:spcPts val="300"/>
              </a:spcAft>
            </a:pPr>
            <a:r>
              <a:rPr lang="en-GB" sz="1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W, X and Y covered by Preliminary </a:t>
            </a:r>
            <a:r>
              <a:rPr lang="en-GB" sz="1200" b="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OBD</a:t>
            </a:r>
            <a:r>
              <a:rPr lang="en-GB" sz="1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Threshold Limits</a:t>
            </a:r>
          </a:p>
          <a:p>
            <a:pPr lvl="0" algn="just">
              <a:spcAft>
                <a:spcPts val="300"/>
              </a:spcAft>
            </a:pPr>
            <a:r>
              <a:rPr lang="en-GB" sz="1200" b="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ZA</a:t>
            </a:r>
            <a:r>
              <a:rPr lang="en-GB" sz="1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GB" sz="1200" b="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ZB</a:t>
            </a:r>
            <a:r>
              <a:rPr lang="en-GB" sz="1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and </a:t>
            </a:r>
            <a:r>
              <a:rPr lang="en-GB" sz="1200" b="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ZC</a:t>
            </a:r>
            <a:r>
              <a:rPr lang="en-GB" sz="1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covered by Final </a:t>
            </a:r>
            <a:r>
              <a:rPr lang="en-GB" sz="1200" b="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OBD</a:t>
            </a:r>
            <a:r>
              <a:rPr lang="en-GB" sz="1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Threshold Limits</a:t>
            </a:r>
            <a:endParaRPr lang="en-GB" sz="16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9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64096"/>
          </a:xfrm>
        </p:spPr>
        <p:txBody>
          <a:bodyPr/>
          <a:lstStyle/>
          <a:p>
            <a:pPr algn="ctr"/>
            <a:r>
              <a:rPr lang="en-GB" sz="3200" dirty="0" smtClean="0"/>
              <a:t>EC Euro 6 -“phase in”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885251" cy="32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8291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5054</TotalTime>
  <Words>845</Words>
  <Application>Microsoft Office PowerPoint</Application>
  <PresentationFormat>On-screen Show (4:3)</PresentationFormat>
  <Paragraphs>188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Transposition of Euro 6 requirements into UNECE Regulation No. 83 &amp; Proposed amendments to R.101 and R.103  66th GRPE June 2013    Submitted by the expert of the European Commission  </vt:lpstr>
      <vt:lpstr>Background</vt:lpstr>
      <vt:lpstr>Scope</vt:lpstr>
      <vt:lpstr>Regulation 83</vt:lpstr>
      <vt:lpstr>PowerPoint Presentation</vt:lpstr>
      <vt:lpstr>Regulation 83</vt:lpstr>
      <vt:lpstr>Transitional provisions</vt:lpstr>
      <vt:lpstr>EC Euro 6 -“phase in”</vt:lpstr>
      <vt:lpstr>EC Euro 6 -“phase in”</vt:lpstr>
      <vt:lpstr>Main changes to R.83</vt:lpstr>
      <vt:lpstr>Additional proposed amendment</vt:lpstr>
      <vt:lpstr>Implications for other UNECE Regulations</vt:lpstr>
      <vt:lpstr>Reg. No. 101 - Emissions of carbon dioxide and fuel consumption</vt:lpstr>
      <vt:lpstr>Reg. No. 103 - Replacement of catalytic converters for power-driven vehicles</vt:lpstr>
      <vt:lpstr>Timeline</vt:lpstr>
      <vt:lpstr>Thank you for your attention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07 Supplement 0</cp:lastModifiedBy>
  <cp:revision>201</cp:revision>
  <cp:lastPrinted>2013-05-23T07:55:34Z</cp:lastPrinted>
  <dcterms:created xsi:type="dcterms:W3CDTF">2011-10-28T10:25:18Z</dcterms:created>
  <dcterms:modified xsi:type="dcterms:W3CDTF">2013-06-04T13:16:55Z</dcterms:modified>
</cp:coreProperties>
</file>