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2013-10-10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48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9" descr="top pp-framsida (kopia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2FB413C4-742F-44DE-9C51-A49D1D44BF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11" name="Rak 7"/>
          <p:cNvCxnSpPr>
            <a:cxnSpLocks noChangeShapeType="1"/>
          </p:cNvCxnSpPr>
          <p:nvPr userDrawn="1"/>
        </p:nvCxnSpPr>
        <p:spPr bwMode="auto">
          <a:xfrm>
            <a:off x="830263" y="5965825"/>
            <a:ext cx="7856537" cy="1588"/>
          </a:xfrm>
          <a:prstGeom prst="line">
            <a:avLst/>
          </a:prstGeom>
          <a:noFill/>
          <a:ln w="12700">
            <a:solidFill>
              <a:srgbClr val="4D4F53"/>
            </a:solidFill>
            <a:round/>
            <a:headEnd/>
            <a:tailEnd/>
          </a:ln>
        </p:spPr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1643050"/>
            <a:ext cx="7772400" cy="1133494"/>
          </a:xfrm>
          <a:prstGeom prst="rect">
            <a:avLst/>
          </a:prstGeo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2890846"/>
            <a:ext cx="778109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2" name="Bildobjekt 9" descr="STA_Eng_3V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38863"/>
            <a:ext cx="14081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2" name="Platshållare för text 13"/>
          <p:cNvSpPr>
            <a:spLocks noGrp="1"/>
          </p:cNvSpPr>
          <p:nvPr>
            <p:ph idx="1"/>
          </p:nvPr>
        </p:nvSpPr>
        <p:spPr>
          <a:xfrm>
            <a:off x="720000" y="1342800"/>
            <a:ext cx="7966800" cy="43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lang="sv-SE" sz="2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2800" indent="-2592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Char char="–"/>
              <a:defRPr lang="sv-SE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92800" indent="-2592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  <a:defRPr lang="sv-S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6400" indent="-2412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Char char="–"/>
              <a:defRPr lang="sv-S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400" indent="-1692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90000"/>
              <a:buFont typeface="Arial" pitchFamily="34" charset="0"/>
              <a:buChar char="»"/>
              <a:defRPr lang="sv-SE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2" name="Platshållare för text 13"/>
          <p:cNvSpPr>
            <a:spLocks noGrp="1"/>
          </p:cNvSpPr>
          <p:nvPr>
            <p:ph idx="1"/>
          </p:nvPr>
        </p:nvSpPr>
        <p:spPr>
          <a:xfrm>
            <a:off x="720000" y="1342800"/>
            <a:ext cx="7966800" cy="43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None/>
              <a:defRPr lang="sv-SE" sz="2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None/>
              <a:defRPr lang="sv-SE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None/>
              <a:defRPr lang="sv-S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80000"/>
              <a:buFont typeface="Arial" pitchFamily="34" charset="0"/>
              <a:buNone/>
              <a:defRPr lang="sv-S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lang="sv-SE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0000" y="1342800"/>
            <a:ext cx="3923438" cy="437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6314" y="1342800"/>
            <a:ext cx="3900486" cy="437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342800"/>
            <a:ext cx="3924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88000" y="1342800"/>
            <a:ext cx="390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sz="half" idx="10"/>
          </p:nvPr>
        </p:nvSpPr>
        <p:spPr>
          <a:xfrm>
            <a:off x="720000" y="2071678"/>
            <a:ext cx="3923438" cy="36415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6314" y="2071678"/>
            <a:ext cx="3900486" cy="36415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342800"/>
            <a:ext cx="5111750" cy="437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001" y="1342800"/>
            <a:ext cx="2708992" cy="437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342800"/>
            <a:ext cx="5486400" cy="344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90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g_nyP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1178099"/>
          </a:xfrm>
          <a:prstGeom prst="rect">
            <a:avLst/>
          </a:prstGeom>
        </p:spPr>
      </p:pic>
      <p:cxnSp>
        <p:nvCxnSpPr>
          <p:cNvPr id="8" name="Rak 7"/>
          <p:cNvCxnSpPr>
            <a:cxnSpLocks noChangeShapeType="1"/>
          </p:cNvCxnSpPr>
          <p:nvPr/>
        </p:nvCxnSpPr>
        <p:spPr bwMode="auto">
          <a:xfrm>
            <a:off x="830263" y="5965825"/>
            <a:ext cx="7856537" cy="1588"/>
          </a:xfrm>
          <a:prstGeom prst="line">
            <a:avLst/>
          </a:prstGeom>
          <a:noFill/>
          <a:ln w="12700">
            <a:solidFill>
              <a:srgbClr val="4D4F53"/>
            </a:solidFill>
            <a:round/>
            <a:headEnd/>
            <a:tailEnd/>
          </a:ln>
        </p:spPr>
      </p:cxn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53200" y="6021388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308725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1F2833E-87A4-43BA-9564-C10860A20F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720000" y="1342800"/>
            <a:ext cx="7966800" cy="43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9" descr="STA_Eng_3V_RGB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" y="6138863"/>
            <a:ext cx="14081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3763" indent="-260350" algn="l" defTabSz="914400" rtl="0" eaLnBrk="1" latinLnBrk="0" hangingPunct="1">
        <a:lnSpc>
          <a:spcPct val="110000"/>
        </a:lnSpc>
        <a:spcBef>
          <a:spcPct val="20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5225" indent="-241300" algn="l" defTabSz="914400" rtl="0" eaLnBrk="1" latinLnBrk="0" hangingPunct="1">
        <a:lnSpc>
          <a:spcPct val="110000"/>
        </a:lnSpc>
        <a:spcBef>
          <a:spcPct val="20000"/>
        </a:spcBef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2156796"/>
            <a:ext cx="7772400" cy="1133494"/>
          </a:xfrm>
        </p:spPr>
        <p:txBody>
          <a:bodyPr/>
          <a:lstStyle/>
          <a:p>
            <a:r>
              <a:rPr lang="sv-SE" dirty="0" smtClean="0"/>
              <a:t>Fire suppression systems in the </a:t>
            </a:r>
            <a:r>
              <a:rPr lang="sv-SE" dirty="0" err="1" smtClean="0"/>
              <a:t>engine</a:t>
            </a:r>
            <a:r>
              <a:rPr lang="sv-SE" dirty="0" smtClean="0"/>
              <a:t> and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compartments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404592"/>
            <a:ext cx="7781090" cy="1752600"/>
          </a:xfrm>
        </p:spPr>
        <p:txBody>
          <a:bodyPr/>
          <a:lstStyle/>
          <a:p>
            <a:r>
              <a:rPr lang="sv-SE" dirty="0" err="1" smtClean="0"/>
              <a:t>Proposal</a:t>
            </a:r>
            <a:r>
              <a:rPr lang="sv-SE" dirty="0" smtClean="0"/>
              <a:t> for </a:t>
            </a:r>
            <a:r>
              <a:rPr lang="sv-SE" dirty="0" err="1" smtClean="0"/>
              <a:t>amendment</a:t>
            </a:r>
            <a:r>
              <a:rPr lang="sv-SE" dirty="0" smtClean="0"/>
              <a:t> to UN </a:t>
            </a:r>
            <a:r>
              <a:rPr lang="sv-SE" dirty="0" err="1" smtClean="0"/>
              <a:t>Regulation</a:t>
            </a:r>
            <a:r>
              <a:rPr lang="sv-SE" dirty="0" smtClean="0"/>
              <a:t> No. </a:t>
            </a:r>
            <a:r>
              <a:rPr lang="sv-SE" smtClean="0"/>
              <a:t>107</a:t>
            </a:r>
            <a:endParaRPr lang="sv-S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4038" y="1249635"/>
            <a:ext cx="3600450" cy="81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tIns="36000" rIns="18000" bIns="36000">
            <a:spAutoFit/>
          </a:bodyPr>
          <a:lstStyle/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</a:rPr>
              <a:t>105</a:t>
            </a:r>
            <a:r>
              <a:rPr kumimoji="0" lang="en-GB" altLang="ja-JP" sz="1600" b="1" dirty="0" smtClean="0">
                <a:solidFill>
                  <a:schemeClr val="bg1"/>
                </a:solidFill>
              </a:rPr>
              <a:t>-32</a:t>
            </a:r>
            <a:endParaRPr kumimoji="0" lang="en-GB" altLang="ja-JP" sz="1600" b="1" dirty="0">
              <a:solidFill>
                <a:schemeClr val="bg1"/>
              </a:solidFill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</a:rPr>
              <a:t>(</a:t>
            </a:r>
            <a:r>
              <a:rPr kumimoji="0" lang="en-US" altLang="ja-JP" sz="1600" dirty="0" smtClean="0">
                <a:solidFill>
                  <a:schemeClr val="bg1"/>
                </a:solidFill>
              </a:rPr>
              <a:t>105</a:t>
            </a:r>
            <a:r>
              <a:rPr kumimoji="0" lang="en-GB" altLang="ja-JP" sz="1600" dirty="0" err="1" smtClean="0">
                <a:solidFill>
                  <a:schemeClr val="bg1"/>
                </a:solidFill>
              </a:rPr>
              <a:t>th</a:t>
            </a:r>
            <a:r>
              <a:rPr kumimoji="0" lang="en-GB" altLang="ja-JP" sz="1600" dirty="0" smtClean="0">
                <a:solidFill>
                  <a:schemeClr val="bg1"/>
                </a:solidFill>
              </a:rPr>
              <a:t> GR</a:t>
            </a:r>
            <a:r>
              <a:rPr kumimoji="0" lang="en-US" altLang="ja-JP" sz="1600" dirty="0" smtClean="0">
                <a:solidFill>
                  <a:schemeClr val="bg1"/>
                </a:solidFill>
              </a:rPr>
              <a:t>SG</a:t>
            </a:r>
            <a:r>
              <a:rPr kumimoji="0" lang="en-GB" altLang="ja-JP" sz="1600" dirty="0" smtClean="0">
                <a:solidFill>
                  <a:schemeClr val="bg1"/>
                </a:solidFill>
              </a:rPr>
              <a:t>, </a:t>
            </a:r>
            <a:r>
              <a:rPr kumimoji="0" lang="en-US" altLang="ja-JP" sz="1600" dirty="0" smtClean="0">
                <a:solidFill>
                  <a:schemeClr val="bg1"/>
                </a:solidFill>
              </a:rPr>
              <a:t>8-11</a:t>
            </a:r>
            <a:r>
              <a:rPr kumimoji="0" lang="en-GB" altLang="ja-JP" sz="1600" dirty="0" smtClean="0">
                <a:solidFill>
                  <a:schemeClr val="bg1"/>
                </a:solidFill>
              </a:rPr>
              <a:t> </a:t>
            </a:r>
            <a:r>
              <a:rPr kumimoji="0" lang="en-GB" altLang="ja-JP" sz="1600" dirty="0">
                <a:solidFill>
                  <a:schemeClr val="bg1"/>
                </a:solidFill>
              </a:rPr>
              <a:t>October </a:t>
            </a:r>
            <a:r>
              <a:rPr kumimoji="0" lang="en-GB" altLang="ja-JP" sz="1600" dirty="0" smtClean="0">
                <a:solidFill>
                  <a:schemeClr val="bg1"/>
                </a:solidFill>
              </a:rPr>
              <a:t>2013,</a:t>
            </a: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</a:rPr>
              <a:t> agenda item </a:t>
            </a:r>
            <a:r>
              <a:rPr kumimoji="0" lang="en-GB" altLang="ja-JP" sz="1600" dirty="0" smtClean="0">
                <a:solidFill>
                  <a:schemeClr val="bg1"/>
                </a:solidFill>
              </a:rPr>
              <a:t>2(a)</a:t>
            </a:r>
            <a:r>
              <a:rPr kumimoji="0" lang="en-US" altLang="ja-JP" sz="1600" dirty="0" smtClean="0">
                <a:solidFill>
                  <a:schemeClr val="bg1"/>
                </a:solidFill>
              </a:rPr>
              <a:t>)</a:t>
            </a:r>
            <a:r>
              <a:rPr kumimoji="0" lang="ja-JP" altLang="en-US" sz="1600" dirty="0" smtClean="0">
                <a:solidFill>
                  <a:schemeClr val="tx1"/>
                </a:solidFill>
              </a:rPr>
              <a:t>　</a:t>
            </a:r>
            <a:endParaRPr kumimoji="0" lang="en-GB" altLang="ja-JP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problem:</a:t>
            </a:r>
            <a:endParaRPr lang="sv-SE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466" b="10595"/>
          <a:stretch>
            <a:fillRect/>
          </a:stretch>
        </p:blipFill>
        <p:spPr bwMode="auto">
          <a:xfrm>
            <a:off x="683568" y="1644011"/>
            <a:ext cx="8003232" cy="336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problem: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10 % of all buses and </a:t>
            </a:r>
            <a:r>
              <a:rPr lang="sv-SE" dirty="0" err="1"/>
              <a:t>coaches</a:t>
            </a:r>
            <a:r>
              <a:rPr lang="sv-SE" dirty="0"/>
              <a:t> in Sweden are </a:t>
            </a:r>
            <a:r>
              <a:rPr lang="sv-SE" dirty="0" err="1"/>
              <a:t>involved</a:t>
            </a:r>
            <a:r>
              <a:rPr lang="sv-SE" dirty="0"/>
              <a:t> in a </a:t>
            </a:r>
            <a:r>
              <a:rPr lang="sv-SE" dirty="0" err="1"/>
              <a:t>fire</a:t>
            </a:r>
            <a:r>
              <a:rPr lang="sv-SE" dirty="0"/>
              <a:t> incident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 smtClean="0"/>
              <a:t>lifespan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350 – 400 </a:t>
            </a:r>
            <a:r>
              <a:rPr lang="sv-SE" dirty="0" smtClean="0"/>
              <a:t>bus and coach </a:t>
            </a:r>
            <a:r>
              <a:rPr lang="sv-SE" dirty="0" err="1" smtClean="0"/>
              <a:t>fires</a:t>
            </a:r>
            <a:r>
              <a:rPr lang="sv-SE" dirty="0" smtClean="0"/>
              <a:t> are </a:t>
            </a:r>
            <a:r>
              <a:rPr lang="sv-SE" dirty="0" err="1" smtClean="0"/>
              <a:t>reported</a:t>
            </a:r>
            <a:r>
              <a:rPr lang="sv-SE" dirty="0" smtClean="0"/>
              <a:t> in </a:t>
            </a:r>
            <a:r>
              <a:rPr lang="sv-SE" dirty="0" err="1" smtClean="0"/>
              <a:t>Germany</a:t>
            </a:r>
            <a:r>
              <a:rPr lang="sv-SE" dirty="0" smtClean="0"/>
              <a:t>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number</a:t>
            </a:r>
            <a:r>
              <a:rPr lang="sv-SE" dirty="0" smtClean="0"/>
              <a:t> of bus and coach </a:t>
            </a:r>
            <a:r>
              <a:rPr lang="sv-SE" dirty="0" err="1" smtClean="0"/>
              <a:t>fires</a:t>
            </a:r>
            <a:r>
              <a:rPr lang="sv-SE" dirty="0" smtClean="0"/>
              <a:t> in Finland has almost </a:t>
            </a:r>
            <a:r>
              <a:rPr lang="sv-SE" dirty="0" err="1" smtClean="0"/>
              <a:t>doubled</a:t>
            </a:r>
            <a:r>
              <a:rPr lang="sv-SE" dirty="0" smtClean="0"/>
              <a:t> over the last ten </a:t>
            </a:r>
            <a:r>
              <a:rPr lang="sv-SE" dirty="0" err="1" smtClean="0"/>
              <a:t>years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risks with CNG.</a:t>
            </a:r>
          </a:p>
          <a:p>
            <a:endParaRPr lang="sv-SE" dirty="0"/>
          </a:p>
          <a:p>
            <a:pPr>
              <a:buNone/>
            </a:pPr>
            <a:r>
              <a:rPr lang="sv-SE" dirty="0" smtClean="0"/>
              <a:t>	</a:t>
            </a:r>
            <a:r>
              <a:rPr lang="sv-SE" dirty="0" err="1" smtClean="0"/>
              <a:t>Statistics</a:t>
            </a:r>
            <a:r>
              <a:rPr lang="sv-SE" dirty="0" smtClean="0"/>
              <a:t> show that a </a:t>
            </a:r>
            <a:r>
              <a:rPr lang="sv-SE" dirty="0" err="1" smtClean="0"/>
              <a:t>significant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r>
              <a:rPr lang="sv-SE" dirty="0" smtClean="0"/>
              <a:t> of </a:t>
            </a:r>
            <a:r>
              <a:rPr lang="sv-SE" dirty="0" err="1" smtClean="0"/>
              <a:t>fires</a:t>
            </a:r>
            <a:r>
              <a:rPr lang="sv-SE" dirty="0" smtClean="0"/>
              <a:t> start in the </a:t>
            </a:r>
            <a:r>
              <a:rPr lang="sv-SE" dirty="0" err="1" smtClean="0"/>
              <a:t>engine</a:t>
            </a:r>
            <a:r>
              <a:rPr lang="sv-SE" dirty="0" smtClean="0"/>
              <a:t> or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compartment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proposal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 annex with </a:t>
            </a:r>
            <a:r>
              <a:rPr lang="sv-SE" dirty="0" err="1" smtClean="0"/>
              <a:t>requirements</a:t>
            </a:r>
            <a:r>
              <a:rPr lang="sv-SE" dirty="0" smtClean="0"/>
              <a:t> for 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approval</a:t>
            </a:r>
            <a:r>
              <a:rPr lang="sv-SE" dirty="0" smtClean="0"/>
              <a:t> of suppression systems is </a:t>
            </a:r>
            <a:r>
              <a:rPr lang="sv-SE" dirty="0" err="1" smtClean="0"/>
              <a:t>inserted</a:t>
            </a:r>
            <a:r>
              <a:rPr lang="sv-SE" dirty="0" smtClean="0"/>
              <a:t>. The </a:t>
            </a:r>
            <a:r>
              <a:rPr lang="sv-SE" dirty="0" err="1" smtClean="0"/>
              <a:t>system´s</a:t>
            </a:r>
            <a:r>
              <a:rPr lang="sv-SE" dirty="0" smtClean="0"/>
              <a:t> </a:t>
            </a:r>
            <a:r>
              <a:rPr lang="sv-SE" dirty="0" err="1" smtClean="0"/>
              <a:t>ability</a:t>
            </a:r>
            <a:r>
              <a:rPr lang="sv-SE" dirty="0" smtClean="0"/>
              <a:t> to </a:t>
            </a:r>
            <a:r>
              <a:rPr lang="sv-SE" dirty="0" err="1" smtClean="0"/>
              <a:t>extinguish</a:t>
            </a:r>
            <a:r>
              <a:rPr lang="sv-SE" dirty="0" smtClean="0"/>
              <a:t> </a:t>
            </a:r>
            <a:r>
              <a:rPr lang="sv-SE" dirty="0" err="1" smtClean="0"/>
              <a:t>fires</a:t>
            </a:r>
            <a:r>
              <a:rPr lang="sv-SE" dirty="0" smtClean="0"/>
              <a:t> in the </a:t>
            </a:r>
            <a:r>
              <a:rPr lang="sv-SE" dirty="0" err="1" smtClean="0"/>
              <a:t>environment</a:t>
            </a:r>
            <a:r>
              <a:rPr lang="sv-SE" dirty="0" smtClean="0"/>
              <a:t> of an </a:t>
            </a:r>
            <a:r>
              <a:rPr lang="sv-SE" dirty="0" err="1" smtClean="0"/>
              <a:t>engine</a:t>
            </a:r>
            <a:r>
              <a:rPr lang="sv-SE" dirty="0" smtClean="0"/>
              <a:t> </a:t>
            </a:r>
            <a:r>
              <a:rPr lang="sv-SE" dirty="0" err="1" smtClean="0"/>
              <a:t>compartment</a:t>
            </a:r>
            <a:r>
              <a:rPr lang="sv-SE" dirty="0" smtClean="0"/>
              <a:t> </a:t>
            </a:r>
            <a:r>
              <a:rPr lang="sv-SE" dirty="0" err="1" smtClean="0"/>
              <a:t>shall</a:t>
            </a:r>
            <a:r>
              <a:rPr lang="sv-SE" dirty="0" smtClean="0"/>
              <a:t> be </a:t>
            </a:r>
            <a:r>
              <a:rPr lang="sv-SE" dirty="0" err="1" smtClean="0"/>
              <a:t>tested</a:t>
            </a:r>
            <a:r>
              <a:rPr lang="sv-SE" dirty="0" smtClean="0"/>
              <a:t>.</a:t>
            </a:r>
          </a:p>
          <a:p>
            <a:r>
              <a:rPr lang="sv-SE" dirty="0" smtClean="0"/>
              <a:t>Administrative provisions for 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approval</a:t>
            </a:r>
            <a:r>
              <a:rPr lang="sv-SE" dirty="0" smtClean="0"/>
              <a:t> are </a:t>
            </a:r>
            <a:r>
              <a:rPr lang="sv-SE" dirty="0" err="1" smtClean="0"/>
              <a:t>added</a:t>
            </a:r>
            <a:r>
              <a:rPr lang="sv-SE" dirty="0" smtClean="0"/>
              <a:t>.</a:t>
            </a:r>
          </a:p>
          <a:p>
            <a:r>
              <a:rPr lang="sv-SE" dirty="0" smtClean="0"/>
              <a:t>Annex 3 is </a:t>
            </a:r>
            <a:r>
              <a:rPr lang="sv-SE" dirty="0" err="1" smtClean="0"/>
              <a:t>supplemented</a:t>
            </a:r>
            <a:r>
              <a:rPr lang="sv-SE" dirty="0" smtClean="0"/>
              <a:t> with installation </a:t>
            </a:r>
            <a:r>
              <a:rPr lang="sv-SE" dirty="0" err="1" smtClean="0"/>
              <a:t>requirements</a:t>
            </a:r>
            <a:r>
              <a:rPr lang="sv-SE" dirty="0" smtClean="0"/>
              <a:t>. Buses and </a:t>
            </a:r>
            <a:r>
              <a:rPr lang="sv-SE" dirty="0" err="1" smtClean="0"/>
              <a:t>coaches</a:t>
            </a:r>
            <a:r>
              <a:rPr lang="sv-SE" dirty="0" smtClean="0"/>
              <a:t> with an </a:t>
            </a:r>
            <a:r>
              <a:rPr lang="sv-SE" dirty="0" err="1" smtClean="0"/>
              <a:t>internal</a:t>
            </a:r>
            <a:r>
              <a:rPr lang="sv-SE" dirty="0" smtClean="0"/>
              <a:t> </a:t>
            </a:r>
            <a:r>
              <a:rPr lang="sv-SE" dirty="0" err="1" smtClean="0"/>
              <a:t>combustion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 </a:t>
            </a:r>
            <a:r>
              <a:rPr lang="sv-SE" dirty="0" err="1" smtClean="0"/>
              <a:t>located</a:t>
            </a:r>
            <a:r>
              <a:rPr lang="sv-SE" dirty="0" smtClean="0"/>
              <a:t> to the rear of the </a:t>
            </a:r>
            <a:r>
              <a:rPr lang="sv-SE" dirty="0" err="1" smtClean="0"/>
              <a:t>driver´s</a:t>
            </a:r>
            <a:r>
              <a:rPr lang="sv-SE" dirty="0" smtClean="0"/>
              <a:t> </a:t>
            </a:r>
            <a:r>
              <a:rPr lang="sv-SE" dirty="0" err="1" smtClean="0"/>
              <a:t>compartment</a:t>
            </a:r>
            <a:r>
              <a:rPr lang="sv-SE" dirty="0" smtClean="0"/>
              <a:t> </a:t>
            </a:r>
            <a:r>
              <a:rPr lang="sv-SE" dirty="0" err="1" smtClean="0"/>
              <a:t>shall</a:t>
            </a:r>
            <a:r>
              <a:rPr lang="sv-SE" dirty="0" smtClean="0"/>
              <a:t> be </a:t>
            </a:r>
            <a:r>
              <a:rPr lang="sv-SE" dirty="0" err="1" smtClean="0"/>
              <a:t>equipped</a:t>
            </a:r>
            <a:r>
              <a:rPr lang="sv-SE" dirty="0" smtClean="0"/>
              <a:t> with a </a:t>
            </a:r>
            <a:r>
              <a:rPr lang="sv-SE" dirty="0" err="1" smtClean="0"/>
              <a:t>fire</a:t>
            </a:r>
            <a:r>
              <a:rPr lang="sv-SE" dirty="0" smtClean="0"/>
              <a:t> suppression system.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benefit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+	</a:t>
            </a:r>
            <a:r>
              <a:rPr lang="sv-SE" dirty="0" err="1" smtClean="0"/>
              <a:t>Reduced</a:t>
            </a:r>
            <a:r>
              <a:rPr lang="sv-SE" dirty="0" smtClean="0"/>
              <a:t> risk for </a:t>
            </a:r>
            <a:r>
              <a:rPr lang="sv-SE" dirty="0" err="1" smtClean="0"/>
              <a:t>passengers</a:t>
            </a:r>
            <a:r>
              <a:rPr lang="sv-SE" dirty="0" smtClean="0"/>
              <a:t>, drivers and </a:t>
            </a:r>
            <a:r>
              <a:rPr lang="sv-SE" dirty="0" err="1" smtClean="0"/>
              <a:t>other</a:t>
            </a:r>
            <a:r>
              <a:rPr lang="sv-SE" dirty="0" smtClean="0"/>
              <a:t> persons</a:t>
            </a:r>
          </a:p>
          <a:p>
            <a:pPr>
              <a:buNone/>
            </a:pPr>
            <a:r>
              <a:rPr lang="sv-SE" dirty="0" smtClean="0"/>
              <a:t>+	</a:t>
            </a: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r>
              <a:rPr lang="sv-SE" dirty="0" smtClean="0"/>
              <a:t> for the society (the bus, </a:t>
            </a:r>
            <a:r>
              <a:rPr lang="sv-SE" dirty="0" err="1" smtClean="0"/>
              <a:t>infrastructure</a:t>
            </a:r>
            <a:r>
              <a:rPr lang="sv-SE" dirty="0" smtClean="0"/>
              <a:t>, </a:t>
            </a:r>
            <a:r>
              <a:rPr lang="sv-SE" dirty="0" err="1" smtClean="0"/>
              <a:t>buildings</a:t>
            </a:r>
            <a:r>
              <a:rPr lang="sv-SE" dirty="0" smtClean="0"/>
              <a:t> etc.) </a:t>
            </a:r>
          </a:p>
          <a:p>
            <a:pPr>
              <a:buNone/>
            </a:pPr>
            <a:r>
              <a:rPr lang="sv-SE" dirty="0" smtClean="0"/>
              <a:t>+	Less risk for negative </a:t>
            </a:r>
            <a:r>
              <a:rPr lang="sv-SE" dirty="0" err="1" smtClean="0"/>
              <a:t>publicity</a:t>
            </a:r>
            <a:r>
              <a:rPr lang="sv-SE" dirty="0" smtClean="0"/>
              <a:t> for the public transport – a bus </a:t>
            </a:r>
            <a:r>
              <a:rPr lang="sv-SE" dirty="0" err="1" smtClean="0"/>
              <a:t>fire</a:t>
            </a:r>
            <a:r>
              <a:rPr lang="sv-SE" dirty="0" smtClean="0"/>
              <a:t> is </a:t>
            </a:r>
            <a:r>
              <a:rPr lang="sv-SE" dirty="0" err="1" smtClean="0"/>
              <a:t>spectacular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Estimated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– </a:t>
            </a:r>
            <a:r>
              <a:rPr lang="sv-SE" dirty="0" smtClean="0"/>
              <a:t>	Engine </a:t>
            </a:r>
            <a:r>
              <a:rPr lang="sv-SE" dirty="0" err="1" smtClean="0"/>
              <a:t>mockup</a:t>
            </a:r>
            <a:r>
              <a:rPr lang="sv-SE" dirty="0" smtClean="0"/>
              <a:t> (</a:t>
            </a:r>
            <a:r>
              <a:rPr lang="sv-SE" i="1" dirty="0" err="1" smtClean="0"/>
              <a:t>technical</a:t>
            </a:r>
            <a:r>
              <a:rPr lang="sv-SE" i="1" dirty="0" smtClean="0"/>
              <a:t> service</a:t>
            </a:r>
            <a:r>
              <a:rPr lang="sv-SE" dirty="0" smtClean="0"/>
              <a:t>): 12</a:t>
            </a:r>
            <a:r>
              <a:rPr lang="sv-SE" dirty="0"/>
              <a:t> – </a:t>
            </a:r>
            <a:r>
              <a:rPr lang="sv-SE" dirty="0" smtClean="0"/>
              <a:t>17.000 €.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/>
              <a:t>– 	Test </a:t>
            </a:r>
            <a:r>
              <a:rPr lang="sv-SE" dirty="0" err="1" smtClean="0"/>
              <a:t>cost</a:t>
            </a:r>
            <a:r>
              <a:rPr lang="sv-SE" dirty="0" smtClean="0"/>
              <a:t> (</a:t>
            </a:r>
            <a:r>
              <a:rPr lang="sv-SE" i="1" dirty="0" smtClean="0"/>
              <a:t>system </a:t>
            </a:r>
            <a:r>
              <a:rPr lang="sv-SE" i="1" dirty="0" err="1" smtClean="0"/>
              <a:t>manufacturer</a:t>
            </a:r>
            <a:r>
              <a:rPr lang="sv-SE" dirty="0" smtClean="0"/>
              <a:t>): </a:t>
            </a:r>
            <a:r>
              <a:rPr lang="sv-SE" dirty="0"/>
              <a:t>maximum 17.000 </a:t>
            </a:r>
            <a:r>
              <a:rPr lang="sv-SE" dirty="0" smtClean="0"/>
              <a:t>€ 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type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pPr>
              <a:buNone/>
            </a:pPr>
            <a:r>
              <a:rPr lang="sv-SE" dirty="0"/>
              <a:t>– 	</a:t>
            </a:r>
            <a:r>
              <a:rPr lang="sv-SE" dirty="0" smtClean="0"/>
              <a:t>Suppression system (</a:t>
            </a:r>
            <a:r>
              <a:rPr lang="sv-SE" i="1" dirty="0" err="1" smtClean="0"/>
              <a:t>vehicle</a:t>
            </a:r>
            <a:r>
              <a:rPr lang="sv-SE" i="1" dirty="0" smtClean="0"/>
              <a:t> </a:t>
            </a:r>
            <a:r>
              <a:rPr lang="sv-SE" i="1" dirty="0" err="1" smtClean="0"/>
              <a:t>manufacturer</a:t>
            </a:r>
            <a:r>
              <a:rPr lang="sv-SE" dirty="0" smtClean="0"/>
              <a:t>): </a:t>
            </a:r>
            <a:r>
              <a:rPr lang="sv-SE" dirty="0" err="1" smtClean="0"/>
              <a:t>around</a:t>
            </a:r>
            <a:r>
              <a:rPr lang="sv-SE" dirty="0" smtClean="0"/>
              <a:t> 1.100 € 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vehicle</a:t>
            </a:r>
            <a:r>
              <a:rPr lang="sv-SE" dirty="0" smtClean="0"/>
              <a:t>, installation </a:t>
            </a:r>
            <a:r>
              <a:rPr lang="sv-SE" dirty="0" err="1" smtClean="0"/>
              <a:t>excluded</a:t>
            </a:r>
            <a:r>
              <a:rPr lang="sv-SE" dirty="0"/>
              <a:t>.</a:t>
            </a:r>
            <a:endParaRPr lang="sv-S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185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</vt:lpstr>
      <vt:lpstr>Fire suppression systems in the engine and heater compartments</vt:lpstr>
      <vt:lpstr>The problem:</vt:lpstr>
      <vt:lpstr>The problem:</vt:lpstr>
      <vt:lpstr>The proposal:</vt:lpstr>
      <vt:lpstr>The benefit:</vt:lpstr>
      <vt:lpstr>Estimated costs: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</dc:title>
  <dc:creator>Romain Hubert</dc:creator>
  <dc:description>TS9000E, v1.0, 2011-06-13</dc:description>
  <cp:lastModifiedBy>Romain Hubert</cp:lastModifiedBy>
  <cp:revision>36</cp:revision>
  <dcterms:created xsi:type="dcterms:W3CDTF">2011-05-06T09:23:01Z</dcterms:created>
  <dcterms:modified xsi:type="dcterms:W3CDTF">2013-10-10T15:55:25Z</dcterms:modified>
</cp:coreProperties>
</file>