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  <p:sldMasterId id="2147483672" r:id="rId3"/>
    <p:sldMasterId id="2147483660" r:id="rId4"/>
  </p:sldMasterIdLst>
  <p:notesMasterIdLst>
    <p:notesMasterId r:id="rId16"/>
  </p:notesMasterIdLst>
  <p:handoutMasterIdLst>
    <p:handoutMasterId r:id="rId17"/>
  </p:handoutMasterIdLst>
  <p:sldIdLst>
    <p:sldId id="256" r:id="rId5"/>
    <p:sldId id="347" r:id="rId6"/>
    <p:sldId id="349" r:id="rId7"/>
    <p:sldId id="348" r:id="rId8"/>
    <p:sldId id="425" r:id="rId9"/>
    <p:sldId id="352" r:id="rId10"/>
    <p:sldId id="294" r:id="rId11"/>
    <p:sldId id="407" r:id="rId12"/>
    <p:sldId id="424" r:id="rId13"/>
    <p:sldId id="358" r:id="rId14"/>
    <p:sldId id="423" r:id="rId15"/>
  </p:sldIdLst>
  <p:sldSz cx="11903075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7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71" autoAdjust="0"/>
    <p:restoredTop sz="94604" autoAdjust="0"/>
  </p:normalViewPr>
  <p:slideViewPr>
    <p:cSldViewPr>
      <p:cViewPr varScale="1">
        <p:scale>
          <a:sx n="69" d="100"/>
          <a:sy n="69" d="100"/>
        </p:scale>
        <p:origin x="-480" y="-96"/>
      </p:cViewPr>
      <p:guideLst>
        <p:guide orient="horz" pos="2160"/>
        <p:guide pos="37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76"/>
    </p:cViewPr>
  </p:sorterViewPr>
  <p:notesViewPr>
    <p:cSldViewPr>
      <p:cViewPr>
        <p:scale>
          <a:sx n="125" d="100"/>
          <a:sy n="125" d="100"/>
        </p:scale>
        <p:origin x="-1374" y="21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48" cy="496253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643" y="0"/>
            <a:ext cx="2945448" cy="496253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F6479A4D-34C0-4886-B9DD-BB27D706D3D1}" type="datetimeFigureOut">
              <a:rPr kumimoji="1" lang="ja-JP" altLang="en-US" smtClean="0"/>
              <a:t>2014/11/22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800"/>
            <a:ext cx="2945448" cy="49625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643" y="9428800"/>
            <a:ext cx="2945448" cy="49625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997B8F14-F531-4548-8904-A98FBB1A75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7402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0FCEFC2E-C598-4122-AA99-0E59356E199F}" type="datetimeFigureOut">
              <a:rPr kumimoji="1" lang="ja-JP" altLang="en-US" smtClean="0"/>
              <a:t>2014/11/22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69863" y="744538"/>
            <a:ext cx="64579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2" tIns="45656" rIns="91312" bIns="4565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312" tIns="45656" rIns="91312" bIns="45656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72677C9B-E6CD-424A-974D-2241DF998D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4200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77C9B-E6CD-424A-974D-2241DF998DC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53297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69863" y="744538"/>
            <a:ext cx="6457950" cy="3721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r>
              <a:rPr lang="en-US" altLang="ja-JP" dirty="0" smtClean="0"/>
              <a:t>I think that Railway companies in European countries facing the government, not passengers.  </a:t>
            </a:r>
          </a:p>
          <a:p>
            <a:endParaRPr lang="en-US" altLang="ja-JP" dirty="0"/>
          </a:p>
          <a:p>
            <a:r>
              <a:rPr lang="en-US" altLang="ja-JP" dirty="0" smtClean="0"/>
              <a:t>If railway is more reliable and punctual, people will chose railway  for traveling.</a:t>
            </a:r>
            <a:r>
              <a:rPr lang="en-US" altLang="ja-JP" dirty="0"/>
              <a:t>  </a:t>
            </a:r>
            <a:r>
              <a:rPr lang="en-US" altLang="ja-JP" dirty="0" smtClean="0"/>
              <a:t>And result railway can compete against other transport modes.</a:t>
            </a:r>
          </a:p>
          <a:p>
            <a:endParaRPr lang="en-US" altLang="ja-JP" dirty="0"/>
          </a:p>
          <a:p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74798-036D-4647-8BEF-807803105978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60939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77C9B-E6CD-424A-974D-2241DF998DC3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6852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77C9B-E6CD-424A-974D-2241DF998DC3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9376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6E70B-2212-44E2-BC22-D136E6551652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9476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77C9B-E6CD-424A-974D-2241DF998DC3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1994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58477" y="4603279"/>
            <a:ext cx="6480720" cy="4466987"/>
          </a:xfrm>
        </p:spPr>
        <p:txBody>
          <a:bodyPr/>
          <a:lstStyle/>
          <a:p>
            <a:r>
              <a:rPr kumimoji="1" lang="en-US" altLang="ja-JP" dirty="0" smtClean="0"/>
              <a:t>Japanese National Railways was bankrupt in 1987. The main cause </a:t>
            </a:r>
            <a:r>
              <a:rPr lang="en-US" altLang="ja-JP" dirty="0" smtClean="0"/>
              <a:t>was </a:t>
            </a:r>
            <a:endParaRPr lang="en-US" altLang="ja-JP" dirty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①　</a:t>
            </a:r>
            <a:r>
              <a:rPr lang="en-US" altLang="ja-JP" dirty="0" smtClean="0"/>
              <a:t>Rapid motorization,</a:t>
            </a:r>
          </a:p>
          <a:p>
            <a:pPr marL="171450" indent="-171450">
              <a:buFontTx/>
              <a:buChar char="-"/>
            </a:pPr>
            <a:r>
              <a:rPr kumimoji="1" lang="en-US" altLang="ja-JP" dirty="0" smtClean="0"/>
              <a:t>Before </a:t>
            </a:r>
            <a:r>
              <a:rPr kumimoji="1" lang="en-US" altLang="ja-JP" dirty="0" smtClean="0"/>
              <a:t>motorization JNR </a:t>
            </a:r>
            <a:r>
              <a:rPr kumimoji="1" lang="en-US" altLang="ja-JP" dirty="0" smtClean="0"/>
              <a:t>has the dominant share of the domestic transport market, but </a:t>
            </a:r>
            <a:r>
              <a:rPr lang="en-US" altLang="ja-JP" dirty="0" smtClean="0"/>
              <a:t>could not </a:t>
            </a:r>
            <a:r>
              <a:rPr lang="en-US" altLang="ja-JP" dirty="0" smtClean="0"/>
              <a:t>cope with this changing, and </a:t>
            </a:r>
            <a:r>
              <a:rPr lang="en-US" altLang="ja-JP" dirty="0" smtClean="0"/>
              <a:t>lost </a:t>
            </a:r>
            <a:r>
              <a:rPr lang="en-US" altLang="ja-JP" dirty="0" smtClean="0"/>
              <a:t>share rapidly.</a:t>
            </a:r>
            <a:endParaRPr lang="en-US" altLang="ja-JP" dirty="0"/>
          </a:p>
          <a:p>
            <a:pPr marL="171450" indent="-171450">
              <a:buFontTx/>
              <a:buChar char="-"/>
            </a:pPr>
            <a:endParaRPr kumimoji="1" lang="en-US" altLang="ja-JP" dirty="0" smtClean="0"/>
          </a:p>
          <a:p>
            <a:r>
              <a:rPr lang="ja-JP" altLang="en-US" dirty="0" smtClean="0"/>
              <a:t>②　</a:t>
            </a:r>
            <a:r>
              <a:rPr lang="en-US" altLang="ja-JP" dirty="0" smtClean="0"/>
              <a:t>Organizational form of company, public corporation, the state owned company,</a:t>
            </a:r>
          </a:p>
          <a:p>
            <a:endParaRPr kumimoji="1" lang="en-US" altLang="ja-JP" dirty="0"/>
          </a:p>
          <a:p>
            <a:pPr marL="228600" indent="-228600">
              <a:buAutoNum type="circleNumDbPlain" startAt="3"/>
            </a:pPr>
            <a:r>
              <a:rPr lang="en-US" altLang="ja-JP" dirty="0" smtClean="0"/>
              <a:t>Centralized national-wide organization</a:t>
            </a:r>
          </a:p>
          <a:p>
            <a:r>
              <a:rPr lang="en-US" altLang="ja-JP" dirty="0"/>
              <a:t>  </a:t>
            </a:r>
            <a:r>
              <a:rPr lang="en-US" altLang="ja-JP" dirty="0" smtClean="0"/>
              <a:t>      </a:t>
            </a:r>
            <a:r>
              <a:rPr lang="en-US" altLang="ja-JP" dirty="0" smtClean="0"/>
              <a:t>JNR </a:t>
            </a:r>
            <a:r>
              <a:rPr lang="en-US" altLang="ja-JP" dirty="0" smtClean="0"/>
              <a:t>had 400 thousand employees. 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   There were several labor unions and difficult to cope with them.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    </a:t>
            </a:r>
          </a:p>
          <a:p>
            <a:r>
              <a:rPr lang="en-US" altLang="ja-JP" dirty="0" smtClean="0"/>
              <a:t>Uniform management, Uniform management could not </a:t>
            </a:r>
            <a:r>
              <a:rPr lang="en-US" altLang="ja-JP" dirty="0" smtClean="0"/>
              <a:t>meet </a:t>
            </a:r>
            <a:r>
              <a:rPr lang="en-US" altLang="ja-JP" dirty="0" smtClean="0"/>
              <a:t>the regional needs, like time table, investment, etc.</a:t>
            </a:r>
          </a:p>
          <a:p>
            <a:endParaRPr lang="en-US" altLang="ja-JP" dirty="0"/>
          </a:p>
          <a:p>
            <a:r>
              <a:rPr lang="en-US" altLang="ja-JP" dirty="0" smtClean="0"/>
              <a:t>And JRN </a:t>
            </a:r>
            <a:r>
              <a:rPr lang="en-US" altLang="ja-JP" dirty="0" smtClean="0"/>
              <a:t>tuned </a:t>
            </a:r>
            <a:r>
              <a:rPr lang="en-US" altLang="ja-JP" dirty="0" smtClean="0"/>
              <a:t>to red figures </a:t>
            </a:r>
            <a:r>
              <a:rPr lang="en-US" altLang="ja-JP" dirty="0" smtClean="0"/>
              <a:t>at </a:t>
            </a:r>
            <a:r>
              <a:rPr lang="en-US" altLang="ja-JP" dirty="0" smtClean="0"/>
              <a:t>1964 when </a:t>
            </a:r>
            <a:r>
              <a:rPr lang="en-US" altLang="ja-JP" dirty="0" err="1" smtClean="0"/>
              <a:t>Shinkansen</a:t>
            </a:r>
            <a:r>
              <a:rPr lang="en-US" altLang="ja-JP" dirty="0"/>
              <a:t> </a:t>
            </a:r>
            <a:r>
              <a:rPr lang="en-US" altLang="ja-JP" dirty="0" err="1" smtClean="0"/>
              <a:t>operaiton</a:t>
            </a:r>
            <a:r>
              <a:rPr lang="en-US" altLang="ja-JP" dirty="0" smtClean="0"/>
              <a:t> started for the first time. Since this year, Japanese government subsidized </a:t>
            </a:r>
            <a:r>
              <a:rPr lang="en-US" altLang="ja-JP" dirty="0" smtClean="0"/>
              <a:t> every year until bankrupt.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Unlike European countries, Japan had not a system to transfer the JNR’s </a:t>
            </a:r>
            <a:r>
              <a:rPr lang="en-US" altLang="ja-JP" dirty="0" smtClean="0"/>
              <a:t>debt  </a:t>
            </a:r>
            <a:r>
              <a:rPr lang="en-US" altLang="ja-JP" dirty="0" smtClean="0"/>
              <a:t>to its general accounts.</a:t>
            </a:r>
          </a:p>
          <a:p>
            <a:r>
              <a:rPr lang="en-US" altLang="ja-JP" dirty="0" smtClean="0"/>
              <a:t>The government lent money to JNR with </a:t>
            </a:r>
            <a:r>
              <a:rPr lang="en-US" altLang="ja-JP" dirty="0" smtClean="0"/>
              <a:t>interest as same rate of government bond. </a:t>
            </a:r>
            <a:r>
              <a:rPr lang="en-US" altLang="ja-JP" dirty="0" smtClean="0"/>
              <a:t>As a result, JNR’s long-term debt reached 25 trillion yen (about 250 Billion US dollars) when </a:t>
            </a:r>
            <a:r>
              <a:rPr lang="en-US" altLang="ja-JP" dirty="0" smtClean="0"/>
              <a:t>bankrupt. 27 years ago.</a:t>
            </a:r>
          </a:p>
          <a:p>
            <a:endParaRPr lang="en-US" altLang="ja-JP" dirty="0"/>
          </a:p>
          <a:p>
            <a:r>
              <a:rPr lang="en-US" altLang="ja-JP" dirty="0"/>
              <a:t> </a:t>
            </a:r>
            <a:endParaRPr lang="en-US" altLang="ja-JP" dirty="0" smtClean="0"/>
          </a:p>
          <a:p>
            <a:r>
              <a:rPr kumimoji="1" lang="en-US" altLang="ja-JP" dirty="0"/>
              <a:t>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77C9B-E6CD-424A-974D-2241DF998DC3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2490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Unlike privatization in EU,  JNR was split regionally. </a:t>
            </a:r>
            <a:r>
              <a:rPr lang="en-US" altLang="ja-JP" dirty="0" smtClean="0"/>
              <a:t>6 passenger companies own infrastructure and operate trains. </a:t>
            </a:r>
            <a:endParaRPr lang="en-US" altLang="ja-JP" dirty="0" smtClean="0"/>
          </a:p>
          <a:p>
            <a:endParaRPr kumimoji="1" lang="en-US" altLang="ja-JP" dirty="0"/>
          </a:p>
          <a:p>
            <a:r>
              <a:rPr lang="en-US" altLang="ja-JP" dirty="0" smtClean="0"/>
              <a:t>There are no financial or personnel relationshi</a:t>
            </a:r>
            <a:r>
              <a:rPr lang="en-US" altLang="ja-JP" dirty="0" smtClean="0"/>
              <a:t>p among these companies. These companies are totally independent different companies.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However, these </a:t>
            </a:r>
            <a:r>
              <a:rPr lang="en-US" altLang="ja-JP" dirty="0" smtClean="0"/>
              <a:t>companies cooperate each other such as </a:t>
            </a:r>
            <a:r>
              <a:rPr lang="en-US" altLang="ja-JP" dirty="0" smtClean="0"/>
              <a:t>connections, long-distance trains , </a:t>
            </a:r>
            <a:r>
              <a:rPr lang="en-US" altLang="ja-JP" dirty="0" smtClean="0"/>
              <a:t>under the code of conduct.</a:t>
            </a:r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77C9B-E6CD-424A-974D-2241DF998DC3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7458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77C9B-E6CD-424A-974D-2241DF998DC3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7598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77C9B-E6CD-424A-974D-2241DF998DC3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2475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77C9B-E6CD-424A-974D-2241DF998DC3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9143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2731" y="2130426"/>
            <a:ext cx="10117614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5461" y="3886200"/>
            <a:ext cx="833215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99054-9C2E-4149-9FBF-FCFC0C33A22A}" type="datetimeFigureOut">
              <a:rPr lang="en-GB" smtClean="0"/>
              <a:t>22/11/2014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B01B-959E-4F21-B5BB-7C48D810E1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77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99054-9C2E-4149-9FBF-FCFC0C33A22A}" type="datetimeFigureOut">
              <a:rPr lang="en-GB" smtClean="0"/>
              <a:t>22/11/2014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B01B-959E-4F21-B5BB-7C48D810E1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13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29729" y="274639"/>
            <a:ext cx="2678192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5154" y="274639"/>
            <a:ext cx="783619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99054-9C2E-4149-9FBF-FCFC0C33A22A}" type="datetimeFigureOut">
              <a:rPr lang="en-GB" smtClean="0"/>
              <a:t>22/11/2014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B01B-959E-4F21-B5BB-7C48D810E1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54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92175" y="2130425"/>
            <a:ext cx="10118725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785938" y="3886200"/>
            <a:ext cx="8331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37A4-4C3F-411F-9FD3-FF10BE5333EF}" type="datetimeFigureOut">
              <a:rPr kumimoji="1" lang="ja-JP" altLang="en-US" smtClean="0"/>
              <a:t>2014/11/22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FE32-1DFE-42F3-BAFA-D91A9E1EA7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0702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37A4-4C3F-411F-9FD3-FF10BE5333EF}" type="datetimeFigureOut">
              <a:rPr kumimoji="1" lang="ja-JP" altLang="en-US" smtClean="0"/>
              <a:t>2014/11/22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FE32-1DFE-42F3-BAFA-D91A9E1EA7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6828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39800" y="4406900"/>
            <a:ext cx="101187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39800" y="2906713"/>
            <a:ext cx="1011872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37A4-4C3F-411F-9FD3-FF10BE5333EF}" type="datetimeFigureOut">
              <a:rPr kumimoji="1" lang="ja-JP" altLang="en-US" smtClean="0"/>
              <a:t>2014/11/22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FE32-1DFE-42F3-BAFA-D91A9E1EA7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059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95313" y="1600200"/>
            <a:ext cx="52800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27738" y="1600200"/>
            <a:ext cx="52800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37A4-4C3F-411F-9FD3-FF10BE5333EF}" type="datetimeFigureOut">
              <a:rPr kumimoji="1" lang="ja-JP" altLang="en-US" smtClean="0"/>
              <a:t>2014/11/22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FE32-1DFE-42F3-BAFA-D91A9E1EA7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6869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95313" y="1535113"/>
            <a:ext cx="525938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95313" y="2174875"/>
            <a:ext cx="525938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046788" y="1535113"/>
            <a:ext cx="5260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046788" y="2174875"/>
            <a:ext cx="5260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37A4-4C3F-411F-9FD3-FF10BE5333EF}" type="datetimeFigureOut">
              <a:rPr kumimoji="1" lang="ja-JP" altLang="en-US" smtClean="0"/>
              <a:t>2014/11/22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FE32-1DFE-42F3-BAFA-D91A9E1EA7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08039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37A4-4C3F-411F-9FD3-FF10BE5333EF}" type="datetimeFigureOut">
              <a:rPr kumimoji="1" lang="ja-JP" altLang="en-US" smtClean="0"/>
              <a:t>2014/11/22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FE32-1DFE-42F3-BAFA-D91A9E1EA7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17720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37A4-4C3F-411F-9FD3-FF10BE5333EF}" type="datetimeFigureOut">
              <a:rPr kumimoji="1" lang="ja-JP" altLang="en-US" smtClean="0"/>
              <a:t>2014/11/22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FE32-1DFE-42F3-BAFA-D91A9E1EA7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85650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5313" y="273050"/>
            <a:ext cx="39163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54550" y="273050"/>
            <a:ext cx="665321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95313" y="1435100"/>
            <a:ext cx="39163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37A4-4C3F-411F-9FD3-FF10BE5333EF}" type="datetimeFigureOut">
              <a:rPr kumimoji="1" lang="ja-JP" altLang="en-US" smtClean="0"/>
              <a:t>2014/11/22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FE32-1DFE-42F3-BAFA-D91A9E1EA7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629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99054-9C2E-4149-9FBF-FCFC0C33A22A}" type="datetimeFigureOut">
              <a:rPr lang="en-GB" smtClean="0"/>
              <a:t>22/11/2014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B01B-959E-4F21-B5BB-7C48D810E1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21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33625" y="4800600"/>
            <a:ext cx="714057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33625" y="612775"/>
            <a:ext cx="714057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33625" y="5367338"/>
            <a:ext cx="714057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37A4-4C3F-411F-9FD3-FF10BE5333EF}" type="datetimeFigureOut">
              <a:rPr kumimoji="1" lang="ja-JP" altLang="en-US" smtClean="0"/>
              <a:t>2014/11/22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FE32-1DFE-42F3-BAFA-D91A9E1EA7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123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37A4-4C3F-411F-9FD3-FF10BE5333EF}" type="datetimeFigureOut">
              <a:rPr kumimoji="1" lang="ja-JP" altLang="en-US" smtClean="0"/>
              <a:t>2014/11/22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FE32-1DFE-42F3-BAFA-D91A9E1EA7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05942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629650" y="274638"/>
            <a:ext cx="2678113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95313" y="274638"/>
            <a:ext cx="7881937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37A4-4C3F-411F-9FD3-FF10BE5333EF}" type="datetimeFigureOut">
              <a:rPr kumimoji="1" lang="ja-JP" altLang="en-US" smtClean="0"/>
              <a:t>2014/11/22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FE32-1DFE-42F3-BAFA-D91A9E1EA7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1564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92175" y="2130425"/>
            <a:ext cx="10118725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785938" y="3886200"/>
            <a:ext cx="8331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F18F6-5B96-40DA-B247-F599B8E66E6C}" type="datetimeFigureOut">
              <a:rPr kumimoji="1" lang="ja-JP" altLang="en-US" smtClean="0"/>
              <a:t>2014/11/22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0C71C-97EE-4B8C-9080-B565D2F13F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76499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F18F6-5B96-40DA-B247-F599B8E66E6C}" type="datetimeFigureOut">
              <a:rPr kumimoji="1" lang="ja-JP" altLang="en-US" smtClean="0"/>
              <a:t>2014/11/22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0C71C-97EE-4B8C-9080-B565D2F13F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25628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39800" y="4406900"/>
            <a:ext cx="101187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39800" y="2906713"/>
            <a:ext cx="1011872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F18F6-5B96-40DA-B247-F599B8E66E6C}" type="datetimeFigureOut">
              <a:rPr kumimoji="1" lang="ja-JP" altLang="en-US" smtClean="0"/>
              <a:t>2014/11/22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0C71C-97EE-4B8C-9080-B565D2F13F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36618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95313" y="1600200"/>
            <a:ext cx="52800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27738" y="1600200"/>
            <a:ext cx="52800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F18F6-5B96-40DA-B247-F599B8E66E6C}" type="datetimeFigureOut">
              <a:rPr kumimoji="1" lang="ja-JP" altLang="en-US" smtClean="0"/>
              <a:t>2014/11/22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0C71C-97EE-4B8C-9080-B565D2F13F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84949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95313" y="1535113"/>
            <a:ext cx="525938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95313" y="2174875"/>
            <a:ext cx="525938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046788" y="1535113"/>
            <a:ext cx="5260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046788" y="2174875"/>
            <a:ext cx="5260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F18F6-5B96-40DA-B247-F599B8E66E6C}" type="datetimeFigureOut">
              <a:rPr kumimoji="1" lang="ja-JP" altLang="en-US" smtClean="0"/>
              <a:t>2014/11/22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0C71C-97EE-4B8C-9080-B565D2F13F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92470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F18F6-5B96-40DA-B247-F599B8E66E6C}" type="datetimeFigureOut">
              <a:rPr kumimoji="1" lang="ja-JP" altLang="en-US" smtClean="0"/>
              <a:t>2014/11/22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0C71C-97EE-4B8C-9080-B565D2F13F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09254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F18F6-5B96-40DA-B247-F599B8E66E6C}" type="datetimeFigureOut">
              <a:rPr kumimoji="1" lang="ja-JP" altLang="en-US" smtClean="0"/>
              <a:t>2014/11/22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0C71C-97EE-4B8C-9080-B565D2F13F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740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261" y="4406901"/>
            <a:ext cx="1011761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0261" y="2906713"/>
            <a:ext cx="1011761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99054-9C2E-4149-9FBF-FCFC0C33A22A}" type="datetimeFigureOut">
              <a:rPr lang="en-GB" smtClean="0"/>
              <a:t>22/11/2014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B01B-959E-4F21-B5BB-7C48D810E1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44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5313" y="273050"/>
            <a:ext cx="39163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54550" y="273050"/>
            <a:ext cx="665321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95313" y="1435100"/>
            <a:ext cx="39163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F18F6-5B96-40DA-B247-F599B8E66E6C}" type="datetimeFigureOut">
              <a:rPr kumimoji="1" lang="ja-JP" altLang="en-US" smtClean="0"/>
              <a:t>2014/11/22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0C71C-97EE-4B8C-9080-B565D2F13F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37407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33625" y="4800600"/>
            <a:ext cx="714057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33625" y="612775"/>
            <a:ext cx="714057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33625" y="5367338"/>
            <a:ext cx="714057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F18F6-5B96-40DA-B247-F599B8E66E6C}" type="datetimeFigureOut">
              <a:rPr kumimoji="1" lang="ja-JP" altLang="en-US" smtClean="0"/>
              <a:t>2014/11/22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0C71C-97EE-4B8C-9080-B565D2F13F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97288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F18F6-5B96-40DA-B247-F599B8E66E6C}" type="datetimeFigureOut">
              <a:rPr kumimoji="1" lang="ja-JP" altLang="en-US" smtClean="0"/>
              <a:t>2014/11/22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0C71C-97EE-4B8C-9080-B565D2F13F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84924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629650" y="274638"/>
            <a:ext cx="2678113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95313" y="274638"/>
            <a:ext cx="7881937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F18F6-5B96-40DA-B247-F599B8E66E6C}" type="datetimeFigureOut">
              <a:rPr kumimoji="1" lang="ja-JP" altLang="en-US" smtClean="0"/>
              <a:t>2014/11/22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0C71C-97EE-4B8C-9080-B565D2F13F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00077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F18F6-5B96-40DA-B247-F599B8E66E6C}" type="datetimeFigureOut">
              <a:rPr kumimoji="1" lang="ja-JP" altLang="en-US" smtClean="0"/>
              <a:t>2014/11/22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0C71C-97EE-4B8C-9080-B565D2F13FC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766961" y="1598942"/>
            <a:ext cx="216024" cy="21602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3786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92175" y="2130425"/>
            <a:ext cx="10118725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785938" y="3886200"/>
            <a:ext cx="8331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FF1E4-5BF0-4F32-B623-D17BB817C743}" type="datetimeFigureOut">
              <a:rPr kumimoji="1" lang="ja-JP" altLang="en-US" smtClean="0"/>
              <a:t>2014/11/22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6D19-1C48-4B50-8111-8CD1DA9D60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5204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FF1E4-5BF0-4F32-B623-D17BB817C743}" type="datetimeFigureOut">
              <a:rPr kumimoji="1" lang="ja-JP" altLang="en-US" smtClean="0"/>
              <a:t>2014/11/22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6D19-1C48-4B50-8111-8CD1DA9D60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4874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39800" y="4406900"/>
            <a:ext cx="101187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39800" y="2906713"/>
            <a:ext cx="1011872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FF1E4-5BF0-4F32-B623-D17BB817C743}" type="datetimeFigureOut">
              <a:rPr kumimoji="1" lang="ja-JP" altLang="en-US" smtClean="0"/>
              <a:t>2014/11/22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6D19-1C48-4B50-8111-8CD1DA9D60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27465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95313" y="1600200"/>
            <a:ext cx="52800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27738" y="1600200"/>
            <a:ext cx="52800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FF1E4-5BF0-4F32-B623-D17BB817C743}" type="datetimeFigureOut">
              <a:rPr kumimoji="1" lang="ja-JP" altLang="en-US" smtClean="0"/>
              <a:t>2014/11/22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6D19-1C48-4B50-8111-8CD1DA9D60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16459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95313" y="1535113"/>
            <a:ext cx="525938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95313" y="2174875"/>
            <a:ext cx="525938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046788" y="1535113"/>
            <a:ext cx="5260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046788" y="2174875"/>
            <a:ext cx="5260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FF1E4-5BF0-4F32-B623-D17BB817C743}" type="datetimeFigureOut">
              <a:rPr kumimoji="1" lang="ja-JP" altLang="en-US" smtClean="0"/>
              <a:t>2014/11/22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6D19-1C48-4B50-8111-8CD1DA9D60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5151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5154" y="1600201"/>
            <a:ext cx="525719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50730" y="1600201"/>
            <a:ext cx="525719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99054-9C2E-4149-9FBF-FCFC0C33A22A}" type="datetimeFigureOut">
              <a:rPr lang="en-GB" smtClean="0"/>
              <a:t>22/11/2014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B01B-959E-4F21-B5BB-7C48D810E1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69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FF1E4-5BF0-4F32-B623-D17BB817C743}" type="datetimeFigureOut">
              <a:rPr kumimoji="1" lang="ja-JP" altLang="en-US" smtClean="0"/>
              <a:t>2014/11/22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6D19-1C48-4B50-8111-8CD1DA9D60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99616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FF1E4-5BF0-4F32-B623-D17BB817C743}" type="datetimeFigureOut">
              <a:rPr kumimoji="1" lang="ja-JP" altLang="en-US" smtClean="0"/>
              <a:t>2014/11/22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6D19-1C48-4B50-8111-8CD1DA9D60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63989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5313" y="273050"/>
            <a:ext cx="39163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54550" y="273050"/>
            <a:ext cx="665321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95313" y="1435100"/>
            <a:ext cx="39163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FF1E4-5BF0-4F32-B623-D17BB817C743}" type="datetimeFigureOut">
              <a:rPr kumimoji="1" lang="ja-JP" altLang="en-US" smtClean="0"/>
              <a:t>2014/11/22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6D19-1C48-4B50-8111-8CD1DA9D60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23110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33625" y="4800600"/>
            <a:ext cx="714057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33625" y="612775"/>
            <a:ext cx="714057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33625" y="5367338"/>
            <a:ext cx="714057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FF1E4-5BF0-4F32-B623-D17BB817C743}" type="datetimeFigureOut">
              <a:rPr kumimoji="1" lang="ja-JP" altLang="en-US" smtClean="0"/>
              <a:t>2014/11/22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6D19-1C48-4B50-8111-8CD1DA9D60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10958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FF1E4-5BF0-4F32-B623-D17BB817C743}" type="datetimeFigureOut">
              <a:rPr kumimoji="1" lang="ja-JP" altLang="en-US" smtClean="0"/>
              <a:t>2014/11/22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6D19-1C48-4B50-8111-8CD1DA9D60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20840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629650" y="274638"/>
            <a:ext cx="2678113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95313" y="274638"/>
            <a:ext cx="7881937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FF1E4-5BF0-4F32-B623-D17BB817C743}" type="datetimeFigureOut">
              <a:rPr kumimoji="1" lang="ja-JP" altLang="en-US" smtClean="0"/>
              <a:t>2014/11/22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6D19-1C48-4B50-8111-8CD1DA9D60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9548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5154" y="1535113"/>
            <a:ext cx="525925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5154" y="2174875"/>
            <a:ext cx="525925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46598" y="1535113"/>
            <a:ext cx="526132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46598" y="2174875"/>
            <a:ext cx="526132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99054-9C2E-4149-9FBF-FCFC0C33A22A}" type="datetimeFigureOut">
              <a:rPr lang="en-GB" smtClean="0"/>
              <a:t>22/11/2014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B01B-959E-4F21-B5BB-7C48D810E1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89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99054-9C2E-4149-9FBF-FCFC0C33A22A}" type="datetimeFigureOut">
              <a:rPr lang="en-GB" smtClean="0"/>
              <a:t>22/11/2014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B01B-959E-4F21-B5BB-7C48D810E1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65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99054-9C2E-4149-9FBF-FCFC0C33A22A}" type="datetimeFigureOut">
              <a:rPr lang="en-GB" smtClean="0"/>
              <a:t>22/11/2014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B01B-959E-4F21-B5BB-7C48D810E1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77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154" y="273050"/>
            <a:ext cx="391603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3771" y="273051"/>
            <a:ext cx="66541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5154" y="1435101"/>
            <a:ext cx="391603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99054-9C2E-4149-9FBF-FCFC0C33A22A}" type="datetimeFigureOut">
              <a:rPr lang="en-GB" smtClean="0"/>
              <a:t>22/11/2014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B01B-959E-4F21-B5BB-7C48D810E1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71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086" y="4800600"/>
            <a:ext cx="71418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33086" y="612775"/>
            <a:ext cx="71418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33086" y="5367338"/>
            <a:ext cx="71418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99054-9C2E-4149-9FBF-FCFC0C33A22A}" type="datetimeFigureOut">
              <a:rPr lang="en-GB" smtClean="0"/>
              <a:t>22/11/2014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B01B-959E-4F21-B5BB-7C48D810E1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59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1609303" y="692696"/>
            <a:ext cx="107127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5154" y="1600201"/>
            <a:ext cx="107127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5154" y="6356351"/>
            <a:ext cx="2777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99054-9C2E-4149-9FBF-FCFC0C33A22A}" type="datetimeFigureOut">
              <a:rPr lang="en-GB" smtClean="0"/>
              <a:t>22/11/2014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6884" y="6356351"/>
            <a:ext cx="37693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0537" y="6356351"/>
            <a:ext cx="2777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4B01B-959E-4F21-B5BB-7C48D810E1E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1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3052" y="54397"/>
            <a:ext cx="14763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53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95313" y="274638"/>
            <a:ext cx="107124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95313" y="1600200"/>
            <a:ext cx="1071245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595313" y="6356350"/>
            <a:ext cx="2776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F37A4-4C3F-411F-9FD3-FF10BE5333EF}" type="datetimeFigureOut">
              <a:rPr kumimoji="1" lang="ja-JP" altLang="en-US" smtClean="0"/>
              <a:t>2014/11/22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67175" y="6356350"/>
            <a:ext cx="37687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531225" y="6356350"/>
            <a:ext cx="2776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0FE32-1DFE-42F3-BAFA-D91A9E1EA7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847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95313" y="274638"/>
            <a:ext cx="107124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95313" y="1600200"/>
            <a:ext cx="1071245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595313" y="6356350"/>
            <a:ext cx="2776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F18F6-5B96-40DA-B247-F599B8E66E6C}" type="datetimeFigureOut">
              <a:rPr kumimoji="1" lang="ja-JP" altLang="en-US" smtClean="0"/>
              <a:t>2014/11/22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67175" y="6356350"/>
            <a:ext cx="37687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531225" y="6356350"/>
            <a:ext cx="2776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0C71C-97EE-4B8C-9080-B565D2F13F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3734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95313" y="274638"/>
            <a:ext cx="107124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95313" y="1600200"/>
            <a:ext cx="1071245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595313" y="6356350"/>
            <a:ext cx="2776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FF1E4-5BF0-4F32-B623-D17BB817C743}" type="datetimeFigureOut">
              <a:rPr kumimoji="1" lang="ja-JP" altLang="en-US" smtClean="0"/>
              <a:t>2014/11/22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67175" y="6356350"/>
            <a:ext cx="37687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531225" y="6356350"/>
            <a:ext cx="2776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66D19-1C48-4B50-8111-8CD1DA9D60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3454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5000" contras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82" b="5366"/>
          <a:stretch/>
        </p:blipFill>
        <p:spPr bwMode="auto">
          <a:xfrm>
            <a:off x="9265" y="-25535"/>
            <a:ext cx="11873274" cy="68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56513" y="5301208"/>
            <a:ext cx="7050489" cy="982960"/>
          </a:xfrm>
        </p:spPr>
        <p:txBody>
          <a:bodyPr>
            <a:normAutofit/>
          </a:bodyPr>
          <a:lstStyle/>
          <a:p>
            <a:pPr algn="l">
              <a:spcBef>
                <a:spcPct val="0"/>
              </a:spcBef>
            </a:pPr>
            <a:r>
              <a:rPr lang="en-US" altLang="ja-JP" sz="2400" b="1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Hiroyuki WATANABE, </a:t>
            </a:r>
            <a:r>
              <a:rPr lang="en-US" altLang="ja-JP" sz="24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Senior Manager</a:t>
            </a:r>
          </a:p>
          <a:p>
            <a:pPr algn="l">
              <a:spcBef>
                <a:spcPct val="0"/>
              </a:spcBef>
            </a:pPr>
            <a:r>
              <a:rPr lang="en-US" altLang="ja-JP" sz="24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East </a:t>
            </a:r>
            <a:r>
              <a:rPr lang="en-US" altLang="ja-JP" sz="24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Japan Railway Company (JR East</a:t>
            </a:r>
            <a:r>
              <a:rPr lang="en-US" altLang="ja-JP" sz="24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), Brussels Branch</a:t>
            </a:r>
            <a:endParaRPr lang="en-US" altLang="ja-JP" sz="2400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l"/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90897" y="2132856"/>
            <a:ext cx="11211679" cy="14700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ja-JP" sz="4800" b="1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How to make increase railways sustainable</a:t>
            </a:r>
            <a:endParaRPr lang="en-US" sz="4000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7388298" y="3412465"/>
            <a:ext cx="4490842" cy="540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ja-JP" sz="2400" b="1" i="1" dirty="0" smtClean="0">
                <a:latin typeface="Calibri" pitchFamily="34" charset="0"/>
                <a:cs typeface="Calibri" pitchFamily="34" charset="0"/>
              </a:rPr>
              <a:t>25 November 2014, Geneva</a:t>
            </a:r>
            <a:endParaRPr lang="en-US" altLang="ja-JP" sz="2400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 Box 75"/>
          <p:cNvSpPr txBox="1">
            <a:spLocks noChangeArrowheads="1"/>
          </p:cNvSpPr>
          <p:nvPr/>
        </p:nvSpPr>
        <p:spPr bwMode="auto">
          <a:xfrm>
            <a:off x="10964882" y="6545264"/>
            <a:ext cx="938194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defRPr kumimoji="1" sz="1400" b="1">
                <a:solidFill>
                  <a:srgbClr val="CC00FF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hangingPunct="0">
              <a:defRPr kumimoji="1" sz="1400" b="1">
                <a:solidFill>
                  <a:srgbClr val="CC00FF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hangingPunct="0">
              <a:defRPr kumimoji="1" sz="1400" b="1">
                <a:solidFill>
                  <a:srgbClr val="CC00FF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hangingPunct="0">
              <a:defRPr kumimoji="1" sz="1400" b="1">
                <a:solidFill>
                  <a:srgbClr val="CC00FF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hangingPunct="0">
              <a:defRPr kumimoji="1" sz="1400" b="1">
                <a:solidFill>
                  <a:srgbClr val="CC00FF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rgbClr val="CC00FF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rgbClr val="CC00FF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rgbClr val="CC00FF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rgbClr val="CC00FF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r"/>
            <a:fld id="{5126C663-46F8-49F3-8CEA-C54EFDAF1178}" type="slidenum">
              <a:rPr kumimoji="0" lang="ja-JP" altLang="en-US" sz="1600">
                <a:solidFill>
                  <a:schemeClr val="tx1"/>
                </a:solidFill>
                <a:latin typeface="Elephant" pitchFamily="18" charset="0"/>
              </a:rPr>
              <a:pPr algn="r"/>
              <a:t>1</a:t>
            </a:fld>
            <a:endParaRPr kumimoji="0" lang="en-US" altLang="ja-JP" sz="16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352" y="5995"/>
            <a:ext cx="1474788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768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75"/>
          <p:cNvSpPr txBox="1">
            <a:spLocks noChangeArrowheads="1"/>
          </p:cNvSpPr>
          <p:nvPr/>
        </p:nvSpPr>
        <p:spPr bwMode="auto">
          <a:xfrm>
            <a:off x="10964882" y="6545264"/>
            <a:ext cx="938194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defRPr kumimoji="1" sz="1400" b="1">
                <a:solidFill>
                  <a:srgbClr val="CC00FF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hangingPunct="0">
              <a:defRPr kumimoji="1" sz="1400" b="1">
                <a:solidFill>
                  <a:srgbClr val="CC00FF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hangingPunct="0">
              <a:defRPr kumimoji="1" sz="1400" b="1">
                <a:solidFill>
                  <a:srgbClr val="CC00FF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hangingPunct="0">
              <a:defRPr kumimoji="1" sz="1400" b="1">
                <a:solidFill>
                  <a:srgbClr val="CC00FF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hangingPunct="0">
              <a:defRPr kumimoji="1" sz="1400" b="1">
                <a:solidFill>
                  <a:srgbClr val="CC00FF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rgbClr val="CC00FF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rgbClr val="CC00FF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rgbClr val="CC00FF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rgbClr val="CC00FF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r"/>
            <a:fld id="{5126C663-46F8-49F3-8CEA-C54EFDAF1178}" type="slidenum">
              <a:rPr kumimoji="0" lang="ja-JP" altLang="en-US" sz="1600">
                <a:solidFill>
                  <a:schemeClr val="tx1"/>
                </a:solidFill>
                <a:latin typeface="Elephant" pitchFamily="18" charset="0"/>
              </a:rPr>
              <a:pPr algn="r"/>
              <a:t>10</a:t>
            </a:fld>
            <a:endParaRPr kumimoji="0" lang="en-US" altLang="ja-JP" sz="16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863305" y="404664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latin typeface="+mj-lt"/>
                <a:ea typeface="+mj-ea"/>
                <a:cs typeface="+mj-cs"/>
              </a:rPr>
              <a:t>Conclusions  - </a:t>
            </a:r>
            <a:r>
              <a:rPr lang="en-US" altLang="ja-JP" sz="2400" i="1" dirty="0">
                <a:latin typeface="+mj-lt"/>
                <a:ea typeface="+mj-ea"/>
                <a:cs typeface="+mj-cs"/>
              </a:rPr>
              <a:t>Essence to be shared </a:t>
            </a:r>
            <a:endParaRPr lang="ja-JP" altLang="en-US" sz="2400" i="1" dirty="0">
              <a:latin typeface="+mj-lt"/>
              <a:ea typeface="+mj-ea"/>
              <a:cs typeface="+mj-cs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06921" y="1330499"/>
            <a:ext cx="11161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i="1" dirty="0"/>
              <a:t>Success factors for making railways sustainable are 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0937" y="1915274"/>
            <a:ext cx="7272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kumimoji="1" lang="en-US" altLang="ja-JP" sz="3200" b="1" dirty="0">
                <a:solidFill>
                  <a:srgbClr val="FF0000"/>
                </a:solidFill>
              </a:rPr>
              <a:t>Autonomic </a:t>
            </a:r>
            <a:r>
              <a:rPr kumimoji="1" lang="en-US" altLang="ja-JP" sz="3200" b="1" dirty="0" smtClean="0">
                <a:solidFill>
                  <a:srgbClr val="FF0000"/>
                </a:solidFill>
              </a:rPr>
              <a:t>management</a:t>
            </a:r>
          </a:p>
          <a:p>
            <a:pPr marL="285750" indent="-285750">
              <a:buFontTx/>
              <a:buChar char="-"/>
            </a:pPr>
            <a:endParaRPr kumimoji="1" lang="en-US" altLang="ja-JP" sz="1600" b="1" dirty="0"/>
          </a:p>
          <a:p>
            <a:pPr marL="285750" indent="-285750">
              <a:buFontTx/>
              <a:buChar char="-"/>
            </a:pPr>
            <a:r>
              <a:rPr kumimoji="1" lang="en-US" altLang="ja-JP" sz="3200" b="1" dirty="0">
                <a:solidFill>
                  <a:srgbClr val="FF0000"/>
                </a:solidFill>
              </a:rPr>
              <a:t>No political intervention</a:t>
            </a:r>
          </a:p>
        </p:txBody>
      </p:sp>
      <p:sp>
        <p:nvSpPr>
          <p:cNvPr id="14" name="下矢印 13"/>
          <p:cNvSpPr/>
          <p:nvPr/>
        </p:nvSpPr>
        <p:spPr>
          <a:xfrm rot="16200000">
            <a:off x="765762" y="3724063"/>
            <a:ext cx="1124825" cy="690376"/>
          </a:xfrm>
          <a:prstGeom prst="downArrow">
            <a:avLst>
              <a:gd name="adj1" fmla="val 50000"/>
              <a:gd name="adj2" fmla="val 46105"/>
            </a:avLst>
          </a:prstGeom>
          <a:solidFill>
            <a:srgbClr val="FF0000">
              <a:alpha val="2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33119" y="3238713"/>
            <a:ext cx="965719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kumimoji="1" lang="en-US" altLang="ja-JP" sz="2800" dirty="0">
                <a:latin typeface="Calibri" panose="020F0502020204030204" pitchFamily="34" charset="0"/>
                <a:ea typeface="HGP創英角ｺﾞｼｯｸUB" pitchFamily="50" charset="-128"/>
                <a:cs typeface="Calibri" panose="020F0502020204030204" pitchFamily="34" charset="0"/>
              </a:rPr>
              <a:t>Possible to face customers and </a:t>
            </a:r>
            <a:r>
              <a:rPr kumimoji="1" lang="en-US" altLang="ja-JP" sz="2800" dirty="0" smtClean="0">
                <a:latin typeface="Calibri" panose="020F0502020204030204" pitchFamily="34" charset="0"/>
                <a:ea typeface="HGP創英角ｺﾞｼｯｸUB" pitchFamily="50" charset="-128"/>
                <a:cs typeface="Calibri" panose="020F0502020204030204" pitchFamily="34" charset="0"/>
              </a:rPr>
              <a:t>community</a:t>
            </a:r>
          </a:p>
          <a:p>
            <a:pPr marL="285750" indent="-285750">
              <a:buFontTx/>
              <a:buChar char="-"/>
            </a:pPr>
            <a:endParaRPr kumimoji="1" lang="en-US" altLang="ja-JP" sz="1000" dirty="0">
              <a:latin typeface="Calibri" panose="020F0502020204030204" pitchFamily="34" charset="0"/>
              <a:ea typeface="HGP創英角ｺﾞｼｯｸUB" pitchFamily="50" charset="-128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kumimoji="1" lang="en-US" altLang="ja-JP" sz="2800" dirty="0">
                <a:latin typeface="Calibri" panose="020F0502020204030204" pitchFamily="34" charset="0"/>
                <a:ea typeface="HGP創英角ｺﾞｼｯｸUB" pitchFamily="50" charset="-128"/>
                <a:cs typeface="Calibri" panose="020F0502020204030204" pitchFamily="34" charset="0"/>
              </a:rPr>
              <a:t>Efficient operation requiring less infrastructure and rolling </a:t>
            </a:r>
            <a:r>
              <a:rPr kumimoji="1" lang="en-US" altLang="ja-JP" sz="2800" dirty="0" smtClean="0">
                <a:latin typeface="Calibri" panose="020F0502020204030204" pitchFamily="34" charset="0"/>
                <a:ea typeface="HGP創英角ｺﾞｼｯｸUB" pitchFamily="50" charset="-128"/>
                <a:cs typeface="Calibri" panose="020F0502020204030204" pitchFamily="34" charset="0"/>
              </a:rPr>
              <a:t>stock</a:t>
            </a:r>
          </a:p>
          <a:p>
            <a:pPr marL="285750" indent="-285750">
              <a:buFontTx/>
              <a:buChar char="-"/>
            </a:pPr>
            <a:endParaRPr kumimoji="1" lang="en-US" altLang="ja-JP" sz="1000" dirty="0">
              <a:latin typeface="Calibri" panose="020F0502020204030204" pitchFamily="34" charset="0"/>
              <a:ea typeface="HGP創英角ｺﾞｼｯｸUB" pitchFamily="50" charset="-128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kumimoji="1" lang="en-US" altLang="ja-JP" sz="2800" dirty="0">
                <a:latin typeface="Calibri" panose="020F0502020204030204" pitchFamily="34" charset="0"/>
                <a:ea typeface="HGP創英角ｺﾞｼｯｸUB" pitchFamily="50" charset="-128"/>
                <a:cs typeface="Calibri" panose="020F0502020204030204" pitchFamily="34" charset="0"/>
              </a:rPr>
              <a:t>Possible of efficient management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99008" y="5297447"/>
            <a:ext cx="10124341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kumimoji="1"/>
            </a:lvl1pPr>
          </a:lstStyle>
          <a:p>
            <a:r>
              <a:rPr lang="en-US" altLang="ja-JP" sz="2800" dirty="0">
                <a:latin typeface="Calibri" panose="020F0502020204030204" pitchFamily="34" charset="0"/>
                <a:ea typeface="HGP創英角ｺﾞｼｯｸUB" pitchFamily="50" charset="-128"/>
                <a:cs typeface="Calibri" panose="020F0502020204030204" pitchFamily="34" charset="0"/>
              </a:rPr>
              <a:t>Ways to meet their needs are various, not one solution.</a:t>
            </a:r>
          </a:p>
          <a:p>
            <a:endParaRPr lang="en-US" altLang="ja-JP" sz="800" dirty="0">
              <a:latin typeface="Calibri" panose="020F0502020204030204" pitchFamily="34" charset="0"/>
              <a:ea typeface="HGP創英角ｺﾞｼｯｸUB" pitchFamily="50" charset="-128"/>
              <a:cs typeface="Calibri" panose="020F0502020204030204" pitchFamily="34" charset="0"/>
            </a:endParaRPr>
          </a:p>
          <a:p>
            <a:r>
              <a:rPr lang="en-US" altLang="ja-JP" sz="2800" dirty="0">
                <a:latin typeface="Calibri" panose="020F0502020204030204" pitchFamily="34" charset="0"/>
                <a:ea typeface="HGP創英角ｺﾞｼｯｸUB" pitchFamily="50" charset="-128"/>
                <a:cs typeface="Calibri" panose="020F0502020204030204" pitchFamily="34" charset="0"/>
              </a:rPr>
              <a:t>These efforts can lead to strengthen the competiveness of railways</a:t>
            </a:r>
            <a:r>
              <a:rPr lang="en-US" altLang="ja-JP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582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84000"/>
                    </a14:imgEffect>
                    <a14:imgEffect>
                      <a14:brightnessContrast bright="39000"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4325"/>
          <a:stretch/>
        </p:blipFill>
        <p:spPr bwMode="auto">
          <a:xfrm>
            <a:off x="4611" y="0"/>
            <a:ext cx="11916000" cy="6858000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633803" y="2852936"/>
            <a:ext cx="10153128" cy="923330"/>
          </a:xfrm>
          <a:prstGeom prst="rect">
            <a:avLst/>
          </a:prstGeom>
          <a:solidFill>
            <a:schemeClr val="bg1">
              <a:alpha val="53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/>
              <a:t>Thank you for your kind </a:t>
            </a:r>
            <a:r>
              <a:rPr kumimoji="1" lang="en-US" altLang="ja-JP" sz="5400" b="1" dirty="0" smtClean="0"/>
              <a:t>attention</a:t>
            </a:r>
            <a:endParaRPr kumimoji="1" lang="en-US" altLang="ja-JP" sz="5400" b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543825" y="5805264"/>
            <a:ext cx="3179210" cy="830997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Hiroyuki WATANABE</a:t>
            </a:r>
          </a:p>
          <a:p>
            <a:r>
              <a:rPr kumimoji="1" lang="en-US" altLang="ja-JP" sz="2400" dirty="0" smtClean="0"/>
              <a:t>watanabe@japanrail.be</a:t>
            </a:r>
            <a:endParaRPr kumimoji="1" lang="ja-JP" altLang="en-US" sz="24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3844" y="6856"/>
            <a:ext cx="1474787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700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H:\B2200_企画G\（15）ＷＴＯ\【対応】EUロビイング\20131105欧州議会でのイベント\人口分布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714" y="1412776"/>
            <a:ext cx="3682242" cy="2800151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コンテンツ プレースホルダー 4"/>
          <p:cNvSpPr txBox="1">
            <a:spLocks/>
          </p:cNvSpPr>
          <p:nvPr/>
        </p:nvSpPr>
        <p:spPr>
          <a:xfrm>
            <a:off x="0" y="1268760"/>
            <a:ext cx="8136904" cy="17667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1800" kern="120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1600" kern="120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ja-JP" sz="5900" b="1" u="sng" dirty="0" smtClean="0">
                <a:latin typeface="Calibri" pitchFamily="34" charset="0"/>
                <a:cs typeface="Calibri" pitchFamily="34" charset="0"/>
              </a:rPr>
              <a:t>Narrow island country</a:t>
            </a:r>
          </a:p>
          <a:p>
            <a:pPr marL="273050" indent="-273050">
              <a:lnSpc>
                <a:spcPts val="1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en-US" altLang="ja-JP" sz="38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altLang="ja-JP" sz="5100" dirty="0" smtClean="0">
                <a:latin typeface="Calibri" pitchFamily="34" charset="0"/>
                <a:cs typeface="Calibri" pitchFamily="34" charset="0"/>
              </a:rPr>
              <a:t>-  Surrounded on all four sides by the sea.</a:t>
            </a:r>
          </a:p>
          <a:p>
            <a:pPr marL="0" indent="0">
              <a:buNone/>
            </a:pPr>
            <a:endParaRPr lang="en-US" altLang="ja-JP" sz="17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altLang="ja-JP" sz="5100" dirty="0">
                <a:latin typeface="Calibri" pitchFamily="34" charset="0"/>
                <a:cs typeface="Calibri" pitchFamily="34" charset="0"/>
              </a:rPr>
              <a:t>-  </a:t>
            </a:r>
            <a:r>
              <a:rPr lang="en-US" altLang="ja-JP" sz="5100" dirty="0" smtClean="0">
                <a:latin typeface="Calibri" pitchFamily="34" charset="0"/>
                <a:cs typeface="Calibri" pitchFamily="34" charset="0"/>
              </a:rPr>
              <a:t>High </a:t>
            </a:r>
            <a:r>
              <a:rPr lang="en-US" altLang="ja-JP" sz="5100" dirty="0">
                <a:latin typeface="Calibri" pitchFamily="34" charset="0"/>
                <a:cs typeface="Calibri" pitchFamily="34" charset="0"/>
              </a:rPr>
              <a:t>mountain ranges through the central axis of the country.</a:t>
            </a:r>
          </a:p>
        </p:txBody>
      </p:sp>
      <p:sp>
        <p:nvSpPr>
          <p:cNvPr id="31" name="コンテンツ プレースホルダー 4"/>
          <p:cNvSpPr txBox="1">
            <a:spLocks/>
          </p:cNvSpPr>
          <p:nvPr/>
        </p:nvSpPr>
        <p:spPr>
          <a:xfrm>
            <a:off x="4342" y="3703969"/>
            <a:ext cx="8640960" cy="201622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1800" kern="120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1600" kern="120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1200" b="1" u="sng" dirty="0" smtClean="0">
                <a:latin typeface="Calibri" pitchFamily="34" charset="0"/>
                <a:cs typeface="Calibri" pitchFamily="34" charset="0"/>
              </a:rPr>
              <a:t>High concentration of population in the plain fields.</a:t>
            </a:r>
          </a:p>
          <a:p>
            <a:pPr marL="355600" indent="-355600">
              <a:lnSpc>
                <a:spcPts val="1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en-US" altLang="ja-JP" sz="51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altLang="ja-JP" sz="9600" dirty="0">
                <a:latin typeface="Calibri" pitchFamily="34" charset="0"/>
                <a:cs typeface="Calibri" pitchFamily="34" charset="0"/>
              </a:rPr>
              <a:t>Large cities located in lines </a:t>
            </a:r>
          </a:p>
          <a:p>
            <a:pPr marL="0" indent="0">
              <a:lnSpc>
                <a:spcPct val="120000"/>
              </a:lnSpc>
              <a:buNone/>
            </a:pPr>
            <a:endParaRPr lang="en-US" altLang="ja-JP" sz="32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altLang="ja-JP" sz="9600" dirty="0">
                <a:latin typeface="Calibri" pitchFamily="34" charset="0"/>
                <a:cs typeface="Calibri" pitchFamily="34" charset="0"/>
              </a:rPr>
              <a:t>55% population concentrated in the million cities.  (EU: 23%)  </a:t>
            </a:r>
          </a:p>
          <a:p>
            <a:pPr marL="0" indent="0">
              <a:lnSpc>
                <a:spcPct val="120000"/>
              </a:lnSpc>
              <a:buNone/>
            </a:pPr>
            <a:endParaRPr lang="en-US" altLang="ja-JP" sz="3200" dirty="0"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sz="9600" dirty="0">
                <a:latin typeface="Calibri" pitchFamily="34" charset="0"/>
                <a:cs typeface="Calibri" pitchFamily="34" charset="0"/>
              </a:rPr>
              <a:t>-   High ratio of rail in modal share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sz="2200" dirty="0" smtClean="0">
                <a:latin typeface="Calibri" pitchFamily="34" charset="0"/>
                <a:cs typeface="Calibri" pitchFamily="34" charset="0"/>
              </a:rPr>
              <a:t>                                                       </a:t>
            </a:r>
            <a:endParaRPr lang="en-US" altLang="ja-JP" sz="2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2558019" y="6058482"/>
            <a:ext cx="6571009" cy="498599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solidFill>
              <a:srgbClr val="CA02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b="1" dirty="0" smtClean="0">
                <a:solidFill>
                  <a:schemeClr val="tx1"/>
                </a:solidFill>
                <a:latin typeface="Calibri" pitchFamily="34" charset="0"/>
                <a:ea typeface="Meiryo UI" pitchFamily="50" charset="-128"/>
                <a:cs typeface="Calibri" pitchFamily="34" charset="0"/>
              </a:rPr>
              <a:t>Better conditions for railway business</a:t>
            </a:r>
            <a:endParaRPr lang="en-US" altLang="ja-JP" sz="2800" b="1" dirty="0">
              <a:solidFill>
                <a:schemeClr val="tx1"/>
              </a:solidFill>
              <a:latin typeface="Calibri" pitchFamily="34" charset="0"/>
              <a:ea typeface="Meiryo UI" pitchFamily="50" charset="-128"/>
              <a:cs typeface="Calibri" pitchFamily="34" charset="0"/>
            </a:endParaRPr>
          </a:p>
        </p:txBody>
      </p:sp>
      <p:sp>
        <p:nvSpPr>
          <p:cNvPr id="7" name="下矢印 6"/>
          <p:cNvSpPr/>
          <p:nvPr/>
        </p:nvSpPr>
        <p:spPr>
          <a:xfrm>
            <a:off x="2719997" y="2924944"/>
            <a:ext cx="1124825" cy="565967"/>
          </a:xfrm>
          <a:prstGeom prst="downArrow">
            <a:avLst>
              <a:gd name="adj1" fmla="val 50000"/>
              <a:gd name="adj2" fmla="val 46105"/>
            </a:avLst>
          </a:prstGeom>
          <a:solidFill>
            <a:srgbClr val="FF0000">
              <a:alpha val="2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Title 4"/>
          <p:cNvSpPr txBox="1">
            <a:spLocks/>
          </p:cNvSpPr>
          <p:nvPr/>
        </p:nvSpPr>
        <p:spPr>
          <a:xfrm>
            <a:off x="2639168" y="130622"/>
            <a:ext cx="6408713" cy="113813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b="1" dirty="0" smtClean="0"/>
              <a:t>Geographical features of Japan</a:t>
            </a:r>
            <a:endParaRPr lang="en-GB" sz="3600" b="1" i="1" dirty="0"/>
          </a:p>
        </p:txBody>
      </p:sp>
      <p:sp>
        <p:nvSpPr>
          <p:cNvPr id="11" name="Text Box 75"/>
          <p:cNvSpPr txBox="1">
            <a:spLocks noChangeArrowheads="1"/>
          </p:cNvSpPr>
          <p:nvPr/>
        </p:nvSpPr>
        <p:spPr bwMode="auto">
          <a:xfrm>
            <a:off x="10964882" y="6545264"/>
            <a:ext cx="938194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defRPr kumimoji="1" sz="1400" b="1">
                <a:solidFill>
                  <a:srgbClr val="CC00FF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hangingPunct="0">
              <a:defRPr kumimoji="1" sz="1400" b="1">
                <a:solidFill>
                  <a:srgbClr val="CC00FF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hangingPunct="0">
              <a:defRPr kumimoji="1" sz="1400" b="1">
                <a:solidFill>
                  <a:srgbClr val="CC00FF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hangingPunct="0">
              <a:defRPr kumimoji="1" sz="1400" b="1">
                <a:solidFill>
                  <a:srgbClr val="CC00FF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hangingPunct="0">
              <a:defRPr kumimoji="1" sz="1400" b="1">
                <a:solidFill>
                  <a:srgbClr val="CC00FF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rgbClr val="CC00FF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rgbClr val="CC00FF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rgbClr val="CC00FF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rgbClr val="CC00FF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r"/>
            <a:fld id="{5126C663-46F8-49F3-8CEA-C54EFDAF1178}" type="slidenum">
              <a:rPr kumimoji="0" lang="ja-JP" altLang="en-US" sz="1600">
                <a:solidFill>
                  <a:schemeClr val="tx1"/>
                </a:solidFill>
                <a:latin typeface="Elephant" pitchFamily="18" charset="0"/>
              </a:rPr>
              <a:pPr algn="r"/>
              <a:t>2</a:t>
            </a:fld>
            <a:endParaRPr kumimoji="0" lang="en-US" altLang="ja-JP" sz="16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348159" y="5399989"/>
            <a:ext cx="4129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Calibri" pitchFamily="34" charset="0"/>
                <a:ea typeface="Meiryo UI" pitchFamily="50" charset="-128"/>
                <a:cs typeface="Calibri" pitchFamily="34" charset="0"/>
              </a:rPr>
              <a:t>(about 50 %</a:t>
            </a:r>
            <a:r>
              <a:rPr kumimoji="1" lang="ja-JP" altLang="en-US" sz="2400" dirty="0">
                <a:latin typeface="Calibri" pitchFamily="34" charset="0"/>
                <a:ea typeface="Meiryo UI" pitchFamily="50" charset="-128"/>
                <a:cs typeface="Calibri" pitchFamily="34" charset="0"/>
              </a:rPr>
              <a:t> </a:t>
            </a:r>
            <a:r>
              <a:rPr kumimoji="1" lang="en-US" altLang="ja-JP" sz="2400" dirty="0">
                <a:latin typeface="Calibri" pitchFamily="34" charset="0"/>
                <a:ea typeface="Meiryo UI" pitchFamily="50" charset="-128"/>
                <a:cs typeface="Calibri" pitchFamily="34" charset="0"/>
              </a:rPr>
              <a:t>in Tokyo 23 ward)</a:t>
            </a:r>
            <a:endParaRPr kumimoji="1" lang="ja-JP" altLang="en-US" sz="2400" dirty="0">
              <a:latin typeface="Calibri" pitchFamily="34" charset="0"/>
              <a:ea typeface="Meiryo UI" pitchFamily="50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85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rgroupmap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276" y="865902"/>
            <a:ext cx="5094970" cy="6003996"/>
          </a:xfrm>
          <a:prstGeom prst="rect">
            <a:avLst/>
          </a:prstGeom>
          <a:noFill/>
        </p:spPr>
      </p:pic>
      <p:sp>
        <p:nvSpPr>
          <p:cNvPr id="3" name="円/楕円 2"/>
          <p:cNvSpPr/>
          <p:nvPr/>
        </p:nvSpPr>
        <p:spPr>
          <a:xfrm>
            <a:off x="4490243" y="4371655"/>
            <a:ext cx="632549" cy="602009"/>
          </a:xfrm>
          <a:prstGeom prst="ellipse">
            <a:avLst/>
          </a:prstGeom>
          <a:noFill/>
          <a:ln w="38100" cap="flat" cmpd="sng" algn="ctr">
            <a:solidFill>
              <a:srgbClr val="9BBB59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8552018" y="2710662"/>
            <a:ext cx="2827308" cy="2734562"/>
            <a:chOff x="6001429" y="1054477"/>
            <a:chExt cx="2896690" cy="2734562"/>
          </a:xfrm>
        </p:grpSpPr>
        <p:sp>
          <p:nvSpPr>
            <p:cNvPr id="5" name="正方形/長方形 4"/>
            <p:cNvSpPr/>
            <p:nvPr/>
          </p:nvSpPr>
          <p:spPr>
            <a:xfrm>
              <a:off x="6001429" y="1054477"/>
              <a:ext cx="2822367" cy="273456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</a:endParaRPr>
            </a:p>
          </p:txBody>
        </p:sp>
        <p:pic>
          <p:nvPicPr>
            <p:cNvPr id="6" name="Picture 18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8077" y="3221789"/>
              <a:ext cx="792000" cy="477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9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8043" y="1707747"/>
              <a:ext cx="1150938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9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4299" y="3279387"/>
              <a:ext cx="720000" cy="437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9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1849" y="2179822"/>
              <a:ext cx="847725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9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2819" y="2264740"/>
              <a:ext cx="612000" cy="483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9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2742" y="2472930"/>
              <a:ext cx="1236663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9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2819" y="2897413"/>
              <a:ext cx="847725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96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2742" y="2897413"/>
              <a:ext cx="1284288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551" y="1707747"/>
              <a:ext cx="910431" cy="472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テキスト ボックス 14"/>
            <p:cNvSpPr txBox="1"/>
            <p:nvPr/>
          </p:nvSpPr>
          <p:spPr>
            <a:xfrm>
              <a:off x="6076249" y="1054477"/>
              <a:ext cx="28218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Private railway companies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In Tokyo Metropolitan area</a:t>
              </a: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16" name="直線コネクタ 15"/>
          <p:cNvCxnSpPr/>
          <p:nvPr/>
        </p:nvCxnSpPr>
        <p:spPr>
          <a:xfrm flipH="1">
            <a:off x="4747237" y="2710662"/>
            <a:ext cx="3804780" cy="1677601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7" name="直線コネクタ 16"/>
          <p:cNvCxnSpPr>
            <a:stCxn id="3" idx="4"/>
          </p:cNvCxnSpPr>
          <p:nvPr/>
        </p:nvCxnSpPr>
        <p:spPr>
          <a:xfrm>
            <a:off x="4806518" y="4973663"/>
            <a:ext cx="3745500" cy="47156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8" name="テキスト ボックス 17"/>
          <p:cNvSpPr txBox="1"/>
          <p:nvPr/>
        </p:nvSpPr>
        <p:spPr>
          <a:xfrm>
            <a:off x="5843524" y="3102322"/>
            <a:ext cx="1276311" cy="523220"/>
          </a:xfrm>
          <a:prstGeom prst="rect">
            <a:avLst/>
          </a:prstGeom>
          <a:solidFill>
            <a:srgbClr val="FFFF00">
              <a:alpha val="80000"/>
            </a:srgbClr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Compete with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JR East</a:t>
            </a:r>
          </a:p>
        </p:txBody>
      </p:sp>
      <p:sp>
        <p:nvSpPr>
          <p:cNvPr id="19" name="左右矢印 18"/>
          <p:cNvSpPr/>
          <p:nvPr/>
        </p:nvSpPr>
        <p:spPr>
          <a:xfrm>
            <a:off x="4778814" y="3592440"/>
            <a:ext cx="3476979" cy="484632"/>
          </a:xfrm>
          <a:prstGeom prst="leftRightArrow">
            <a:avLst>
              <a:gd name="adj1" fmla="val 50000"/>
              <a:gd name="adj2" fmla="val 66897"/>
            </a:avLst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3755012" y="4807646"/>
            <a:ext cx="562266" cy="421555"/>
          </a:xfrm>
          <a:prstGeom prst="ellipse">
            <a:avLst/>
          </a:prstGeom>
          <a:noFill/>
          <a:ln w="38100" cap="flat" cmpd="sng" algn="ctr">
            <a:solidFill>
              <a:srgbClr val="F8710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</a:endParaRPr>
          </a:p>
        </p:txBody>
      </p:sp>
      <p:grpSp>
        <p:nvGrpSpPr>
          <p:cNvPr id="22" name="グループ化 21"/>
          <p:cNvGrpSpPr/>
          <p:nvPr/>
        </p:nvGrpSpPr>
        <p:grpSpPr>
          <a:xfrm>
            <a:off x="36950" y="1334604"/>
            <a:ext cx="2745347" cy="2382428"/>
            <a:chOff x="323528" y="873911"/>
            <a:chExt cx="2574870" cy="2382428"/>
          </a:xfrm>
        </p:grpSpPr>
        <p:sp>
          <p:nvSpPr>
            <p:cNvPr id="23" name="正方形/長方形 22"/>
            <p:cNvSpPr/>
            <p:nvPr/>
          </p:nvSpPr>
          <p:spPr>
            <a:xfrm>
              <a:off x="378118" y="873911"/>
              <a:ext cx="2520280" cy="238242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323528" y="902273"/>
              <a:ext cx="247800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Private railway companies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In Kyoto-Osaka-Kobe area</a:t>
              </a: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25" name="Picture 20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052" y="1731599"/>
              <a:ext cx="864000" cy="70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01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0374" y="1628800"/>
              <a:ext cx="1152000" cy="330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00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8708" y="2033838"/>
              <a:ext cx="1364332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99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9812" y="2492912"/>
              <a:ext cx="1232562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03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540" y="2929299"/>
              <a:ext cx="2422525" cy="16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円/楕円 29"/>
          <p:cNvSpPr/>
          <p:nvPr/>
        </p:nvSpPr>
        <p:spPr>
          <a:xfrm>
            <a:off x="3140207" y="4797152"/>
            <a:ext cx="574313" cy="610740"/>
          </a:xfrm>
          <a:prstGeom prst="ellipse">
            <a:avLst/>
          </a:prstGeom>
          <a:noFill/>
          <a:ln w="38100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</a:endParaRPr>
          </a:p>
        </p:txBody>
      </p:sp>
      <p:cxnSp>
        <p:nvCxnSpPr>
          <p:cNvPr id="33" name="直線コネクタ 32"/>
          <p:cNvCxnSpPr>
            <a:stCxn id="30" idx="2"/>
          </p:cNvCxnSpPr>
          <p:nvPr/>
        </p:nvCxnSpPr>
        <p:spPr>
          <a:xfrm flipH="1" flipV="1">
            <a:off x="90233" y="3717032"/>
            <a:ext cx="3049974" cy="138549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34" name="テキスト ボックス 33"/>
          <p:cNvSpPr txBox="1"/>
          <p:nvPr/>
        </p:nvSpPr>
        <p:spPr>
          <a:xfrm>
            <a:off x="550937" y="3841884"/>
            <a:ext cx="1276311" cy="523220"/>
          </a:xfrm>
          <a:prstGeom prst="rect">
            <a:avLst/>
          </a:prstGeom>
          <a:solidFill>
            <a:srgbClr val="FFFF00">
              <a:alpha val="80000"/>
            </a:srgbClr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Compete with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JR West</a:t>
            </a:r>
          </a:p>
        </p:txBody>
      </p:sp>
      <p:sp>
        <p:nvSpPr>
          <p:cNvPr id="35" name="左右矢印 34"/>
          <p:cNvSpPr/>
          <p:nvPr/>
        </p:nvSpPr>
        <p:spPr>
          <a:xfrm rot="5400000">
            <a:off x="1816278" y="3836710"/>
            <a:ext cx="750003" cy="473024"/>
          </a:xfrm>
          <a:prstGeom prst="leftRightArrow">
            <a:avLst>
              <a:gd name="adj1" fmla="val 50000"/>
              <a:gd name="adj2" fmla="val 66897"/>
            </a:avLst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</a:endParaRPr>
          </a:p>
        </p:txBody>
      </p:sp>
      <p:cxnSp>
        <p:nvCxnSpPr>
          <p:cNvPr id="36" name="直線コネクタ 35"/>
          <p:cNvCxnSpPr>
            <a:stCxn id="30" idx="6"/>
          </p:cNvCxnSpPr>
          <p:nvPr/>
        </p:nvCxnSpPr>
        <p:spPr>
          <a:xfrm flipH="1" flipV="1">
            <a:off x="2782297" y="3717032"/>
            <a:ext cx="932223" cy="138549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7" name="直線コネクタ 36"/>
          <p:cNvCxnSpPr>
            <a:stCxn id="20" idx="3"/>
          </p:cNvCxnSpPr>
          <p:nvPr/>
        </p:nvCxnSpPr>
        <p:spPr>
          <a:xfrm>
            <a:off x="3837354" y="5167465"/>
            <a:ext cx="3624190" cy="1558452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8" name="直線コネクタ 37"/>
          <p:cNvCxnSpPr>
            <a:stCxn id="20" idx="7"/>
          </p:cNvCxnSpPr>
          <p:nvPr/>
        </p:nvCxnSpPr>
        <p:spPr>
          <a:xfrm>
            <a:off x="4234936" y="4869381"/>
            <a:ext cx="3226608" cy="777117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39" name="テキスト ボックス 38"/>
          <p:cNvSpPr txBox="1"/>
          <p:nvPr/>
        </p:nvSpPr>
        <p:spPr>
          <a:xfrm>
            <a:off x="5357596" y="5617500"/>
            <a:ext cx="1276311" cy="523220"/>
          </a:xfrm>
          <a:prstGeom prst="rect">
            <a:avLst/>
          </a:prstGeom>
          <a:solidFill>
            <a:srgbClr val="FFFF00">
              <a:alpha val="80000"/>
            </a:srgbClr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Compete with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JR Central</a:t>
            </a:r>
          </a:p>
        </p:txBody>
      </p:sp>
      <p:sp>
        <p:nvSpPr>
          <p:cNvPr id="40" name="二方向矢印 39"/>
          <p:cNvSpPr/>
          <p:nvPr/>
        </p:nvSpPr>
        <p:spPr>
          <a:xfrm rot="5400000">
            <a:off x="5524597" y="4806524"/>
            <a:ext cx="964906" cy="2586859"/>
          </a:xfrm>
          <a:prstGeom prst="leftUpArrow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</a:endParaRPr>
          </a:p>
        </p:txBody>
      </p:sp>
      <p:grpSp>
        <p:nvGrpSpPr>
          <p:cNvPr id="55" name="グループ化 54"/>
          <p:cNvGrpSpPr/>
          <p:nvPr/>
        </p:nvGrpSpPr>
        <p:grpSpPr>
          <a:xfrm>
            <a:off x="7461544" y="5646497"/>
            <a:ext cx="2761292" cy="1079420"/>
            <a:chOff x="7085651" y="5603290"/>
            <a:chExt cx="2829054" cy="1079420"/>
          </a:xfrm>
        </p:grpSpPr>
        <p:sp>
          <p:nvSpPr>
            <p:cNvPr id="21" name="正方形/長方形 20"/>
            <p:cNvSpPr/>
            <p:nvPr/>
          </p:nvSpPr>
          <p:spPr>
            <a:xfrm>
              <a:off x="7085651" y="5603290"/>
              <a:ext cx="2829054" cy="107942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7201429" y="5603290"/>
              <a:ext cx="270690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Private railway companies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In Nagoya area</a:t>
              </a: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32" name="Picture 197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9715" y="6237312"/>
              <a:ext cx="1212004" cy="39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200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7671" y="6287769"/>
              <a:ext cx="1364332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2" name="Text Box 75"/>
          <p:cNvSpPr txBox="1">
            <a:spLocks noChangeArrowheads="1"/>
          </p:cNvSpPr>
          <p:nvPr/>
        </p:nvSpPr>
        <p:spPr bwMode="auto">
          <a:xfrm>
            <a:off x="11145995" y="6494667"/>
            <a:ext cx="7034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defRPr kumimoji="1" sz="1400" b="1">
                <a:solidFill>
                  <a:srgbClr val="CC00FF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hangingPunct="0">
              <a:defRPr kumimoji="1" sz="1400" b="1">
                <a:solidFill>
                  <a:srgbClr val="CC00FF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hangingPunct="0">
              <a:defRPr kumimoji="1" sz="1400" b="1">
                <a:solidFill>
                  <a:srgbClr val="CC00FF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hangingPunct="0">
              <a:defRPr kumimoji="1" sz="1400" b="1">
                <a:solidFill>
                  <a:srgbClr val="CC00FF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hangingPunct="0">
              <a:defRPr kumimoji="1" sz="1400" b="1">
                <a:solidFill>
                  <a:srgbClr val="CC00FF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rgbClr val="CC00FF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rgbClr val="CC00FF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rgbClr val="CC00FF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rgbClr val="CC00FF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r"/>
            <a:fld id="{5126C663-46F8-49F3-8CEA-C54EFDAF1178}" type="slidenum">
              <a:rPr kumimoji="0" lang="ja-JP" altLang="en-US" sz="1600">
                <a:solidFill>
                  <a:prstClr val="black"/>
                </a:solidFill>
                <a:latin typeface="Elephant" pitchFamily="18" charset="0"/>
              </a:rPr>
              <a:pPr algn="r"/>
              <a:t>3</a:t>
            </a:fld>
            <a:endParaRPr kumimoji="0" lang="en-US" altLang="ja-JP" sz="16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3" name="コンテンツ プレースホルダー 4"/>
          <p:cNvSpPr txBox="1">
            <a:spLocks/>
          </p:cNvSpPr>
          <p:nvPr/>
        </p:nvSpPr>
        <p:spPr>
          <a:xfrm>
            <a:off x="6709743" y="1124310"/>
            <a:ext cx="5181798" cy="5040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1800" kern="120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1600" kern="120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altLang="ja-JP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More than 200 railway companies in Japan.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en-US" altLang="ja-JP" sz="800" b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altLang="ja-JP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Most of them are private which owns infrastructure.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en-US" altLang="ja-JP" sz="800" b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altLang="ja-JP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Severe competitions in metropolitan areas.</a:t>
            </a:r>
          </a:p>
        </p:txBody>
      </p:sp>
      <p:sp>
        <p:nvSpPr>
          <p:cNvPr id="56" name="Title 4"/>
          <p:cNvSpPr txBox="1">
            <a:spLocks/>
          </p:cNvSpPr>
          <p:nvPr/>
        </p:nvSpPr>
        <p:spPr>
          <a:xfrm>
            <a:off x="1438725" y="108672"/>
            <a:ext cx="8257228" cy="113813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Competition between private railways</a:t>
            </a:r>
            <a:endParaRPr lang="en-GB" sz="3600" b="1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6551500" y="226413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-</a:t>
            </a:r>
            <a:r>
              <a:rPr kumimoji="1" lang="ja-JP" altLang="en-US" b="1" dirty="0" smtClean="0"/>
              <a:t>　</a:t>
            </a:r>
            <a:endParaRPr kumimoji="1" lang="ja-JP" altLang="en-US" b="1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6569555" y="158889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-</a:t>
            </a:r>
            <a:r>
              <a:rPr kumimoji="1" lang="ja-JP" altLang="en-US" b="1" dirty="0" smtClean="0"/>
              <a:t>　</a:t>
            </a:r>
            <a:endParaRPr kumimoji="1" lang="ja-JP" altLang="en-US" b="1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6538893" y="114993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-</a:t>
            </a:r>
            <a:r>
              <a:rPr kumimoji="1" lang="ja-JP" altLang="en-US" b="1" dirty="0" smtClean="0"/>
              <a:t>　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11111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4"/>
          <p:cNvSpPr txBox="1">
            <a:spLocks/>
          </p:cNvSpPr>
          <p:nvPr/>
        </p:nvSpPr>
        <p:spPr>
          <a:xfrm>
            <a:off x="2639168" y="130622"/>
            <a:ext cx="6408713" cy="113813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b="1" dirty="0" smtClean="0"/>
              <a:t>Vital private railway companies</a:t>
            </a:r>
            <a:endParaRPr lang="en-GB" sz="3600" b="1" i="1" dirty="0"/>
          </a:p>
        </p:txBody>
      </p:sp>
      <p:sp>
        <p:nvSpPr>
          <p:cNvPr id="17" name="正方形/長方形 16"/>
          <p:cNvSpPr/>
          <p:nvPr/>
        </p:nvSpPr>
        <p:spPr>
          <a:xfrm>
            <a:off x="1138764" y="5763005"/>
            <a:ext cx="9241589" cy="8640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b="1" dirty="0" smtClean="0">
                <a:solidFill>
                  <a:schemeClr val="tx1"/>
                </a:solidFill>
                <a:latin typeface="Calibri" pitchFamily="34" charset="0"/>
                <a:ea typeface="Meiryo UI" pitchFamily="50" charset="-128"/>
                <a:cs typeface="Calibri" pitchFamily="34" charset="0"/>
              </a:rPr>
              <a:t>Business model of private railway companies is successful.</a:t>
            </a:r>
            <a:endParaRPr lang="en-US" altLang="ja-JP" sz="2800" b="1" dirty="0">
              <a:solidFill>
                <a:schemeClr val="tx1"/>
              </a:solidFill>
              <a:latin typeface="Calibri" pitchFamily="34" charset="0"/>
              <a:ea typeface="Meiryo UI" pitchFamily="50" charset="-128"/>
              <a:cs typeface="Calibri" pitchFamily="34" charset="0"/>
            </a:endParaRPr>
          </a:p>
        </p:txBody>
      </p:sp>
      <p:sp>
        <p:nvSpPr>
          <p:cNvPr id="18" name="下矢印 17"/>
          <p:cNvSpPr/>
          <p:nvPr/>
        </p:nvSpPr>
        <p:spPr>
          <a:xfrm>
            <a:off x="5197147" y="4941168"/>
            <a:ext cx="1124825" cy="690376"/>
          </a:xfrm>
          <a:prstGeom prst="downArrow">
            <a:avLst>
              <a:gd name="adj1" fmla="val 50000"/>
              <a:gd name="adj2" fmla="val 46105"/>
            </a:avLst>
          </a:prstGeom>
          <a:solidFill>
            <a:srgbClr val="FF0000">
              <a:alpha val="2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Rectangle 3"/>
          <p:cNvSpPr>
            <a:spLocks noGrp="1" noChangeArrowheads="1"/>
          </p:cNvSpPr>
          <p:nvPr>
            <p:ph idx="1"/>
          </p:nvPr>
        </p:nvSpPr>
        <p:spPr>
          <a:xfrm>
            <a:off x="766961" y="1124744"/>
            <a:ext cx="10873208" cy="3816424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altLang="ja-JP" sz="1600" dirty="0">
              <a:latin typeface="Calibri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altLang="ja-JP" sz="2800" b="1" dirty="0" smtClean="0">
                <a:solidFill>
                  <a:srgbClr val="FF0000"/>
                </a:solidFill>
                <a:latin typeface="Calibri" pitchFamily="34" charset="0"/>
              </a:rPr>
              <a:t>Autonomic management </a:t>
            </a:r>
            <a:r>
              <a:rPr lang="en-US" altLang="ja-JP" sz="2800" dirty="0" smtClean="0">
                <a:latin typeface="Calibri" pitchFamily="34" charset="0"/>
              </a:rPr>
              <a:t>with minimum political effects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ja-JP" altLang="en-US" sz="1600" dirty="0">
              <a:latin typeface="Calibri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altLang="ja-JP" sz="2800" dirty="0" smtClean="0">
                <a:latin typeface="Calibri" pitchFamily="34" charset="0"/>
              </a:rPr>
              <a:t>Regional development along railway lines and </a:t>
            </a:r>
            <a:r>
              <a:rPr lang="en-US" altLang="ja-JP" sz="2800" b="1" dirty="0" smtClean="0">
                <a:solidFill>
                  <a:srgbClr val="FF0000"/>
                </a:solidFill>
                <a:latin typeface="Calibri" pitchFamily="34" charset="0"/>
              </a:rPr>
              <a:t>diversification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en-US" altLang="ja-JP" sz="1600" dirty="0" smtClean="0">
              <a:latin typeface="Calibri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ja-JP" sz="2400" dirty="0" smtClean="0">
                <a:latin typeface="Calibri" pitchFamily="34" charset="0"/>
                <a:sym typeface="Wingdings" pitchFamily="2" charset="2"/>
              </a:rPr>
              <a:t>-   Increase of the residents and customers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ja-JP" sz="800" dirty="0" smtClean="0">
              <a:latin typeface="Calibri" pitchFamily="34" charset="0"/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ja-JP" sz="2400" dirty="0" smtClean="0">
                <a:latin typeface="Calibri" pitchFamily="34" charset="0"/>
                <a:sym typeface="Wingdings" pitchFamily="2" charset="2"/>
              </a:rPr>
              <a:t>-   Expanding the non-railway business (Office building, Shopping center, Housing development, etc.)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ja-JP" sz="800" dirty="0">
              <a:latin typeface="Calibri" pitchFamily="34" charset="0"/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ja-JP" sz="2400" dirty="0" smtClean="0">
                <a:latin typeface="Calibri" pitchFamily="34" charset="0"/>
                <a:sym typeface="Wingdings" pitchFamily="2" charset="2"/>
              </a:rPr>
              <a:t>-</a:t>
            </a:r>
            <a:r>
              <a:rPr lang="ja-JP" altLang="en-US" sz="2400" dirty="0" smtClean="0">
                <a:latin typeface="Calibri" pitchFamily="34" charset="0"/>
                <a:sym typeface="Wingdings" pitchFamily="2" charset="2"/>
              </a:rPr>
              <a:t>　</a:t>
            </a:r>
            <a:r>
              <a:rPr lang="en-US" altLang="ja-JP" sz="2400" dirty="0" smtClean="0">
                <a:latin typeface="Calibri" pitchFamily="34" charset="0"/>
                <a:sym typeface="Wingdings" pitchFamily="2" charset="2"/>
              </a:rPr>
              <a:t>Synergistic </a:t>
            </a:r>
            <a:r>
              <a:rPr lang="en-US" altLang="ja-JP" sz="2400" dirty="0">
                <a:latin typeface="Calibri" pitchFamily="34" charset="0"/>
                <a:sym typeface="Wingdings" pitchFamily="2" charset="2"/>
              </a:rPr>
              <a:t>effect of the railway business</a:t>
            </a:r>
            <a:endParaRPr lang="en-US" altLang="ja-JP" sz="2800" dirty="0">
              <a:latin typeface="Calibri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ja-JP" sz="2800" dirty="0" smtClean="0">
              <a:latin typeface="Calibri" pitchFamily="34" charset="0"/>
            </a:endParaRPr>
          </a:p>
        </p:txBody>
      </p:sp>
      <p:sp>
        <p:nvSpPr>
          <p:cNvPr id="23" name="Text Box 75"/>
          <p:cNvSpPr txBox="1">
            <a:spLocks noChangeArrowheads="1"/>
          </p:cNvSpPr>
          <p:nvPr/>
        </p:nvSpPr>
        <p:spPr bwMode="auto">
          <a:xfrm>
            <a:off x="10964882" y="6545264"/>
            <a:ext cx="938194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defRPr kumimoji="1" sz="1400" b="1">
                <a:solidFill>
                  <a:srgbClr val="CC00FF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hangingPunct="0">
              <a:defRPr kumimoji="1" sz="1400" b="1">
                <a:solidFill>
                  <a:srgbClr val="CC00FF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hangingPunct="0">
              <a:defRPr kumimoji="1" sz="1400" b="1">
                <a:solidFill>
                  <a:srgbClr val="CC00FF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hangingPunct="0">
              <a:defRPr kumimoji="1" sz="1400" b="1">
                <a:solidFill>
                  <a:srgbClr val="CC00FF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hangingPunct="0">
              <a:defRPr kumimoji="1" sz="1400" b="1">
                <a:solidFill>
                  <a:srgbClr val="CC00FF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rgbClr val="CC00FF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rgbClr val="CC00FF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rgbClr val="CC00FF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rgbClr val="CC00FF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r"/>
            <a:fld id="{5126C663-46F8-49F3-8CEA-C54EFDAF1178}" type="slidenum">
              <a:rPr kumimoji="0" lang="ja-JP" altLang="en-US" sz="1600">
                <a:solidFill>
                  <a:schemeClr val="tx1"/>
                </a:solidFill>
                <a:latin typeface="Elephant" pitchFamily="18" charset="0"/>
              </a:rPr>
              <a:pPr algn="r"/>
              <a:t>4</a:t>
            </a:fld>
            <a:endParaRPr kumimoji="0" lang="en-US" altLang="ja-JP" sz="16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766961" y="1598942"/>
            <a:ext cx="216024" cy="21602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766961" y="2348880"/>
            <a:ext cx="216024" cy="21602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171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430018" y="404664"/>
            <a:ext cx="65789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Font typeface="MSDW" pitchFamily="34" charset="2"/>
              <a:buNone/>
            </a:pPr>
            <a:r>
              <a:rPr lang="en-US" altLang="ja-JP" sz="3600" b="1" dirty="0" smtClean="0">
                <a:latin typeface="+mj-lt"/>
                <a:ea typeface="+mj-ea"/>
                <a:cs typeface="+mj-cs"/>
              </a:rPr>
              <a:t>Main causes </a:t>
            </a:r>
            <a:r>
              <a:rPr lang="en-US" altLang="ja-JP" sz="3600" b="1" dirty="0">
                <a:latin typeface="+mj-lt"/>
                <a:ea typeface="+mj-ea"/>
                <a:cs typeface="+mj-cs"/>
              </a:rPr>
              <a:t>of JNR’s bankruptcy</a:t>
            </a:r>
            <a:r>
              <a:rPr lang="ja-JP" altLang="en-US" sz="3600" b="1" dirty="0">
                <a:latin typeface="+mj-lt"/>
                <a:ea typeface="+mj-ea"/>
                <a:cs typeface="+mj-cs"/>
              </a:rPr>
              <a:t> </a:t>
            </a:r>
            <a:endParaRPr lang="en-US" altLang="ja-JP" sz="3600" b="1" dirty="0">
              <a:latin typeface="+mj-lt"/>
              <a:ea typeface="+mj-ea"/>
              <a:cs typeface="+mj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063105" y="1268760"/>
            <a:ext cx="756084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</a:rPr>
              <a:t>Rapid 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motorization</a:t>
            </a:r>
          </a:p>
          <a:p>
            <a:r>
              <a:rPr kumimoji="1" lang="en-US" altLang="ja-JP" sz="2000" dirty="0" smtClean="0"/>
              <a:t>-    Rapid reduction of modal share  </a:t>
            </a:r>
          </a:p>
          <a:p>
            <a:r>
              <a:rPr kumimoji="1" lang="en-US" altLang="ja-JP" sz="2000" dirty="0"/>
              <a:t> </a:t>
            </a:r>
            <a:r>
              <a:rPr kumimoji="1" lang="en-US" altLang="ja-JP" sz="2000" dirty="0" smtClean="0"/>
              <a:t>     Passenger: 50% (1960)</a:t>
            </a:r>
            <a:r>
              <a:rPr kumimoji="1" lang="ja-JP" altLang="en-US" sz="2000" dirty="0" smtClean="0"/>
              <a:t>　⇒　</a:t>
            </a:r>
            <a:r>
              <a:rPr kumimoji="1" lang="en-US" altLang="ja-JP" sz="2000" dirty="0" smtClean="0"/>
              <a:t>22%(1987)</a:t>
            </a:r>
          </a:p>
          <a:p>
            <a:endParaRPr kumimoji="1" lang="en-US" altLang="ja-JP" sz="2400" dirty="0"/>
          </a:p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Organizational 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form </a:t>
            </a:r>
            <a:r>
              <a:rPr kumimoji="1" lang="en-US" altLang="ja-JP" sz="2400" dirty="0"/>
              <a:t>of the </a:t>
            </a:r>
            <a:r>
              <a:rPr kumimoji="1" lang="en-US" altLang="ja-JP" sz="2400" dirty="0" smtClean="0"/>
              <a:t>company  </a:t>
            </a:r>
            <a:r>
              <a:rPr kumimoji="1" lang="ja-JP" altLang="en-US" sz="2400" dirty="0" smtClean="0"/>
              <a:t>“</a:t>
            </a:r>
            <a:r>
              <a:rPr kumimoji="1" lang="en-US" altLang="ja-JP" sz="2400" dirty="0" smtClean="0"/>
              <a:t>Public corporation</a:t>
            </a:r>
            <a:r>
              <a:rPr kumimoji="1" lang="ja-JP" altLang="en-US" sz="2400" dirty="0" smtClean="0"/>
              <a:t>”</a:t>
            </a:r>
            <a:endParaRPr kumimoji="1" lang="en-US" altLang="ja-JP" sz="2400" dirty="0" smtClean="0"/>
          </a:p>
          <a:p>
            <a:pPr marL="285750" indent="-285750">
              <a:buFontTx/>
              <a:buChar char="-"/>
            </a:pPr>
            <a:r>
              <a:rPr kumimoji="1" lang="en-US" altLang="ja-JP" sz="2000" dirty="0" smtClean="0"/>
              <a:t>Lack of independent management </a:t>
            </a:r>
          </a:p>
          <a:p>
            <a:r>
              <a:rPr kumimoji="1" lang="en-US" altLang="ja-JP" sz="2000" dirty="0"/>
              <a:t> </a:t>
            </a:r>
            <a:r>
              <a:rPr kumimoji="1" lang="en-US" altLang="ja-JP" sz="2000" dirty="0" smtClean="0"/>
              <a:t>     (Budget, investment, Personnel, Management plan  etc.) </a:t>
            </a:r>
          </a:p>
          <a:p>
            <a:pPr marL="285750" indent="-285750">
              <a:buFontTx/>
              <a:buChar char="-"/>
            </a:pPr>
            <a:r>
              <a:rPr kumimoji="1" lang="en-US" altLang="ja-JP" sz="2000" dirty="0" smtClean="0"/>
              <a:t>Bureaucratic culture</a:t>
            </a:r>
            <a:r>
              <a:rPr kumimoji="1" lang="en-US" altLang="ja-JP" sz="2000" dirty="0"/>
              <a:t>  </a:t>
            </a:r>
            <a:r>
              <a:rPr kumimoji="1" lang="en-US" altLang="ja-JP" sz="2000" dirty="0" smtClean="0"/>
              <a:t> </a:t>
            </a:r>
          </a:p>
          <a:p>
            <a:r>
              <a:rPr kumimoji="1" lang="en-US" altLang="ja-JP" sz="2000" dirty="0"/>
              <a:t>      (Lack of </a:t>
            </a:r>
            <a:r>
              <a:rPr kumimoji="1" lang="en-US" altLang="ja-JP" sz="2000" dirty="0" smtClean="0"/>
              <a:t>volition for improving the </a:t>
            </a:r>
            <a:r>
              <a:rPr kumimoji="1" lang="en-US" altLang="ja-JP" sz="2000" dirty="0"/>
              <a:t>productivity and </a:t>
            </a:r>
            <a:r>
              <a:rPr kumimoji="1" lang="en-US" altLang="ja-JP" sz="2000" dirty="0" smtClean="0"/>
              <a:t>cost)</a:t>
            </a:r>
          </a:p>
          <a:p>
            <a:endParaRPr kumimoji="1" lang="en-US" altLang="ja-JP" sz="2400" dirty="0"/>
          </a:p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Centralized Nation-wide Organization</a:t>
            </a:r>
          </a:p>
          <a:p>
            <a:pPr marL="285750" indent="-285750">
              <a:buFontTx/>
              <a:buChar char="-"/>
            </a:pPr>
            <a:r>
              <a:rPr kumimoji="1" lang="en-US" altLang="ja-JP" sz="2000" dirty="0" smtClean="0"/>
              <a:t>Inability to manage well due to its large structure</a:t>
            </a:r>
          </a:p>
          <a:p>
            <a:pPr marL="285750" indent="-285750">
              <a:buFontTx/>
              <a:buChar char="-"/>
            </a:pPr>
            <a:r>
              <a:rPr kumimoji="1" lang="en-US" altLang="ja-JP" sz="2000" dirty="0" smtClean="0"/>
              <a:t>Uniform management </a:t>
            </a:r>
          </a:p>
          <a:p>
            <a:r>
              <a:rPr kumimoji="1" lang="en-US" altLang="ja-JP" sz="2000" dirty="0"/>
              <a:t> </a:t>
            </a:r>
            <a:r>
              <a:rPr kumimoji="1" lang="en-US" altLang="ja-JP" sz="2000" dirty="0" smtClean="0"/>
              <a:t>    (Timetable, Investment etc.)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1775073" y="1404763"/>
            <a:ext cx="216024" cy="21602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806417" y="2780928"/>
            <a:ext cx="216024" cy="21602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834576" y="4725144"/>
            <a:ext cx="216024" cy="21602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753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461983" y="3717032"/>
            <a:ext cx="11280130" cy="108012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ja-JP" dirty="0" smtClean="0">
                <a:latin typeface="Calibri" panose="020F0502020204030204" pitchFamily="34" charset="0"/>
                <a:cs typeface="Calibri" panose="020F0502020204030204" pitchFamily="34" charset="0"/>
              </a:rPr>
              <a:t>JNR was privatized and divided into 6 passenger and 1 freight railway companies in 1987.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altLang="ja-JP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694953" y="130622"/>
            <a:ext cx="10585176" cy="113813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b="1" dirty="0" smtClean="0"/>
              <a:t>JNR Reform</a:t>
            </a:r>
            <a:endParaRPr lang="en-GB" sz="3600" b="1" i="1" dirty="0"/>
          </a:p>
        </p:txBody>
      </p:sp>
      <p:sp>
        <p:nvSpPr>
          <p:cNvPr id="15" name="Text Box 75"/>
          <p:cNvSpPr txBox="1">
            <a:spLocks noChangeArrowheads="1"/>
          </p:cNvSpPr>
          <p:nvPr/>
        </p:nvSpPr>
        <p:spPr bwMode="auto">
          <a:xfrm>
            <a:off x="10964882" y="6545264"/>
            <a:ext cx="938194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defRPr kumimoji="1" sz="1400" b="1">
                <a:solidFill>
                  <a:srgbClr val="CC00FF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hangingPunct="0">
              <a:defRPr kumimoji="1" sz="1400" b="1">
                <a:solidFill>
                  <a:srgbClr val="CC00FF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hangingPunct="0">
              <a:defRPr kumimoji="1" sz="1400" b="1">
                <a:solidFill>
                  <a:srgbClr val="CC00FF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hangingPunct="0">
              <a:defRPr kumimoji="1" sz="1400" b="1">
                <a:solidFill>
                  <a:srgbClr val="CC00FF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hangingPunct="0">
              <a:defRPr kumimoji="1" sz="1400" b="1">
                <a:solidFill>
                  <a:srgbClr val="CC00FF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rgbClr val="CC00FF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rgbClr val="CC00FF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rgbClr val="CC00FF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rgbClr val="CC00FF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r"/>
            <a:fld id="{5126C663-46F8-49F3-8CEA-C54EFDAF1178}" type="slidenum">
              <a:rPr kumimoji="0" lang="ja-JP" altLang="en-US" sz="1600">
                <a:solidFill>
                  <a:schemeClr val="tx1"/>
                </a:solidFill>
                <a:latin typeface="Elephant" pitchFamily="18" charset="0"/>
              </a:rPr>
              <a:pPr algn="r"/>
              <a:t>6</a:t>
            </a:fld>
            <a:endParaRPr kumimoji="0" lang="en-US" altLang="ja-JP" sz="16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465541" y="1679961"/>
            <a:ext cx="11226409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 smtClean="0">
                <a:solidFill>
                  <a:schemeClr val="tx1"/>
                </a:solidFill>
                <a:latin typeface="Calibri" pitchFamily="34" charset="0"/>
                <a:ea typeface="Meiryo UI" pitchFamily="50" charset="-128"/>
                <a:cs typeface="Calibri" pitchFamily="34" charset="0"/>
              </a:rPr>
              <a:t>The model; the historical structure of vertically integrated system by private </a:t>
            </a:r>
            <a:r>
              <a:rPr lang="en-US" altLang="ja-JP" sz="3200" dirty="0">
                <a:solidFill>
                  <a:schemeClr val="tx1"/>
                </a:solidFill>
                <a:latin typeface="Calibri" pitchFamily="34" charset="0"/>
                <a:ea typeface="Meiryo UI" pitchFamily="50" charset="-128"/>
                <a:cs typeface="Calibri" pitchFamily="34" charset="0"/>
              </a:rPr>
              <a:t>r</a:t>
            </a:r>
            <a:r>
              <a:rPr lang="en-US" altLang="ja-JP" sz="3200" dirty="0" smtClean="0">
                <a:solidFill>
                  <a:schemeClr val="tx1"/>
                </a:solidFill>
                <a:latin typeface="Calibri" pitchFamily="34" charset="0"/>
                <a:ea typeface="Meiryo UI" pitchFamily="50" charset="-128"/>
                <a:cs typeface="Calibri" pitchFamily="34" charset="0"/>
              </a:rPr>
              <a:t>ailway companies.</a:t>
            </a:r>
            <a:endParaRPr lang="en-US" altLang="ja-JP" sz="3200" dirty="0">
              <a:solidFill>
                <a:schemeClr val="tx1"/>
              </a:solidFill>
              <a:latin typeface="Calibri" pitchFamily="34" charset="0"/>
              <a:ea typeface="Meiryo UI" pitchFamily="50" charset="-128"/>
              <a:cs typeface="Calibri" pitchFamily="34" charset="0"/>
            </a:endParaRPr>
          </a:p>
        </p:txBody>
      </p:sp>
      <p:sp>
        <p:nvSpPr>
          <p:cNvPr id="18" name="下矢印 17"/>
          <p:cNvSpPr/>
          <p:nvPr/>
        </p:nvSpPr>
        <p:spPr>
          <a:xfrm>
            <a:off x="5281111" y="2876821"/>
            <a:ext cx="1124825" cy="690376"/>
          </a:xfrm>
          <a:prstGeom prst="downArrow">
            <a:avLst>
              <a:gd name="adj1" fmla="val 50000"/>
              <a:gd name="adj2" fmla="val 46105"/>
            </a:avLst>
          </a:prstGeom>
          <a:solidFill>
            <a:srgbClr val="FF0000">
              <a:alpha val="2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819631" y="5301208"/>
            <a:ext cx="8280920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latin typeface="Calibri" pitchFamily="34" charset="0"/>
                <a:ea typeface="Meiryo UI" pitchFamily="50" charset="-128"/>
                <a:cs typeface="Calibri" pitchFamily="34" charset="0"/>
              </a:rPr>
              <a:t>East Japan Railway Company (JR East) </a:t>
            </a:r>
            <a:r>
              <a:rPr lang="en-US" altLang="ja-JP" sz="2800" dirty="0">
                <a:latin typeface="Calibri" pitchFamily="34" charset="0"/>
                <a:ea typeface="Meiryo UI" pitchFamily="50" charset="-128"/>
                <a:cs typeface="Calibri" pitchFamily="34" charset="0"/>
              </a:rPr>
              <a:t>is one of the 6 passenger companies.</a:t>
            </a:r>
            <a:endParaRPr lang="ja-JP" altLang="en-US" sz="2800" dirty="0">
              <a:latin typeface="Calibri" pitchFamily="34" charset="0"/>
              <a:ea typeface="Meiryo UI" pitchFamily="50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7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31534" y="4503298"/>
            <a:ext cx="1011926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0" rIns="36000" bIns="0">
            <a:spAutoFit/>
          </a:bodyPr>
          <a:lstStyle>
            <a:lvl1pPr eaLnBrk="0" hangingPunct="0">
              <a:defRPr kumimoji="1" sz="2000" b="1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defRPr>
            </a:lvl1pPr>
            <a:lvl2pPr marL="742950" indent="-285750" eaLnBrk="0" hangingPunct="0">
              <a:defRPr kumimoji="1" sz="2000" b="1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defRPr>
            </a:lvl2pPr>
            <a:lvl3pPr marL="1143000" indent="-228600" eaLnBrk="0" hangingPunct="0">
              <a:defRPr kumimoji="1" sz="2000" b="1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defRPr>
            </a:lvl3pPr>
            <a:lvl4pPr marL="1600200" indent="-228600" eaLnBrk="0" hangingPunct="0">
              <a:defRPr kumimoji="1" sz="2000" b="1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defRPr>
            </a:lvl4pPr>
            <a:lvl5pPr marL="2057400" indent="-228600" eaLnBrk="0" hangingPunct="0">
              <a:defRPr kumimoji="1" sz="2000" b="1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800" b="0" dirty="0" smtClean="0">
                <a:latin typeface="Calibri" panose="020F0502020204030204" pitchFamily="34" charset="0"/>
                <a:ea typeface="HGP創英角ｺﾞｼｯｸUB" pitchFamily="50" charset="-128"/>
                <a:cs typeface="Calibri" panose="020F0502020204030204" pitchFamily="34" charset="0"/>
              </a:rPr>
              <a:t>More than 30% of revenue comes from non-transport business</a:t>
            </a:r>
            <a:r>
              <a:rPr lang="en-US" altLang="ja-JP" sz="2800" b="0" dirty="0" smtClean="0">
                <a:solidFill>
                  <a:schemeClr val="tx1"/>
                </a:solidFill>
                <a:latin typeface="Calibri" panose="020F0502020204030204" pitchFamily="34" charset="0"/>
                <a:ea typeface="HGP創英角ｺﾞｼｯｸUB" pitchFamily="50" charset="-128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77" name="Text Box 193"/>
          <p:cNvSpPr txBox="1">
            <a:spLocks noChangeArrowheads="1"/>
          </p:cNvSpPr>
          <p:nvPr/>
        </p:nvSpPr>
        <p:spPr bwMode="auto">
          <a:xfrm>
            <a:off x="225388" y="4973121"/>
            <a:ext cx="5463268" cy="637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41203" rIns="36000" bIns="41203">
            <a:spAutoFit/>
          </a:bodyPr>
          <a:lstStyle>
            <a:lvl1pPr defTabSz="82391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82391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82391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82391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82391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400" b="1" dirty="0" smtClean="0">
                <a:latin typeface="+mn-lt"/>
              </a:rPr>
              <a:t>JR East Group: </a:t>
            </a:r>
            <a:r>
              <a:rPr lang="en-US" altLang="ja-JP" sz="3600" b="1" dirty="0" smtClean="0">
                <a:latin typeface="+mn-lt"/>
                <a:cs typeface="Arial" charset="0"/>
              </a:rPr>
              <a:t>$26,2 </a:t>
            </a:r>
            <a:r>
              <a:rPr lang="en-US" altLang="ja-JP" sz="3600" b="1" dirty="0" err="1" smtClean="0">
                <a:latin typeface="+mn-lt"/>
                <a:cs typeface="Arial" charset="0"/>
              </a:rPr>
              <a:t>bil</a:t>
            </a:r>
            <a:r>
              <a:rPr lang="en-US" altLang="ja-JP" sz="3600" b="1" dirty="0" smtClean="0">
                <a:latin typeface="+mn-lt"/>
                <a:cs typeface="Arial" charset="0"/>
              </a:rPr>
              <a:t>.</a:t>
            </a:r>
            <a:endParaRPr lang="ja-JP" altLang="en-US" sz="3600" b="1" dirty="0">
              <a:latin typeface="+mn-lt"/>
            </a:endParaRPr>
          </a:p>
        </p:txBody>
      </p:sp>
      <p:sp>
        <p:nvSpPr>
          <p:cNvPr id="42" name="Text Box 75"/>
          <p:cNvSpPr txBox="1">
            <a:spLocks noChangeArrowheads="1"/>
          </p:cNvSpPr>
          <p:nvPr/>
        </p:nvSpPr>
        <p:spPr bwMode="auto">
          <a:xfrm>
            <a:off x="10964882" y="6545264"/>
            <a:ext cx="938194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defRPr kumimoji="1" sz="1400" b="1">
                <a:solidFill>
                  <a:srgbClr val="CC00FF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hangingPunct="0">
              <a:defRPr kumimoji="1" sz="1400" b="1">
                <a:solidFill>
                  <a:srgbClr val="CC00FF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hangingPunct="0">
              <a:defRPr kumimoji="1" sz="1400" b="1">
                <a:solidFill>
                  <a:srgbClr val="CC00FF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hangingPunct="0">
              <a:defRPr kumimoji="1" sz="1400" b="1">
                <a:solidFill>
                  <a:srgbClr val="CC00FF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hangingPunct="0">
              <a:defRPr kumimoji="1" sz="1400" b="1">
                <a:solidFill>
                  <a:srgbClr val="CC00FF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rgbClr val="CC00FF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rgbClr val="CC00FF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rgbClr val="CC00FF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rgbClr val="CC00FF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r"/>
            <a:fld id="{5126C663-46F8-49F3-8CEA-C54EFDAF1178}" type="slidenum">
              <a:rPr kumimoji="0" lang="ja-JP" altLang="en-US" sz="1600">
                <a:solidFill>
                  <a:schemeClr val="tx1"/>
                </a:solidFill>
                <a:latin typeface="Elephant" pitchFamily="18" charset="0"/>
              </a:rPr>
              <a:pPr algn="r"/>
              <a:t>7</a:t>
            </a:fld>
            <a:endParaRPr kumimoji="0" lang="en-US" altLang="ja-JP" sz="16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3" name="Text Box 2"/>
          <p:cNvSpPr txBox="1">
            <a:spLocks noChangeArrowheads="1"/>
          </p:cNvSpPr>
          <p:nvPr/>
        </p:nvSpPr>
        <p:spPr bwMode="auto">
          <a:xfrm>
            <a:off x="145160" y="1512474"/>
            <a:ext cx="9342115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0" rIns="36000" bIns="0">
            <a:spAutoFit/>
          </a:bodyPr>
          <a:lstStyle>
            <a:lvl1pPr eaLnBrk="0" hangingPunct="0">
              <a:defRPr kumimoji="1" sz="2000" b="1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defRPr>
            </a:lvl1pPr>
            <a:lvl2pPr marL="742950" indent="-285750" eaLnBrk="0" hangingPunct="0">
              <a:defRPr kumimoji="1" sz="2000" b="1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defRPr>
            </a:lvl2pPr>
            <a:lvl3pPr marL="1143000" indent="-228600" eaLnBrk="0" hangingPunct="0">
              <a:defRPr kumimoji="1" sz="2000" b="1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defRPr>
            </a:lvl3pPr>
            <a:lvl4pPr marL="1600200" indent="-228600" eaLnBrk="0" hangingPunct="0">
              <a:defRPr kumimoji="1" sz="2000" b="1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defRPr>
            </a:lvl4pPr>
            <a:lvl5pPr marL="2057400" indent="-228600" eaLnBrk="0" hangingPunct="0">
              <a:defRPr kumimoji="1" sz="2000" b="1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800" b="0" dirty="0" smtClean="0">
                <a:solidFill>
                  <a:schemeClr val="tx1"/>
                </a:solidFill>
                <a:latin typeface="Calibri" panose="020F0502020204030204" pitchFamily="34" charset="0"/>
                <a:ea typeface="HGP創英角ｺﾞｼｯｸUB" pitchFamily="50" charset="-128"/>
                <a:cs typeface="Calibri" panose="020F0502020204030204" pitchFamily="34" charset="0"/>
              </a:rPr>
              <a:t>We own all the infrastructure of railway, operate and maintain as an </a:t>
            </a:r>
            <a:r>
              <a:rPr lang="en-US" altLang="ja-JP" sz="2800" b="0" dirty="0" smtClean="0">
                <a:latin typeface="Calibri" panose="020F0502020204030204" pitchFamily="34" charset="0"/>
                <a:ea typeface="HGP明朝B" pitchFamily="18" charset="-128"/>
                <a:cs typeface="Calibri" panose="020F0502020204030204" pitchFamily="34" charset="0"/>
              </a:rPr>
              <a:t>integrated company</a:t>
            </a:r>
            <a:r>
              <a:rPr lang="en-US" altLang="ja-JP" sz="2800" b="0" dirty="0" smtClean="0">
                <a:solidFill>
                  <a:schemeClr val="tx1"/>
                </a:solidFill>
                <a:latin typeface="Calibri" panose="020F0502020204030204" pitchFamily="34" charset="0"/>
                <a:ea typeface="HGP創英角ｺﾞｼｯｸUB" pitchFamily="50" charset="-128"/>
                <a:cs typeface="Calibri" panose="020F0502020204030204" pitchFamily="34" charset="0"/>
              </a:rPr>
              <a:t>. </a:t>
            </a:r>
            <a:endParaRPr lang="ja-JP" altLang="en-US" sz="2800" b="0" dirty="0" smtClean="0">
              <a:solidFill>
                <a:schemeClr val="tx1"/>
              </a:solidFill>
              <a:latin typeface="Calibri" panose="020F0502020204030204" pitchFamily="34" charset="0"/>
              <a:ea typeface="HGP創英角ｺﾞｼｯｸUB" pitchFamily="50" charset="-128"/>
              <a:cs typeface="Calibri" panose="020F0502020204030204" pitchFamily="34" charset="0"/>
            </a:endParaRPr>
          </a:p>
        </p:txBody>
      </p:sp>
      <p:sp>
        <p:nvSpPr>
          <p:cNvPr id="71" name="Text Box 17"/>
          <p:cNvSpPr txBox="1">
            <a:spLocks noChangeArrowheads="1"/>
          </p:cNvSpPr>
          <p:nvPr/>
        </p:nvSpPr>
        <p:spPr bwMode="auto">
          <a:xfrm>
            <a:off x="233392" y="2641369"/>
            <a:ext cx="3333078" cy="46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406" tIns="41203" rIns="82406" bIns="41203"/>
          <a:lstStyle>
            <a:lvl1pPr defTabSz="823913" eaLnBrk="0" hangingPunct="0">
              <a:defRPr kumimoji="1" sz="1400" b="1">
                <a:solidFill>
                  <a:srgbClr val="CC00FF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defTabSz="823913" eaLnBrk="0" hangingPunct="0">
              <a:defRPr kumimoji="1" sz="1400" b="1">
                <a:solidFill>
                  <a:srgbClr val="CC00FF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defTabSz="823913" eaLnBrk="0" hangingPunct="0">
              <a:defRPr kumimoji="1" sz="1400" b="1">
                <a:solidFill>
                  <a:srgbClr val="CC00FF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defTabSz="823913" eaLnBrk="0" hangingPunct="0">
              <a:defRPr kumimoji="1" sz="1400" b="1">
                <a:solidFill>
                  <a:srgbClr val="CC00FF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defTabSz="823913" eaLnBrk="0" hangingPunct="0">
              <a:defRPr kumimoji="1" sz="1400" b="1">
                <a:solidFill>
                  <a:srgbClr val="CC00FF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algn="ctr" defTabSz="823913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rgbClr val="CC00FF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algn="ctr" defTabSz="823913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rgbClr val="CC00FF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algn="ctr" defTabSz="823913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rgbClr val="CC00FF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algn="ctr" defTabSz="823913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rgbClr val="CC00FF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ja-JP" sz="2400" dirty="0">
                <a:solidFill>
                  <a:schemeClr val="tx1"/>
                </a:solidFill>
                <a:latin typeface="+mn-lt"/>
                <a:cs typeface="Arial" charset="0"/>
              </a:rPr>
              <a:t>Network: </a:t>
            </a:r>
            <a:r>
              <a:rPr lang="en-US" altLang="ja-JP" sz="3600" dirty="0" smtClean="0">
                <a:solidFill>
                  <a:schemeClr val="tx1"/>
                </a:solidFill>
                <a:latin typeface="+mn-lt"/>
                <a:cs typeface="Arial" charset="0"/>
              </a:rPr>
              <a:t>7.513 </a:t>
            </a:r>
            <a:r>
              <a:rPr lang="en-US" altLang="ja-JP" sz="3600" dirty="0">
                <a:solidFill>
                  <a:schemeClr val="tx1"/>
                </a:solidFill>
                <a:latin typeface="+mn-lt"/>
                <a:cs typeface="Arial" charset="0"/>
              </a:rPr>
              <a:t>km</a:t>
            </a:r>
          </a:p>
        </p:txBody>
      </p:sp>
      <p:sp>
        <p:nvSpPr>
          <p:cNvPr id="72" name="Text Box 18"/>
          <p:cNvSpPr txBox="1">
            <a:spLocks noChangeArrowheads="1"/>
          </p:cNvSpPr>
          <p:nvPr/>
        </p:nvSpPr>
        <p:spPr bwMode="auto">
          <a:xfrm>
            <a:off x="229136" y="3280930"/>
            <a:ext cx="3337334" cy="495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406" tIns="41203" rIns="82406" bIns="41203"/>
          <a:lstStyle>
            <a:lvl1pPr defTabSz="823913" eaLnBrk="0" hangingPunct="0">
              <a:defRPr kumimoji="1" sz="1400" b="1">
                <a:solidFill>
                  <a:srgbClr val="CC00FF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defTabSz="823913" eaLnBrk="0" hangingPunct="0">
              <a:defRPr kumimoji="1" sz="1400" b="1">
                <a:solidFill>
                  <a:srgbClr val="CC00FF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defTabSz="823913" eaLnBrk="0" hangingPunct="0">
              <a:defRPr kumimoji="1" sz="1400" b="1">
                <a:solidFill>
                  <a:srgbClr val="CC00FF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defTabSz="823913" eaLnBrk="0" hangingPunct="0">
              <a:defRPr kumimoji="1" sz="1400" b="1">
                <a:solidFill>
                  <a:srgbClr val="CC00FF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defTabSz="823913" eaLnBrk="0" hangingPunct="0">
              <a:defRPr kumimoji="1" sz="1400" b="1">
                <a:solidFill>
                  <a:srgbClr val="CC00FF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algn="ctr" defTabSz="823913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rgbClr val="CC00FF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algn="ctr" defTabSz="823913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rgbClr val="CC00FF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algn="ctr" defTabSz="823913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rgbClr val="CC00FF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algn="ctr" defTabSz="823913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rgbClr val="CC00FF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ja-JP" sz="2400" dirty="0" smtClean="0">
                <a:solidFill>
                  <a:schemeClr val="tx1"/>
                </a:solidFill>
                <a:latin typeface="+mn-lt"/>
                <a:cs typeface="Arial" charset="0"/>
              </a:rPr>
              <a:t>Trains</a:t>
            </a:r>
            <a:r>
              <a:rPr lang="en-US" altLang="ja-JP" sz="2400" dirty="0">
                <a:solidFill>
                  <a:schemeClr val="tx1"/>
                </a:solidFill>
                <a:latin typeface="+mn-lt"/>
                <a:cs typeface="Arial" charset="0"/>
              </a:rPr>
              <a:t>: </a:t>
            </a:r>
            <a:r>
              <a:rPr lang="en-US" altLang="ja-JP" sz="3600" dirty="0" smtClean="0">
                <a:solidFill>
                  <a:schemeClr val="tx1"/>
                </a:solidFill>
                <a:latin typeface="+mn-lt"/>
                <a:cs typeface="Arial" charset="0"/>
              </a:rPr>
              <a:t>13.000 /day</a:t>
            </a:r>
            <a:endParaRPr lang="en-US" altLang="ja-JP" sz="360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grpSp>
        <p:nvGrpSpPr>
          <p:cNvPr id="39" name="グループ化 38"/>
          <p:cNvGrpSpPr/>
          <p:nvPr/>
        </p:nvGrpSpPr>
        <p:grpSpPr>
          <a:xfrm>
            <a:off x="7844874" y="1512474"/>
            <a:ext cx="3867303" cy="4915292"/>
            <a:chOff x="5392753" y="803955"/>
            <a:chExt cx="4318000" cy="5484812"/>
          </a:xfrm>
        </p:grpSpPr>
        <p:grpSp>
          <p:nvGrpSpPr>
            <p:cNvPr id="40" name="グループ化 39"/>
            <p:cNvGrpSpPr/>
            <p:nvPr/>
          </p:nvGrpSpPr>
          <p:grpSpPr>
            <a:xfrm rot="20723469">
              <a:off x="5392753" y="803955"/>
              <a:ext cx="4318000" cy="5484812"/>
              <a:chOff x="4782467" y="808038"/>
              <a:chExt cx="4318000" cy="5484812"/>
            </a:xfrm>
          </p:grpSpPr>
          <p:sp>
            <p:nvSpPr>
              <p:cNvPr id="44" name="Freeform 44"/>
              <p:cNvSpPr>
                <a:spLocks noChangeAspect="1"/>
              </p:cNvSpPr>
              <p:nvPr/>
            </p:nvSpPr>
            <p:spPr bwMode="auto">
              <a:xfrm rot="-956643">
                <a:off x="7370092" y="808038"/>
                <a:ext cx="1730375" cy="1349375"/>
              </a:xfrm>
              <a:custGeom>
                <a:avLst/>
                <a:gdLst>
                  <a:gd name="T0" fmla="*/ 2147483647 w 2171"/>
                  <a:gd name="T1" fmla="*/ 2147483647 h 1726"/>
                  <a:gd name="T2" fmla="*/ 2147483647 w 2171"/>
                  <a:gd name="T3" fmla="*/ 2147483647 h 1726"/>
                  <a:gd name="T4" fmla="*/ 2147483647 w 2171"/>
                  <a:gd name="T5" fmla="*/ 2147483647 h 1726"/>
                  <a:gd name="T6" fmla="*/ 2147483647 w 2171"/>
                  <a:gd name="T7" fmla="*/ 2147483647 h 1726"/>
                  <a:gd name="T8" fmla="*/ 2147483647 w 2171"/>
                  <a:gd name="T9" fmla="*/ 2147483647 h 1726"/>
                  <a:gd name="T10" fmla="*/ 2147483647 w 2171"/>
                  <a:gd name="T11" fmla="*/ 2147483647 h 1726"/>
                  <a:gd name="T12" fmla="*/ 2147483647 w 2171"/>
                  <a:gd name="T13" fmla="*/ 2147483647 h 1726"/>
                  <a:gd name="T14" fmla="*/ 2147483647 w 2171"/>
                  <a:gd name="T15" fmla="*/ 2147483647 h 1726"/>
                  <a:gd name="T16" fmla="*/ 2147483647 w 2171"/>
                  <a:gd name="T17" fmla="*/ 2147483647 h 1726"/>
                  <a:gd name="T18" fmla="*/ 2147483647 w 2171"/>
                  <a:gd name="T19" fmla="*/ 2147483647 h 1726"/>
                  <a:gd name="T20" fmla="*/ 2147483647 w 2171"/>
                  <a:gd name="T21" fmla="*/ 2147483647 h 1726"/>
                  <a:gd name="T22" fmla="*/ 2147483647 w 2171"/>
                  <a:gd name="T23" fmla="*/ 2147483647 h 1726"/>
                  <a:gd name="T24" fmla="*/ 2147483647 w 2171"/>
                  <a:gd name="T25" fmla="*/ 2147483647 h 1726"/>
                  <a:gd name="T26" fmla="*/ 2147483647 w 2171"/>
                  <a:gd name="T27" fmla="*/ 2147483647 h 1726"/>
                  <a:gd name="T28" fmla="*/ 2147483647 w 2171"/>
                  <a:gd name="T29" fmla="*/ 2147483647 h 1726"/>
                  <a:gd name="T30" fmla="*/ 2147483647 w 2171"/>
                  <a:gd name="T31" fmla="*/ 2147483647 h 1726"/>
                  <a:gd name="T32" fmla="*/ 2147483647 w 2171"/>
                  <a:gd name="T33" fmla="*/ 2147483647 h 1726"/>
                  <a:gd name="T34" fmla="*/ 2147483647 w 2171"/>
                  <a:gd name="T35" fmla="*/ 2147483647 h 1726"/>
                  <a:gd name="T36" fmla="*/ 2147483647 w 2171"/>
                  <a:gd name="T37" fmla="*/ 2147483647 h 1726"/>
                  <a:gd name="T38" fmla="*/ 2147483647 w 2171"/>
                  <a:gd name="T39" fmla="*/ 2147483647 h 1726"/>
                  <a:gd name="T40" fmla="*/ 2147483647 w 2171"/>
                  <a:gd name="T41" fmla="*/ 2147483647 h 1726"/>
                  <a:gd name="T42" fmla="*/ 2147483647 w 2171"/>
                  <a:gd name="T43" fmla="*/ 2147483647 h 1726"/>
                  <a:gd name="T44" fmla="*/ 2147483647 w 2171"/>
                  <a:gd name="T45" fmla="*/ 2147483647 h 1726"/>
                  <a:gd name="T46" fmla="*/ 2147483647 w 2171"/>
                  <a:gd name="T47" fmla="*/ 2147483647 h 1726"/>
                  <a:gd name="T48" fmla="*/ 2147483647 w 2171"/>
                  <a:gd name="T49" fmla="*/ 2147483647 h 1726"/>
                  <a:gd name="T50" fmla="*/ 2147483647 w 2171"/>
                  <a:gd name="T51" fmla="*/ 2147483647 h 1726"/>
                  <a:gd name="T52" fmla="*/ 2147483647 w 2171"/>
                  <a:gd name="T53" fmla="*/ 2147483647 h 1726"/>
                  <a:gd name="T54" fmla="*/ 2147483647 w 2171"/>
                  <a:gd name="T55" fmla="*/ 2147483647 h 1726"/>
                  <a:gd name="T56" fmla="*/ 2147483647 w 2171"/>
                  <a:gd name="T57" fmla="*/ 2147483647 h 1726"/>
                  <a:gd name="T58" fmla="*/ 2147483647 w 2171"/>
                  <a:gd name="T59" fmla="*/ 2147483647 h 1726"/>
                  <a:gd name="T60" fmla="*/ 2147483647 w 2171"/>
                  <a:gd name="T61" fmla="*/ 2147483647 h 1726"/>
                  <a:gd name="T62" fmla="*/ 2147483647 w 2171"/>
                  <a:gd name="T63" fmla="*/ 2147483647 h 1726"/>
                  <a:gd name="T64" fmla="*/ 2147483647 w 2171"/>
                  <a:gd name="T65" fmla="*/ 2147483647 h 1726"/>
                  <a:gd name="T66" fmla="*/ 2147483647 w 2171"/>
                  <a:gd name="T67" fmla="*/ 2147483647 h 1726"/>
                  <a:gd name="T68" fmla="*/ 2147483647 w 2171"/>
                  <a:gd name="T69" fmla="*/ 2147483647 h 1726"/>
                  <a:gd name="T70" fmla="*/ 2147483647 w 2171"/>
                  <a:gd name="T71" fmla="*/ 2147483647 h 1726"/>
                  <a:gd name="T72" fmla="*/ 2147483647 w 2171"/>
                  <a:gd name="T73" fmla="*/ 2147483647 h 1726"/>
                  <a:gd name="T74" fmla="*/ 2147483647 w 2171"/>
                  <a:gd name="T75" fmla="*/ 2147483647 h 1726"/>
                  <a:gd name="T76" fmla="*/ 2147483647 w 2171"/>
                  <a:gd name="T77" fmla="*/ 2147483647 h 1726"/>
                  <a:gd name="T78" fmla="*/ 2147483647 w 2171"/>
                  <a:gd name="T79" fmla="*/ 2147483647 h 1726"/>
                  <a:gd name="T80" fmla="*/ 2147483647 w 2171"/>
                  <a:gd name="T81" fmla="*/ 2147483647 h 1726"/>
                  <a:gd name="T82" fmla="*/ 2147483647 w 2171"/>
                  <a:gd name="T83" fmla="*/ 2147483647 h 1726"/>
                  <a:gd name="T84" fmla="*/ 2147483647 w 2171"/>
                  <a:gd name="T85" fmla="*/ 2147483647 h 1726"/>
                  <a:gd name="T86" fmla="*/ 2147483647 w 2171"/>
                  <a:gd name="T87" fmla="*/ 2147483647 h 1726"/>
                  <a:gd name="T88" fmla="*/ 2147483647 w 2171"/>
                  <a:gd name="T89" fmla="*/ 2147483647 h 1726"/>
                  <a:gd name="T90" fmla="*/ 2147483647 w 2171"/>
                  <a:gd name="T91" fmla="*/ 2147483647 h 1726"/>
                  <a:gd name="T92" fmla="*/ 2147483647 w 2171"/>
                  <a:gd name="T93" fmla="*/ 2147483647 h 1726"/>
                  <a:gd name="T94" fmla="*/ 2147483647 w 2171"/>
                  <a:gd name="T95" fmla="*/ 2147483647 h 1726"/>
                  <a:gd name="T96" fmla="*/ 2147483647 w 2171"/>
                  <a:gd name="T97" fmla="*/ 2147483647 h 1726"/>
                  <a:gd name="T98" fmla="*/ 2147483647 w 2171"/>
                  <a:gd name="T99" fmla="*/ 2147483647 h 1726"/>
                  <a:gd name="T100" fmla="*/ 2147483647 w 2171"/>
                  <a:gd name="T101" fmla="*/ 2147483647 h 1726"/>
                  <a:gd name="T102" fmla="*/ 2147483647 w 2171"/>
                  <a:gd name="T103" fmla="*/ 2147483647 h 172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171"/>
                  <a:gd name="T157" fmla="*/ 0 h 1726"/>
                  <a:gd name="T158" fmla="*/ 2171 w 2171"/>
                  <a:gd name="T159" fmla="*/ 1726 h 172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171" h="1726">
                    <a:moveTo>
                      <a:pt x="956" y="7"/>
                    </a:moveTo>
                    <a:lnTo>
                      <a:pt x="924" y="55"/>
                    </a:lnTo>
                    <a:lnTo>
                      <a:pt x="904" y="98"/>
                    </a:lnTo>
                    <a:lnTo>
                      <a:pt x="911" y="155"/>
                    </a:lnTo>
                    <a:lnTo>
                      <a:pt x="926" y="240"/>
                    </a:lnTo>
                    <a:lnTo>
                      <a:pt x="929" y="289"/>
                    </a:lnTo>
                    <a:lnTo>
                      <a:pt x="875" y="452"/>
                    </a:lnTo>
                    <a:lnTo>
                      <a:pt x="840" y="547"/>
                    </a:lnTo>
                    <a:lnTo>
                      <a:pt x="790" y="613"/>
                    </a:lnTo>
                    <a:lnTo>
                      <a:pt x="769" y="689"/>
                    </a:lnTo>
                    <a:cubicBezTo>
                      <a:pt x="752" y="708"/>
                      <a:pt x="703" y="707"/>
                      <a:pt x="686" y="729"/>
                    </a:cubicBezTo>
                    <a:cubicBezTo>
                      <a:pt x="669" y="751"/>
                      <a:pt x="673" y="795"/>
                      <a:pt x="668" y="822"/>
                    </a:cubicBezTo>
                    <a:lnTo>
                      <a:pt x="657" y="890"/>
                    </a:lnTo>
                    <a:lnTo>
                      <a:pt x="611" y="967"/>
                    </a:lnTo>
                    <a:lnTo>
                      <a:pt x="547" y="997"/>
                    </a:lnTo>
                    <a:lnTo>
                      <a:pt x="497" y="973"/>
                    </a:lnTo>
                    <a:lnTo>
                      <a:pt x="509" y="943"/>
                    </a:lnTo>
                    <a:lnTo>
                      <a:pt x="474" y="952"/>
                    </a:lnTo>
                    <a:lnTo>
                      <a:pt x="420" y="945"/>
                    </a:lnTo>
                    <a:lnTo>
                      <a:pt x="384" y="903"/>
                    </a:lnTo>
                    <a:lnTo>
                      <a:pt x="346" y="867"/>
                    </a:lnTo>
                    <a:lnTo>
                      <a:pt x="314" y="866"/>
                    </a:lnTo>
                    <a:lnTo>
                      <a:pt x="292" y="885"/>
                    </a:lnTo>
                    <a:lnTo>
                      <a:pt x="271" y="904"/>
                    </a:lnTo>
                    <a:lnTo>
                      <a:pt x="307" y="979"/>
                    </a:lnTo>
                    <a:lnTo>
                      <a:pt x="299" y="1028"/>
                    </a:lnTo>
                    <a:lnTo>
                      <a:pt x="251" y="1044"/>
                    </a:lnTo>
                    <a:lnTo>
                      <a:pt x="203" y="1084"/>
                    </a:lnTo>
                    <a:lnTo>
                      <a:pt x="191" y="1048"/>
                    </a:lnTo>
                    <a:lnTo>
                      <a:pt x="175" y="1076"/>
                    </a:lnTo>
                    <a:lnTo>
                      <a:pt x="140" y="1093"/>
                    </a:lnTo>
                    <a:cubicBezTo>
                      <a:pt x="119" y="1098"/>
                      <a:pt x="62" y="1093"/>
                      <a:pt x="49" y="1108"/>
                    </a:cubicBezTo>
                    <a:cubicBezTo>
                      <a:pt x="38" y="1135"/>
                      <a:pt x="65" y="1158"/>
                      <a:pt x="65" y="1180"/>
                    </a:cubicBezTo>
                    <a:lnTo>
                      <a:pt x="53" y="1231"/>
                    </a:lnTo>
                    <a:cubicBezTo>
                      <a:pt x="46" y="1248"/>
                      <a:pt x="27" y="1253"/>
                      <a:pt x="22" y="1284"/>
                    </a:cubicBezTo>
                    <a:cubicBezTo>
                      <a:pt x="17" y="1315"/>
                      <a:pt x="42" y="1323"/>
                      <a:pt x="52" y="1350"/>
                    </a:cubicBezTo>
                    <a:lnTo>
                      <a:pt x="81" y="1447"/>
                    </a:lnTo>
                    <a:lnTo>
                      <a:pt x="62" y="1513"/>
                    </a:lnTo>
                    <a:lnTo>
                      <a:pt x="32" y="1562"/>
                    </a:lnTo>
                    <a:lnTo>
                      <a:pt x="0" y="1625"/>
                    </a:lnTo>
                    <a:lnTo>
                      <a:pt x="10" y="1700"/>
                    </a:lnTo>
                    <a:lnTo>
                      <a:pt x="43" y="1726"/>
                    </a:lnTo>
                    <a:lnTo>
                      <a:pt x="101" y="1711"/>
                    </a:lnTo>
                    <a:lnTo>
                      <a:pt x="125" y="1686"/>
                    </a:lnTo>
                    <a:lnTo>
                      <a:pt x="140" y="1633"/>
                    </a:lnTo>
                    <a:cubicBezTo>
                      <a:pt x="151" y="1622"/>
                      <a:pt x="173" y="1639"/>
                      <a:pt x="194" y="1621"/>
                    </a:cubicBezTo>
                    <a:cubicBezTo>
                      <a:pt x="215" y="1603"/>
                      <a:pt x="206" y="1590"/>
                      <a:pt x="218" y="1583"/>
                    </a:cubicBezTo>
                    <a:lnTo>
                      <a:pt x="266" y="1579"/>
                    </a:lnTo>
                    <a:lnTo>
                      <a:pt x="278" y="1606"/>
                    </a:lnTo>
                    <a:lnTo>
                      <a:pt x="296" y="1588"/>
                    </a:lnTo>
                    <a:lnTo>
                      <a:pt x="326" y="1624"/>
                    </a:lnTo>
                    <a:lnTo>
                      <a:pt x="383" y="1639"/>
                    </a:lnTo>
                    <a:lnTo>
                      <a:pt x="423" y="1606"/>
                    </a:lnTo>
                    <a:lnTo>
                      <a:pt x="419" y="1573"/>
                    </a:lnTo>
                    <a:lnTo>
                      <a:pt x="376" y="1553"/>
                    </a:lnTo>
                    <a:lnTo>
                      <a:pt x="338" y="1519"/>
                    </a:lnTo>
                    <a:lnTo>
                      <a:pt x="318" y="1447"/>
                    </a:lnTo>
                    <a:lnTo>
                      <a:pt x="258" y="1440"/>
                    </a:lnTo>
                    <a:lnTo>
                      <a:pt x="197" y="1400"/>
                    </a:lnTo>
                    <a:lnTo>
                      <a:pt x="195" y="1349"/>
                    </a:lnTo>
                    <a:lnTo>
                      <a:pt x="190" y="1308"/>
                    </a:lnTo>
                    <a:lnTo>
                      <a:pt x="203" y="1263"/>
                    </a:lnTo>
                    <a:lnTo>
                      <a:pt x="229" y="1230"/>
                    </a:lnTo>
                    <a:lnTo>
                      <a:pt x="284" y="1229"/>
                    </a:lnTo>
                    <a:lnTo>
                      <a:pt x="323" y="1232"/>
                    </a:lnTo>
                    <a:lnTo>
                      <a:pt x="351" y="1248"/>
                    </a:lnTo>
                    <a:lnTo>
                      <a:pt x="376" y="1271"/>
                    </a:lnTo>
                    <a:lnTo>
                      <a:pt x="380" y="1338"/>
                    </a:lnTo>
                    <a:lnTo>
                      <a:pt x="391" y="1388"/>
                    </a:lnTo>
                    <a:lnTo>
                      <a:pt x="445" y="1363"/>
                    </a:lnTo>
                    <a:lnTo>
                      <a:pt x="463" y="1327"/>
                    </a:lnTo>
                    <a:lnTo>
                      <a:pt x="541" y="1301"/>
                    </a:lnTo>
                    <a:lnTo>
                      <a:pt x="605" y="1272"/>
                    </a:lnTo>
                    <a:lnTo>
                      <a:pt x="644" y="1275"/>
                    </a:lnTo>
                    <a:lnTo>
                      <a:pt x="690" y="1311"/>
                    </a:lnTo>
                    <a:lnTo>
                      <a:pt x="724" y="1352"/>
                    </a:lnTo>
                    <a:lnTo>
                      <a:pt x="790" y="1379"/>
                    </a:lnTo>
                    <a:lnTo>
                      <a:pt x="830" y="1407"/>
                    </a:lnTo>
                    <a:lnTo>
                      <a:pt x="856" y="1455"/>
                    </a:lnTo>
                    <a:lnTo>
                      <a:pt x="867" y="1498"/>
                    </a:lnTo>
                    <a:lnTo>
                      <a:pt x="924" y="1546"/>
                    </a:lnTo>
                    <a:lnTo>
                      <a:pt x="998" y="1592"/>
                    </a:lnTo>
                    <a:lnTo>
                      <a:pt x="1061" y="1656"/>
                    </a:lnTo>
                    <a:lnTo>
                      <a:pt x="1107" y="1716"/>
                    </a:lnTo>
                    <a:lnTo>
                      <a:pt x="1151" y="1676"/>
                    </a:lnTo>
                    <a:lnTo>
                      <a:pt x="1170" y="1606"/>
                    </a:lnTo>
                    <a:lnTo>
                      <a:pt x="1186" y="1571"/>
                    </a:lnTo>
                    <a:lnTo>
                      <a:pt x="1237" y="1513"/>
                    </a:lnTo>
                    <a:lnTo>
                      <a:pt x="1280" y="1468"/>
                    </a:lnTo>
                    <a:lnTo>
                      <a:pt x="1314" y="1431"/>
                    </a:lnTo>
                    <a:lnTo>
                      <a:pt x="1382" y="1384"/>
                    </a:lnTo>
                    <a:lnTo>
                      <a:pt x="1440" y="1352"/>
                    </a:lnTo>
                    <a:lnTo>
                      <a:pt x="1512" y="1317"/>
                    </a:lnTo>
                    <a:lnTo>
                      <a:pt x="1589" y="1357"/>
                    </a:lnTo>
                    <a:lnTo>
                      <a:pt x="1649" y="1363"/>
                    </a:lnTo>
                    <a:lnTo>
                      <a:pt x="1736" y="1372"/>
                    </a:lnTo>
                    <a:lnTo>
                      <a:pt x="1721" y="1345"/>
                    </a:lnTo>
                    <a:lnTo>
                      <a:pt x="1730" y="1315"/>
                    </a:lnTo>
                    <a:lnTo>
                      <a:pt x="1757" y="1312"/>
                    </a:lnTo>
                    <a:lnTo>
                      <a:pt x="1766" y="1349"/>
                    </a:lnTo>
                    <a:lnTo>
                      <a:pt x="1823" y="1348"/>
                    </a:lnTo>
                    <a:lnTo>
                      <a:pt x="1862" y="1317"/>
                    </a:lnTo>
                    <a:lnTo>
                      <a:pt x="1891" y="1295"/>
                    </a:lnTo>
                    <a:lnTo>
                      <a:pt x="1925" y="1287"/>
                    </a:lnTo>
                    <a:lnTo>
                      <a:pt x="1985" y="1304"/>
                    </a:lnTo>
                    <a:lnTo>
                      <a:pt x="2018" y="1296"/>
                    </a:lnTo>
                    <a:lnTo>
                      <a:pt x="2037" y="1261"/>
                    </a:lnTo>
                    <a:lnTo>
                      <a:pt x="2074" y="1240"/>
                    </a:lnTo>
                    <a:lnTo>
                      <a:pt x="2087" y="1222"/>
                    </a:lnTo>
                    <a:lnTo>
                      <a:pt x="2096" y="1210"/>
                    </a:lnTo>
                    <a:lnTo>
                      <a:pt x="2123" y="1205"/>
                    </a:lnTo>
                    <a:lnTo>
                      <a:pt x="2154" y="1204"/>
                    </a:lnTo>
                    <a:lnTo>
                      <a:pt x="2171" y="1171"/>
                    </a:lnTo>
                    <a:lnTo>
                      <a:pt x="2135" y="1171"/>
                    </a:lnTo>
                    <a:lnTo>
                      <a:pt x="2111" y="1174"/>
                    </a:lnTo>
                    <a:lnTo>
                      <a:pt x="2081" y="1184"/>
                    </a:lnTo>
                    <a:lnTo>
                      <a:pt x="2036" y="1205"/>
                    </a:lnTo>
                    <a:lnTo>
                      <a:pt x="1974" y="1220"/>
                    </a:lnTo>
                    <a:lnTo>
                      <a:pt x="1942" y="1228"/>
                    </a:lnTo>
                    <a:lnTo>
                      <a:pt x="1922" y="1214"/>
                    </a:lnTo>
                    <a:lnTo>
                      <a:pt x="1913" y="1186"/>
                    </a:lnTo>
                    <a:lnTo>
                      <a:pt x="1912" y="1162"/>
                    </a:lnTo>
                    <a:lnTo>
                      <a:pt x="1938" y="1098"/>
                    </a:lnTo>
                    <a:lnTo>
                      <a:pt x="1929" y="1078"/>
                    </a:lnTo>
                    <a:lnTo>
                      <a:pt x="1904" y="1048"/>
                    </a:lnTo>
                    <a:lnTo>
                      <a:pt x="1901" y="1007"/>
                    </a:lnTo>
                    <a:lnTo>
                      <a:pt x="1908" y="951"/>
                    </a:lnTo>
                    <a:lnTo>
                      <a:pt x="1913" y="904"/>
                    </a:lnTo>
                    <a:lnTo>
                      <a:pt x="1962" y="870"/>
                    </a:lnTo>
                    <a:lnTo>
                      <a:pt x="2004" y="832"/>
                    </a:lnTo>
                    <a:lnTo>
                      <a:pt x="2028" y="807"/>
                    </a:lnTo>
                    <a:lnTo>
                      <a:pt x="2033" y="729"/>
                    </a:lnTo>
                    <a:lnTo>
                      <a:pt x="1982" y="771"/>
                    </a:lnTo>
                    <a:lnTo>
                      <a:pt x="1936" y="822"/>
                    </a:lnTo>
                    <a:lnTo>
                      <a:pt x="1874" y="845"/>
                    </a:lnTo>
                    <a:lnTo>
                      <a:pt x="1827" y="871"/>
                    </a:lnTo>
                    <a:lnTo>
                      <a:pt x="1798" y="863"/>
                    </a:lnTo>
                    <a:lnTo>
                      <a:pt x="1777" y="882"/>
                    </a:lnTo>
                    <a:lnTo>
                      <a:pt x="1724" y="875"/>
                    </a:lnTo>
                    <a:lnTo>
                      <a:pt x="1691" y="850"/>
                    </a:lnTo>
                    <a:lnTo>
                      <a:pt x="1657" y="801"/>
                    </a:lnTo>
                    <a:lnTo>
                      <a:pt x="1627" y="767"/>
                    </a:lnTo>
                    <a:lnTo>
                      <a:pt x="1553" y="747"/>
                    </a:lnTo>
                    <a:lnTo>
                      <a:pt x="1501" y="708"/>
                    </a:lnTo>
                    <a:lnTo>
                      <a:pt x="1442" y="661"/>
                    </a:lnTo>
                    <a:lnTo>
                      <a:pt x="1359" y="563"/>
                    </a:lnTo>
                    <a:lnTo>
                      <a:pt x="1329" y="499"/>
                    </a:lnTo>
                    <a:lnTo>
                      <a:pt x="1269" y="376"/>
                    </a:lnTo>
                    <a:cubicBezTo>
                      <a:pt x="1252" y="342"/>
                      <a:pt x="1248" y="307"/>
                      <a:pt x="1228" y="292"/>
                    </a:cubicBezTo>
                    <a:cubicBezTo>
                      <a:pt x="1208" y="277"/>
                      <a:pt x="1206" y="297"/>
                      <a:pt x="1188" y="273"/>
                    </a:cubicBezTo>
                    <a:lnTo>
                      <a:pt x="1119" y="150"/>
                    </a:lnTo>
                    <a:lnTo>
                      <a:pt x="1098" y="110"/>
                    </a:lnTo>
                    <a:lnTo>
                      <a:pt x="1084" y="51"/>
                    </a:lnTo>
                    <a:lnTo>
                      <a:pt x="1039" y="0"/>
                    </a:lnTo>
                    <a:lnTo>
                      <a:pt x="1007" y="40"/>
                    </a:lnTo>
                    <a:lnTo>
                      <a:pt x="975" y="40"/>
                    </a:lnTo>
                    <a:lnTo>
                      <a:pt x="956" y="7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lIns="82406" tIns="41203" rIns="82406" bIns="41203"/>
              <a:lstStyle/>
              <a:p>
                <a:endParaRPr lang="ja-JP" altLang="en-US"/>
              </a:p>
            </p:txBody>
          </p:sp>
          <p:sp>
            <p:nvSpPr>
              <p:cNvPr id="45" name="Freeform 45"/>
              <p:cNvSpPr>
                <a:spLocks noChangeAspect="1"/>
              </p:cNvSpPr>
              <p:nvPr/>
            </p:nvSpPr>
            <p:spPr bwMode="auto">
              <a:xfrm rot="-790404">
                <a:off x="5534942" y="5183188"/>
                <a:ext cx="792163" cy="538162"/>
              </a:xfrm>
              <a:custGeom>
                <a:avLst/>
                <a:gdLst>
                  <a:gd name="T0" fmla="*/ 2147483647 w 992"/>
                  <a:gd name="T1" fmla="*/ 2147483647 h 690"/>
                  <a:gd name="T2" fmla="*/ 2147483647 w 992"/>
                  <a:gd name="T3" fmla="*/ 2147483647 h 690"/>
                  <a:gd name="T4" fmla="*/ 2147483647 w 992"/>
                  <a:gd name="T5" fmla="*/ 2147483647 h 690"/>
                  <a:gd name="T6" fmla="*/ 2147483647 w 992"/>
                  <a:gd name="T7" fmla="*/ 2147483647 h 690"/>
                  <a:gd name="T8" fmla="*/ 2147483647 w 992"/>
                  <a:gd name="T9" fmla="*/ 2147483647 h 690"/>
                  <a:gd name="T10" fmla="*/ 2147483647 w 992"/>
                  <a:gd name="T11" fmla="*/ 2147483647 h 690"/>
                  <a:gd name="T12" fmla="*/ 2147483647 w 992"/>
                  <a:gd name="T13" fmla="*/ 2147483647 h 690"/>
                  <a:gd name="T14" fmla="*/ 2147483647 w 992"/>
                  <a:gd name="T15" fmla="*/ 2147483647 h 690"/>
                  <a:gd name="T16" fmla="*/ 2147483647 w 992"/>
                  <a:gd name="T17" fmla="*/ 2147483647 h 690"/>
                  <a:gd name="T18" fmla="*/ 2147483647 w 992"/>
                  <a:gd name="T19" fmla="*/ 2147483647 h 690"/>
                  <a:gd name="T20" fmla="*/ 2147483647 w 992"/>
                  <a:gd name="T21" fmla="*/ 2147483647 h 690"/>
                  <a:gd name="T22" fmla="*/ 2147483647 w 992"/>
                  <a:gd name="T23" fmla="*/ 2147483647 h 690"/>
                  <a:gd name="T24" fmla="*/ 2147483647 w 992"/>
                  <a:gd name="T25" fmla="*/ 2147483647 h 690"/>
                  <a:gd name="T26" fmla="*/ 2147483647 w 992"/>
                  <a:gd name="T27" fmla="*/ 2147483647 h 690"/>
                  <a:gd name="T28" fmla="*/ 2147483647 w 992"/>
                  <a:gd name="T29" fmla="*/ 2147483647 h 690"/>
                  <a:gd name="T30" fmla="*/ 2147483647 w 992"/>
                  <a:gd name="T31" fmla="*/ 2147483647 h 690"/>
                  <a:gd name="T32" fmla="*/ 2147483647 w 992"/>
                  <a:gd name="T33" fmla="*/ 2147483647 h 690"/>
                  <a:gd name="T34" fmla="*/ 2147483647 w 992"/>
                  <a:gd name="T35" fmla="*/ 2147483647 h 690"/>
                  <a:gd name="T36" fmla="*/ 2147483647 w 992"/>
                  <a:gd name="T37" fmla="*/ 2147483647 h 690"/>
                  <a:gd name="T38" fmla="*/ 2147483647 w 992"/>
                  <a:gd name="T39" fmla="*/ 2147483647 h 690"/>
                  <a:gd name="T40" fmla="*/ 2147483647 w 992"/>
                  <a:gd name="T41" fmla="*/ 2147483647 h 690"/>
                  <a:gd name="T42" fmla="*/ 2147483647 w 992"/>
                  <a:gd name="T43" fmla="*/ 2147483647 h 690"/>
                  <a:gd name="T44" fmla="*/ 2147483647 w 992"/>
                  <a:gd name="T45" fmla="*/ 2147483647 h 690"/>
                  <a:gd name="T46" fmla="*/ 2147483647 w 992"/>
                  <a:gd name="T47" fmla="*/ 2147483647 h 690"/>
                  <a:gd name="T48" fmla="*/ 2147483647 w 992"/>
                  <a:gd name="T49" fmla="*/ 2147483647 h 690"/>
                  <a:gd name="T50" fmla="*/ 2147483647 w 992"/>
                  <a:gd name="T51" fmla="*/ 2147483647 h 690"/>
                  <a:gd name="T52" fmla="*/ 2147483647 w 992"/>
                  <a:gd name="T53" fmla="*/ 2147483647 h 690"/>
                  <a:gd name="T54" fmla="*/ 2147483647 w 992"/>
                  <a:gd name="T55" fmla="*/ 2147483647 h 690"/>
                  <a:gd name="T56" fmla="*/ 2147483647 w 992"/>
                  <a:gd name="T57" fmla="*/ 2147483647 h 690"/>
                  <a:gd name="T58" fmla="*/ 2147483647 w 992"/>
                  <a:gd name="T59" fmla="*/ 2147483647 h 690"/>
                  <a:gd name="T60" fmla="*/ 2147483647 w 992"/>
                  <a:gd name="T61" fmla="*/ 2147483647 h 690"/>
                  <a:gd name="T62" fmla="*/ 2147483647 w 992"/>
                  <a:gd name="T63" fmla="*/ 2147483647 h 69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92"/>
                  <a:gd name="T97" fmla="*/ 0 h 690"/>
                  <a:gd name="T98" fmla="*/ 992 w 992"/>
                  <a:gd name="T99" fmla="*/ 690 h 69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92" h="690">
                    <a:moveTo>
                      <a:pt x="398" y="51"/>
                    </a:moveTo>
                    <a:cubicBezTo>
                      <a:pt x="381" y="45"/>
                      <a:pt x="355" y="67"/>
                      <a:pt x="336" y="76"/>
                    </a:cubicBezTo>
                    <a:cubicBezTo>
                      <a:pt x="322" y="87"/>
                      <a:pt x="295" y="88"/>
                      <a:pt x="284" y="106"/>
                    </a:cubicBezTo>
                    <a:lnTo>
                      <a:pt x="252" y="186"/>
                    </a:lnTo>
                    <a:lnTo>
                      <a:pt x="228" y="226"/>
                    </a:lnTo>
                    <a:lnTo>
                      <a:pt x="180" y="258"/>
                    </a:lnTo>
                    <a:lnTo>
                      <a:pt x="146" y="278"/>
                    </a:lnTo>
                    <a:lnTo>
                      <a:pt x="113" y="306"/>
                    </a:lnTo>
                    <a:cubicBezTo>
                      <a:pt x="90" y="316"/>
                      <a:pt x="0" y="310"/>
                      <a:pt x="6" y="338"/>
                    </a:cubicBezTo>
                    <a:cubicBezTo>
                      <a:pt x="12" y="366"/>
                      <a:pt x="106" y="332"/>
                      <a:pt x="126" y="337"/>
                    </a:cubicBezTo>
                    <a:lnTo>
                      <a:pt x="126" y="369"/>
                    </a:lnTo>
                    <a:lnTo>
                      <a:pt x="125" y="418"/>
                    </a:lnTo>
                    <a:lnTo>
                      <a:pt x="117" y="472"/>
                    </a:lnTo>
                    <a:lnTo>
                      <a:pt x="104" y="494"/>
                    </a:lnTo>
                    <a:lnTo>
                      <a:pt x="104" y="534"/>
                    </a:lnTo>
                    <a:lnTo>
                      <a:pt x="136" y="566"/>
                    </a:lnTo>
                    <a:lnTo>
                      <a:pt x="172" y="582"/>
                    </a:lnTo>
                    <a:lnTo>
                      <a:pt x="160" y="599"/>
                    </a:lnTo>
                    <a:lnTo>
                      <a:pt x="148" y="627"/>
                    </a:lnTo>
                    <a:lnTo>
                      <a:pt x="156" y="662"/>
                    </a:lnTo>
                    <a:lnTo>
                      <a:pt x="204" y="662"/>
                    </a:lnTo>
                    <a:cubicBezTo>
                      <a:pt x="221" y="665"/>
                      <a:pt x="244" y="690"/>
                      <a:pt x="256" y="682"/>
                    </a:cubicBezTo>
                    <a:cubicBezTo>
                      <a:pt x="268" y="674"/>
                      <a:pt x="237" y="655"/>
                      <a:pt x="236" y="642"/>
                    </a:cubicBezTo>
                    <a:lnTo>
                      <a:pt x="252" y="606"/>
                    </a:lnTo>
                    <a:lnTo>
                      <a:pt x="280" y="570"/>
                    </a:lnTo>
                    <a:lnTo>
                      <a:pt x="348" y="550"/>
                    </a:lnTo>
                    <a:lnTo>
                      <a:pt x="336" y="566"/>
                    </a:lnTo>
                    <a:lnTo>
                      <a:pt x="376" y="502"/>
                    </a:lnTo>
                    <a:lnTo>
                      <a:pt x="415" y="445"/>
                    </a:lnTo>
                    <a:lnTo>
                      <a:pt x="463" y="418"/>
                    </a:lnTo>
                    <a:lnTo>
                      <a:pt x="504" y="393"/>
                    </a:lnTo>
                    <a:lnTo>
                      <a:pt x="544" y="384"/>
                    </a:lnTo>
                    <a:lnTo>
                      <a:pt x="582" y="381"/>
                    </a:lnTo>
                    <a:lnTo>
                      <a:pt x="633" y="389"/>
                    </a:lnTo>
                    <a:lnTo>
                      <a:pt x="668" y="434"/>
                    </a:lnTo>
                    <a:lnTo>
                      <a:pt x="692" y="466"/>
                    </a:lnTo>
                    <a:cubicBezTo>
                      <a:pt x="700" y="486"/>
                      <a:pt x="704" y="546"/>
                      <a:pt x="713" y="551"/>
                    </a:cubicBezTo>
                    <a:cubicBezTo>
                      <a:pt x="722" y="556"/>
                      <a:pt x="737" y="512"/>
                      <a:pt x="748" y="494"/>
                    </a:cubicBezTo>
                    <a:lnTo>
                      <a:pt x="776" y="442"/>
                    </a:lnTo>
                    <a:lnTo>
                      <a:pt x="818" y="404"/>
                    </a:lnTo>
                    <a:lnTo>
                      <a:pt x="868" y="366"/>
                    </a:lnTo>
                    <a:lnTo>
                      <a:pt x="903" y="337"/>
                    </a:lnTo>
                    <a:lnTo>
                      <a:pt x="964" y="332"/>
                    </a:lnTo>
                    <a:lnTo>
                      <a:pt x="990" y="297"/>
                    </a:lnTo>
                    <a:lnTo>
                      <a:pt x="985" y="225"/>
                    </a:lnTo>
                    <a:lnTo>
                      <a:pt x="976" y="202"/>
                    </a:lnTo>
                    <a:lnTo>
                      <a:pt x="976" y="170"/>
                    </a:lnTo>
                    <a:lnTo>
                      <a:pt x="992" y="130"/>
                    </a:lnTo>
                    <a:lnTo>
                      <a:pt x="935" y="107"/>
                    </a:lnTo>
                    <a:lnTo>
                      <a:pt x="909" y="85"/>
                    </a:lnTo>
                    <a:lnTo>
                      <a:pt x="876" y="59"/>
                    </a:lnTo>
                    <a:lnTo>
                      <a:pt x="845" y="14"/>
                    </a:lnTo>
                    <a:lnTo>
                      <a:pt x="802" y="0"/>
                    </a:lnTo>
                    <a:lnTo>
                      <a:pt x="770" y="12"/>
                    </a:lnTo>
                    <a:lnTo>
                      <a:pt x="691" y="39"/>
                    </a:lnTo>
                    <a:lnTo>
                      <a:pt x="638" y="46"/>
                    </a:lnTo>
                    <a:lnTo>
                      <a:pt x="588" y="31"/>
                    </a:lnTo>
                    <a:lnTo>
                      <a:pt x="596" y="72"/>
                    </a:lnTo>
                    <a:lnTo>
                      <a:pt x="590" y="111"/>
                    </a:lnTo>
                    <a:lnTo>
                      <a:pt x="565" y="133"/>
                    </a:lnTo>
                    <a:lnTo>
                      <a:pt x="529" y="127"/>
                    </a:lnTo>
                    <a:lnTo>
                      <a:pt x="499" y="130"/>
                    </a:lnTo>
                    <a:lnTo>
                      <a:pt x="461" y="132"/>
                    </a:lnTo>
                    <a:lnTo>
                      <a:pt x="440" y="114"/>
                    </a:lnTo>
                    <a:lnTo>
                      <a:pt x="398" y="51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lIns="82406" tIns="41203" rIns="82406" bIns="41203"/>
              <a:lstStyle/>
              <a:p>
                <a:endParaRPr lang="ja-JP" altLang="en-US"/>
              </a:p>
            </p:txBody>
          </p:sp>
          <p:sp>
            <p:nvSpPr>
              <p:cNvPr id="46" name="Freeform 47"/>
              <p:cNvSpPr>
                <a:spLocks noChangeAspect="1"/>
              </p:cNvSpPr>
              <p:nvPr/>
            </p:nvSpPr>
            <p:spPr bwMode="auto">
              <a:xfrm rot="-956643">
                <a:off x="7195467" y="3589338"/>
                <a:ext cx="122238" cy="161925"/>
              </a:xfrm>
              <a:custGeom>
                <a:avLst/>
                <a:gdLst>
                  <a:gd name="T0" fmla="*/ 2147483647 w 152"/>
                  <a:gd name="T1" fmla="*/ 2147483647 h 208"/>
                  <a:gd name="T2" fmla="*/ 2147483647 w 152"/>
                  <a:gd name="T3" fmla="*/ 2147483647 h 208"/>
                  <a:gd name="T4" fmla="*/ 2147483647 w 152"/>
                  <a:gd name="T5" fmla="*/ 2147483647 h 208"/>
                  <a:gd name="T6" fmla="*/ 2147483647 w 152"/>
                  <a:gd name="T7" fmla="*/ 2147483647 h 208"/>
                  <a:gd name="T8" fmla="*/ 2147483647 w 152"/>
                  <a:gd name="T9" fmla="*/ 0 h 208"/>
                  <a:gd name="T10" fmla="*/ 2147483647 w 152"/>
                  <a:gd name="T11" fmla="*/ 2147483647 h 208"/>
                  <a:gd name="T12" fmla="*/ 2147483647 w 152"/>
                  <a:gd name="T13" fmla="*/ 2147483647 h 208"/>
                  <a:gd name="T14" fmla="*/ 2147483647 w 152"/>
                  <a:gd name="T15" fmla="*/ 2147483647 h 208"/>
                  <a:gd name="T16" fmla="*/ 2147483647 w 152"/>
                  <a:gd name="T17" fmla="*/ 2147483647 h 208"/>
                  <a:gd name="T18" fmla="*/ 2147483647 w 152"/>
                  <a:gd name="T19" fmla="*/ 2147483647 h 208"/>
                  <a:gd name="T20" fmla="*/ 2147483647 w 152"/>
                  <a:gd name="T21" fmla="*/ 2147483647 h 208"/>
                  <a:gd name="T22" fmla="*/ 2147483647 w 152"/>
                  <a:gd name="T23" fmla="*/ 2147483647 h 208"/>
                  <a:gd name="T24" fmla="*/ 2147483647 w 152"/>
                  <a:gd name="T25" fmla="*/ 2147483647 h 208"/>
                  <a:gd name="T26" fmla="*/ 2147483647 w 152"/>
                  <a:gd name="T27" fmla="*/ 2147483647 h 208"/>
                  <a:gd name="T28" fmla="*/ 2147483647 w 152"/>
                  <a:gd name="T29" fmla="*/ 2147483647 h 208"/>
                  <a:gd name="T30" fmla="*/ 2147483647 w 152"/>
                  <a:gd name="T31" fmla="*/ 2147483647 h 208"/>
                  <a:gd name="T32" fmla="*/ 2147483647 w 152"/>
                  <a:gd name="T33" fmla="*/ 2147483647 h 208"/>
                  <a:gd name="T34" fmla="*/ 2147483647 w 152"/>
                  <a:gd name="T35" fmla="*/ 2147483647 h 20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52"/>
                  <a:gd name="T55" fmla="*/ 0 h 208"/>
                  <a:gd name="T56" fmla="*/ 152 w 152"/>
                  <a:gd name="T57" fmla="*/ 208 h 20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52" h="208">
                    <a:moveTo>
                      <a:pt x="16" y="132"/>
                    </a:moveTo>
                    <a:lnTo>
                      <a:pt x="32" y="76"/>
                    </a:lnTo>
                    <a:lnTo>
                      <a:pt x="36" y="64"/>
                    </a:lnTo>
                    <a:lnTo>
                      <a:pt x="76" y="28"/>
                    </a:lnTo>
                    <a:lnTo>
                      <a:pt x="122" y="0"/>
                    </a:lnTo>
                    <a:lnTo>
                      <a:pt x="149" y="13"/>
                    </a:lnTo>
                    <a:lnTo>
                      <a:pt x="132" y="58"/>
                    </a:lnTo>
                    <a:lnTo>
                      <a:pt x="100" y="76"/>
                    </a:lnTo>
                    <a:lnTo>
                      <a:pt x="112" y="108"/>
                    </a:lnTo>
                    <a:lnTo>
                      <a:pt x="152" y="104"/>
                    </a:lnTo>
                    <a:lnTo>
                      <a:pt x="120" y="160"/>
                    </a:lnTo>
                    <a:lnTo>
                      <a:pt x="87" y="185"/>
                    </a:lnTo>
                    <a:lnTo>
                      <a:pt x="52" y="204"/>
                    </a:lnTo>
                    <a:cubicBezTo>
                      <a:pt x="38" y="207"/>
                      <a:pt x="9" y="208"/>
                      <a:pt x="4" y="204"/>
                    </a:cubicBezTo>
                    <a:cubicBezTo>
                      <a:pt x="0" y="180"/>
                      <a:pt x="15" y="194"/>
                      <a:pt x="24" y="180"/>
                    </a:cubicBezTo>
                    <a:lnTo>
                      <a:pt x="60" y="144"/>
                    </a:lnTo>
                    <a:lnTo>
                      <a:pt x="60" y="120"/>
                    </a:lnTo>
                    <a:lnTo>
                      <a:pt x="16" y="132"/>
                    </a:lnTo>
                    <a:close/>
                  </a:path>
                </a:pathLst>
              </a:custGeom>
              <a:noFill/>
              <a:ln w="1270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82406" tIns="41203" rIns="82406" bIns="41203"/>
              <a:lstStyle/>
              <a:p>
                <a:endParaRPr lang="ja-JP" altLang="en-US"/>
              </a:p>
            </p:txBody>
          </p:sp>
          <p:sp>
            <p:nvSpPr>
              <p:cNvPr id="48" name="Freeform 48"/>
              <p:cNvSpPr>
                <a:spLocks noChangeAspect="1"/>
              </p:cNvSpPr>
              <p:nvPr/>
            </p:nvSpPr>
            <p:spPr bwMode="auto">
              <a:xfrm rot="-956643">
                <a:off x="5101555" y="4143375"/>
                <a:ext cx="2284412" cy="1422400"/>
              </a:xfrm>
              <a:custGeom>
                <a:avLst/>
                <a:gdLst>
                  <a:gd name="T0" fmla="*/ 2147483647 w 2347"/>
                  <a:gd name="T1" fmla="*/ 2147483647 h 1491"/>
                  <a:gd name="T2" fmla="*/ 2147483647 w 2347"/>
                  <a:gd name="T3" fmla="*/ 2147483647 h 1491"/>
                  <a:gd name="T4" fmla="*/ 2147483647 w 2347"/>
                  <a:gd name="T5" fmla="*/ 2147483647 h 1491"/>
                  <a:gd name="T6" fmla="*/ 2147483647 w 2347"/>
                  <a:gd name="T7" fmla="*/ 2147483647 h 1491"/>
                  <a:gd name="T8" fmla="*/ 2147483647 w 2347"/>
                  <a:gd name="T9" fmla="*/ 2147483647 h 1491"/>
                  <a:gd name="T10" fmla="*/ 2147483647 w 2347"/>
                  <a:gd name="T11" fmla="*/ 2147483647 h 1491"/>
                  <a:gd name="T12" fmla="*/ 2147483647 w 2347"/>
                  <a:gd name="T13" fmla="*/ 2147483647 h 1491"/>
                  <a:gd name="T14" fmla="*/ 2147483647 w 2347"/>
                  <a:gd name="T15" fmla="*/ 2147483647 h 1491"/>
                  <a:gd name="T16" fmla="*/ 2147483647 w 2347"/>
                  <a:gd name="T17" fmla="*/ 2147483647 h 1491"/>
                  <a:gd name="T18" fmla="*/ 2147483647 w 2347"/>
                  <a:gd name="T19" fmla="*/ 2147483647 h 1491"/>
                  <a:gd name="T20" fmla="*/ 2147483647 w 2347"/>
                  <a:gd name="T21" fmla="*/ 2147483647 h 1491"/>
                  <a:gd name="T22" fmla="*/ 2147483647 w 2347"/>
                  <a:gd name="T23" fmla="*/ 2147483647 h 1491"/>
                  <a:gd name="T24" fmla="*/ 2147483647 w 2347"/>
                  <a:gd name="T25" fmla="*/ 2147483647 h 1491"/>
                  <a:gd name="T26" fmla="*/ 2147483647 w 2347"/>
                  <a:gd name="T27" fmla="*/ 2147483647 h 1491"/>
                  <a:gd name="T28" fmla="*/ 2147483647 w 2347"/>
                  <a:gd name="T29" fmla="*/ 2147483647 h 1491"/>
                  <a:gd name="T30" fmla="*/ 2147483647 w 2347"/>
                  <a:gd name="T31" fmla="*/ 2147483647 h 1491"/>
                  <a:gd name="T32" fmla="*/ 2147483647 w 2347"/>
                  <a:gd name="T33" fmla="*/ 2147483647 h 1491"/>
                  <a:gd name="T34" fmla="*/ 2147483647 w 2347"/>
                  <a:gd name="T35" fmla="*/ 2147483647 h 1491"/>
                  <a:gd name="T36" fmla="*/ 2147483647 w 2347"/>
                  <a:gd name="T37" fmla="*/ 2147483647 h 1491"/>
                  <a:gd name="T38" fmla="*/ 0 w 2347"/>
                  <a:gd name="T39" fmla="*/ 2147483647 h 1491"/>
                  <a:gd name="T40" fmla="*/ 2147483647 w 2347"/>
                  <a:gd name="T41" fmla="*/ 2147483647 h 1491"/>
                  <a:gd name="T42" fmla="*/ 2147483647 w 2347"/>
                  <a:gd name="T43" fmla="*/ 2147483647 h 1491"/>
                  <a:gd name="T44" fmla="*/ 2147483647 w 2347"/>
                  <a:gd name="T45" fmla="*/ 2147483647 h 1491"/>
                  <a:gd name="T46" fmla="*/ 2147483647 w 2347"/>
                  <a:gd name="T47" fmla="*/ 2147483647 h 1491"/>
                  <a:gd name="T48" fmla="*/ 2147483647 w 2347"/>
                  <a:gd name="T49" fmla="*/ 2147483647 h 1491"/>
                  <a:gd name="T50" fmla="*/ 2147483647 w 2347"/>
                  <a:gd name="T51" fmla="*/ 2147483647 h 1491"/>
                  <a:gd name="T52" fmla="*/ 2147483647 w 2347"/>
                  <a:gd name="T53" fmla="*/ 2147483647 h 1491"/>
                  <a:gd name="T54" fmla="*/ 2147483647 w 2347"/>
                  <a:gd name="T55" fmla="*/ 2147483647 h 1491"/>
                  <a:gd name="T56" fmla="*/ 2147483647 w 2347"/>
                  <a:gd name="T57" fmla="*/ 2147483647 h 1491"/>
                  <a:gd name="T58" fmla="*/ 2147483647 w 2347"/>
                  <a:gd name="T59" fmla="*/ 2147483647 h 1491"/>
                  <a:gd name="T60" fmla="*/ 2147483647 w 2347"/>
                  <a:gd name="T61" fmla="*/ 2147483647 h 1491"/>
                  <a:gd name="T62" fmla="*/ 2147483647 w 2347"/>
                  <a:gd name="T63" fmla="*/ 2147483647 h 1491"/>
                  <a:gd name="T64" fmla="*/ 2147483647 w 2347"/>
                  <a:gd name="T65" fmla="*/ 2147483647 h 1491"/>
                  <a:gd name="T66" fmla="*/ 2147483647 w 2347"/>
                  <a:gd name="T67" fmla="*/ 2147483647 h 1491"/>
                  <a:gd name="T68" fmla="*/ 2147483647 w 2347"/>
                  <a:gd name="T69" fmla="*/ 2147483647 h 1491"/>
                  <a:gd name="T70" fmla="*/ 2147483647 w 2347"/>
                  <a:gd name="T71" fmla="*/ 2147483647 h 1491"/>
                  <a:gd name="T72" fmla="*/ 2147483647 w 2347"/>
                  <a:gd name="T73" fmla="*/ 2147483647 h 1491"/>
                  <a:gd name="T74" fmla="*/ 2147483647 w 2347"/>
                  <a:gd name="T75" fmla="*/ 2147483647 h 1491"/>
                  <a:gd name="T76" fmla="*/ 2147483647 w 2347"/>
                  <a:gd name="T77" fmla="*/ 2147483647 h 1491"/>
                  <a:gd name="T78" fmla="*/ 2147483647 w 2347"/>
                  <a:gd name="T79" fmla="*/ 2147483647 h 1491"/>
                  <a:gd name="T80" fmla="*/ 2147483647 w 2347"/>
                  <a:gd name="T81" fmla="*/ 2147483647 h 1491"/>
                  <a:gd name="T82" fmla="*/ 2147483647 w 2347"/>
                  <a:gd name="T83" fmla="*/ 2147483647 h 1491"/>
                  <a:gd name="T84" fmla="*/ 2147483647 w 2347"/>
                  <a:gd name="T85" fmla="*/ 2147483647 h 1491"/>
                  <a:gd name="T86" fmla="*/ 2147483647 w 2347"/>
                  <a:gd name="T87" fmla="*/ 2147483647 h 1491"/>
                  <a:gd name="T88" fmla="*/ 2147483647 w 2347"/>
                  <a:gd name="T89" fmla="*/ 2147483647 h 1491"/>
                  <a:gd name="T90" fmla="*/ 2147483647 w 2347"/>
                  <a:gd name="T91" fmla="*/ 2147483647 h 1491"/>
                  <a:gd name="T92" fmla="*/ 2147483647 w 2347"/>
                  <a:gd name="T93" fmla="*/ 2147483647 h 1491"/>
                  <a:gd name="T94" fmla="*/ 2147483647 w 2347"/>
                  <a:gd name="T95" fmla="*/ 2147483647 h 1491"/>
                  <a:gd name="T96" fmla="*/ 2147483647 w 2347"/>
                  <a:gd name="T97" fmla="*/ 2147483647 h 1491"/>
                  <a:gd name="T98" fmla="*/ 2147483647 w 2347"/>
                  <a:gd name="T99" fmla="*/ 2147483647 h 1491"/>
                  <a:gd name="T100" fmla="*/ 2147483647 w 2347"/>
                  <a:gd name="T101" fmla="*/ 2147483647 h 1491"/>
                  <a:gd name="T102" fmla="*/ 2147483647 w 2347"/>
                  <a:gd name="T103" fmla="*/ 2147483647 h 1491"/>
                  <a:gd name="T104" fmla="*/ 2147483647 w 2347"/>
                  <a:gd name="T105" fmla="*/ 2147483647 h 1491"/>
                  <a:gd name="T106" fmla="*/ 2147483647 w 2347"/>
                  <a:gd name="T107" fmla="*/ 2147483647 h 1491"/>
                  <a:gd name="T108" fmla="*/ 2147483647 w 2347"/>
                  <a:gd name="T109" fmla="*/ 2147483647 h 149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347"/>
                  <a:gd name="T166" fmla="*/ 0 h 1491"/>
                  <a:gd name="T167" fmla="*/ 2347 w 2347"/>
                  <a:gd name="T168" fmla="*/ 1491 h 149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347" h="1491">
                    <a:moveTo>
                      <a:pt x="1742" y="435"/>
                    </a:moveTo>
                    <a:lnTo>
                      <a:pt x="1714" y="451"/>
                    </a:lnTo>
                    <a:lnTo>
                      <a:pt x="1681" y="472"/>
                    </a:lnTo>
                    <a:lnTo>
                      <a:pt x="1667" y="508"/>
                    </a:lnTo>
                    <a:lnTo>
                      <a:pt x="1670" y="561"/>
                    </a:lnTo>
                    <a:lnTo>
                      <a:pt x="1683" y="584"/>
                    </a:lnTo>
                    <a:lnTo>
                      <a:pt x="1680" y="603"/>
                    </a:lnTo>
                    <a:lnTo>
                      <a:pt x="1658" y="624"/>
                    </a:lnTo>
                    <a:lnTo>
                      <a:pt x="1641" y="642"/>
                    </a:lnTo>
                    <a:lnTo>
                      <a:pt x="1610" y="643"/>
                    </a:lnTo>
                    <a:lnTo>
                      <a:pt x="1577" y="656"/>
                    </a:lnTo>
                    <a:lnTo>
                      <a:pt x="1554" y="677"/>
                    </a:lnTo>
                    <a:lnTo>
                      <a:pt x="1523" y="678"/>
                    </a:lnTo>
                    <a:lnTo>
                      <a:pt x="1505" y="650"/>
                    </a:lnTo>
                    <a:lnTo>
                      <a:pt x="1487" y="639"/>
                    </a:lnTo>
                    <a:lnTo>
                      <a:pt x="1470" y="636"/>
                    </a:lnTo>
                    <a:lnTo>
                      <a:pt x="1442" y="645"/>
                    </a:lnTo>
                    <a:lnTo>
                      <a:pt x="1435" y="622"/>
                    </a:lnTo>
                    <a:lnTo>
                      <a:pt x="1446" y="599"/>
                    </a:lnTo>
                    <a:cubicBezTo>
                      <a:pt x="1452" y="591"/>
                      <a:pt x="1467" y="583"/>
                      <a:pt x="1468" y="577"/>
                    </a:cubicBezTo>
                    <a:cubicBezTo>
                      <a:pt x="1469" y="570"/>
                      <a:pt x="1460" y="563"/>
                      <a:pt x="1453" y="560"/>
                    </a:cubicBezTo>
                    <a:lnTo>
                      <a:pt x="1427" y="563"/>
                    </a:lnTo>
                    <a:lnTo>
                      <a:pt x="1390" y="568"/>
                    </a:lnTo>
                    <a:lnTo>
                      <a:pt x="1370" y="570"/>
                    </a:lnTo>
                    <a:lnTo>
                      <a:pt x="1311" y="554"/>
                    </a:lnTo>
                    <a:lnTo>
                      <a:pt x="1227" y="543"/>
                    </a:lnTo>
                    <a:lnTo>
                      <a:pt x="1185" y="535"/>
                    </a:lnTo>
                    <a:lnTo>
                      <a:pt x="1161" y="537"/>
                    </a:lnTo>
                    <a:lnTo>
                      <a:pt x="1133" y="553"/>
                    </a:lnTo>
                    <a:lnTo>
                      <a:pt x="1106" y="567"/>
                    </a:lnTo>
                    <a:lnTo>
                      <a:pt x="1076" y="561"/>
                    </a:lnTo>
                    <a:lnTo>
                      <a:pt x="1017" y="549"/>
                    </a:lnTo>
                    <a:lnTo>
                      <a:pt x="986" y="545"/>
                    </a:lnTo>
                    <a:lnTo>
                      <a:pt x="971" y="528"/>
                    </a:lnTo>
                    <a:lnTo>
                      <a:pt x="924" y="513"/>
                    </a:lnTo>
                    <a:lnTo>
                      <a:pt x="895" y="527"/>
                    </a:lnTo>
                    <a:lnTo>
                      <a:pt x="853" y="527"/>
                    </a:lnTo>
                    <a:lnTo>
                      <a:pt x="823" y="507"/>
                    </a:lnTo>
                    <a:cubicBezTo>
                      <a:pt x="821" y="499"/>
                      <a:pt x="849" y="487"/>
                      <a:pt x="839" y="477"/>
                    </a:cubicBezTo>
                    <a:cubicBezTo>
                      <a:pt x="830" y="467"/>
                      <a:pt x="824" y="471"/>
                      <a:pt x="808" y="471"/>
                    </a:cubicBezTo>
                    <a:lnTo>
                      <a:pt x="745" y="479"/>
                    </a:lnTo>
                    <a:lnTo>
                      <a:pt x="675" y="481"/>
                    </a:lnTo>
                    <a:lnTo>
                      <a:pt x="616" y="507"/>
                    </a:lnTo>
                    <a:lnTo>
                      <a:pt x="616" y="543"/>
                    </a:lnTo>
                    <a:lnTo>
                      <a:pt x="594" y="563"/>
                    </a:lnTo>
                    <a:lnTo>
                      <a:pt x="554" y="586"/>
                    </a:lnTo>
                    <a:lnTo>
                      <a:pt x="518" y="599"/>
                    </a:lnTo>
                    <a:lnTo>
                      <a:pt x="472" y="618"/>
                    </a:lnTo>
                    <a:lnTo>
                      <a:pt x="430" y="610"/>
                    </a:lnTo>
                    <a:lnTo>
                      <a:pt x="398" y="612"/>
                    </a:lnTo>
                    <a:lnTo>
                      <a:pt x="356" y="636"/>
                    </a:lnTo>
                    <a:lnTo>
                      <a:pt x="312" y="642"/>
                    </a:lnTo>
                    <a:lnTo>
                      <a:pt x="251" y="668"/>
                    </a:lnTo>
                    <a:lnTo>
                      <a:pt x="202" y="692"/>
                    </a:lnTo>
                    <a:lnTo>
                      <a:pt x="159" y="697"/>
                    </a:lnTo>
                    <a:lnTo>
                      <a:pt x="140" y="694"/>
                    </a:lnTo>
                    <a:lnTo>
                      <a:pt x="108" y="687"/>
                    </a:lnTo>
                    <a:lnTo>
                      <a:pt x="66" y="687"/>
                    </a:lnTo>
                    <a:lnTo>
                      <a:pt x="39" y="717"/>
                    </a:lnTo>
                    <a:lnTo>
                      <a:pt x="0" y="776"/>
                    </a:lnTo>
                    <a:lnTo>
                      <a:pt x="3" y="828"/>
                    </a:lnTo>
                    <a:lnTo>
                      <a:pt x="73" y="853"/>
                    </a:lnTo>
                    <a:lnTo>
                      <a:pt x="107" y="840"/>
                    </a:lnTo>
                    <a:lnTo>
                      <a:pt x="139" y="865"/>
                    </a:lnTo>
                    <a:lnTo>
                      <a:pt x="173" y="878"/>
                    </a:lnTo>
                    <a:lnTo>
                      <a:pt x="202" y="863"/>
                    </a:lnTo>
                    <a:lnTo>
                      <a:pt x="233" y="856"/>
                    </a:lnTo>
                    <a:lnTo>
                      <a:pt x="269" y="901"/>
                    </a:lnTo>
                    <a:lnTo>
                      <a:pt x="289" y="960"/>
                    </a:lnTo>
                    <a:lnTo>
                      <a:pt x="331" y="1012"/>
                    </a:lnTo>
                    <a:lnTo>
                      <a:pt x="364" y="989"/>
                    </a:lnTo>
                    <a:lnTo>
                      <a:pt x="371" y="933"/>
                    </a:lnTo>
                    <a:lnTo>
                      <a:pt x="410" y="904"/>
                    </a:lnTo>
                    <a:lnTo>
                      <a:pt x="472" y="907"/>
                    </a:lnTo>
                    <a:cubicBezTo>
                      <a:pt x="485" y="911"/>
                      <a:pt x="480" y="923"/>
                      <a:pt x="489" y="930"/>
                    </a:cubicBezTo>
                    <a:cubicBezTo>
                      <a:pt x="498" y="936"/>
                      <a:pt x="510" y="950"/>
                      <a:pt x="521" y="953"/>
                    </a:cubicBezTo>
                    <a:lnTo>
                      <a:pt x="557" y="951"/>
                    </a:lnTo>
                    <a:lnTo>
                      <a:pt x="594" y="945"/>
                    </a:lnTo>
                    <a:lnTo>
                      <a:pt x="630" y="940"/>
                    </a:lnTo>
                    <a:lnTo>
                      <a:pt x="657" y="944"/>
                    </a:lnTo>
                    <a:lnTo>
                      <a:pt x="668" y="946"/>
                    </a:lnTo>
                    <a:lnTo>
                      <a:pt x="696" y="964"/>
                    </a:lnTo>
                    <a:lnTo>
                      <a:pt x="736" y="945"/>
                    </a:lnTo>
                    <a:lnTo>
                      <a:pt x="801" y="932"/>
                    </a:lnTo>
                    <a:lnTo>
                      <a:pt x="829" y="917"/>
                    </a:lnTo>
                    <a:lnTo>
                      <a:pt x="869" y="931"/>
                    </a:lnTo>
                    <a:lnTo>
                      <a:pt x="898" y="943"/>
                    </a:lnTo>
                    <a:lnTo>
                      <a:pt x="935" y="943"/>
                    </a:lnTo>
                    <a:lnTo>
                      <a:pt x="963" y="929"/>
                    </a:lnTo>
                    <a:lnTo>
                      <a:pt x="1006" y="897"/>
                    </a:lnTo>
                    <a:lnTo>
                      <a:pt x="1013" y="892"/>
                    </a:lnTo>
                    <a:lnTo>
                      <a:pt x="1040" y="912"/>
                    </a:lnTo>
                    <a:lnTo>
                      <a:pt x="1079" y="898"/>
                    </a:lnTo>
                    <a:lnTo>
                      <a:pt x="1130" y="895"/>
                    </a:lnTo>
                    <a:lnTo>
                      <a:pt x="1174" y="896"/>
                    </a:lnTo>
                    <a:lnTo>
                      <a:pt x="1213" y="911"/>
                    </a:lnTo>
                    <a:lnTo>
                      <a:pt x="1251" y="944"/>
                    </a:lnTo>
                    <a:lnTo>
                      <a:pt x="1258" y="964"/>
                    </a:lnTo>
                    <a:lnTo>
                      <a:pt x="1280" y="989"/>
                    </a:lnTo>
                    <a:lnTo>
                      <a:pt x="1312" y="982"/>
                    </a:lnTo>
                    <a:lnTo>
                      <a:pt x="1333" y="967"/>
                    </a:lnTo>
                    <a:lnTo>
                      <a:pt x="1365" y="959"/>
                    </a:lnTo>
                    <a:lnTo>
                      <a:pt x="1388" y="969"/>
                    </a:lnTo>
                    <a:lnTo>
                      <a:pt x="1397" y="991"/>
                    </a:lnTo>
                    <a:lnTo>
                      <a:pt x="1407" y="1006"/>
                    </a:lnTo>
                    <a:lnTo>
                      <a:pt x="1402" y="1032"/>
                    </a:lnTo>
                    <a:lnTo>
                      <a:pt x="1378" y="1053"/>
                    </a:lnTo>
                    <a:lnTo>
                      <a:pt x="1340" y="1086"/>
                    </a:lnTo>
                    <a:lnTo>
                      <a:pt x="1308" y="1091"/>
                    </a:lnTo>
                    <a:lnTo>
                      <a:pt x="1279" y="1104"/>
                    </a:lnTo>
                    <a:lnTo>
                      <a:pt x="1265" y="1158"/>
                    </a:lnTo>
                    <a:lnTo>
                      <a:pt x="1249" y="1174"/>
                    </a:lnTo>
                    <a:lnTo>
                      <a:pt x="1254" y="1215"/>
                    </a:lnTo>
                    <a:lnTo>
                      <a:pt x="1256" y="1248"/>
                    </a:lnTo>
                    <a:lnTo>
                      <a:pt x="1256" y="1281"/>
                    </a:lnTo>
                    <a:lnTo>
                      <a:pt x="1269" y="1324"/>
                    </a:lnTo>
                    <a:lnTo>
                      <a:pt x="1259" y="1330"/>
                    </a:lnTo>
                    <a:lnTo>
                      <a:pt x="1295" y="1350"/>
                    </a:lnTo>
                    <a:lnTo>
                      <a:pt x="1318" y="1389"/>
                    </a:lnTo>
                    <a:lnTo>
                      <a:pt x="1331" y="1422"/>
                    </a:lnTo>
                    <a:lnTo>
                      <a:pt x="1343" y="1436"/>
                    </a:lnTo>
                    <a:lnTo>
                      <a:pt x="1351" y="1463"/>
                    </a:lnTo>
                    <a:lnTo>
                      <a:pt x="1377" y="1491"/>
                    </a:lnTo>
                    <a:lnTo>
                      <a:pt x="1414" y="1482"/>
                    </a:lnTo>
                    <a:lnTo>
                      <a:pt x="1450" y="1457"/>
                    </a:lnTo>
                    <a:lnTo>
                      <a:pt x="1485" y="1419"/>
                    </a:lnTo>
                    <a:lnTo>
                      <a:pt x="1531" y="1389"/>
                    </a:lnTo>
                    <a:lnTo>
                      <a:pt x="1507" y="1273"/>
                    </a:lnTo>
                    <a:lnTo>
                      <a:pt x="1502" y="1140"/>
                    </a:lnTo>
                    <a:cubicBezTo>
                      <a:pt x="1505" y="1093"/>
                      <a:pt x="1516" y="1026"/>
                      <a:pt x="1526" y="992"/>
                    </a:cubicBezTo>
                    <a:cubicBezTo>
                      <a:pt x="1568" y="1002"/>
                      <a:pt x="1530" y="955"/>
                      <a:pt x="1566" y="938"/>
                    </a:cubicBezTo>
                    <a:lnTo>
                      <a:pt x="1713" y="879"/>
                    </a:lnTo>
                    <a:cubicBezTo>
                      <a:pt x="1750" y="850"/>
                      <a:pt x="1770" y="805"/>
                      <a:pt x="1787" y="761"/>
                    </a:cubicBezTo>
                    <a:cubicBezTo>
                      <a:pt x="1803" y="715"/>
                      <a:pt x="1790" y="700"/>
                      <a:pt x="1814" y="621"/>
                    </a:cubicBezTo>
                    <a:cubicBezTo>
                      <a:pt x="1821" y="586"/>
                      <a:pt x="1827" y="586"/>
                      <a:pt x="1839" y="567"/>
                    </a:cubicBezTo>
                    <a:cubicBezTo>
                      <a:pt x="1850" y="548"/>
                      <a:pt x="1857" y="527"/>
                      <a:pt x="1885" y="505"/>
                    </a:cubicBezTo>
                    <a:cubicBezTo>
                      <a:pt x="1914" y="484"/>
                      <a:pt x="1972" y="457"/>
                      <a:pt x="2013" y="436"/>
                    </a:cubicBezTo>
                    <a:lnTo>
                      <a:pt x="2136" y="382"/>
                    </a:lnTo>
                    <a:lnTo>
                      <a:pt x="2259" y="343"/>
                    </a:lnTo>
                    <a:cubicBezTo>
                      <a:pt x="2291" y="327"/>
                      <a:pt x="2319" y="298"/>
                      <a:pt x="2331" y="284"/>
                    </a:cubicBezTo>
                    <a:cubicBezTo>
                      <a:pt x="2307" y="411"/>
                      <a:pt x="2328" y="274"/>
                      <a:pt x="2333" y="254"/>
                    </a:cubicBezTo>
                    <a:lnTo>
                      <a:pt x="2347" y="182"/>
                    </a:lnTo>
                    <a:cubicBezTo>
                      <a:pt x="2338" y="169"/>
                      <a:pt x="2308" y="183"/>
                      <a:pt x="2280" y="176"/>
                    </a:cubicBezTo>
                    <a:cubicBezTo>
                      <a:pt x="2251" y="170"/>
                      <a:pt x="2191" y="206"/>
                      <a:pt x="2168" y="225"/>
                    </a:cubicBezTo>
                    <a:cubicBezTo>
                      <a:pt x="2145" y="244"/>
                      <a:pt x="2171" y="269"/>
                      <a:pt x="2144" y="289"/>
                    </a:cubicBezTo>
                    <a:cubicBezTo>
                      <a:pt x="2117" y="308"/>
                      <a:pt x="2090" y="290"/>
                      <a:pt x="2075" y="283"/>
                    </a:cubicBezTo>
                    <a:lnTo>
                      <a:pt x="2056" y="245"/>
                    </a:lnTo>
                    <a:lnTo>
                      <a:pt x="2061" y="219"/>
                    </a:lnTo>
                    <a:lnTo>
                      <a:pt x="2086" y="186"/>
                    </a:lnTo>
                    <a:lnTo>
                      <a:pt x="2097" y="141"/>
                    </a:lnTo>
                    <a:lnTo>
                      <a:pt x="2072" y="148"/>
                    </a:lnTo>
                    <a:lnTo>
                      <a:pt x="2055" y="120"/>
                    </a:lnTo>
                    <a:lnTo>
                      <a:pt x="2076" y="84"/>
                    </a:lnTo>
                    <a:lnTo>
                      <a:pt x="2124" y="75"/>
                    </a:lnTo>
                    <a:lnTo>
                      <a:pt x="2149" y="40"/>
                    </a:lnTo>
                    <a:cubicBezTo>
                      <a:pt x="2158" y="33"/>
                      <a:pt x="2180" y="36"/>
                      <a:pt x="2183" y="30"/>
                    </a:cubicBezTo>
                    <a:cubicBezTo>
                      <a:pt x="2186" y="23"/>
                      <a:pt x="2176" y="7"/>
                      <a:pt x="2168" y="3"/>
                    </a:cubicBezTo>
                    <a:cubicBezTo>
                      <a:pt x="2161" y="0"/>
                      <a:pt x="2153" y="8"/>
                      <a:pt x="2138" y="11"/>
                    </a:cubicBezTo>
                    <a:lnTo>
                      <a:pt x="2080" y="21"/>
                    </a:lnTo>
                    <a:lnTo>
                      <a:pt x="2038" y="43"/>
                    </a:lnTo>
                    <a:cubicBezTo>
                      <a:pt x="2025" y="49"/>
                      <a:pt x="2010" y="49"/>
                      <a:pt x="2004" y="62"/>
                    </a:cubicBezTo>
                    <a:cubicBezTo>
                      <a:pt x="1997" y="74"/>
                      <a:pt x="1997" y="105"/>
                      <a:pt x="1996" y="121"/>
                    </a:cubicBezTo>
                    <a:cubicBezTo>
                      <a:pt x="1996" y="141"/>
                      <a:pt x="2009" y="159"/>
                      <a:pt x="2001" y="183"/>
                    </a:cubicBezTo>
                    <a:cubicBezTo>
                      <a:pt x="1993" y="221"/>
                      <a:pt x="1971" y="231"/>
                      <a:pt x="1948" y="263"/>
                    </a:cubicBezTo>
                    <a:lnTo>
                      <a:pt x="1863" y="353"/>
                    </a:lnTo>
                    <a:lnTo>
                      <a:pt x="1811" y="397"/>
                    </a:lnTo>
                    <a:lnTo>
                      <a:pt x="1742" y="435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lIns="82406" tIns="41203" rIns="82406" bIns="41203"/>
              <a:lstStyle/>
              <a:p>
                <a:endParaRPr lang="ja-JP" altLang="en-US"/>
              </a:p>
            </p:txBody>
          </p:sp>
          <p:sp>
            <p:nvSpPr>
              <p:cNvPr id="49" name="Freeform 49"/>
              <p:cNvSpPr>
                <a:spLocks noChangeAspect="1"/>
              </p:cNvSpPr>
              <p:nvPr/>
            </p:nvSpPr>
            <p:spPr bwMode="auto">
              <a:xfrm rot="-956643">
                <a:off x="6549355" y="4202113"/>
                <a:ext cx="947737" cy="1044575"/>
              </a:xfrm>
              <a:custGeom>
                <a:avLst/>
                <a:gdLst>
                  <a:gd name="T0" fmla="*/ 2147483647 w 974"/>
                  <a:gd name="T1" fmla="*/ 2147483647 h 1096"/>
                  <a:gd name="T2" fmla="*/ 2147483647 w 974"/>
                  <a:gd name="T3" fmla="*/ 2147483647 h 1096"/>
                  <a:gd name="T4" fmla="*/ 2147483647 w 974"/>
                  <a:gd name="T5" fmla="*/ 2147483647 h 1096"/>
                  <a:gd name="T6" fmla="*/ 2147483647 w 974"/>
                  <a:gd name="T7" fmla="*/ 2147483647 h 1096"/>
                  <a:gd name="T8" fmla="*/ 2147483647 w 974"/>
                  <a:gd name="T9" fmla="*/ 2147483647 h 1096"/>
                  <a:gd name="T10" fmla="*/ 2147483647 w 974"/>
                  <a:gd name="T11" fmla="*/ 2147483647 h 1096"/>
                  <a:gd name="T12" fmla="*/ 2147483647 w 974"/>
                  <a:gd name="T13" fmla="*/ 2147483647 h 1096"/>
                  <a:gd name="T14" fmla="*/ 2147483647 w 974"/>
                  <a:gd name="T15" fmla="*/ 2147483647 h 1096"/>
                  <a:gd name="T16" fmla="*/ 2147483647 w 974"/>
                  <a:gd name="T17" fmla="*/ 2147483647 h 1096"/>
                  <a:gd name="T18" fmla="*/ 2147483647 w 974"/>
                  <a:gd name="T19" fmla="*/ 2147483647 h 1096"/>
                  <a:gd name="T20" fmla="*/ 2147483647 w 974"/>
                  <a:gd name="T21" fmla="*/ 2147483647 h 1096"/>
                  <a:gd name="T22" fmla="*/ 2147483647 w 974"/>
                  <a:gd name="T23" fmla="*/ 2147483647 h 1096"/>
                  <a:gd name="T24" fmla="*/ 2147483647 w 974"/>
                  <a:gd name="T25" fmla="*/ 2147483647 h 1096"/>
                  <a:gd name="T26" fmla="*/ 2147483647 w 974"/>
                  <a:gd name="T27" fmla="*/ 2147483647 h 1096"/>
                  <a:gd name="T28" fmla="*/ 2147483647 w 974"/>
                  <a:gd name="T29" fmla="*/ 2147483647 h 1096"/>
                  <a:gd name="T30" fmla="*/ 2147483647 w 974"/>
                  <a:gd name="T31" fmla="*/ 2147483647 h 1096"/>
                  <a:gd name="T32" fmla="*/ 2147483647 w 974"/>
                  <a:gd name="T33" fmla="*/ 2147483647 h 1096"/>
                  <a:gd name="T34" fmla="*/ 2147483647 w 974"/>
                  <a:gd name="T35" fmla="*/ 2147483647 h 1096"/>
                  <a:gd name="T36" fmla="*/ 2147483647 w 974"/>
                  <a:gd name="T37" fmla="*/ 2147483647 h 1096"/>
                  <a:gd name="T38" fmla="*/ 2147483647 w 974"/>
                  <a:gd name="T39" fmla="*/ 2147483647 h 1096"/>
                  <a:gd name="T40" fmla="*/ 2147483647 w 974"/>
                  <a:gd name="T41" fmla="*/ 2147483647 h 1096"/>
                  <a:gd name="T42" fmla="*/ 2147483647 w 974"/>
                  <a:gd name="T43" fmla="*/ 2147483647 h 1096"/>
                  <a:gd name="T44" fmla="*/ 2147483647 w 974"/>
                  <a:gd name="T45" fmla="*/ 2147483647 h 1096"/>
                  <a:gd name="T46" fmla="*/ 2147483647 w 974"/>
                  <a:gd name="T47" fmla="*/ 2147483647 h 1096"/>
                  <a:gd name="T48" fmla="*/ 2147483647 w 974"/>
                  <a:gd name="T49" fmla="*/ 2147483647 h 1096"/>
                  <a:gd name="T50" fmla="*/ 2147483647 w 974"/>
                  <a:gd name="T51" fmla="*/ 2147483647 h 1096"/>
                  <a:gd name="T52" fmla="*/ 2147483647 w 974"/>
                  <a:gd name="T53" fmla="*/ 2147483647 h 1096"/>
                  <a:gd name="T54" fmla="*/ 2147483647 w 974"/>
                  <a:gd name="T55" fmla="*/ 2147483647 h 1096"/>
                  <a:gd name="T56" fmla="*/ 2147483647 w 974"/>
                  <a:gd name="T57" fmla="*/ 2147483647 h 1096"/>
                  <a:gd name="T58" fmla="*/ 2147483647 w 974"/>
                  <a:gd name="T59" fmla="*/ 2147483647 h 1096"/>
                  <a:gd name="T60" fmla="*/ 2147483647 w 974"/>
                  <a:gd name="T61" fmla="*/ 2147483647 h 1096"/>
                  <a:gd name="T62" fmla="*/ 2147483647 w 974"/>
                  <a:gd name="T63" fmla="*/ 2147483647 h 1096"/>
                  <a:gd name="T64" fmla="*/ 2147483647 w 974"/>
                  <a:gd name="T65" fmla="*/ 2147483647 h 1096"/>
                  <a:gd name="T66" fmla="*/ 2147483647 w 974"/>
                  <a:gd name="T67" fmla="*/ 2147483647 h 1096"/>
                  <a:gd name="T68" fmla="*/ 2147483647 w 974"/>
                  <a:gd name="T69" fmla="*/ 2147483647 h 1096"/>
                  <a:gd name="T70" fmla="*/ 2147483647 w 974"/>
                  <a:gd name="T71" fmla="*/ 2147483647 h 1096"/>
                  <a:gd name="T72" fmla="*/ 2147483647 w 974"/>
                  <a:gd name="T73" fmla="*/ 2147483647 h 1096"/>
                  <a:gd name="T74" fmla="*/ 2147483647 w 974"/>
                  <a:gd name="T75" fmla="*/ 2147483647 h 1096"/>
                  <a:gd name="T76" fmla="*/ 2147483647 w 974"/>
                  <a:gd name="T77" fmla="*/ 2147483647 h 1096"/>
                  <a:gd name="T78" fmla="*/ 2147483647 w 974"/>
                  <a:gd name="T79" fmla="*/ 2147483647 h 109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974"/>
                  <a:gd name="T121" fmla="*/ 0 h 1096"/>
                  <a:gd name="T122" fmla="*/ 974 w 974"/>
                  <a:gd name="T123" fmla="*/ 1096 h 109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974" h="1096">
                    <a:moveTo>
                      <a:pt x="498" y="148"/>
                    </a:moveTo>
                    <a:lnTo>
                      <a:pt x="414" y="192"/>
                    </a:lnTo>
                    <a:lnTo>
                      <a:pt x="331" y="286"/>
                    </a:lnTo>
                    <a:lnTo>
                      <a:pt x="301" y="394"/>
                    </a:lnTo>
                    <a:lnTo>
                      <a:pt x="262" y="542"/>
                    </a:lnTo>
                    <a:lnTo>
                      <a:pt x="173" y="615"/>
                    </a:lnTo>
                    <a:lnTo>
                      <a:pt x="90" y="635"/>
                    </a:lnTo>
                    <a:lnTo>
                      <a:pt x="16" y="714"/>
                    </a:lnTo>
                    <a:lnTo>
                      <a:pt x="1" y="861"/>
                    </a:lnTo>
                    <a:cubicBezTo>
                      <a:pt x="0" y="905"/>
                      <a:pt x="3" y="939"/>
                      <a:pt x="9" y="978"/>
                    </a:cubicBezTo>
                    <a:cubicBezTo>
                      <a:pt x="15" y="1017"/>
                      <a:pt x="26" y="1091"/>
                      <a:pt x="35" y="1096"/>
                    </a:cubicBezTo>
                    <a:lnTo>
                      <a:pt x="75" y="1040"/>
                    </a:lnTo>
                    <a:lnTo>
                      <a:pt x="108" y="988"/>
                    </a:lnTo>
                    <a:cubicBezTo>
                      <a:pt x="116" y="972"/>
                      <a:pt x="113" y="959"/>
                      <a:pt x="124" y="948"/>
                    </a:cubicBezTo>
                    <a:cubicBezTo>
                      <a:pt x="148" y="926"/>
                      <a:pt x="155" y="931"/>
                      <a:pt x="170" y="922"/>
                    </a:cubicBezTo>
                    <a:lnTo>
                      <a:pt x="219" y="893"/>
                    </a:lnTo>
                    <a:lnTo>
                      <a:pt x="259" y="906"/>
                    </a:lnTo>
                    <a:lnTo>
                      <a:pt x="291" y="906"/>
                    </a:lnTo>
                    <a:cubicBezTo>
                      <a:pt x="303" y="904"/>
                      <a:pt x="319" y="905"/>
                      <a:pt x="327" y="898"/>
                    </a:cubicBezTo>
                    <a:lnTo>
                      <a:pt x="334" y="863"/>
                    </a:lnTo>
                    <a:lnTo>
                      <a:pt x="305" y="843"/>
                    </a:lnTo>
                    <a:lnTo>
                      <a:pt x="272" y="824"/>
                    </a:lnTo>
                    <a:lnTo>
                      <a:pt x="242" y="788"/>
                    </a:lnTo>
                    <a:lnTo>
                      <a:pt x="225" y="747"/>
                    </a:lnTo>
                    <a:lnTo>
                      <a:pt x="236" y="715"/>
                    </a:lnTo>
                    <a:lnTo>
                      <a:pt x="272" y="676"/>
                    </a:lnTo>
                    <a:lnTo>
                      <a:pt x="282" y="644"/>
                    </a:lnTo>
                    <a:lnTo>
                      <a:pt x="318" y="619"/>
                    </a:lnTo>
                    <a:cubicBezTo>
                      <a:pt x="330" y="614"/>
                      <a:pt x="350" y="609"/>
                      <a:pt x="354" y="614"/>
                    </a:cubicBezTo>
                    <a:lnTo>
                      <a:pt x="341" y="647"/>
                    </a:lnTo>
                    <a:lnTo>
                      <a:pt x="324" y="679"/>
                    </a:lnTo>
                    <a:lnTo>
                      <a:pt x="308" y="709"/>
                    </a:lnTo>
                    <a:lnTo>
                      <a:pt x="311" y="742"/>
                    </a:lnTo>
                    <a:lnTo>
                      <a:pt x="324" y="778"/>
                    </a:lnTo>
                    <a:cubicBezTo>
                      <a:pt x="332" y="788"/>
                      <a:pt x="350" y="800"/>
                      <a:pt x="357" y="801"/>
                    </a:cubicBezTo>
                    <a:cubicBezTo>
                      <a:pt x="364" y="802"/>
                      <a:pt x="365" y="788"/>
                      <a:pt x="364" y="781"/>
                    </a:cubicBezTo>
                    <a:cubicBezTo>
                      <a:pt x="362" y="775"/>
                      <a:pt x="348" y="770"/>
                      <a:pt x="346" y="762"/>
                    </a:cubicBezTo>
                    <a:lnTo>
                      <a:pt x="346" y="730"/>
                    </a:lnTo>
                    <a:lnTo>
                      <a:pt x="355" y="711"/>
                    </a:lnTo>
                    <a:lnTo>
                      <a:pt x="380" y="745"/>
                    </a:lnTo>
                    <a:lnTo>
                      <a:pt x="410" y="761"/>
                    </a:lnTo>
                    <a:lnTo>
                      <a:pt x="446" y="765"/>
                    </a:lnTo>
                    <a:cubicBezTo>
                      <a:pt x="455" y="765"/>
                      <a:pt x="452" y="742"/>
                      <a:pt x="465" y="761"/>
                    </a:cubicBezTo>
                    <a:cubicBezTo>
                      <a:pt x="478" y="781"/>
                      <a:pt x="466" y="783"/>
                      <a:pt x="455" y="791"/>
                    </a:cubicBezTo>
                    <a:cubicBezTo>
                      <a:pt x="445" y="799"/>
                      <a:pt x="409" y="805"/>
                      <a:pt x="400" y="811"/>
                    </a:cubicBezTo>
                    <a:cubicBezTo>
                      <a:pt x="391" y="816"/>
                      <a:pt x="393" y="825"/>
                      <a:pt x="400" y="827"/>
                    </a:cubicBezTo>
                    <a:cubicBezTo>
                      <a:pt x="406" y="829"/>
                      <a:pt x="426" y="829"/>
                      <a:pt x="439" y="827"/>
                    </a:cubicBezTo>
                    <a:lnTo>
                      <a:pt x="478" y="813"/>
                    </a:lnTo>
                    <a:lnTo>
                      <a:pt x="521" y="817"/>
                    </a:lnTo>
                    <a:cubicBezTo>
                      <a:pt x="526" y="811"/>
                      <a:pt x="505" y="788"/>
                      <a:pt x="508" y="781"/>
                    </a:cubicBezTo>
                    <a:cubicBezTo>
                      <a:pt x="510" y="774"/>
                      <a:pt x="530" y="770"/>
                      <a:pt x="536" y="772"/>
                    </a:cubicBezTo>
                    <a:cubicBezTo>
                      <a:pt x="542" y="775"/>
                      <a:pt x="546" y="787"/>
                      <a:pt x="544" y="794"/>
                    </a:cubicBezTo>
                    <a:lnTo>
                      <a:pt x="528" y="817"/>
                    </a:lnTo>
                    <a:lnTo>
                      <a:pt x="551" y="827"/>
                    </a:lnTo>
                    <a:lnTo>
                      <a:pt x="580" y="840"/>
                    </a:lnTo>
                    <a:lnTo>
                      <a:pt x="607" y="858"/>
                    </a:lnTo>
                    <a:lnTo>
                      <a:pt x="673" y="870"/>
                    </a:lnTo>
                    <a:lnTo>
                      <a:pt x="731" y="883"/>
                    </a:lnTo>
                    <a:lnTo>
                      <a:pt x="728" y="853"/>
                    </a:lnTo>
                    <a:lnTo>
                      <a:pt x="761" y="811"/>
                    </a:lnTo>
                    <a:lnTo>
                      <a:pt x="777" y="771"/>
                    </a:lnTo>
                    <a:lnTo>
                      <a:pt x="822" y="733"/>
                    </a:lnTo>
                    <a:cubicBezTo>
                      <a:pt x="833" y="720"/>
                      <a:pt x="823" y="709"/>
                      <a:pt x="843" y="692"/>
                    </a:cubicBezTo>
                    <a:cubicBezTo>
                      <a:pt x="862" y="676"/>
                      <a:pt x="894" y="688"/>
                      <a:pt x="909" y="697"/>
                    </a:cubicBezTo>
                    <a:cubicBezTo>
                      <a:pt x="924" y="706"/>
                      <a:pt x="931" y="709"/>
                      <a:pt x="930" y="748"/>
                    </a:cubicBezTo>
                    <a:cubicBezTo>
                      <a:pt x="930" y="788"/>
                      <a:pt x="907" y="753"/>
                      <a:pt x="902" y="765"/>
                    </a:cubicBezTo>
                    <a:lnTo>
                      <a:pt x="902" y="817"/>
                    </a:lnTo>
                    <a:lnTo>
                      <a:pt x="915" y="866"/>
                    </a:lnTo>
                    <a:cubicBezTo>
                      <a:pt x="921" y="880"/>
                      <a:pt x="918" y="896"/>
                      <a:pt x="941" y="899"/>
                    </a:cubicBezTo>
                    <a:cubicBezTo>
                      <a:pt x="964" y="902"/>
                      <a:pt x="966" y="881"/>
                      <a:pt x="974" y="870"/>
                    </a:cubicBezTo>
                    <a:lnTo>
                      <a:pt x="971" y="807"/>
                    </a:lnTo>
                    <a:lnTo>
                      <a:pt x="971" y="768"/>
                    </a:lnTo>
                    <a:cubicBezTo>
                      <a:pt x="966" y="747"/>
                      <a:pt x="951" y="716"/>
                      <a:pt x="943" y="680"/>
                    </a:cubicBezTo>
                    <a:lnTo>
                      <a:pt x="921" y="550"/>
                    </a:lnTo>
                    <a:cubicBezTo>
                      <a:pt x="903" y="518"/>
                      <a:pt x="860" y="519"/>
                      <a:pt x="833" y="486"/>
                    </a:cubicBezTo>
                    <a:cubicBezTo>
                      <a:pt x="806" y="453"/>
                      <a:pt x="765" y="405"/>
                      <a:pt x="761" y="350"/>
                    </a:cubicBezTo>
                    <a:cubicBezTo>
                      <a:pt x="732" y="306"/>
                      <a:pt x="798" y="214"/>
                      <a:pt x="809" y="158"/>
                    </a:cubicBezTo>
                    <a:cubicBezTo>
                      <a:pt x="820" y="102"/>
                      <a:pt x="846" y="26"/>
                      <a:pt x="830" y="13"/>
                    </a:cubicBezTo>
                    <a:cubicBezTo>
                      <a:pt x="814" y="0"/>
                      <a:pt x="750" y="65"/>
                      <a:pt x="715" y="79"/>
                    </a:cubicBezTo>
                    <a:cubicBezTo>
                      <a:pt x="686" y="72"/>
                      <a:pt x="652" y="87"/>
                      <a:pt x="616" y="99"/>
                    </a:cubicBezTo>
                    <a:cubicBezTo>
                      <a:pt x="580" y="110"/>
                      <a:pt x="533" y="145"/>
                      <a:pt x="498" y="1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lIns="82406" tIns="41203" rIns="82406" bIns="41203"/>
              <a:lstStyle/>
              <a:p>
                <a:endParaRPr lang="ja-JP" altLang="en-US"/>
              </a:p>
            </p:txBody>
          </p:sp>
          <p:sp>
            <p:nvSpPr>
              <p:cNvPr id="61" name="Freeform 50"/>
              <p:cNvSpPr>
                <a:spLocks noChangeAspect="1"/>
              </p:cNvSpPr>
              <p:nvPr/>
            </p:nvSpPr>
            <p:spPr bwMode="auto">
              <a:xfrm rot="-956643">
                <a:off x="6989092" y="2408238"/>
                <a:ext cx="1355725" cy="2414587"/>
              </a:xfrm>
              <a:custGeom>
                <a:avLst/>
                <a:gdLst>
                  <a:gd name="T0" fmla="*/ 2147483647 w 1393"/>
                  <a:gd name="T1" fmla="*/ 2147483647 h 2532"/>
                  <a:gd name="T2" fmla="*/ 2147483647 w 1393"/>
                  <a:gd name="T3" fmla="*/ 2147483647 h 2532"/>
                  <a:gd name="T4" fmla="*/ 2147483647 w 1393"/>
                  <a:gd name="T5" fmla="*/ 2147483647 h 2532"/>
                  <a:gd name="T6" fmla="*/ 2147483647 w 1393"/>
                  <a:gd name="T7" fmla="*/ 2147483647 h 2532"/>
                  <a:gd name="T8" fmla="*/ 2147483647 w 1393"/>
                  <a:gd name="T9" fmla="*/ 2147483647 h 2532"/>
                  <a:gd name="T10" fmla="*/ 2147483647 w 1393"/>
                  <a:gd name="T11" fmla="*/ 2147483647 h 2532"/>
                  <a:gd name="T12" fmla="*/ 2147483647 w 1393"/>
                  <a:gd name="T13" fmla="*/ 2147483647 h 2532"/>
                  <a:gd name="T14" fmla="*/ 2147483647 w 1393"/>
                  <a:gd name="T15" fmla="*/ 2147483647 h 2532"/>
                  <a:gd name="T16" fmla="*/ 2147483647 w 1393"/>
                  <a:gd name="T17" fmla="*/ 2147483647 h 2532"/>
                  <a:gd name="T18" fmla="*/ 2147483647 w 1393"/>
                  <a:gd name="T19" fmla="*/ 2147483647 h 2532"/>
                  <a:gd name="T20" fmla="*/ 2147483647 w 1393"/>
                  <a:gd name="T21" fmla="*/ 2147483647 h 2532"/>
                  <a:gd name="T22" fmla="*/ 2147483647 w 1393"/>
                  <a:gd name="T23" fmla="*/ 2147483647 h 2532"/>
                  <a:gd name="T24" fmla="*/ 2147483647 w 1393"/>
                  <a:gd name="T25" fmla="*/ 2147483647 h 2532"/>
                  <a:gd name="T26" fmla="*/ 2147483647 w 1393"/>
                  <a:gd name="T27" fmla="*/ 2147483647 h 2532"/>
                  <a:gd name="T28" fmla="*/ 2147483647 w 1393"/>
                  <a:gd name="T29" fmla="*/ 2147483647 h 2532"/>
                  <a:gd name="T30" fmla="*/ 2147483647 w 1393"/>
                  <a:gd name="T31" fmla="*/ 2147483647 h 2532"/>
                  <a:gd name="T32" fmla="*/ 2147483647 w 1393"/>
                  <a:gd name="T33" fmla="*/ 2147483647 h 2532"/>
                  <a:gd name="T34" fmla="*/ 2147483647 w 1393"/>
                  <a:gd name="T35" fmla="*/ 2147483647 h 2532"/>
                  <a:gd name="T36" fmla="*/ 2147483647 w 1393"/>
                  <a:gd name="T37" fmla="*/ 2147483647 h 2532"/>
                  <a:gd name="T38" fmla="*/ 2147483647 w 1393"/>
                  <a:gd name="T39" fmla="*/ 2147483647 h 2532"/>
                  <a:gd name="T40" fmla="*/ 2147483647 w 1393"/>
                  <a:gd name="T41" fmla="*/ 2147483647 h 2532"/>
                  <a:gd name="T42" fmla="*/ 2147483647 w 1393"/>
                  <a:gd name="T43" fmla="*/ 2147483647 h 2532"/>
                  <a:gd name="T44" fmla="*/ 2147483647 w 1393"/>
                  <a:gd name="T45" fmla="*/ 2147483647 h 2532"/>
                  <a:gd name="T46" fmla="*/ 2147483647 w 1393"/>
                  <a:gd name="T47" fmla="*/ 2147483647 h 2532"/>
                  <a:gd name="T48" fmla="*/ 2147483647 w 1393"/>
                  <a:gd name="T49" fmla="*/ 2147483647 h 2532"/>
                  <a:gd name="T50" fmla="*/ 2147483647 w 1393"/>
                  <a:gd name="T51" fmla="*/ 2147483647 h 2532"/>
                  <a:gd name="T52" fmla="*/ 2147483647 w 1393"/>
                  <a:gd name="T53" fmla="*/ 2147483647 h 2532"/>
                  <a:gd name="T54" fmla="*/ 2147483647 w 1393"/>
                  <a:gd name="T55" fmla="*/ 2147483647 h 2532"/>
                  <a:gd name="T56" fmla="*/ 2147483647 w 1393"/>
                  <a:gd name="T57" fmla="*/ 2147483647 h 2532"/>
                  <a:gd name="T58" fmla="*/ 2147483647 w 1393"/>
                  <a:gd name="T59" fmla="*/ 2147483647 h 2532"/>
                  <a:gd name="T60" fmla="*/ 2147483647 w 1393"/>
                  <a:gd name="T61" fmla="*/ 2147483647 h 2532"/>
                  <a:gd name="T62" fmla="*/ 2147483647 w 1393"/>
                  <a:gd name="T63" fmla="*/ 2147483647 h 2532"/>
                  <a:gd name="T64" fmla="*/ 2147483647 w 1393"/>
                  <a:gd name="T65" fmla="*/ 2147483647 h 2532"/>
                  <a:gd name="T66" fmla="*/ 2147483647 w 1393"/>
                  <a:gd name="T67" fmla="*/ 2147483647 h 2532"/>
                  <a:gd name="T68" fmla="*/ 2147483647 w 1393"/>
                  <a:gd name="T69" fmla="*/ 2147483647 h 2532"/>
                  <a:gd name="T70" fmla="*/ 2147483647 w 1393"/>
                  <a:gd name="T71" fmla="*/ 2147483647 h 2532"/>
                  <a:gd name="T72" fmla="*/ 2147483647 w 1393"/>
                  <a:gd name="T73" fmla="*/ 2147483647 h 2532"/>
                  <a:gd name="T74" fmla="*/ 2147483647 w 1393"/>
                  <a:gd name="T75" fmla="*/ 2147483647 h 2532"/>
                  <a:gd name="T76" fmla="*/ 2147483647 w 1393"/>
                  <a:gd name="T77" fmla="*/ 2147483647 h 2532"/>
                  <a:gd name="T78" fmla="*/ 2147483647 w 1393"/>
                  <a:gd name="T79" fmla="*/ 2147483647 h 2532"/>
                  <a:gd name="T80" fmla="*/ 2147483647 w 1393"/>
                  <a:gd name="T81" fmla="*/ 2147483647 h 2532"/>
                  <a:gd name="T82" fmla="*/ 2147483647 w 1393"/>
                  <a:gd name="T83" fmla="*/ 2147483647 h 2532"/>
                  <a:gd name="T84" fmla="*/ 2147483647 w 1393"/>
                  <a:gd name="T85" fmla="*/ 2147483647 h 2532"/>
                  <a:gd name="T86" fmla="*/ 2147483647 w 1393"/>
                  <a:gd name="T87" fmla="*/ 2147483647 h 2532"/>
                  <a:gd name="T88" fmla="*/ 2147483647 w 1393"/>
                  <a:gd name="T89" fmla="*/ 2147483647 h 2532"/>
                  <a:gd name="T90" fmla="*/ 2147483647 w 1393"/>
                  <a:gd name="T91" fmla="*/ 2147483647 h 2532"/>
                  <a:gd name="T92" fmla="*/ 2147483647 w 1393"/>
                  <a:gd name="T93" fmla="*/ 2147483647 h 2532"/>
                  <a:gd name="T94" fmla="*/ 2147483647 w 1393"/>
                  <a:gd name="T95" fmla="*/ 2147483647 h 2532"/>
                  <a:gd name="T96" fmla="*/ 2147483647 w 1393"/>
                  <a:gd name="T97" fmla="*/ 2147483647 h 2532"/>
                  <a:gd name="T98" fmla="*/ 2147483647 w 1393"/>
                  <a:gd name="T99" fmla="*/ 2147483647 h 2532"/>
                  <a:gd name="T100" fmla="*/ 2147483647 w 1393"/>
                  <a:gd name="T101" fmla="*/ 2147483647 h 2532"/>
                  <a:gd name="T102" fmla="*/ 2147483647 w 1393"/>
                  <a:gd name="T103" fmla="*/ 2147483647 h 2532"/>
                  <a:gd name="T104" fmla="*/ 2147483647 w 1393"/>
                  <a:gd name="T105" fmla="*/ 2147483647 h 2532"/>
                  <a:gd name="T106" fmla="*/ 2147483647 w 1393"/>
                  <a:gd name="T107" fmla="*/ 2147483647 h 253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393"/>
                  <a:gd name="T163" fmla="*/ 0 h 2532"/>
                  <a:gd name="T164" fmla="*/ 1393 w 1393"/>
                  <a:gd name="T165" fmla="*/ 2532 h 253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393" h="2532">
                    <a:moveTo>
                      <a:pt x="144" y="2188"/>
                    </a:moveTo>
                    <a:lnTo>
                      <a:pt x="191" y="2277"/>
                    </a:lnTo>
                    <a:cubicBezTo>
                      <a:pt x="194" y="2322"/>
                      <a:pt x="200" y="2357"/>
                      <a:pt x="211" y="2385"/>
                    </a:cubicBezTo>
                    <a:cubicBezTo>
                      <a:pt x="221" y="2414"/>
                      <a:pt x="219" y="2517"/>
                      <a:pt x="229" y="2531"/>
                    </a:cubicBezTo>
                    <a:lnTo>
                      <a:pt x="245" y="2492"/>
                    </a:lnTo>
                    <a:lnTo>
                      <a:pt x="252" y="2439"/>
                    </a:lnTo>
                    <a:cubicBezTo>
                      <a:pt x="251" y="2429"/>
                      <a:pt x="240" y="2437"/>
                      <a:pt x="239" y="2430"/>
                    </a:cubicBezTo>
                    <a:cubicBezTo>
                      <a:pt x="237" y="2422"/>
                      <a:pt x="236" y="2403"/>
                      <a:pt x="242" y="2397"/>
                    </a:cubicBezTo>
                    <a:cubicBezTo>
                      <a:pt x="258" y="2380"/>
                      <a:pt x="266" y="2394"/>
                      <a:pt x="271" y="2390"/>
                    </a:cubicBezTo>
                    <a:lnTo>
                      <a:pt x="278" y="2371"/>
                    </a:lnTo>
                    <a:lnTo>
                      <a:pt x="298" y="2344"/>
                    </a:lnTo>
                    <a:lnTo>
                      <a:pt x="340" y="2341"/>
                    </a:lnTo>
                    <a:cubicBezTo>
                      <a:pt x="354" y="2341"/>
                      <a:pt x="369" y="2340"/>
                      <a:pt x="380" y="2344"/>
                    </a:cubicBezTo>
                    <a:cubicBezTo>
                      <a:pt x="399" y="2371"/>
                      <a:pt x="397" y="2352"/>
                      <a:pt x="403" y="2364"/>
                    </a:cubicBezTo>
                    <a:cubicBezTo>
                      <a:pt x="408" y="2376"/>
                      <a:pt x="410" y="2411"/>
                      <a:pt x="415" y="2417"/>
                    </a:cubicBezTo>
                    <a:cubicBezTo>
                      <a:pt x="437" y="2427"/>
                      <a:pt x="426" y="2406"/>
                      <a:pt x="432" y="2402"/>
                    </a:cubicBezTo>
                    <a:lnTo>
                      <a:pt x="448" y="2390"/>
                    </a:lnTo>
                    <a:lnTo>
                      <a:pt x="442" y="2353"/>
                    </a:lnTo>
                    <a:lnTo>
                      <a:pt x="444" y="2314"/>
                    </a:lnTo>
                    <a:lnTo>
                      <a:pt x="482" y="2248"/>
                    </a:lnTo>
                    <a:lnTo>
                      <a:pt x="518" y="2225"/>
                    </a:lnTo>
                    <a:cubicBezTo>
                      <a:pt x="532" y="2219"/>
                      <a:pt x="552" y="2209"/>
                      <a:pt x="565" y="2211"/>
                    </a:cubicBezTo>
                    <a:cubicBezTo>
                      <a:pt x="589" y="2205"/>
                      <a:pt x="588" y="2228"/>
                      <a:pt x="599" y="2238"/>
                    </a:cubicBezTo>
                    <a:cubicBezTo>
                      <a:pt x="599" y="2238"/>
                      <a:pt x="620" y="2253"/>
                      <a:pt x="621" y="2267"/>
                    </a:cubicBezTo>
                    <a:cubicBezTo>
                      <a:pt x="621" y="2281"/>
                      <a:pt x="616" y="2311"/>
                      <a:pt x="603" y="2323"/>
                    </a:cubicBezTo>
                    <a:cubicBezTo>
                      <a:pt x="591" y="2335"/>
                      <a:pt x="559" y="2330"/>
                      <a:pt x="545" y="2339"/>
                    </a:cubicBezTo>
                    <a:lnTo>
                      <a:pt x="519" y="2380"/>
                    </a:lnTo>
                    <a:lnTo>
                      <a:pt x="509" y="2431"/>
                    </a:lnTo>
                    <a:lnTo>
                      <a:pt x="465" y="2475"/>
                    </a:lnTo>
                    <a:lnTo>
                      <a:pt x="476" y="2503"/>
                    </a:lnTo>
                    <a:lnTo>
                      <a:pt x="454" y="2516"/>
                    </a:lnTo>
                    <a:lnTo>
                      <a:pt x="484" y="2532"/>
                    </a:lnTo>
                    <a:lnTo>
                      <a:pt x="521" y="2508"/>
                    </a:lnTo>
                    <a:lnTo>
                      <a:pt x="572" y="2493"/>
                    </a:lnTo>
                    <a:lnTo>
                      <a:pt x="617" y="2474"/>
                    </a:lnTo>
                    <a:cubicBezTo>
                      <a:pt x="634" y="2467"/>
                      <a:pt x="666" y="2465"/>
                      <a:pt x="678" y="2452"/>
                    </a:cubicBezTo>
                    <a:cubicBezTo>
                      <a:pt x="699" y="2430"/>
                      <a:pt x="685" y="2410"/>
                      <a:pt x="693" y="2393"/>
                    </a:cubicBezTo>
                    <a:lnTo>
                      <a:pt x="708" y="2341"/>
                    </a:lnTo>
                    <a:cubicBezTo>
                      <a:pt x="715" y="2324"/>
                      <a:pt x="725" y="2304"/>
                      <a:pt x="740" y="2289"/>
                    </a:cubicBezTo>
                    <a:cubicBezTo>
                      <a:pt x="756" y="2275"/>
                      <a:pt x="780" y="2262"/>
                      <a:pt x="797" y="2253"/>
                    </a:cubicBezTo>
                    <a:lnTo>
                      <a:pt x="843" y="2236"/>
                    </a:lnTo>
                    <a:cubicBezTo>
                      <a:pt x="842" y="2223"/>
                      <a:pt x="806" y="2207"/>
                      <a:pt x="792" y="2175"/>
                    </a:cubicBezTo>
                    <a:cubicBezTo>
                      <a:pt x="778" y="2144"/>
                      <a:pt x="783" y="2132"/>
                      <a:pt x="781" y="2107"/>
                    </a:cubicBezTo>
                    <a:cubicBezTo>
                      <a:pt x="780" y="2083"/>
                      <a:pt x="767" y="2066"/>
                      <a:pt x="782" y="2028"/>
                    </a:cubicBezTo>
                    <a:cubicBezTo>
                      <a:pt x="798" y="1990"/>
                      <a:pt x="845" y="1952"/>
                      <a:pt x="868" y="1918"/>
                    </a:cubicBezTo>
                    <a:cubicBezTo>
                      <a:pt x="891" y="1881"/>
                      <a:pt x="902" y="1830"/>
                      <a:pt x="917" y="1807"/>
                    </a:cubicBezTo>
                    <a:cubicBezTo>
                      <a:pt x="933" y="1783"/>
                      <a:pt x="949" y="1791"/>
                      <a:pt x="960" y="1774"/>
                    </a:cubicBezTo>
                    <a:cubicBezTo>
                      <a:pt x="971" y="1757"/>
                      <a:pt x="970" y="1733"/>
                      <a:pt x="980" y="1702"/>
                    </a:cubicBezTo>
                    <a:lnTo>
                      <a:pt x="1019" y="1584"/>
                    </a:lnTo>
                    <a:lnTo>
                      <a:pt x="1026" y="1459"/>
                    </a:lnTo>
                    <a:cubicBezTo>
                      <a:pt x="1028" y="1412"/>
                      <a:pt x="1015" y="1352"/>
                      <a:pt x="1032" y="1304"/>
                    </a:cubicBezTo>
                    <a:cubicBezTo>
                      <a:pt x="1049" y="1257"/>
                      <a:pt x="1068" y="1269"/>
                      <a:pt x="1086" y="1255"/>
                    </a:cubicBezTo>
                    <a:cubicBezTo>
                      <a:pt x="1103" y="1241"/>
                      <a:pt x="1109" y="1226"/>
                      <a:pt x="1135" y="1218"/>
                    </a:cubicBezTo>
                    <a:cubicBezTo>
                      <a:pt x="1160" y="1210"/>
                      <a:pt x="1155" y="1230"/>
                      <a:pt x="1162" y="1237"/>
                    </a:cubicBezTo>
                    <a:lnTo>
                      <a:pt x="1183" y="1282"/>
                    </a:lnTo>
                    <a:lnTo>
                      <a:pt x="1206" y="1272"/>
                    </a:lnTo>
                    <a:lnTo>
                      <a:pt x="1206" y="1239"/>
                    </a:lnTo>
                    <a:lnTo>
                      <a:pt x="1200" y="1223"/>
                    </a:lnTo>
                    <a:lnTo>
                      <a:pt x="1209" y="1197"/>
                    </a:lnTo>
                    <a:lnTo>
                      <a:pt x="1206" y="1177"/>
                    </a:lnTo>
                    <a:lnTo>
                      <a:pt x="1216" y="1157"/>
                    </a:lnTo>
                    <a:lnTo>
                      <a:pt x="1229" y="1151"/>
                    </a:lnTo>
                    <a:lnTo>
                      <a:pt x="1226" y="1125"/>
                    </a:lnTo>
                    <a:lnTo>
                      <a:pt x="1236" y="1115"/>
                    </a:lnTo>
                    <a:lnTo>
                      <a:pt x="1245" y="1089"/>
                    </a:lnTo>
                    <a:lnTo>
                      <a:pt x="1262" y="1082"/>
                    </a:lnTo>
                    <a:lnTo>
                      <a:pt x="1265" y="1059"/>
                    </a:lnTo>
                    <a:lnTo>
                      <a:pt x="1288" y="1049"/>
                    </a:lnTo>
                    <a:lnTo>
                      <a:pt x="1301" y="1010"/>
                    </a:lnTo>
                    <a:lnTo>
                      <a:pt x="1324" y="993"/>
                    </a:lnTo>
                    <a:lnTo>
                      <a:pt x="1324" y="967"/>
                    </a:lnTo>
                    <a:lnTo>
                      <a:pt x="1350" y="948"/>
                    </a:lnTo>
                    <a:lnTo>
                      <a:pt x="1354" y="915"/>
                    </a:lnTo>
                    <a:lnTo>
                      <a:pt x="1373" y="889"/>
                    </a:lnTo>
                    <a:lnTo>
                      <a:pt x="1370" y="872"/>
                    </a:lnTo>
                    <a:lnTo>
                      <a:pt x="1386" y="852"/>
                    </a:lnTo>
                    <a:lnTo>
                      <a:pt x="1379" y="826"/>
                    </a:lnTo>
                    <a:lnTo>
                      <a:pt x="1380" y="800"/>
                    </a:lnTo>
                    <a:lnTo>
                      <a:pt x="1390" y="797"/>
                    </a:lnTo>
                    <a:lnTo>
                      <a:pt x="1393" y="780"/>
                    </a:lnTo>
                    <a:lnTo>
                      <a:pt x="1390" y="771"/>
                    </a:lnTo>
                    <a:lnTo>
                      <a:pt x="1386" y="741"/>
                    </a:lnTo>
                    <a:lnTo>
                      <a:pt x="1388" y="693"/>
                    </a:lnTo>
                    <a:lnTo>
                      <a:pt x="1380" y="584"/>
                    </a:lnTo>
                    <a:cubicBezTo>
                      <a:pt x="1377" y="557"/>
                      <a:pt x="1374" y="545"/>
                      <a:pt x="1367" y="528"/>
                    </a:cubicBezTo>
                    <a:cubicBezTo>
                      <a:pt x="1354" y="492"/>
                      <a:pt x="1348" y="492"/>
                      <a:pt x="1337" y="479"/>
                    </a:cubicBezTo>
                    <a:lnTo>
                      <a:pt x="1312" y="442"/>
                    </a:lnTo>
                    <a:lnTo>
                      <a:pt x="1304" y="393"/>
                    </a:lnTo>
                    <a:lnTo>
                      <a:pt x="1298" y="319"/>
                    </a:lnTo>
                    <a:cubicBezTo>
                      <a:pt x="1297" y="297"/>
                      <a:pt x="1290" y="307"/>
                      <a:pt x="1297" y="260"/>
                    </a:cubicBezTo>
                    <a:cubicBezTo>
                      <a:pt x="1304" y="213"/>
                      <a:pt x="1325" y="189"/>
                      <a:pt x="1334" y="164"/>
                    </a:cubicBezTo>
                    <a:lnTo>
                      <a:pt x="1350" y="108"/>
                    </a:lnTo>
                    <a:lnTo>
                      <a:pt x="1378" y="57"/>
                    </a:lnTo>
                    <a:cubicBezTo>
                      <a:pt x="1377" y="52"/>
                      <a:pt x="1357" y="76"/>
                      <a:pt x="1345" y="79"/>
                    </a:cubicBezTo>
                    <a:cubicBezTo>
                      <a:pt x="1332" y="80"/>
                      <a:pt x="1315" y="80"/>
                      <a:pt x="1305" y="74"/>
                    </a:cubicBezTo>
                    <a:cubicBezTo>
                      <a:pt x="1295" y="67"/>
                      <a:pt x="1295" y="46"/>
                      <a:pt x="1286" y="39"/>
                    </a:cubicBezTo>
                    <a:lnTo>
                      <a:pt x="1254" y="37"/>
                    </a:lnTo>
                    <a:lnTo>
                      <a:pt x="1212" y="0"/>
                    </a:lnTo>
                    <a:lnTo>
                      <a:pt x="1190" y="39"/>
                    </a:lnTo>
                    <a:lnTo>
                      <a:pt x="1180" y="82"/>
                    </a:lnTo>
                    <a:lnTo>
                      <a:pt x="1170" y="115"/>
                    </a:lnTo>
                    <a:lnTo>
                      <a:pt x="1170" y="148"/>
                    </a:lnTo>
                    <a:lnTo>
                      <a:pt x="1222" y="144"/>
                    </a:lnTo>
                    <a:lnTo>
                      <a:pt x="1254" y="125"/>
                    </a:lnTo>
                    <a:lnTo>
                      <a:pt x="1291" y="113"/>
                    </a:lnTo>
                    <a:lnTo>
                      <a:pt x="1291" y="148"/>
                    </a:lnTo>
                    <a:lnTo>
                      <a:pt x="1268" y="193"/>
                    </a:lnTo>
                    <a:lnTo>
                      <a:pt x="1245" y="233"/>
                    </a:lnTo>
                    <a:lnTo>
                      <a:pt x="1239" y="262"/>
                    </a:lnTo>
                    <a:lnTo>
                      <a:pt x="1203" y="256"/>
                    </a:lnTo>
                    <a:cubicBezTo>
                      <a:pt x="1195" y="250"/>
                      <a:pt x="1199" y="234"/>
                      <a:pt x="1193" y="230"/>
                    </a:cubicBezTo>
                    <a:cubicBezTo>
                      <a:pt x="1187" y="225"/>
                      <a:pt x="1176" y="220"/>
                      <a:pt x="1170" y="226"/>
                    </a:cubicBezTo>
                    <a:cubicBezTo>
                      <a:pt x="1150" y="233"/>
                      <a:pt x="1169" y="259"/>
                      <a:pt x="1160" y="262"/>
                    </a:cubicBezTo>
                    <a:cubicBezTo>
                      <a:pt x="1151" y="266"/>
                      <a:pt x="1131" y="275"/>
                      <a:pt x="1121" y="266"/>
                    </a:cubicBezTo>
                    <a:lnTo>
                      <a:pt x="1103" y="209"/>
                    </a:lnTo>
                    <a:lnTo>
                      <a:pt x="1117" y="167"/>
                    </a:lnTo>
                    <a:cubicBezTo>
                      <a:pt x="1118" y="152"/>
                      <a:pt x="1116" y="125"/>
                      <a:pt x="1108" y="120"/>
                    </a:cubicBezTo>
                    <a:cubicBezTo>
                      <a:pt x="1086" y="107"/>
                      <a:pt x="1083" y="134"/>
                      <a:pt x="1072" y="133"/>
                    </a:cubicBezTo>
                    <a:cubicBezTo>
                      <a:pt x="1058" y="132"/>
                      <a:pt x="1036" y="110"/>
                      <a:pt x="1029" y="115"/>
                    </a:cubicBezTo>
                    <a:cubicBezTo>
                      <a:pt x="1019" y="127"/>
                      <a:pt x="1031" y="152"/>
                      <a:pt x="1026" y="161"/>
                    </a:cubicBezTo>
                    <a:lnTo>
                      <a:pt x="1009" y="164"/>
                    </a:lnTo>
                    <a:lnTo>
                      <a:pt x="1006" y="190"/>
                    </a:lnTo>
                    <a:lnTo>
                      <a:pt x="1006" y="223"/>
                    </a:lnTo>
                    <a:lnTo>
                      <a:pt x="996" y="252"/>
                    </a:lnTo>
                    <a:cubicBezTo>
                      <a:pt x="991" y="261"/>
                      <a:pt x="985" y="270"/>
                      <a:pt x="976" y="272"/>
                    </a:cubicBezTo>
                    <a:cubicBezTo>
                      <a:pt x="973" y="272"/>
                      <a:pt x="954" y="264"/>
                      <a:pt x="945" y="260"/>
                    </a:cubicBezTo>
                    <a:lnTo>
                      <a:pt x="912" y="266"/>
                    </a:lnTo>
                    <a:lnTo>
                      <a:pt x="901" y="295"/>
                    </a:lnTo>
                    <a:cubicBezTo>
                      <a:pt x="901" y="295"/>
                      <a:pt x="873" y="311"/>
                      <a:pt x="872" y="321"/>
                    </a:cubicBezTo>
                    <a:cubicBezTo>
                      <a:pt x="870" y="331"/>
                      <a:pt x="888" y="332"/>
                      <a:pt x="891" y="354"/>
                    </a:cubicBezTo>
                    <a:cubicBezTo>
                      <a:pt x="895" y="376"/>
                      <a:pt x="894" y="405"/>
                      <a:pt x="891" y="426"/>
                    </a:cubicBezTo>
                    <a:lnTo>
                      <a:pt x="878" y="484"/>
                    </a:lnTo>
                    <a:lnTo>
                      <a:pt x="856" y="533"/>
                    </a:lnTo>
                    <a:lnTo>
                      <a:pt x="829" y="564"/>
                    </a:lnTo>
                    <a:lnTo>
                      <a:pt x="803" y="567"/>
                    </a:lnTo>
                    <a:cubicBezTo>
                      <a:pt x="792" y="565"/>
                      <a:pt x="772" y="540"/>
                      <a:pt x="767" y="548"/>
                    </a:cubicBezTo>
                    <a:cubicBezTo>
                      <a:pt x="757" y="567"/>
                      <a:pt x="759" y="602"/>
                      <a:pt x="767" y="613"/>
                    </a:cubicBezTo>
                    <a:lnTo>
                      <a:pt x="809" y="610"/>
                    </a:lnTo>
                    <a:lnTo>
                      <a:pt x="845" y="620"/>
                    </a:lnTo>
                    <a:lnTo>
                      <a:pt x="863" y="659"/>
                    </a:lnTo>
                    <a:lnTo>
                      <a:pt x="867" y="739"/>
                    </a:lnTo>
                    <a:lnTo>
                      <a:pt x="845" y="787"/>
                    </a:lnTo>
                    <a:cubicBezTo>
                      <a:pt x="832" y="805"/>
                      <a:pt x="803" y="816"/>
                      <a:pt x="790" y="849"/>
                    </a:cubicBezTo>
                    <a:cubicBezTo>
                      <a:pt x="776" y="882"/>
                      <a:pt x="781" y="889"/>
                      <a:pt x="779" y="907"/>
                    </a:cubicBezTo>
                    <a:lnTo>
                      <a:pt x="776" y="959"/>
                    </a:lnTo>
                    <a:lnTo>
                      <a:pt x="744" y="993"/>
                    </a:lnTo>
                    <a:lnTo>
                      <a:pt x="681" y="1059"/>
                    </a:lnTo>
                    <a:lnTo>
                      <a:pt x="638" y="1125"/>
                    </a:lnTo>
                    <a:lnTo>
                      <a:pt x="603" y="1218"/>
                    </a:lnTo>
                    <a:lnTo>
                      <a:pt x="569" y="1270"/>
                    </a:lnTo>
                    <a:lnTo>
                      <a:pt x="519" y="1300"/>
                    </a:lnTo>
                    <a:lnTo>
                      <a:pt x="444" y="1311"/>
                    </a:lnTo>
                    <a:cubicBezTo>
                      <a:pt x="420" y="1315"/>
                      <a:pt x="390" y="1316"/>
                      <a:pt x="377" y="1325"/>
                    </a:cubicBezTo>
                    <a:cubicBezTo>
                      <a:pt x="365" y="1335"/>
                      <a:pt x="371" y="1346"/>
                      <a:pt x="363" y="1364"/>
                    </a:cubicBezTo>
                    <a:lnTo>
                      <a:pt x="326" y="1434"/>
                    </a:lnTo>
                    <a:lnTo>
                      <a:pt x="227" y="1501"/>
                    </a:lnTo>
                    <a:lnTo>
                      <a:pt x="166" y="1525"/>
                    </a:lnTo>
                    <a:lnTo>
                      <a:pt x="107" y="1551"/>
                    </a:lnTo>
                    <a:cubicBezTo>
                      <a:pt x="95" y="1566"/>
                      <a:pt x="96" y="1597"/>
                      <a:pt x="93" y="1617"/>
                    </a:cubicBezTo>
                    <a:cubicBezTo>
                      <a:pt x="90" y="1637"/>
                      <a:pt x="97" y="1639"/>
                      <a:pt x="90" y="1671"/>
                    </a:cubicBezTo>
                    <a:cubicBezTo>
                      <a:pt x="83" y="1703"/>
                      <a:pt x="65" y="1757"/>
                      <a:pt x="52" y="1808"/>
                    </a:cubicBezTo>
                    <a:cubicBezTo>
                      <a:pt x="57" y="1877"/>
                      <a:pt x="0" y="1902"/>
                      <a:pt x="12" y="1980"/>
                    </a:cubicBezTo>
                    <a:cubicBezTo>
                      <a:pt x="10" y="2024"/>
                      <a:pt x="28" y="2079"/>
                      <a:pt x="48" y="2108"/>
                    </a:cubicBezTo>
                    <a:cubicBezTo>
                      <a:pt x="70" y="2143"/>
                      <a:pt x="144" y="2188"/>
                      <a:pt x="144" y="2188"/>
                    </a:cubicBezTo>
                    <a:close/>
                  </a:path>
                </a:pathLst>
              </a:custGeom>
              <a:solidFill>
                <a:srgbClr val="33CC33"/>
              </a:solidFill>
              <a:ln w="1270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lIns="82406" tIns="41203" rIns="82406" bIns="41203"/>
              <a:lstStyle/>
              <a:p>
                <a:endParaRPr lang="ja-JP" altLang="en-US"/>
              </a:p>
            </p:txBody>
          </p:sp>
          <p:sp>
            <p:nvSpPr>
              <p:cNvPr id="65" name="Freeform 51"/>
              <p:cNvSpPr>
                <a:spLocks noChangeAspect="1"/>
              </p:cNvSpPr>
              <p:nvPr/>
            </p:nvSpPr>
            <p:spPr bwMode="auto">
              <a:xfrm rot="-956643">
                <a:off x="4782467" y="5262563"/>
                <a:ext cx="736600" cy="1030287"/>
              </a:xfrm>
              <a:custGeom>
                <a:avLst/>
                <a:gdLst>
                  <a:gd name="T0" fmla="*/ 2147483647 w 922"/>
                  <a:gd name="T1" fmla="*/ 2147483647 h 1318"/>
                  <a:gd name="T2" fmla="*/ 2147483647 w 922"/>
                  <a:gd name="T3" fmla="*/ 2147483647 h 1318"/>
                  <a:gd name="T4" fmla="*/ 2147483647 w 922"/>
                  <a:gd name="T5" fmla="*/ 2147483647 h 1318"/>
                  <a:gd name="T6" fmla="*/ 2147483647 w 922"/>
                  <a:gd name="T7" fmla="*/ 2147483647 h 1318"/>
                  <a:gd name="T8" fmla="*/ 2147483647 w 922"/>
                  <a:gd name="T9" fmla="*/ 2147483647 h 1318"/>
                  <a:gd name="T10" fmla="*/ 2147483647 w 922"/>
                  <a:gd name="T11" fmla="*/ 2147483647 h 1318"/>
                  <a:gd name="T12" fmla="*/ 2147483647 w 922"/>
                  <a:gd name="T13" fmla="*/ 2147483647 h 1318"/>
                  <a:gd name="T14" fmla="*/ 2147483647 w 922"/>
                  <a:gd name="T15" fmla="*/ 2147483647 h 1318"/>
                  <a:gd name="T16" fmla="*/ 2147483647 w 922"/>
                  <a:gd name="T17" fmla="*/ 2147483647 h 1318"/>
                  <a:gd name="T18" fmla="*/ 2147483647 w 922"/>
                  <a:gd name="T19" fmla="*/ 2147483647 h 1318"/>
                  <a:gd name="T20" fmla="*/ 2147483647 w 922"/>
                  <a:gd name="T21" fmla="*/ 2147483647 h 1318"/>
                  <a:gd name="T22" fmla="*/ 2147483647 w 922"/>
                  <a:gd name="T23" fmla="*/ 2147483647 h 1318"/>
                  <a:gd name="T24" fmla="*/ 2147483647 w 922"/>
                  <a:gd name="T25" fmla="*/ 2147483647 h 1318"/>
                  <a:gd name="T26" fmla="*/ 2147483647 w 922"/>
                  <a:gd name="T27" fmla="*/ 2147483647 h 1318"/>
                  <a:gd name="T28" fmla="*/ 2147483647 w 922"/>
                  <a:gd name="T29" fmla="*/ 2147483647 h 1318"/>
                  <a:gd name="T30" fmla="*/ 2147483647 w 922"/>
                  <a:gd name="T31" fmla="*/ 2147483647 h 1318"/>
                  <a:gd name="T32" fmla="*/ 2147483647 w 922"/>
                  <a:gd name="T33" fmla="*/ 2147483647 h 1318"/>
                  <a:gd name="T34" fmla="*/ 2147483647 w 922"/>
                  <a:gd name="T35" fmla="*/ 2147483647 h 1318"/>
                  <a:gd name="T36" fmla="*/ 2147483647 w 922"/>
                  <a:gd name="T37" fmla="*/ 2147483647 h 1318"/>
                  <a:gd name="T38" fmla="*/ 2147483647 w 922"/>
                  <a:gd name="T39" fmla="*/ 2147483647 h 1318"/>
                  <a:gd name="T40" fmla="*/ 2147483647 w 922"/>
                  <a:gd name="T41" fmla="*/ 2147483647 h 1318"/>
                  <a:gd name="T42" fmla="*/ 2147483647 w 922"/>
                  <a:gd name="T43" fmla="*/ 2147483647 h 1318"/>
                  <a:gd name="T44" fmla="*/ 2147483647 w 922"/>
                  <a:gd name="T45" fmla="*/ 2147483647 h 1318"/>
                  <a:gd name="T46" fmla="*/ 2147483647 w 922"/>
                  <a:gd name="T47" fmla="*/ 2147483647 h 1318"/>
                  <a:gd name="T48" fmla="*/ 2147483647 w 922"/>
                  <a:gd name="T49" fmla="*/ 2147483647 h 1318"/>
                  <a:gd name="T50" fmla="*/ 2147483647 w 922"/>
                  <a:gd name="T51" fmla="*/ 2147483647 h 1318"/>
                  <a:gd name="T52" fmla="*/ 2147483647 w 922"/>
                  <a:gd name="T53" fmla="*/ 2147483647 h 1318"/>
                  <a:gd name="T54" fmla="*/ 2147483647 w 922"/>
                  <a:gd name="T55" fmla="*/ 2147483647 h 1318"/>
                  <a:gd name="T56" fmla="*/ 2147483647 w 922"/>
                  <a:gd name="T57" fmla="*/ 2147483647 h 1318"/>
                  <a:gd name="T58" fmla="*/ 2147483647 w 922"/>
                  <a:gd name="T59" fmla="*/ 2147483647 h 1318"/>
                  <a:gd name="T60" fmla="*/ 2147483647 w 922"/>
                  <a:gd name="T61" fmla="*/ 2147483647 h 1318"/>
                  <a:gd name="T62" fmla="*/ 2147483647 w 922"/>
                  <a:gd name="T63" fmla="*/ 2147483647 h 1318"/>
                  <a:gd name="T64" fmla="*/ 2147483647 w 922"/>
                  <a:gd name="T65" fmla="*/ 2147483647 h 1318"/>
                  <a:gd name="T66" fmla="*/ 2147483647 w 922"/>
                  <a:gd name="T67" fmla="*/ 2147483647 h 1318"/>
                  <a:gd name="T68" fmla="*/ 2147483647 w 922"/>
                  <a:gd name="T69" fmla="*/ 2147483647 h 1318"/>
                  <a:gd name="T70" fmla="*/ 2147483647 w 922"/>
                  <a:gd name="T71" fmla="*/ 2147483647 h 1318"/>
                  <a:gd name="T72" fmla="*/ 2147483647 w 922"/>
                  <a:gd name="T73" fmla="*/ 2147483647 h 1318"/>
                  <a:gd name="T74" fmla="*/ 2147483647 w 922"/>
                  <a:gd name="T75" fmla="*/ 2147483647 h 1318"/>
                  <a:gd name="T76" fmla="*/ 2147483647 w 922"/>
                  <a:gd name="T77" fmla="*/ 2147483647 h 1318"/>
                  <a:gd name="T78" fmla="*/ 2147483647 w 922"/>
                  <a:gd name="T79" fmla="*/ 2147483647 h 1318"/>
                  <a:gd name="T80" fmla="*/ 2147483647 w 922"/>
                  <a:gd name="T81" fmla="*/ 2147483647 h 1318"/>
                  <a:gd name="T82" fmla="*/ 2147483647 w 922"/>
                  <a:gd name="T83" fmla="*/ 2147483647 h 1318"/>
                  <a:gd name="T84" fmla="*/ 2147483647 w 922"/>
                  <a:gd name="T85" fmla="*/ 2147483647 h 1318"/>
                  <a:gd name="T86" fmla="*/ 2147483647 w 922"/>
                  <a:gd name="T87" fmla="*/ 2147483647 h 1318"/>
                  <a:gd name="T88" fmla="*/ 2147483647 w 922"/>
                  <a:gd name="T89" fmla="*/ 2147483647 h 1318"/>
                  <a:gd name="T90" fmla="*/ 2147483647 w 922"/>
                  <a:gd name="T91" fmla="*/ 2147483647 h 1318"/>
                  <a:gd name="T92" fmla="*/ 2147483647 w 922"/>
                  <a:gd name="T93" fmla="*/ 2147483647 h 1318"/>
                  <a:gd name="T94" fmla="*/ 2147483647 w 922"/>
                  <a:gd name="T95" fmla="*/ 2147483647 h 1318"/>
                  <a:gd name="T96" fmla="*/ 2147483647 w 922"/>
                  <a:gd name="T97" fmla="*/ 2147483647 h 1318"/>
                  <a:gd name="T98" fmla="*/ 2147483647 w 922"/>
                  <a:gd name="T99" fmla="*/ 2147483647 h 1318"/>
                  <a:gd name="T100" fmla="*/ 2147483647 w 922"/>
                  <a:gd name="T101" fmla="*/ 2147483647 h 131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922"/>
                  <a:gd name="T154" fmla="*/ 0 h 1318"/>
                  <a:gd name="T155" fmla="*/ 922 w 922"/>
                  <a:gd name="T156" fmla="*/ 1318 h 1318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922" h="1318">
                    <a:moveTo>
                      <a:pt x="210" y="97"/>
                    </a:moveTo>
                    <a:cubicBezTo>
                      <a:pt x="198" y="94"/>
                      <a:pt x="185" y="111"/>
                      <a:pt x="183" y="119"/>
                    </a:cubicBezTo>
                    <a:lnTo>
                      <a:pt x="195" y="144"/>
                    </a:lnTo>
                    <a:lnTo>
                      <a:pt x="191" y="175"/>
                    </a:lnTo>
                    <a:lnTo>
                      <a:pt x="172" y="189"/>
                    </a:lnTo>
                    <a:lnTo>
                      <a:pt x="128" y="166"/>
                    </a:lnTo>
                    <a:lnTo>
                      <a:pt x="68" y="178"/>
                    </a:lnTo>
                    <a:lnTo>
                      <a:pt x="68" y="238"/>
                    </a:lnTo>
                    <a:lnTo>
                      <a:pt x="90" y="248"/>
                    </a:lnTo>
                    <a:lnTo>
                      <a:pt x="94" y="274"/>
                    </a:lnTo>
                    <a:lnTo>
                      <a:pt x="127" y="301"/>
                    </a:lnTo>
                    <a:lnTo>
                      <a:pt x="155" y="314"/>
                    </a:lnTo>
                    <a:lnTo>
                      <a:pt x="167" y="339"/>
                    </a:lnTo>
                    <a:lnTo>
                      <a:pt x="156" y="368"/>
                    </a:lnTo>
                    <a:lnTo>
                      <a:pt x="159" y="419"/>
                    </a:lnTo>
                    <a:lnTo>
                      <a:pt x="124" y="388"/>
                    </a:lnTo>
                    <a:lnTo>
                      <a:pt x="101" y="345"/>
                    </a:lnTo>
                    <a:cubicBezTo>
                      <a:pt x="95" y="333"/>
                      <a:pt x="95" y="314"/>
                      <a:pt x="89" y="313"/>
                    </a:cubicBezTo>
                    <a:cubicBezTo>
                      <a:pt x="83" y="312"/>
                      <a:pt x="66" y="327"/>
                      <a:pt x="62" y="340"/>
                    </a:cubicBezTo>
                    <a:lnTo>
                      <a:pt x="70" y="391"/>
                    </a:lnTo>
                    <a:lnTo>
                      <a:pt x="96" y="446"/>
                    </a:lnTo>
                    <a:lnTo>
                      <a:pt x="89" y="480"/>
                    </a:lnTo>
                    <a:lnTo>
                      <a:pt x="67" y="519"/>
                    </a:lnTo>
                    <a:lnTo>
                      <a:pt x="138" y="476"/>
                    </a:lnTo>
                    <a:lnTo>
                      <a:pt x="193" y="478"/>
                    </a:lnTo>
                    <a:cubicBezTo>
                      <a:pt x="193" y="478"/>
                      <a:pt x="216" y="478"/>
                      <a:pt x="220" y="486"/>
                    </a:cubicBezTo>
                    <a:cubicBezTo>
                      <a:pt x="224" y="494"/>
                      <a:pt x="194" y="500"/>
                      <a:pt x="215" y="529"/>
                    </a:cubicBezTo>
                    <a:cubicBezTo>
                      <a:pt x="236" y="558"/>
                      <a:pt x="255" y="537"/>
                      <a:pt x="268" y="530"/>
                    </a:cubicBezTo>
                    <a:lnTo>
                      <a:pt x="296" y="485"/>
                    </a:lnTo>
                    <a:lnTo>
                      <a:pt x="293" y="453"/>
                    </a:lnTo>
                    <a:lnTo>
                      <a:pt x="216" y="438"/>
                    </a:lnTo>
                    <a:lnTo>
                      <a:pt x="216" y="410"/>
                    </a:lnTo>
                    <a:cubicBezTo>
                      <a:pt x="227" y="401"/>
                      <a:pt x="264" y="414"/>
                      <a:pt x="281" y="381"/>
                    </a:cubicBezTo>
                    <a:cubicBezTo>
                      <a:pt x="298" y="348"/>
                      <a:pt x="263" y="343"/>
                      <a:pt x="265" y="330"/>
                    </a:cubicBezTo>
                    <a:lnTo>
                      <a:pt x="292" y="303"/>
                    </a:lnTo>
                    <a:lnTo>
                      <a:pt x="314" y="306"/>
                    </a:lnTo>
                    <a:lnTo>
                      <a:pt x="339" y="341"/>
                    </a:lnTo>
                    <a:lnTo>
                      <a:pt x="378" y="385"/>
                    </a:lnTo>
                    <a:lnTo>
                      <a:pt x="371" y="432"/>
                    </a:lnTo>
                    <a:lnTo>
                      <a:pt x="372" y="481"/>
                    </a:lnTo>
                    <a:lnTo>
                      <a:pt x="395" y="524"/>
                    </a:lnTo>
                    <a:lnTo>
                      <a:pt x="384" y="546"/>
                    </a:lnTo>
                    <a:lnTo>
                      <a:pt x="361" y="559"/>
                    </a:lnTo>
                    <a:lnTo>
                      <a:pt x="314" y="564"/>
                    </a:lnTo>
                    <a:lnTo>
                      <a:pt x="339" y="603"/>
                    </a:lnTo>
                    <a:lnTo>
                      <a:pt x="350" y="636"/>
                    </a:lnTo>
                    <a:lnTo>
                      <a:pt x="340" y="650"/>
                    </a:lnTo>
                    <a:lnTo>
                      <a:pt x="299" y="677"/>
                    </a:lnTo>
                    <a:lnTo>
                      <a:pt x="282" y="689"/>
                    </a:lnTo>
                    <a:lnTo>
                      <a:pt x="277" y="729"/>
                    </a:lnTo>
                    <a:lnTo>
                      <a:pt x="249" y="765"/>
                    </a:lnTo>
                    <a:lnTo>
                      <a:pt x="230" y="795"/>
                    </a:lnTo>
                    <a:lnTo>
                      <a:pt x="195" y="822"/>
                    </a:lnTo>
                    <a:lnTo>
                      <a:pt x="174" y="819"/>
                    </a:lnTo>
                    <a:lnTo>
                      <a:pt x="160" y="807"/>
                    </a:lnTo>
                    <a:lnTo>
                      <a:pt x="135" y="827"/>
                    </a:lnTo>
                    <a:lnTo>
                      <a:pt x="122" y="865"/>
                    </a:lnTo>
                    <a:lnTo>
                      <a:pt x="96" y="901"/>
                    </a:lnTo>
                    <a:lnTo>
                      <a:pt x="69" y="923"/>
                    </a:lnTo>
                    <a:lnTo>
                      <a:pt x="72" y="958"/>
                    </a:lnTo>
                    <a:lnTo>
                      <a:pt x="112" y="986"/>
                    </a:lnTo>
                    <a:lnTo>
                      <a:pt x="116" y="1018"/>
                    </a:lnTo>
                    <a:lnTo>
                      <a:pt x="108" y="1058"/>
                    </a:lnTo>
                    <a:lnTo>
                      <a:pt x="92" y="1102"/>
                    </a:lnTo>
                    <a:lnTo>
                      <a:pt x="52" y="1133"/>
                    </a:lnTo>
                    <a:cubicBezTo>
                      <a:pt x="37" y="1136"/>
                      <a:pt x="6" y="1111"/>
                      <a:pt x="3" y="1119"/>
                    </a:cubicBezTo>
                    <a:cubicBezTo>
                      <a:pt x="0" y="1127"/>
                      <a:pt x="23" y="1170"/>
                      <a:pt x="32" y="1181"/>
                    </a:cubicBezTo>
                    <a:lnTo>
                      <a:pt x="56" y="1184"/>
                    </a:lnTo>
                    <a:lnTo>
                      <a:pt x="83" y="1189"/>
                    </a:lnTo>
                    <a:lnTo>
                      <a:pt x="140" y="1198"/>
                    </a:lnTo>
                    <a:lnTo>
                      <a:pt x="174" y="1233"/>
                    </a:lnTo>
                    <a:lnTo>
                      <a:pt x="202" y="1206"/>
                    </a:lnTo>
                    <a:lnTo>
                      <a:pt x="203" y="1149"/>
                    </a:lnTo>
                    <a:lnTo>
                      <a:pt x="232" y="1048"/>
                    </a:lnTo>
                    <a:lnTo>
                      <a:pt x="250" y="1019"/>
                    </a:lnTo>
                    <a:lnTo>
                      <a:pt x="280" y="1010"/>
                    </a:lnTo>
                    <a:lnTo>
                      <a:pt x="304" y="1013"/>
                    </a:lnTo>
                    <a:lnTo>
                      <a:pt x="321" y="1047"/>
                    </a:lnTo>
                    <a:lnTo>
                      <a:pt x="308" y="1084"/>
                    </a:lnTo>
                    <a:lnTo>
                      <a:pt x="299" y="1106"/>
                    </a:lnTo>
                    <a:lnTo>
                      <a:pt x="261" y="1109"/>
                    </a:lnTo>
                    <a:lnTo>
                      <a:pt x="257" y="1133"/>
                    </a:lnTo>
                    <a:lnTo>
                      <a:pt x="261" y="1148"/>
                    </a:lnTo>
                    <a:lnTo>
                      <a:pt x="268" y="1190"/>
                    </a:lnTo>
                    <a:lnTo>
                      <a:pt x="260" y="1234"/>
                    </a:lnTo>
                    <a:lnTo>
                      <a:pt x="228" y="1270"/>
                    </a:lnTo>
                    <a:lnTo>
                      <a:pt x="212" y="1318"/>
                    </a:lnTo>
                    <a:lnTo>
                      <a:pt x="292" y="1298"/>
                    </a:lnTo>
                    <a:lnTo>
                      <a:pt x="353" y="1290"/>
                    </a:lnTo>
                    <a:lnTo>
                      <a:pt x="363" y="1274"/>
                    </a:lnTo>
                    <a:lnTo>
                      <a:pt x="361" y="1228"/>
                    </a:lnTo>
                    <a:lnTo>
                      <a:pt x="368" y="1198"/>
                    </a:lnTo>
                    <a:lnTo>
                      <a:pt x="391" y="1184"/>
                    </a:lnTo>
                    <a:lnTo>
                      <a:pt x="406" y="1178"/>
                    </a:lnTo>
                    <a:lnTo>
                      <a:pt x="448" y="1186"/>
                    </a:lnTo>
                    <a:lnTo>
                      <a:pt x="460" y="1214"/>
                    </a:lnTo>
                    <a:lnTo>
                      <a:pt x="489" y="1239"/>
                    </a:lnTo>
                    <a:lnTo>
                      <a:pt x="488" y="1214"/>
                    </a:lnTo>
                    <a:lnTo>
                      <a:pt x="524" y="1182"/>
                    </a:lnTo>
                    <a:lnTo>
                      <a:pt x="548" y="1134"/>
                    </a:lnTo>
                    <a:lnTo>
                      <a:pt x="566" y="1104"/>
                    </a:lnTo>
                    <a:lnTo>
                      <a:pt x="566" y="1064"/>
                    </a:lnTo>
                    <a:lnTo>
                      <a:pt x="563" y="1032"/>
                    </a:lnTo>
                    <a:lnTo>
                      <a:pt x="580" y="1004"/>
                    </a:lnTo>
                    <a:lnTo>
                      <a:pt x="635" y="933"/>
                    </a:lnTo>
                    <a:lnTo>
                      <a:pt x="661" y="919"/>
                    </a:lnTo>
                    <a:lnTo>
                      <a:pt x="775" y="744"/>
                    </a:lnTo>
                    <a:lnTo>
                      <a:pt x="777" y="729"/>
                    </a:lnTo>
                    <a:lnTo>
                      <a:pt x="807" y="684"/>
                    </a:lnTo>
                    <a:lnTo>
                      <a:pt x="886" y="647"/>
                    </a:lnTo>
                    <a:lnTo>
                      <a:pt x="882" y="624"/>
                    </a:lnTo>
                    <a:lnTo>
                      <a:pt x="876" y="606"/>
                    </a:lnTo>
                    <a:lnTo>
                      <a:pt x="887" y="585"/>
                    </a:lnTo>
                    <a:lnTo>
                      <a:pt x="922" y="550"/>
                    </a:lnTo>
                    <a:lnTo>
                      <a:pt x="916" y="533"/>
                    </a:lnTo>
                    <a:lnTo>
                      <a:pt x="899" y="507"/>
                    </a:lnTo>
                    <a:lnTo>
                      <a:pt x="884" y="497"/>
                    </a:lnTo>
                    <a:lnTo>
                      <a:pt x="891" y="450"/>
                    </a:lnTo>
                    <a:lnTo>
                      <a:pt x="841" y="448"/>
                    </a:lnTo>
                    <a:lnTo>
                      <a:pt x="792" y="438"/>
                    </a:lnTo>
                    <a:cubicBezTo>
                      <a:pt x="781" y="427"/>
                      <a:pt x="768" y="395"/>
                      <a:pt x="774" y="383"/>
                    </a:cubicBezTo>
                    <a:cubicBezTo>
                      <a:pt x="777" y="368"/>
                      <a:pt x="812" y="366"/>
                      <a:pt x="825" y="364"/>
                    </a:cubicBezTo>
                    <a:lnTo>
                      <a:pt x="853" y="371"/>
                    </a:lnTo>
                    <a:lnTo>
                      <a:pt x="881" y="354"/>
                    </a:lnTo>
                    <a:lnTo>
                      <a:pt x="895" y="325"/>
                    </a:lnTo>
                    <a:lnTo>
                      <a:pt x="894" y="293"/>
                    </a:lnTo>
                    <a:lnTo>
                      <a:pt x="892" y="245"/>
                    </a:lnTo>
                    <a:lnTo>
                      <a:pt x="842" y="219"/>
                    </a:lnTo>
                    <a:lnTo>
                      <a:pt x="787" y="226"/>
                    </a:lnTo>
                    <a:lnTo>
                      <a:pt x="743" y="236"/>
                    </a:lnTo>
                    <a:lnTo>
                      <a:pt x="674" y="211"/>
                    </a:lnTo>
                    <a:lnTo>
                      <a:pt x="641" y="158"/>
                    </a:lnTo>
                    <a:lnTo>
                      <a:pt x="638" y="128"/>
                    </a:lnTo>
                    <a:lnTo>
                      <a:pt x="643" y="96"/>
                    </a:lnTo>
                    <a:lnTo>
                      <a:pt x="654" y="73"/>
                    </a:lnTo>
                    <a:lnTo>
                      <a:pt x="661" y="20"/>
                    </a:lnTo>
                    <a:lnTo>
                      <a:pt x="642" y="0"/>
                    </a:lnTo>
                    <a:lnTo>
                      <a:pt x="624" y="15"/>
                    </a:lnTo>
                    <a:lnTo>
                      <a:pt x="586" y="24"/>
                    </a:lnTo>
                    <a:lnTo>
                      <a:pt x="572" y="12"/>
                    </a:lnTo>
                    <a:lnTo>
                      <a:pt x="540" y="2"/>
                    </a:lnTo>
                    <a:lnTo>
                      <a:pt x="513" y="13"/>
                    </a:lnTo>
                    <a:lnTo>
                      <a:pt x="489" y="26"/>
                    </a:lnTo>
                    <a:lnTo>
                      <a:pt x="449" y="44"/>
                    </a:lnTo>
                    <a:lnTo>
                      <a:pt x="424" y="57"/>
                    </a:lnTo>
                    <a:lnTo>
                      <a:pt x="426" y="97"/>
                    </a:lnTo>
                    <a:lnTo>
                      <a:pt x="401" y="116"/>
                    </a:lnTo>
                    <a:lnTo>
                      <a:pt x="378" y="113"/>
                    </a:lnTo>
                    <a:lnTo>
                      <a:pt x="344" y="93"/>
                    </a:lnTo>
                    <a:lnTo>
                      <a:pt x="324" y="82"/>
                    </a:lnTo>
                    <a:lnTo>
                      <a:pt x="306" y="96"/>
                    </a:lnTo>
                    <a:lnTo>
                      <a:pt x="288" y="126"/>
                    </a:lnTo>
                    <a:lnTo>
                      <a:pt x="255" y="135"/>
                    </a:lnTo>
                    <a:cubicBezTo>
                      <a:pt x="242" y="130"/>
                      <a:pt x="222" y="100"/>
                      <a:pt x="210" y="9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lIns="82406" tIns="41203" rIns="82406" bIns="41203"/>
              <a:lstStyle/>
              <a:p>
                <a:endParaRPr lang="ja-JP" altLang="en-US"/>
              </a:p>
            </p:txBody>
          </p:sp>
          <p:sp>
            <p:nvSpPr>
              <p:cNvPr id="68" name="Freeform 46"/>
              <p:cNvSpPr>
                <a:spLocks noChangeAspect="1"/>
              </p:cNvSpPr>
              <p:nvPr/>
            </p:nvSpPr>
            <p:spPr bwMode="auto">
              <a:xfrm rot="-956643">
                <a:off x="6222330" y="4349750"/>
                <a:ext cx="106362" cy="117475"/>
              </a:xfrm>
              <a:custGeom>
                <a:avLst/>
                <a:gdLst>
                  <a:gd name="T0" fmla="*/ 2147483647 w 135"/>
                  <a:gd name="T1" fmla="*/ 2147483647 h 150"/>
                  <a:gd name="T2" fmla="*/ 2147483647 w 135"/>
                  <a:gd name="T3" fmla="*/ 2147483647 h 150"/>
                  <a:gd name="T4" fmla="*/ 2147483647 w 135"/>
                  <a:gd name="T5" fmla="*/ 2147483647 h 150"/>
                  <a:gd name="T6" fmla="*/ 0 w 135"/>
                  <a:gd name="T7" fmla="*/ 2147483647 h 150"/>
                  <a:gd name="T8" fmla="*/ 2147483647 w 135"/>
                  <a:gd name="T9" fmla="*/ 2147483647 h 150"/>
                  <a:gd name="T10" fmla="*/ 2147483647 w 135"/>
                  <a:gd name="T11" fmla="*/ 2147483647 h 150"/>
                  <a:gd name="T12" fmla="*/ 2147483647 w 135"/>
                  <a:gd name="T13" fmla="*/ 2147483647 h 150"/>
                  <a:gd name="T14" fmla="*/ 2147483647 w 135"/>
                  <a:gd name="T15" fmla="*/ 2147483647 h 150"/>
                  <a:gd name="T16" fmla="*/ 2147483647 w 135"/>
                  <a:gd name="T17" fmla="*/ 2147483647 h 150"/>
                  <a:gd name="T18" fmla="*/ 2147483647 w 135"/>
                  <a:gd name="T19" fmla="*/ 2147483647 h 15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5"/>
                  <a:gd name="T31" fmla="*/ 0 h 150"/>
                  <a:gd name="T32" fmla="*/ 135 w 135"/>
                  <a:gd name="T33" fmla="*/ 150 h 15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5" h="150">
                    <a:moveTo>
                      <a:pt x="126" y="19"/>
                    </a:moveTo>
                    <a:cubicBezTo>
                      <a:pt x="117" y="0"/>
                      <a:pt x="95" y="18"/>
                      <a:pt x="79" y="26"/>
                    </a:cubicBezTo>
                    <a:lnTo>
                      <a:pt x="27" y="70"/>
                    </a:lnTo>
                    <a:lnTo>
                      <a:pt x="0" y="89"/>
                    </a:lnTo>
                    <a:lnTo>
                      <a:pt x="23" y="134"/>
                    </a:lnTo>
                    <a:lnTo>
                      <a:pt x="59" y="150"/>
                    </a:lnTo>
                    <a:lnTo>
                      <a:pt x="83" y="126"/>
                    </a:lnTo>
                    <a:lnTo>
                      <a:pt x="79" y="94"/>
                    </a:lnTo>
                    <a:lnTo>
                      <a:pt x="101" y="69"/>
                    </a:lnTo>
                    <a:cubicBezTo>
                      <a:pt x="109" y="56"/>
                      <a:pt x="135" y="38"/>
                      <a:pt x="126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lIns="82406" tIns="41203" rIns="82406" bIns="41203"/>
              <a:lstStyle/>
              <a:p>
                <a:endParaRPr lang="ja-JP" altLang="en-US"/>
              </a:p>
            </p:txBody>
          </p:sp>
          <p:sp>
            <p:nvSpPr>
              <p:cNvPr id="69" name="AutoShape 138"/>
              <p:cNvSpPr>
                <a:spLocks noChangeAspect="1" noChangeArrowheads="1"/>
              </p:cNvSpPr>
              <p:nvPr/>
            </p:nvSpPr>
            <p:spPr bwMode="auto">
              <a:xfrm>
                <a:off x="7568530" y="4408488"/>
                <a:ext cx="179387" cy="179387"/>
              </a:xfrm>
              <a:custGeom>
                <a:avLst/>
                <a:gdLst>
                  <a:gd name="T0" fmla="*/ 2147483647 w 21600"/>
                  <a:gd name="T1" fmla="*/ 0 h 21600"/>
                  <a:gd name="T2" fmla="*/ 2147483647 w 21600"/>
                  <a:gd name="T3" fmla="*/ 2147483647 h 21600"/>
                  <a:gd name="T4" fmla="*/ 0 w 21600"/>
                  <a:gd name="T5" fmla="*/ 2147483647 h 21600"/>
                  <a:gd name="T6" fmla="*/ 2147483647 w 21600"/>
                  <a:gd name="T7" fmla="*/ 2147483647 h 21600"/>
                  <a:gd name="T8" fmla="*/ 2147483647 w 21600"/>
                  <a:gd name="T9" fmla="*/ 2147483647 h 21600"/>
                  <a:gd name="T10" fmla="*/ 2147483647 w 21600"/>
                  <a:gd name="T11" fmla="*/ 2147483647 h 21600"/>
                  <a:gd name="T12" fmla="*/ 2147483647 w 21600"/>
                  <a:gd name="T13" fmla="*/ 2147483647 h 21600"/>
                  <a:gd name="T14" fmla="*/ 2147483647 w 21600"/>
                  <a:gd name="T15" fmla="*/ 2147483647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48 w 21600"/>
                  <a:gd name="T25" fmla="*/ 3197 h 21600"/>
                  <a:gd name="T26" fmla="*/ 18452 w 21600"/>
                  <a:gd name="T27" fmla="*/ 18403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643" y="10800"/>
                    </a:moveTo>
                    <a:cubicBezTo>
                      <a:pt x="1643" y="15857"/>
                      <a:pt x="5743" y="19957"/>
                      <a:pt x="10800" y="19957"/>
                    </a:cubicBezTo>
                    <a:cubicBezTo>
                      <a:pt x="15857" y="19957"/>
                      <a:pt x="19957" y="15857"/>
                      <a:pt x="19957" y="10800"/>
                    </a:cubicBezTo>
                    <a:cubicBezTo>
                      <a:pt x="19957" y="5743"/>
                      <a:pt x="15857" y="1643"/>
                      <a:pt x="10800" y="1643"/>
                    </a:cubicBezTo>
                    <a:cubicBezTo>
                      <a:pt x="5743" y="1643"/>
                      <a:pt x="1643" y="5743"/>
                      <a:pt x="1643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lIns="82406" tIns="41203" rIns="82406" bIns="41203" anchor="ctr"/>
              <a:lstStyle/>
              <a:p>
                <a:endParaRPr lang="ja-JP" altLang="en-US"/>
              </a:p>
            </p:txBody>
          </p:sp>
        </p:grpSp>
        <p:sp>
          <p:nvSpPr>
            <p:cNvPr id="41" name="Text Box 54"/>
            <p:cNvSpPr txBox="1">
              <a:spLocks noChangeArrowheads="1"/>
            </p:cNvSpPr>
            <p:nvPr/>
          </p:nvSpPr>
          <p:spPr bwMode="auto">
            <a:xfrm>
              <a:off x="8316416" y="4344609"/>
              <a:ext cx="912331" cy="452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406" tIns="41203" rIns="82406" bIns="41203">
              <a:spAutoFit/>
            </a:bodyPr>
            <a:lstStyle>
              <a:lvl1pPr defTabSz="823913" eaLnBrk="0" hangingPunct="0">
                <a:defRPr kumimoji="1" sz="1400" b="1">
                  <a:solidFill>
                    <a:srgbClr val="CC00FF"/>
                  </a:solidFill>
                  <a:latin typeface="ＭＳ Ｐゴシック" charset="-128"/>
                  <a:ea typeface="ＭＳ Ｐゴシック" charset="-128"/>
                </a:defRPr>
              </a:lvl1pPr>
              <a:lvl2pPr marL="742950" indent="-285750" defTabSz="823913" eaLnBrk="0" hangingPunct="0">
                <a:defRPr kumimoji="1" sz="1400" b="1">
                  <a:solidFill>
                    <a:srgbClr val="CC00FF"/>
                  </a:solidFill>
                  <a:latin typeface="ＭＳ Ｐゴシック" charset="-128"/>
                  <a:ea typeface="ＭＳ Ｐゴシック" charset="-128"/>
                </a:defRPr>
              </a:lvl2pPr>
              <a:lvl3pPr marL="1143000" indent="-228600" defTabSz="823913" eaLnBrk="0" hangingPunct="0">
                <a:defRPr kumimoji="1" sz="1400" b="1">
                  <a:solidFill>
                    <a:srgbClr val="CC00FF"/>
                  </a:solidFill>
                  <a:latin typeface="ＭＳ Ｐゴシック" charset="-128"/>
                  <a:ea typeface="ＭＳ Ｐゴシック" charset="-128"/>
                </a:defRPr>
              </a:lvl3pPr>
              <a:lvl4pPr marL="1600200" indent="-228600" defTabSz="823913" eaLnBrk="0" hangingPunct="0">
                <a:defRPr kumimoji="1" sz="1400" b="1">
                  <a:solidFill>
                    <a:srgbClr val="CC00FF"/>
                  </a:solidFill>
                  <a:latin typeface="ＭＳ Ｐゴシック" charset="-128"/>
                  <a:ea typeface="ＭＳ Ｐゴシック" charset="-128"/>
                </a:defRPr>
              </a:lvl4pPr>
              <a:lvl5pPr marL="2057400" indent="-228600" defTabSz="823913" eaLnBrk="0" hangingPunct="0">
                <a:defRPr kumimoji="1" sz="1400" b="1">
                  <a:solidFill>
                    <a:srgbClr val="CC00FF"/>
                  </a:solidFill>
                  <a:latin typeface="ＭＳ Ｐゴシック" charset="-128"/>
                  <a:ea typeface="ＭＳ Ｐゴシック" charset="-128"/>
                </a:defRPr>
              </a:lvl5pPr>
              <a:lvl6pPr marL="2514600" indent="-228600" algn="ctr" defTabSz="823913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 b="1">
                  <a:solidFill>
                    <a:srgbClr val="CC00FF"/>
                  </a:solidFill>
                  <a:latin typeface="ＭＳ Ｐゴシック" charset="-128"/>
                  <a:ea typeface="ＭＳ Ｐゴシック" charset="-128"/>
                </a:defRPr>
              </a:lvl6pPr>
              <a:lvl7pPr marL="2971800" indent="-228600" algn="ctr" defTabSz="823913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 b="1">
                  <a:solidFill>
                    <a:srgbClr val="CC00FF"/>
                  </a:solidFill>
                  <a:latin typeface="ＭＳ Ｐゴシック" charset="-128"/>
                  <a:ea typeface="ＭＳ Ｐゴシック" charset="-128"/>
                </a:defRPr>
              </a:lvl7pPr>
              <a:lvl8pPr marL="3429000" indent="-228600" algn="ctr" defTabSz="823913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 b="1">
                  <a:solidFill>
                    <a:srgbClr val="CC00FF"/>
                  </a:solidFill>
                  <a:latin typeface="ＭＳ Ｐゴシック" charset="-128"/>
                  <a:ea typeface="ＭＳ Ｐゴシック" charset="-128"/>
                </a:defRPr>
              </a:lvl8pPr>
              <a:lvl9pPr marL="3886200" indent="-228600" algn="ctr" defTabSz="823913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 b="1">
                  <a:solidFill>
                    <a:srgbClr val="CC00FF"/>
                  </a:solidFill>
                  <a:latin typeface="ＭＳ Ｐゴシック" charset="-128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2400" dirty="0">
                  <a:solidFill>
                    <a:schemeClr val="tx1"/>
                  </a:solidFill>
                  <a:latin typeface="+mj-lt"/>
                  <a:cs typeface="Arial" charset="0"/>
                </a:rPr>
                <a:t>Tokyo</a:t>
              </a:r>
            </a:p>
          </p:txBody>
        </p:sp>
        <p:pic>
          <p:nvPicPr>
            <p:cNvPr id="43" name="Picture 6" descr="C:\Documents and Settings\ito\デスクトップ\JR関連\00各種ロゴ_ロゴ規定_カード\JR-EASTマーク.jpe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9299" y="2842596"/>
              <a:ext cx="1169987" cy="85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8" name="Title 4"/>
          <p:cNvSpPr txBox="1">
            <a:spLocks/>
          </p:cNvSpPr>
          <p:nvPr/>
        </p:nvSpPr>
        <p:spPr>
          <a:xfrm>
            <a:off x="4464481" y="-11393"/>
            <a:ext cx="2448350" cy="113813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600" b="1" dirty="0" smtClean="0"/>
              <a:t>JR East (1)</a:t>
            </a:r>
            <a:endParaRPr lang="en-GB" sz="2400" b="1" i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769512" y="3205757"/>
            <a:ext cx="5288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ea typeface="ＭＳ Ｐゴシック" charset="-128"/>
                <a:cs typeface="Arial" charset="0"/>
              </a:rPr>
              <a:t>Passengers: </a:t>
            </a:r>
            <a:r>
              <a:rPr kumimoji="1" lang="en-US" altLang="ja-JP" sz="3600" b="1" dirty="0">
                <a:ea typeface="ＭＳ Ｐゴシック" charset="-128"/>
                <a:cs typeface="Arial" charset="0"/>
              </a:rPr>
              <a:t>17 mil./day</a:t>
            </a:r>
            <a:endParaRPr kumimoji="1" lang="ja-JP" altLang="en-US" sz="3600" b="1" dirty="0">
              <a:ea typeface="ＭＳ Ｐゴシック" charset="-128"/>
              <a:cs typeface="Arial" charset="0"/>
            </a:endParaRPr>
          </a:p>
        </p:txBody>
      </p:sp>
      <p:sp>
        <p:nvSpPr>
          <p:cNvPr id="83" name="Text Box 17"/>
          <p:cNvSpPr txBox="1">
            <a:spLocks noChangeArrowheads="1"/>
          </p:cNvSpPr>
          <p:nvPr/>
        </p:nvSpPr>
        <p:spPr bwMode="auto">
          <a:xfrm>
            <a:off x="3719288" y="2640033"/>
            <a:ext cx="3888431" cy="46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406" tIns="41203" rIns="82406" bIns="41203"/>
          <a:lstStyle>
            <a:lvl1pPr defTabSz="823913" eaLnBrk="0" hangingPunct="0">
              <a:defRPr kumimoji="1" sz="1400" b="1">
                <a:solidFill>
                  <a:srgbClr val="CC00FF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defTabSz="823913" eaLnBrk="0" hangingPunct="0">
              <a:defRPr kumimoji="1" sz="1400" b="1">
                <a:solidFill>
                  <a:srgbClr val="CC00FF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defTabSz="823913" eaLnBrk="0" hangingPunct="0">
              <a:defRPr kumimoji="1" sz="1400" b="1">
                <a:solidFill>
                  <a:srgbClr val="CC00FF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defTabSz="823913" eaLnBrk="0" hangingPunct="0">
              <a:defRPr kumimoji="1" sz="1400" b="1">
                <a:solidFill>
                  <a:srgbClr val="CC00FF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defTabSz="823913" eaLnBrk="0" hangingPunct="0">
              <a:defRPr kumimoji="1" sz="1400" b="1">
                <a:solidFill>
                  <a:srgbClr val="CC00FF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algn="ctr" defTabSz="823913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rgbClr val="CC00FF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algn="ctr" defTabSz="823913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rgbClr val="CC00FF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algn="ctr" defTabSz="823913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rgbClr val="CC00FF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algn="ctr" defTabSz="823913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rgbClr val="CC00FF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ja-JP" sz="2400" dirty="0" smtClean="0">
                <a:solidFill>
                  <a:schemeClr val="tx1"/>
                </a:solidFill>
                <a:latin typeface="+mn-lt"/>
                <a:cs typeface="Arial" charset="0"/>
              </a:rPr>
              <a:t>Rolling stock: </a:t>
            </a:r>
            <a:r>
              <a:rPr lang="en-US" altLang="ja-JP" sz="3600" dirty="0" smtClean="0">
                <a:solidFill>
                  <a:schemeClr val="tx1"/>
                </a:solidFill>
                <a:latin typeface="+mn-lt"/>
                <a:cs typeface="Arial" charset="0"/>
              </a:rPr>
              <a:t>13.000</a:t>
            </a:r>
            <a:endParaRPr lang="en-US" altLang="ja-JP" sz="360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4"/>
          <p:cNvSpPr txBox="1">
            <a:spLocks/>
          </p:cNvSpPr>
          <p:nvPr/>
        </p:nvSpPr>
        <p:spPr>
          <a:xfrm>
            <a:off x="2639168" y="130622"/>
            <a:ext cx="6408713" cy="113813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600" b="1" i="1" dirty="0"/>
          </a:p>
        </p:txBody>
      </p:sp>
      <p:sp>
        <p:nvSpPr>
          <p:cNvPr id="15" name="Text Box 75"/>
          <p:cNvSpPr txBox="1">
            <a:spLocks noChangeArrowheads="1"/>
          </p:cNvSpPr>
          <p:nvPr/>
        </p:nvSpPr>
        <p:spPr bwMode="auto">
          <a:xfrm>
            <a:off x="10964882" y="6545264"/>
            <a:ext cx="938194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defRPr kumimoji="1" sz="1400" b="1">
                <a:solidFill>
                  <a:srgbClr val="CC00FF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hangingPunct="0">
              <a:defRPr kumimoji="1" sz="1400" b="1">
                <a:solidFill>
                  <a:srgbClr val="CC00FF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hangingPunct="0">
              <a:defRPr kumimoji="1" sz="1400" b="1">
                <a:solidFill>
                  <a:srgbClr val="CC00FF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hangingPunct="0">
              <a:defRPr kumimoji="1" sz="1400" b="1">
                <a:solidFill>
                  <a:srgbClr val="CC00FF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hangingPunct="0">
              <a:defRPr kumimoji="1" sz="1400" b="1">
                <a:solidFill>
                  <a:srgbClr val="CC00FF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rgbClr val="CC00FF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rgbClr val="CC00FF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rgbClr val="CC00FF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rgbClr val="CC00FF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r"/>
            <a:fld id="{5126C663-46F8-49F3-8CEA-C54EFDAF1178}" type="slidenum">
              <a:rPr kumimoji="0" lang="ja-JP" altLang="en-US" sz="1600">
                <a:solidFill>
                  <a:schemeClr val="tx1"/>
                </a:solidFill>
                <a:latin typeface="Elephant" pitchFamily="18" charset="0"/>
              </a:rPr>
              <a:pPr algn="r"/>
              <a:t>8</a:t>
            </a:fld>
            <a:endParaRPr kumimoji="0" lang="en-US" altLang="ja-JP" sz="16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4619347" y="0"/>
            <a:ext cx="2448350" cy="113813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600" b="1" dirty="0" smtClean="0"/>
              <a:t>JR East (2)</a:t>
            </a:r>
            <a:endParaRPr lang="en-GB" sz="2400" b="1" i="1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18886" y="1253427"/>
            <a:ext cx="1178418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kumimoji="1" lang="en-US" altLang="ja-JP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HGP創英角ｺﾞｼｯｸUB" pitchFamily="50" charset="-128"/>
                <a:cs typeface="Calibri" panose="020F0502020204030204" pitchFamily="34" charset="0"/>
              </a:rPr>
              <a:t>No </a:t>
            </a:r>
            <a:r>
              <a:rPr kumimoji="1" lang="en-US" altLang="ja-JP" sz="2800" b="1" dirty="0">
                <a:solidFill>
                  <a:srgbClr val="FF0000"/>
                </a:solidFill>
                <a:latin typeface="Calibri" panose="020F0502020204030204" pitchFamily="34" charset="0"/>
                <a:ea typeface="HGP創英角ｺﾞｼｯｸUB" pitchFamily="50" charset="-128"/>
                <a:cs typeface="Calibri" panose="020F0502020204030204" pitchFamily="34" charset="0"/>
              </a:rPr>
              <a:t>government-owned shares</a:t>
            </a:r>
            <a:r>
              <a:rPr kumimoji="1" lang="en-US" altLang="ja-JP" sz="2800" dirty="0" smtClean="0">
                <a:solidFill>
                  <a:srgbClr val="FF0000"/>
                </a:solidFill>
                <a:latin typeface="Calibri" panose="020F0502020204030204" pitchFamily="34" charset="0"/>
                <a:ea typeface="HGP創英角ｺﾞｼｯｸUB" pitchFamily="50" charset="-128"/>
                <a:cs typeface="Calibri" panose="020F0502020204030204" pitchFamily="34" charset="0"/>
              </a:rPr>
              <a:t> </a:t>
            </a:r>
          </a:p>
          <a:p>
            <a:r>
              <a:rPr kumimoji="1" lang="en-US" altLang="ja-JP" sz="2800" dirty="0">
                <a:solidFill>
                  <a:srgbClr val="FF0000"/>
                </a:solidFill>
                <a:latin typeface="Calibri" panose="020F0502020204030204" pitchFamily="34" charset="0"/>
                <a:ea typeface="HGP創英角ｺﾞｼｯｸUB" pitchFamily="50" charset="-128"/>
                <a:cs typeface="Calibri" panose="020F0502020204030204" pitchFamily="34" charset="0"/>
              </a:rPr>
              <a:t> </a:t>
            </a:r>
            <a:r>
              <a:rPr kumimoji="1" lang="en-US" altLang="ja-JP" sz="2800" dirty="0" smtClean="0">
                <a:solidFill>
                  <a:srgbClr val="FF0000"/>
                </a:solidFill>
                <a:latin typeface="Calibri" panose="020F0502020204030204" pitchFamily="34" charset="0"/>
                <a:ea typeface="HGP創英角ｺﾞｼｯｸUB" pitchFamily="50" charset="-128"/>
                <a:cs typeface="Calibri" panose="020F0502020204030204" pitchFamily="34" charset="0"/>
              </a:rPr>
              <a:t>     </a:t>
            </a:r>
            <a:r>
              <a:rPr kumimoji="1" lang="en-US" altLang="ja-JP" sz="2800" dirty="0" smtClean="0">
                <a:latin typeface="Calibri" panose="020F0502020204030204" pitchFamily="34" charset="0"/>
                <a:ea typeface="HGP創英角ｺﾞｼｯｸUB" pitchFamily="50" charset="-128"/>
                <a:cs typeface="Calibri" panose="020F0502020204030204" pitchFamily="34" charset="0"/>
              </a:rPr>
              <a:t>(</a:t>
            </a:r>
            <a:r>
              <a:rPr kumimoji="1" lang="en-US" altLang="ja-JP" sz="2800" dirty="0" smtClean="0">
                <a:latin typeface="Calibri" panose="020F0502020204030204" pitchFamily="34" charset="0"/>
                <a:ea typeface="HGP創英角ｺﾞｼｯｸUB" pitchFamily="50" charset="-128"/>
                <a:cs typeface="Calibri" panose="020F0502020204030204" pitchFamily="34" charset="0"/>
              </a:rPr>
              <a:t>JR</a:t>
            </a:r>
            <a:r>
              <a:rPr kumimoji="1" lang="ja-JP" altLang="en-US" sz="2800" dirty="0" smtClean="0">
                <a:latin typeface="Calibri" panose="020F0502020204030204" pitchFamily="34" charset="0"/>
                <a:ea typeface="HGP創英角ｺﾞｼｯｸUB" pitchFamily="50" charset="-128"/>
                <a:cs typeface="Calibri" panose="020F0502020204030204" pitchFamily="34" charset="0"/>
              </a:rPr>
              <a:t> </a:t>
            </a:r>
            <a:r>
              <a:rPr kumimoji="1" lang="en-US" altLang="ja-JP" sz="2800" dirty="0" smtClean="0">
                <a:latin typeface="Calibri" panose="020F0502020204030204" pitchFamily="34" charset="0"/>
                <a:ea typeface="HGP創英角ｺﾞｼｯｸUB" pitchFamily="50" charset="-128"/>
                <a:cs typeface="Calibri" panose="020F0502020204030204" pitchFamily="34" charset="0"/>
              </a:rPr>
              <a:t>East is listed on the stock market)</a:t>
            </a:r>
          </a:p>
          <a:p>
            <a:endParaRPr kumimoji="1" lang="en-US" altLang="ja-JP" sz="1600" dirty="0" smtClean="0">
              <a:latin typeface="Calibri" panose="020F0502020204030204" pitchFamily="34" charset="0"/>
              <a:ea typeface="HGP創英角ｺﾞｼｯｸUB" pitchFamily="50" charset="-128"/>
              <a:cs typeface="Calibri" panose="020F0502020204030204" pitchFamily="34" charset="0"/>
            </a:endParaRPr>
          </a:p>
          <a:p>
            <a:pPr marL="457200" indent="-457200">
              <a:buFontTx/>
              <a:buChar char="-"/>
            </a:pPr>
            <a:r>
              <a:rPr kumimoji="1" lang="en-US" altLang="ja-JP" sz="2800" b="1" dirty="0">
                <a:solidFill>
                  <a:srgbClr val="FF0000"/>
                </a:solidFill>
                <a:latin typeface="Calibri" panose="020F0502020204030204" pitchFamily="34" charset="0"/>
                <a:ea typeface="HGP創英角ｺﾞｼｯｸUB" pitchFamily="50" charset="-128"/>
                <a:cs typeface="Calibri" panose="020F0502020204030204" pitchFamily="34" charset="0"/>
              </a:rPr>
              <a:t>No subsidies </a:t>
            </a:r>
            <a:r>
              <a:rPr kumimoji="1" lang="en-US" altLang="ja-JP" sz="2800" dirty="0">
                <a:latin typeface="Calibri" panose="020F0502020204030204" pitchFamily="34" charset="0"/>
                <a:ea typeface="HGP創英角ｺﾞｼｯｸUB" pitchFamily="50" charset="-128"/>
                <a:cs typeface="Calibri" panose="020F0502020204030204" pitchFamily="34" charset="0"/>
              </a:rPr>
              <a:t>from national or local </a:t>
            </a:r>
            <a:r>
              <a:rPr kumimoji="1" lang="en-US" altLang="ja-JP" sz="2800" dirty="0" smtClean="0">
                <a:latin typeface="Calibri" panose="020F0502020204030204" pitchFamily="34" charset="0"/>
                <a:ea typeface="HGP創英角ｺﾞｼｯｸUB" pitchFamily="50" charset="-128"/>
                <a:cs typeface="Calibri" panose="020F0502020204030204" pitchFamily="34" charset="0"/>
              </a:rPr>
              <a:t>governments</a:t>
            </a:r>
            <a:endParaRPr kumimoji="1" lang="en-US" altLang="ja-JP" sz="2800" dirty="0">
              <a:latin typeface="Calibri" panose="020F0502020204030204" pitchFamily="34" charset="0"/>
              <a:ea typeface="HGP創英角ｺﾞｼｯｸUB" pitchFamily="50" charset="-128"/>
              <a:cs typeface="Calibri" panose="020F0502020204030204" pitchFamily="34" charset="0"/>
            </a:endParaRPr>
          </a:p>
          <a:p>
            <a:r>
              <a:rPr kumimoji="1" lang="en-US" altLang="ja-JP" sz="2800" dirty="0">
                <a:latin typeface="Calibri" panose="020F0502020204030204" pitchFamily="34" charset="0"/>
                <a:ea typeface="HGP創英角ｺﾞｼｯｸUB" pitchFamily="50" charset="-128"/>
                <a:cs typeface="Calibri" panose="020F0502020204030204" pitchFamily="34" charset="0"/>
              </a:rPr>
              <a:t>      (Approximately 30%</a:t>
            </a:r>
            <a:r>
              <a:rPr kumimoji="1" lang="ja-JP" altLang="en-US" sz="2800" dirty="0">
                <a:latin typeface="Calibri" panose="020F0502020204030204" pitchFamily="34" charset="0"/>
                <a:ea typeface="HGP創英角ｺﾞｼｯｸUB" pitchFamily="50" charset="-128"/>
                <a:cs typeface="Calibri" panose="020F0502020204030204" pitchFamily="34" charset="0"/>
              </a:rPr>
              <a:t> </a:t>
            </a:r>
            <a:r>
              <a:rPr kumimoji="1" lang="en-US" altLang="ja-JP" sz="2800" dirty="0">
                <a:latin typeface="Calibri" panose="020F0502020204030204" pitchFamily="34" charset="0"/>
                <a:ea typeface="HGP創英角ｺﾞｼｯｸUB" pitchFamily="50" charset="-128"/>
                <a:cs typeface="Calibri" panose="020F0502020204030204" pitchFamily="34" charset="0"/>
              </a:rPr>
              <a:t>of the shares owned by foreign institutional investors)</a:t>
            </a:r>
          </a:p>
          <a:p>
            <a:endParaRPr kumimoji="1" lang="en-US" altLang="ja-JP" sz="1600" dirty="0" smtClean="0">
              <a:latin typeface="Calibri" panose="020F0502020204030204" pitchFamily="34" charset="0"/>
              <a:ea typeface="HGP創英角ｺﾞｼｯｸUB" pitchFamily="50" charset="-128"/>
              <a:cs typeface="Calibri" panose="020F0502020204030204" pitchFamily="34" charset="0"/>
            </a:endParaRPr>
          </a:p>
          <a:p>
            <a:pPr marL="457200" indent="-457200">
              <a:buFontTx/>
              <a:buChar char="-"/>
            </a:pPr>
            <a:r>
              <a:rPr kumimoji="1" lang="en-US" altLang="ja-JP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HGP創英角ｺﾞｼｯｸUB" pitchFamily="50" charset="-128"/>
                <a:cs typeface="Calibri" panose="020F0502020204030204" pitchFamily="34" charset="0"/>
              </a:rPr>
              <a:t>No </a:t>
            </a:r>
            <a:r>
              <a:rPr kumimoji="1" lang="en-US" altLang="ja-JP" sz="2800" b="1" dirty="0">
                <a:solidFill>
                  <a:srgbClr val="FF0000"/>
                </a:solidFill>
                <a:latin typeface="Calibri" panose="020F0502020204030204" pitchFamily="34" charset="0"/>
                <a:ea typeface="HGP創英角ｺﾞｼｯｸUB" pitchFamily="50" charset="-128"/>
                <a:cs typeface="Calibri" panose="020F0502020204030204" pitchFamily="34" charset="0"/>
              </a:rPr>
              <a:t>red account ever </a:t>
            </a:r>
            <a:r>
              <a:rPr kumimoji="1" lang="en-US" altLang="ja-JP" sz="2800" dirty="0">
                <a:latin typeface="Calibri" panose="020F0502020204030204" pitchFamily="34" charset="0"/>
                <a:ea typeface="HGP創英角ｺﾞｼｯｸUB" pitchFamily="50" charset="-128"/>
                <a:cs typeface="Calibri" panose="020F0502020204030204" pitchFamily="34" charset="0"/>
              </a:rPr>
              <a:t>( Current Total Return Ratio*</a:t>
            </a:r>
            <a:r>
              <a:rPr kumimoji="1" lang="ja-JP" altLang="en-US" sz="2800" dirty="0">
                <a:latin typeface="Calibri" panose="020F0502020204030204" pitchFamily="34" charset="0"/>
                <a:ea typeface="HGP創英角ｺﾞｼｯｸUB" pitchFamily="50" charset="-128"/>
                <a:cs typeface="Calibri" panose="020F0502020204030204" pitchFamily="34" charset="0"/>
              </a:rPr>
              <a:t>： </a:t>
            </a:r>
            <a:r>
              <a:rPr kumimoji="1" lang="en-US" altLang="ja-JP" sz="2800" dirty="0">
                <a:latin typeface="Calibri" panose="020F0502020204030204" pitchFamily="34" charset="0"/>
                <a:ea typeface="HGP創英角ｺﾞｼｯｸUB" pitchFamily="50" charset="-128"/>
                <a:cs typeface="Calibri" panose="020F0502020204030204" pitchFamily="34" charset="0"/>
              </a:rPr>
              <a:t>over 30 </a:t>
            </a:r>
            <a:r>
              <a:rPr kumimoji="1" lang="en-US" altLang="ja-JP" sz="2800" dirty="0" smtClean="0">
                <a:latin typeface="Calibri" panose="020F0502020204030204" pitchFamily="34" charset="0"/>
                <a:ea typeface="HGP創英角ｺﾞｼｯｸUB" pitchFamily="50" charset="-128"/>
                <a:cs typeface="Calibri" panose="020F0502020204030204" pitchFamily="34" charset="0"/>
              </a:rPr>
              <a:t>%)</a:t>
            </a:r>
          </a:p>
          <a:p>
            <a:r>
              <a:rPr kumimoji="1" lang="en-US" altLang="ja-JP" sz="2000" dirty="0" smtClean="0">
                <a:latin typeface="Calibri" panose="020F0502020204030204" pitchFamily="34" charset="0"/>
                <a:ea typeface="HGP創英角ｺﾞｼｯｸUB" pitchFamily="50" charset="-128"/>
                <a:cs typeface="Calibri" panose="020F0502020204030204" pitchFamily="34" charset="0"/>
              </a:rPr>
              <a:t>         * Total Return Ratio: cash dividend and share buybacks</a:t>
            </a:r>
          </a:p>
          <a:p>
            <a:endParaRPr kumimoji="1" lang="en-US" altLang="ja-JP" sz="1600" dirty="0" smtClean="0">
              <a:latin typeface="Calibri" panose="020F0502020204030204" pitchFamily="34" charset="0"/>
              <a:ea typeface="HGP創英角ｺﾞｼｯｸUB" pitchFamily="50" charset="-128"/>
              <a:cs typeface="Calibri" panose="020F0502020204030204" pitchFamily="34" charset="0"/>
            </a:endParaRPr>
          </a:p>
          <a:p>
            <a:pPr marL="457200" indent="-457200">
              <a:buFontTx/>
              <a:buChar char="-"/>
            </a:pPr>
            <a:r>
              <a:rPr kumimoji="1" lang="en-US" altLang="ja-JP" sz="2800" b="1" dirty="0">
                <a:solidFill>
                  <a:srgbClr val="FF0000"/>
                </a:solidFill>
                <a:latin typeface="Calibri" panose="020F0502020204030204" pitchFamily="34" charset="0"/>
                <a:ea typeface="HGP創英角ｺﾞｼｯｸUB" pitchFamily="50" charset="-128"/>
                <a:cs typeface="Calibri" panose="020F0502020204030204" pitchFamily="34" charset="0"/>
              </a:rPr>
              <a:t>No PSO </a:t>
            </a:r>
            <a:r>
              <a:rPr kumimoji="1" lang="en-US" altLang="ja-JP" sz="2800" dirty="0">
                <a:latin typeface="Calibri" panose="020F0502020204030204" pitchFamily="34" charset="0"/>
                <a:ea typeface="HGP創英角ｺﾞｼｯｸUB" pitchFamily="50" charset="-128"/>
                <a:cs typeface="Calibri" panose="020F0502020204030204" pitchFamily="34" charset="0"/>
              </a:rPr>
              <a:t>(Passenger Service Obligation)</a:t>
            </a:r>
          </a:p>
          <a:p>
            <a:endParaRPr kumimoji="1" lang="en-US" altLang="ja-JP" sz="1600" dirty="0">
              <a:latin typeface="Calibri" panose="020F0502020204030204" pitchFamily="34" charset="0"/>
              <a:ea typeface="HGP創英角ｺﾞｼｯｸUB" pitchFamily="50" charset="-128"/>
              <a:cs typeface="Calibri" panose="020F0502020204030204" pitchFamily="34" charset="0"/>
            </a:endParaRPr>
          </a:p>
          <a:p>
            <a:pPr marL="457200" indent="-457200">
              <a:buFontTx/>
              <a:buChar char="-"/>
            </a:pPr>
            <a:r>
              <a:rPr kumimoji="1" lang="en-US" altLang="ja-JP" sz="2800" b="1" dirty="0">
                <a:solidFill>
                  <a:srgbClr val="FF0000"/>
                </a:solidFill>
                <a:latin typeface="Calibri" panose="020F0502020204030204" pitchFamily="34" charset="0"/>
                <a:ea typeface="HGP創英角ｺﾞｼｯｸUB" pitchFamily="50" charset="-128"/>
                <a:cs typeface="Calibri" panose="020F0502020204030204" pitchFamily="34" charset="0"/>
              </a:rPr>
              <a:t>No limitation </a:t>
            </a:r>
            <a:r>
              <a:rPr kumimoji="1" lang="en-US" altLang="ja-JP" sz="2800" b="1">
                <a:solidFill>
                  <a:srgbClr val="FF0000"/>
                </a:solidFill>
                <a:latin typeface="Calibri" panose="020F0502020204030204" pitchFamily="34" charset="0"/>
                <a:ea typeface="HGP創英角ｺﾞｼｯｸUB" pitchFamily="50" charset="-128"/>
                <a:cs typeface="Calibri" panose="020F0502020204030204" pitchFamily="34" charset="0"/>
              </a:rPr>
              <a:t>on </a:t>
            </a:r>
            <a:r>
              <a:rPr kumimoji="1" lang="en-US" altLang="ja-JP" sz="2800" b="1" smtClean="0">
                <a:solidFill>
                  <a:srgbClr val="FF0000"/>
                </a:solidFill>
                <a:latin typeface="Calibri" panose="020F0502020204030204" pitchFamily="34" charset="0"/>
                <a:ea typeface="HGP創英角ｺﾞｼｯｸUB" pitchFamily="50" charset="-128"/>
                <a:cs typeface="Calibri" panose="020F0502020204030204" pitchFamily="34" charset="0"/>
              </a:rPr>
              <a:t>non-transport </a:t>
            </a:r>
            <a:r>
              <a:rPr kumimoji="1" lang="en-US" altLang="ja-JP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HGP創英角ｺﾞｼｯｸUB" pitchFamily="50" charset="-128"/>
                <a:cs typeface="Calibri" panose="020F0502020204030204" pitchFamily="34" charset="0"/>
              </a:rPr>
              <a:t>business</a:t>
            </a:r>
          </a:p>
          <a:p>
            <a:pPr marL="457200" indent="-457200">
              <a:buFontTx/>
              <a:buChar char="-"/>
            </a:pPr>
            <a:endParaRPr kumimoji="1" lang="en-US" altLang="ja-JP" sz="1600" b="1" dirty="0">
              <a:solidFill>
                <a:srgbClr val="FF0000"/>
              </a:solidFill>
              <a:latin typeface="Calibri" panose="020F0502020204030204" pitchFamily="34" charset="0"/>
              <a:ea typeface="HGP創英角ｺﾞｼｯｸUB" pitchFamily="50" charset="-128"/>
              <a:cs typeface="Calibri" panose="020F0502020204030204" pitchFamily="34" charset="0"/>
            </a:endParaRPr>
          </a:p>
          <a:p>
            <a:pPr marL="457200" indent="-457200">
              <a:buFontTx/>
              <a:buChar char="-"/>
            </a:pPr>
            <a:r>
              <a:rPr kumimoji="1" lang="en-US" altLang="ja-JP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HGP創英角ｺﾞｼｯｸUB" pitchFamily="50" charset="-128"/>
                <a:cs typeface="Calibri" panose="020F0502020204030204" pitchFamily="34" charset="0"/>
              </a:rPr>
              <a:t>No </a:t>
            </a:r>
            <a:r>
              <a:rPr kumimoji="1" lang="en-US" altLang="ja-JP" sz="2800" b="1" dirty="0">
                <a:solidFill>
                  <a:srgbClr val="FF0000"/>
                </a:solidFill>
                <a:latin typeface="Calibri" panose="020F0502020204030204" pitchFamily="34" charset="0"/>
                <a:ea typeface="HGP創英角ｺﾞｼｯｸUB" pitchFamily="50" charset="-128"/>
                <a:cs typeface="Calibri" panose="020F0502020204030204" pitchFamily="34" charset="0"/>
              </a:rPr>
              <a:t>government </a:t>
            </a:r>
            <a:r>
              <a:rPr kumimoji="1" lang="en-US" altLang="ja-JP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HGP創英角ｺﾞｼｯｸUB" pitchFamily="50" charset="-128"/>
                <a:cs typeface="Calibri" panose="020F0502020204030204" pitchFamily="34" charset="0"/>
              </a:rPr>
              <a:t>intervention </a:t>
            </a:r>
            <a:r>
              <a:rPr kumimoji="1" lang="en-US" altLang="ja-JP" sz="2800" dirty="0" smtClean="0">
                <a:latin typeface="Calibri" panose="020F0502020204030204" pitchFamily="34" charset="0"/>
                <a:ea typeface="HGP創英角ｺﾞｼｯｸUB" pitchFamily="50" charset="-128"/>
                <a:cs typeface="Calibri" panose="020F0502020204030204" pitchFamily="34" charset="0"/>
              </a:rPr>
              <a:t>(Train schedule, Fare, Capital Investment etc.)</a:t>
            </a:r>
          </a:p>
          <a:p>
            <a:pPr marL="457200" indent="-457200">
              <a:buFontTx/>
              <a:buChar char="-"/>
            </a:pPr>
            <a:endParaRPr kumimoji="1" lang="en-US" altLang="ja-JP" sz="1600" dirty="0" smtClean="0">
              <a:latin typeface="Calibri" panose="020F0502020204030204" pitchFamily="34" charset="0"/>
              <a:ea typeface="HGP創英角ｺﾞｼｯｸUB" pitchFamily="50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87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4"/>
          <p:cNvSpPr txBox="1">
            <a:spLocks/>
          </p:cNvSpPr>
          <p:nvPr/>
        </p:nvSpPr>
        <p:spPr>
          <a:xfrm>
            <a:off x="2639168" y="130622"/>
            <a:ext cx="6408713" cy="113813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600" b="1" i="1" dirty="0"/>
          </a:p>
        </p:txBody>
      </p:sp>
      <p:sp>
        <p:nvSpPr>
          <p:cNvPr id="15" name="Text Box 75"/>
          <p:cNvSpPr txBox="1">
            <a:spLocks noChangeArrowheads="1"/>
          </p:cNvSpPr>
          <p:nvPr/>
        </p:nvSpPr>
        <p:spPr bwMode="auto">
          <a:xfrm>
            <a:off x="10964882" y="6545264"/>
            <a:ext cx="938194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defRPr kumimoji="1" sz="1400" b="1">
                <a:solidFill>
                  <a:srgbClr val="CC00FF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hangingPunct="0">
              <a:defRPr kumimoji="1" sz="1400" b="1">
                <a:solidFill>
                  <a:srgbClr val="CC00FF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hangingPunct="0">
              <a:defRPr kumimoji="1" sz="1400" b="1">
                <a:solidFill>
                  <a:srgbClr val="CC00FF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hangingPunct="0">
              <a:defRPr kumimoji="1" sz="1400" b="1">
                <a:solidFill>
                  <a:srgbClr val="CC00FF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hangingPunct="0">
              <a:defRPr kumimoji="1" sz="1400" b="1">
                <a:solidFill>
                  <a:srgbClr val="CC00FF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rgbClr val="CC00FF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rgbClr val="CC00FF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rgbClr val="CC00FF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rgbClr val="CC00FF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r"/>
            <a:fld id="{5126C663-46F8-49F3-8CEA-C54EFDAF1178}" type="slidenum">
              <a:rPr kumimoji="0" lang="ja-JP" altLang="en-US" sz="1600">
                <a:solidFill>
                  <a:schemeClr val="tx1"/>
                </a:solidFill>
                <a:latin typeface="Elephant" pitchFamily="18" charset="0"/>
              </a:rPr>
              <a:pPr algn="r"/>
              <a:t>9</a:t>
            </a:fld>
            <a:endParaRPr kumimoji="0" lang="en-US" altLang="ja-JP" sz="16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4151259" y="0"/>
            <a:ext cx="3456461" cy="113813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600" b="1" dirty="0" smtClean="0"/>
              <a:t>About JR East (3)</a:t>
            </a:r>
            <a:endParaRPr lang="en-GB" sz="2400" b="1" i="1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9403" y="2060848"/>
            <a:ext cx="1164017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kumimoji="1" lang="en-US" altLang="ja-JP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HGP創英角ｺﾞｼｯｸUB" pitchFamily="50" charset="-128"/>
                <a:cs typeface="Calibri" panose="020F0502020204030204" pitchFamily="34" charset="0"/>
              </a:rPr>
              <a:t>No raise of fares and charges </a:t>
            </a:r>
            <a:r>
              <a:rPr kumimoji="1" lang="en-US" altLang="ja-JP" sz="2800" b="1" dirty="0">
                <a:solidFill>
                  <a:srgbClr val="FF0000"/>
                </a:solidFill>
                <a:latin typeface="Calibri" panose="020F0502020204030204" pitchFamily="34" charset="0"/>
                <a:ea typeface="HGP創英角ｺﾞｼｯｸUB" pitchFamily="50" charset="-128"/>
                <a:cs typeface="Calibri" panose="020F0502020204030204" pitchFamily="34" charset="0"/>
              </a:rPr>
              <a:t> </a:t>
            </a:r>
            <a:r>
              <a:rPr kumimoji="1" lang="en-US" altLang="ja-JP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HGP創英角ｺﾞｼｯｸUB" pitchFamily="50" charset="-128"/>
                <a:cs typeface="Calibri" panose="020F0502020204030204" pitchFamily="34" charset="0"/>
              </a:rPr>
              <a:t> </a:t>
            </a:r>
            <a:r>
              <a:rPr kumimoji="1" lang="en-US" altLang="ja-JP" sz="2800" dirty="0" smtClean="0">
                <a:latin typeface="Calibri" panose="020F0502020204030204" pitchFamily="34" charset="0"/>
                <a:ea typeface="HGP創英角ｺﾞｼｯｸUB" pitchFamily="50" charset="-128"/>
                <a:cs typeface="Calibri" panose="020F0502020204030204" pitchFamily="34" charset="0"/>
              </a:rPr>
              <a:t>(except the consumption tax increases)</a:t>
            </a:r>
          </a:p>
          <a:p>
            <a:pPr marL="457200" indent="-457200">
              <a:buFontTx/>
              <a:buChar char="-"/>
            </a:pPr>
            <a:endParaRPr kumimoji="1" lang="en-US" altLang="ja-JP" sz="1600" dirty="0">
              <a:solidFill>
                <a:srgbClr val="FF0000"/>
              </a:solidFill>
              <a:latin typeface="Calibri" panose="020F0502020204030204" pitchFamily="34" charset="0"/>
              <a:ea typeface="HGP創英角ｺﾞｼｯｸUB" pitchFamily="50" charset="-128"/>
              <a:cs typeface="Calibri" panose="020F0502020204030204" pitchFamily="34" charset="0"/>
            </a:endParaRPr>
          </a:p>
          <a:p>
            <a:pPr marL="457200" indent="-457200">
              <a:buFontTx/>
              <a:buChar char="-"/>
            </a:pPr>
            <a:r>
              <a:rPr kumimoji="1" lang="en-US" altLang="ja-JP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HGP創英角ｺﾞｼｯｸUB" pitchFamily="50" charset="-128"/>
                <a:cs typeface="Calibri" panose="020F0502020204030204" pitchFamily="34" charset="0"/>
              </a:rPr>
              <a:t>Railway accidents decreased to 1/3</a:t>
            </a:r>
            <a:endParaRPr kumimoji="1" lang="en-US" altLang="ja-JP" sz="2800" dirty="0" smtClean="0">
              <a:latin typeface="Calibri" panose="020F0502020204030204" pitchFamily="34" charset="0"/>
              <a:ea typeface="HGP創英角ｺﾞｼｯｸUB" pitchFamily="50" charset="-128"/>
              <a:cs typeface="Calibri" panose="020F0502020204030204" pitchFamily="34" charset="0"/>
            </a:endParaRPr>
          </a:p>
          <a:p>
            <a:pPr marL="457200" indent="-457200">
              <a:buFontTx/>
              <a:buChar char="-"/>
            </a:pPr>
            <a:endParaRPr kumimoji="1" lang="en-US" altLang="ja-JP" sz="1600" dirty="0">
              <a:latin typeface="Calibri" panose="020F0502020204030204" pitchFamily="34" charset="0"/>
              <a:ea typeface="HGP創英角ｺﾞｼｯｸUB" pitchFamily="50" charset="-128"/>
              <a:cs typeface="Calibri" panose="020F0502020204030204" pitchFamily="34" charset="0"/>
            </a:endParaRPr>
          </a:p>
          <a:p>
            <a:pPr marL="457200" indent="-457200">
              <a:buFontTx/>
              <a:buChar char="-"/>
            </a:pPr>
            <a:r>
              <a:rPr kumimoji="1" lang="en-US" altLang="ja-JP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HGP創英角ｺﾞｼｯｸUB" pitchFamily="50" charset="-128"/>
                <a:cs typeface="Calibri" panose="020F0502020204030204" pitchFamily="34" charset="0"/>
              </a:rPr>
              <a:t>Increase of 20%</a:t>
            </a:r>
            <a:r>
              <a:rPr kumimoji="1" lang="ja-JP" alt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HGP創英角ｺﾞｼｯｸUB" pitchFamily="50" charset="-128"/>
                <a:cs typeface="Calibri" panose="020F0502020204030204" pitchFamily="34" charset="0"/>
              </a:rPr>
              <a:t> </a:t>
            </a:r>
            <a:r>
              <a:rPr kumimoji="1" lang="en-US" altLang="ja-JP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HGP創英角ｺﾞｼｯｸUB" pitchFamily="50" charset="-128"/>
                <a:cs typeface="Calibri" panose="020F0502020204030204" pitchFamily="34" charset="0"/>
              </a:rPr>
              <a:t>in passengers volume</a:t>
            </a:r>
          </a:p>
          <a:p>
            <a:pPr marL="457200" indent="-457200">
              <a:buFontTx/>
              <a:buChar char="-"/>
            </a:pPr>
            <a:endParaRPr kumimoji="1" lang="en-US" altLang="ja-JP" sz="1600" dirty="0" smtClean="0">
              <a:latin typeface="Calibri" panose="020F0502020204030204" pitchFamily="34" charset="0"/>
              <a:ea typeface="HGP創英角ｺﾞｼｯｸUB" pitchFamily="50" charset="-128"/>
              <a:cs typeface="Calibri" panose="020F0502020204030204" pitchFamily="34" charset="0"/>
            </a:endParaRPr>
          </a:p>
          <a:p>
            <a:pPr marL="457200" indent="-457200">
              <a:buFontTx/>
              <a:buChar char="-"/>
            </a:pPr>
            <a:r>
              <a:rPr kumimoji="1" lang="en-US" altLang="ja-JP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HGP創英角ｺﾞｼｯｸUB" pitchFamily="50" charset="-128"/>
                <a:cs typeface="Calibri" panose="020F0502020204030204" pitchFamily="34" charset="0"/>
              </a:rPr>
              <a:t>Increase of 30% in transportation capacity</a:t>
            </a:r>
          </a:p>
          <a:p>
            <a:pPr marL="457200" indent="-457200">
              <a:buFontTx/>
              <a:buChar char="-"/>
            </a:pPr>
            <a:endParaRPr kumimoji="1" lang="en-US" altLang="ja-JP" sz="1600" dirty="0" smtClean="0">
              <a:latin typeface="Calibri" panose="020F0502020204030204" pitchFamily="34" charset="0"/>
              <a:ea typeface="HGP創英角ｺﾞｼｯｸUB" pitchFamily="50" charset="-128"/>
              <a:cs typeface="Calibri" panose="020F0502020204030204" pitchFamily="34" charset="0"/>
            </a:endParaRPr>
          </a:p>
          <a:p>
            <a:pPr marL="457200" indent="-457200">
              <a:buFontTx/>
              <a:buChar char="-"/>
            </a:pPr>
            <a:r>
              <a:rPr kumimoji="1" lang="en-US" altLang="ja-JP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HGP創英角ｺﾞｼｯｸUB" pitchFamily="50" charset="-128"/>
                <a:cs typeface="Calibri" panose="020F0502020204030204" pitchFamily="34" charset="0"/>
              </a:rPr>
              <a:t>High punctuality </a:t>
            </a:r>
            <a:r>
              <a:rPr kumimoji="1" lang="en-US" altLang="ja-JP" sz="2800" b="1" dirty="0">
                <a:solidFill>
                  <a:srgbClr val="FF0000"/>
                </a:solidFill>
                <a:latin typeface="Calibri" panose="020F0502020204030204" pitchFamily="34" charset="0"/>
                <a:ea typeface="HGP創英角ｺﾞｼｯｸUB" pitchFamily="50" charset="-128"/>
                <a:cs typeface="Calibri" panose="020F0502020204030204" pitchFamily="34" charset="0"/>
              </a:rPr>
              <a:t>of operation </a:t>
            </a:r>
            <a:endParaRPr kumimoji="1" lang="en-US" altLang="ja-JP" sz="2800" b="1" dirty="0" smtClean="0">
              <a:solidFill>
                <a:srgbClr val="FF0000"/>
              </a:solidFill>
              <a:latin typeface="Calibri" panose="020F0502020204030204" pitchFamily="34" charset="0"/>
              <a:ea typeface="HGP創英角ｺﾞｼｯｸUB" pitchFamily="50" charset="-128"/>
              <a:cs typeface="Calibri" panose="020F0502020204030204" pitchFamily="34" charset="0"/>
            </a:endParaRPr>
          </a:p>
          <a:p>
            <a:r>
              <a:rPr kumimoji="1" lang="en-US" altLang="ja-JP" sz="2400" dirty="0">
                <a:latin typeface="Calibri" panose="020F0502020204030204" pitchFamily="34" charset="0"/>
                <a:ea typeface="HGP創英角ｺﾞｼｯｸUB" pitchFamily="50" charset="-128"/>
                <a:cs typeface="Calibri" panose="020F0502020204030204" pitchFamily="34" charset="0"/>
              </a:rPr>
              <a:t> </a:t>
            </a:r>
            <a:r>
              <a:rPr kumimoji="1" lang="en-US" altLang="ja-JP" sz="2400" dirty="0" smtClean="0">
                <a:latin typeface="Calibri" panose="020F0502020204030204" pitchFamily="34" charset="0"/>
                <a:ea typeface="HGP創英角ｺﾞｼｯｸUB" pitchFamily="50" charset="-128"/>
                <a:cs typeface="Calibri" panose="020F0502020204030204" pitchFamily="34" charset="0"/>
              </a:rPr>
              <a:t>     (</a:t>
            </a:r>
            <a:r>
              <a:rPr kumimoji="1" lang="en-US" altLang="ja-JP" sz="2400" dirty="0">
                <a:latin typeface="Calibri" panose="020F0502020204030204" pitchFamily="34" charset="0"/>
                <a:ea typeface="HGP創英角ｺﾞｼｯｸUB" pitchFamily="50" charset="-128"/>
                <a:cs typeface="Calibri" panose="020F0502020204030204" pitchFamily="34" charset="0"/>
              </a:rPr>
              <a:t>average operational delay per train: </a:t>
            </a:r>
            <a:r>
              <a:rPr kumimoji="1" lang="en-US" altLang="ja-JP" sz="2400" dirty="0" err="1" smtClean="0">
                <a:latin typeface="Calibri" panose="020F0502020204030204" pitchFamily="34" charset="0"/>
                <a:ea typeface="HGP創英角ｺﾞｼｯｸUB" pitchFamily="50" charset="-128"/>
                <a:cs typeface="Calibri" panose="020F0502020204030204" pitchFamily="34" charset="0"/>
              </a:rPr>
              <a:t>Shinkansen</a:t>
            </a:r>
            <a:r>
              <a:rPr kumimoji="1" lang="en-US" altLang="ja-JP" sz="2400" dirty="0" smtClean="0">
                <a:latin typeface="Calibri" panose="020F0502020204030204" pitchFamily="34" charset="0"/>
                <a:ea typeface="HGP創英角ｺﾞｼｯｸUB" pitchFamily="50" charset="-128"/>
                <a:cs typeface="Calibri" panose="020F0502020204030204" pitchFamily="34" charset="0"/>
              </a:rPr>
              <a:t>: </a:t>
            </a:r>
            <a:r>
              <a:rPr kumimoji="1" lang="en-US" altLang="ja-JP" sz="2400" dirty="0">
                <a:latin typeface="Calibri" panose="020F0502020204030204" pitchFamily="34" charset="0"/>
                <a:ea typeface="HGP創英角ｺﾞｼｯｸUB" pitchFamily="50" charset="-128"/>
                <a:cs typeface="Calibri" panose="020F0502020204030204" pitchFamily="34" charset="0"/>
              </a:rPr>
              <a:t>0.3 min.; Conventional lines: 1.1 min</a:t>
            </a:r>
            <a:r>
              <a:rPr kumimoji="1" lang="en-US" altLang="ja-JP" sz="2400" dirty="0" smtClean="0">
                <a:latin typeface="Calibri" panose="020F0502020204030204" pitchFamily="34" charset="0"/>
                <a:ea typeface="HGP創英角ｺﾞｼｯｸUB" pitchFamily="50" charset="-128"/>
                <a:cs typeface="Calibri" panose="020F0502020204030204" pitchFamily="34" charset="0"/>
              </a:rPr>
              <a:t>.)</a:t>
            </a:r>
            <a:endParaRPr kumimoji="1" lang="en-US" altLang="ja-JP" sz="2800" dirty="0" smtClean="0">
              <a:latin typeface="Calibri" panose="020F0502020204030204" pitchFamily="34" charset="0"/>
              <a:ea typeface="HGP創英角ｺﾞｼｯｸUB" pitchFamily="50" charset="-128"/>
              <a:cs typeface="Calibri" panose="020F0502020204030204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06921" y="1138138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i="1" dirty="0" smtClean="0"/>
              <a:t>Since privatization in 1987</a:t>
            </a:r>
            <a:endParaRPr kumimoji="1" lang="ja-JP" alt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310463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1537</TotalTime>
  <Words>702</Words>
  <Application>Microsoft Office PowerPoint</Application>
  <PresentationFormat>ユーザー設定</PresentationFormat>
  <Paragraphs>175</Paragraphs>
  <Slides>11</Slides>
  <Notes>11</Notes>
  <HiddenSlides>0</HiddenSlides>
  <MMClips>0</MMClips>
  <ScaleCrop>false</ScaleCrop>
  <HeadingPairs>
    <vt:vector size="4" baseType="variant">
      <vt:variant>
        <vt:lpstr>テーマ</vt:lpstr>
      </vt:variant>
      <vt:variant>
        <vt:i4>4</vt:i4>
      </vt:variant>
      <vt:variant>
        <vt:lpstr>スライド タイトル</vt:lpstr>
      </vt:variant>
      <vt:variant>
        <vt:i4>11</vt:i4>
      </vt:variant>
    </vt:vector>
  </HeadingPairs>
  <TitlesOfParts>
    <vt:vector size="15" baseType="lpstr">
      <vt:lpstr>Office Theme</vt:lpstr>
      <vt:lpstr>2_デザインの設定</vt:lpstr>
      <vt:lpstr>1_デザインの設定</vt:lpstr>
      <vt:lpstr>デザインの設定</vt:lpstr>
      <vt:lpstr>How to make increase railways sustainable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May, Jamie</dc:creator>
  <cp:lastModifiedBy>Hiroyuki WATANABE</cp:lastModifiedBy>
  <cp:revision>139</cp:revision>
  <cp:lastPrinted>2014-11-21T15:38:19Z</cp:lastPrinted>
  <dcterms:created xsi:type="dcterms:W3CDTF">2014-10-10T15:21:50Z</dcterms:created>
  <dcterms:modified xsi:type="dcterms:W3CDTF">2014-11-22T11:38:11Z</dcterms:modified>
</cp:coreProperties>
</file>