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1" r:id="rId5"/>
    <p:sldId id="26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7447" autoAdjust="0"/>
    <p:restoredTop sz="94660"/>
  </p:normalViewPr>
  <p:slideViewPr>
    <p:cSldViewPr>
      <p:cViewPr varScale="1">
        <p:scale>
          <a:sx n="88" d="100"/>
          <a:sy n="88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GRPE-65-nn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GRPE-65-nn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GRPE-65-nn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Report to GRPE 68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Session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Electric Vehicles and the Environment</a:t>
            </a:r>
            <a:br>
              <a:rPr lang="en-US" sz="3200" b="1" dirty="0" smtClean="0"/>
            </a:br>
            <a:r>
              <a:rPr lang="en-US" sz="3200" b="1" dirty="0" smtClean="0"/>
              <a:t> (EVE IWG)</a:t>
            </a:r>
            <a:endParaRPr lang="en-US" sz="3200" b="1" dirty="0"/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GRPE-68-22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GRPE, 9-10 January, 2014,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Transmitted by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EVE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to 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</a:t>
            </a:r>
            <a:r>
              <a:rPr lang="en-US" dirty="0"/>
              <a:t>and acceptance of group TOR</a:t>
            </a:r>
          </a:p>
          <a:p>
            <a:r>
              <a:rPr lang="en-US" dirty="0" smtClean="0"/>
              <a:t>Roundtable </a:t>
            </a:r>
            <a:r>
              <a:rPr lang="en-US" dirty="0"/>
              <a:t>discussions to establish working priorities and methodology</a:t>
            </a:r>
          </a:p>
          <a:p>
            <a:r>
              <a:rPr lang="en-US" dirty="0" smtClean="0"/>
              <a:t>Various </a:t>
            </a:r>
            <a:r>
              <a:rPr lang="en-US" dirty="0"/>
              <a:t>presentations relating to the EV questionnaire and Guide development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the questionnaire document </a:t>
            </a:r>
          </a:p>
          <a:p>
            <a:pPr lvl="1"/>
            <a:r>
              <a:rPr lang="en-US" dirty="0" smtClean="0"/>
              <a:t>Summary </a:t>
            </a:r>
            <a:r>
              <a:rPr lang="en-US" dirty="0"/>
              <a:t>and review of responses</a:t>
            </a:r>
          </a:p>
          <a:p>
            <a:pPr lvl="1"/>
            <a:r>
              <a:rPr lang="en-US" dirty="0" smtClean="0"/>
              <a:t>Presentation </a:t>
            </a:r>
            <a:r>
              <a:rPr lang="en-US" dirty="0"/>
              <a:t>on completed questionnaires (4 presented to-date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Summary presentations of Guide drafts </a:t>
            </a:r>
            <a:endParaRPr lang="en-US" dirty="0"/>
          </a:p>
          <a:p>
            <a:r>
              <a:rPr lang="en-US" dirty="0" smtClean="0"/>
              <a:t>Presentations </a:t>
            </a:r>
            <a:r>
              <a:rPr lang="en-US" dirty="0"/>
              <a:t>aimed at information sharing</a:t>
            </a:r>
          </a:p>
          <a:p>
            <a:pPr lvl="1"/>
            <a:r>
              <a:rPr lang="en-US" dirty="0" smtClean="0"/>
              <a:t>Presentations </a:t>
            </a:r>
            <a:r>
              <a:rPr lang="en-US" dirty="0"/>
              <a:t>by representatives of related IWGs at meetings: </a:t>
            </a:r>
            <a:r>
              <a:rPr lang="en-US" dirty="0" smtClean="0"/>
              <a:t>          EVS, WLTP, HDH, VPSD, </a:t>
            </a:r>
            <a:r>
              <a:rPr lang="en-US" dirty="0"/>
              <a:t>and </a:t>
            </a:r>
            <a:r>
              <a:rPr lang="en-US" dirty="0" smtClean="0"/>
              <a:t>EPPR</a:t>
            </a:r>
            <a:endParaRPr lang="en-US" dirty="0"/>
          </a:p>
          <a:p>
            <a:pPr lvl="1"/>
            <a:r>
              <a:rPr lang="en-US" dirty="0" smtClean="0"/>
              <a:t>Presentations </a:t>
            </a:r>
            <a:r>
              <a:rPr lang="en-US" dirty="0"/>
              <a:t>from </a:t>
            </a:r>
            <a:r>
              <a:rPr lang="en-US" dirty="0" smtClean="0"/>
              <a:t>industry, </a:t>
            </a:r>
            <a:r>
              <a:rPr lang="en-US" dirty="0"/>
              <a:t>NGO’s, and technical experts </a:t>
            </a:r>
            <a:r>
              <a:rPr lang="en-US" dirty="0" smtClean="0"/>
              <a:t>                   (16 </a:t>
            </a:r>
            <a:r>
              <a:rPr lang="en-US" dirty="0"/>
              <a:t>presented to-date)</a:t>
            </a:r>
          </a:p>
          <a:p>
            <a:pPr lvl="1"/>
            <a:r>
              <a:rPr lang="en-US" dirty="0" smtClean="0"/>
              <a:t>Presentations </a:t>
            </a:r>
            <a:r>
              <a:rPr lang="en-US" dirty="0"/>
              <a:t>of national frameworks by appropriate country representatives (4 presented to-date)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 #7 Meeting Summary, Beijing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Review draft </a:t>
            </a:r>
            <a:r>
              <a:rPr lang="en-US" dirty="0" smtClean="0"/>
              <a:t>1 </a:t>
            </a:r>
            <a:r>
              <a:rPr lang="en-US" dirty="0"/>
              <a:t>of the Guide, focus on Section </a:t>
            </a:r>
            <a:r>
              <a:rPr lang="en-US" dirty="0" smtClean="0"/>
              <a:t>3:</a:t>
            </a:r>
          </a:p>
          <a:p>
            <a:pPr lvl="1"/>
            <a:r>
              <a:rPr lang="en-US" dirty="0" smtClean="0"/>
              <a:t>Deadline for revised input for Section 3 was established </a:t>
            </a:r>
          </a:p>
          <a:p>
            <a:pPr lvl="1"/>
            <a:r>
              <a:rPr lang="en-US" dirty="0" smtClean="0"/>
              <a:t>New wording and revised recommendations for Section 4 and 5</a:t>
            </a:r>
          </a:p>
          <a:p>
            <a:pPr lvl="1"/>
            <a:r>
              <a:rPr lang="en-US" dirty="0" smtClean="0"/>
              <a:t>See EVE-08-05e for summary of changes</a:t>
            </a:r>
          </a:p>
          <a:p>
            <a:r>
              <a:rPr lang="en-US" dirty="0" smtClean="0"/>
              <a:t>Updates from other GRPE informal working groups: WLTP, EVS, VPSD, HDH, EPPR</a:t>
            </a:r>
          </a:p>
          <a:p>
            <a:r>
              <a:rPr lang="en-US" dirty="0" smtClean="0"/>
              <a:t>EV information sharing presentations by China, Korea:</a:t>
            </a:r>
          </a:p>
          <a:p>
            <a:pPr lvl="1"/>
            <a:r>
              <a:rPr lang="en-US" dirty="0" smtClean="0"/>
              <a:t>EV Battery Durability (China) </a:t>
            </a:r>
          </a:p>
          <a:p>
            <a:pPr lvl="1"/>
            <a:r>
              <a:rPr lang="en-US" dirty="0" smtClean="0"/>
              <a:t>New EV policies in China and EV testing results (China)</a:t>
            </a:r>
          </a:p>
          <a:p>
            <a:pPr lvl="1"/>
            <a:r>
              <a:rPr lang="en-US" dirty="0" smtClean="0"/>
              <a:t>Infrastructure and Standards Status in China (China) </a:t>
            </a:r>
          </a:p>
          <a:p>
            <a:pPr lvl="1"/>
            <a:r>
              <a:rPr lang="en-US" dirty="0" smtClean="0"/>
              <a:t>Introduction of system power concept and its application (Korea)</a:t>
            </a:r>
          </a:p>
          <a:p>
            <a:pPr lvl="1"/>
            <a:r>
              <a:rPr lang="en-US" dirty="0" smtClean="0"/>
              <a:t>Korea Green Car Fuel Economy Schemes (Korea)</a:t>
            </a:r>
          </a:p>
          <a:p>
            <a:pPr lvl="1"/>
            <a:r>
              <a:rPr lang="en-US" dirty="0" smtClean="0"/>
              <a:t>Wireless Power Charging (China)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 #8 Meeting Summary, Geneva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800600"/>
          </a:xfrm>
        </p:spPr>
        <p:txBody>
          <a:bodyPr>
            <a:normAutofit/>
          </a:bodyPr>
          <a:lstStyle/>
          <a:p>
            <a:r>
              <a:rPr lang="en-US" dirty="0"/>
              <a:t>Review draft 3 of the Guide, focus on Section </a:t>
            </a:r>
            <a:r>
              <a:rPr lang="en-US" dirty="0" smtClean="0"/>
              <a:t>5:</a:t>
            </a:r>
          </a:p>
          <a:p>
            <a:pPr lvl="1"/>
            <a:r>
              <a:rPr lang="en-US" dirty="0" smtClean="0"/>
              <a:t>Recommendations maintained in EVE-08-03e </a:t>
            </a:r>
          </a:p>
          <a:p>
            <a:pPr lvl="2"/>
            <a:r>
              <a:rPr lang="en-US" dirty="0" smtClean="0"/>
              <a:t>Vehicle range and energy consumption testing </a:t>
            </a:r>
          </a:p>
          <a:p>
            <a:pPr lvl="2"/>
            <a:r>
              <a:rPr lang="en-US" dirty="0" smtClean="0"/>
              <a:t>Method of stating energy efficiency </a:t>
            </a:r>
          </a:p>
          <a:p>
            <a:pPr lvl="2"/>
            <a:r>
              <a:rPr lang="en-US" dirty="0" smtClean="0"/>
              <a:t>Battery performance and durability</a:t>
            </a:r>
          </a:p>
          <a:p>
            <a:pPr lvl="2"/>
            <a:r>
              <a:rPr lang="en-US" dirty="0" smtClean="0"/>
              <a:t>Battery recycling</a:t>
            </a:r>
          </a:p>
          <a:p>
            <a:pPr lvl="1"/>
            <a:r>
              <a:rPr lang="en-US" dirty="0" smtClean="0"/>
              <a:t>Minor revisions were made to EVE-08-03e and it was submitted as an informal document to GRPE for the 68</a:t>
            </a:r>
            <a:r>
              <a:rPr lang="en-US" baseline="30000" dirty="0" smtClean="0"/>
              <a:t>th</a:t>
            </a:r>
            <a:r>
              <a:rPr lang="en-US" dirty="0" smtClean="0"/>
              <a:t> session</a:t>
            </a:r>
          </a:p>
          <a:p>
            <a:pPr lvl="1"/>
            <a:r>
              <a:rPr lang="en-US" dirty="0" smtClean="0"/>
              <a:t>Comments on this informal document are due February 3</a:t>
            </a:r>
            <a:r>
              <a:rPr lang="en-US" baseline="30000" dirty="0" smtClean="0"/>
              <a:t>rd</a:t>
            </a:r>
            <a:r>
              <a:rPr lang="en-US" dirty="0" smtClean="0"/>
              <a:t>, 2014</a:t>
            </a:r>
          </a:p>
          <a:p>
            <a:r>
              <a:rPr lang="en-US" dirty="0" smtClean="0"/>
              <a:t>Request was made for EVE to consider utility factors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 #8 Meeting Summary, Geneva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Meeting </a:t>
            </a:r>
            <a:r>
              <a:rPr lang="en-US" dirty="0"/>
              <a:t>between EVE and WLTP </a:t>
            </a:r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Objective of the meeting was to </a:t>
            </a:r>
            <a:r>
              <a:rPr lang="en-US" dirty="0"/>
              <a:t>ensure there </a:t>
            </a:r>
            <a:r>
              <a:rPr lang="en-US" dirty="0" smtClean="0"/>
              <a:t>is no </a:t>
            </a:r>
            <a:r>
              <a:rPr lang="en-US" dirty="0"/>
              <a:t>duplication of work moving forward on </a:t>
            </a:r>
            <a:r>
              <a:rPr lang="en-US" dirty="0" smtClean="0"/>
              <a:t>recommendations in </a:t>
            </a:r>
            <a:r>
              <a:rPr lang="en-US" dirty="0"/>
              <a:t>the reference guide </a:t>
            </a:r>
            <a:endParaRPr lang="en-US" dirty="0" smtClean="0"/>
          </a:p>
          <a:p>
            <a:pPr lvl="1"/>
            <a:r>
              <a:rPr lang="en-US" dirty="0" smtClean="0"/>
              <a:t>Both groups </a:t>
            </a:r>
            <a:r>
              <a:rPr lang="en-US" dirty="0"/>
              <a:t>agreed to continue discussing options moving forward to achieve this </a:t>
            </a:r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European Commission committed to providing a proposal for how the EVE and the WLTP may work together in the future with a focus on future work and potential </a:t>
            </a:r>
            <a:r>
              <a:rPr lang="en-US" dirty="0" err="1" smtClean="0"/>
              <a:t>gtr</a:t>
            </a:r>
            <a:r>
              <a:rPr lang="en-US" dirty="0" smtClean="0"/>
              <a:t> activities.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 Meetings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Feb.17-18th, 2014: 9th EVE meeting in Ann Arbor Michigan</a:t>
            </a:r>
          </a:p>
          <a:p>
            <a:pPr lvl="1"/>
            <a:r>
              <a:rPr lang="en-US" dirty="0"/>
              <a:t>The purpose will be to finalize the </a:t>
            </a:r>
            <a:r>
              <a:rPr lang="en-US" dirty="0" smtClean="0"/>
              <a:t>Guide </a:t>
            </a:r>
            <a:r>
              <a:rPr lang="en-US" dirty="0"/>
              <a:t>for formal submission to the </a:t>
            </a:r>
            <a:r>
              <a:rPr lang="en-US" dirty="0" smtClean="0"/>
              <a:t>GRPE</a:t>
            </a:r>
          </a:p>
          <a:p>
            <a:pPr lvl="1"/>
            <a:r>
              <a:rPr lang="en-US" dirty="0" smtClean="0"/>
              <a:t>Updates from other GRPE IWGs: WLTP, VPSD, HDH, EVS</a:t>
            </a:r>
          </a:p>
          <a:p>
            <a:pPr lvl="1"/>
            <a:r>
              <a:rPr lang="en-US" dirty="0" smtClean="0"/>
              <a:t>Information sharing presentations</a:t>
            </a:r>
          </a:p>
          <a:p>
            <a:pPr lvl="1"/>
            <a:r>
              <a:rPr lang="en-US" dirty="0" smtClean="0"/>
              <a:t>Consideration of EVE mandate extension</a:t>
            </a:r>
          </a:p>
          <a:p>
            <a:r>
              <a:rPr lang="en-US" dirty="0" smtClean="0"/>
              <a:t>March 1st, 2014: </a:t>
            </a:r>
          </a:p>
          <a:p>
            <a:pPr lvl="1"/>
            <a:r>
              <a:rPr lang="en-US" dirty="0" smtClean="0"/>
              <a:t>Deadline </a:t>
            </a:r>
            <a:r>
              <a:rPr lang="en-US" dirty="0"/>
              <a:t>for submission of the EV Guide as a formal document to the </a:t>
            </a:r>
            <a:r>
              <a:rPr lang="en-US" dirty="0" smtClean="0"/>
              <a:t>GRPE</a:t>
            </a:r>
            <a:endParaRPr lang="en-US" dirty="0"/>
          </a:p>
          <a:p>
            <a:r>
              <a:rPr lang="en-US" dirty="0" smtClean="0"/>
              <a:t>June</a:t>
            </a:r>
            <a:r>
              <a:rPr lang="en-US" dirty="0"/>
              <a:t>, 2014 GRPE session: 10th EVE meeting in Geneva during the GRPE </a:t>
            </a:r>
            <a:r>
              <a:rPr lang="en-US" dirty="0" smtClean="0"/>
              <a:t>session (Monday, 2.6.2014, 2:30 ~ 5:30 PM)</a:t>
            </a:r>
            <a:endParaRPr lang="en-US" dirty="0"/>
          </a:p>
          <a:p>
            <a:pPr lvl="1"/>
            <a:r>
              <a:rPr lang="en-US" dirty="0"/>
              <a:t>Anticipated approval of the EV Guide</a:t>
            </a:r>
          </a:p>
          <a:p>
            <a:pPr lvl="1"/>
            <a:r>
              <a:rPr lang="en-US" dirty="0"/>
              <a:t>Consideration of the </a:t>
            </a:r>
            <a:r>
              <a:rPr lang="en-US" dirty="0" smtClean="0"/>
              <a:t>EVE </a:t>
            </a:r>
            <a:r>
              <a:rPr lang="en-US" dirty="0"/>
              <a:t>mandate </a:t>
            </a:r>
            <a:r>
              <a:rPr lang="en-US" dirty="0" smtClean="0"/>
              <a:t>extension, as applicable</a:t>
            </a:r>
            <a:endParaRPr lang="en-US" dirty="0"/>
          </a:p>
          <a:p>
            <a:r>
              <a:rPr lang="en-US" dirty="0"/>
              <a:t>November 2014 WP.29 session:</a:t>
            </a:r>
          </a:p>
          <a:p>
            <a:pPr lvl="1"/>
            <a:r>
              <a:rPr lang="en-US" dirty="0"/>
              <a:t>Anticipated approval of the EV Guide </a:t>
            </a:r>
          </a:p>
          <a:p>
            <a:pPr lvl="1"/>
            <a:r>
              <a:rPr lang="en-US" dirty="0"/>
              <a:t>Consideration of the </a:t>
            </a:r>
            <a:r>
              <a:rPr lang="en-US" dirty="0" smtClean="0"/>
              <a:t>EVE </a:t>
            </a:r>
            <a:r>
              <a:rPr lang="en-US" dirty="0"/>
              <a:t>mandate </a:t>
            </a:r>
            <a:r>
              <a:rPr lang="en-US" dirty="0" smtClean="0"/>
              <a:t>extension, as applicable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755</TotalTime>
  <Words>562</Words>
  <Application>Microsoft Office PowerPoint</Application>
  <PresentationFormat>On-screen Show (4:3)</PresentationFormat>
  <Paragraphs>74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Electric Vehicles and the Environment  (EVE IWG)</vt:lpstr>
      <vt:lpstr>Activities to Date</vt:lpstr>
      <vt:lpstr>EVE #7 Meeting Summary, Beijing</vt:lpstr>
      <vt:lpstr>EVE #8 Meeting Summary, Geneva</vt:lpstr>
      <vt:lpstr>EVE #8 Meeting Summary, Geneva</vt:lpstr>
      <vt:lpstr>Upcoming EVE Meetings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GRPE informal documents</cp:lastModifiedBy>
  <cp:revision>73</cp:revision>
  <dcterms:created xsi:type="dcterms:W3CDTF">2013-01-16T08:42:22Z</dcterms:created>
  <dcterms:modified xsi:type="dcterms:W3CDTF">2014-01-09T12:45:02Z</dcterms:modified>
</cp:coreProperties>
</file>