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5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 varScale="1">
        <p:scale>
          <a:sx n="117" d="100"/>
          <a:sy n="117" d="100"/>
        </p:scale>
        <p:origin x="-1914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4/wp29/WP.29-163-01e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Brakes and Running Gear (GRRF)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necessary.</a:t>
            </a:r>
          </a:p>
          <a:p>
            <a:pPr marL="266700"/>
            <a:r>
              <a:rPr lang="en-GB" sz="1800" dirty="0"/>
              <a:t>If your name not </a:t>
            </a:r>
            <a:r>
              <a:rPr lang="en-GB" sz="1800" dirty="0" smtClean="0"/>
              <a:t>listed, </a:t>
            </a:r>
            <a:r>
              <a:rPr lang="en-GB" sz="1800" dirty="0"/>
              <a:t>fill out one of the registration forms annexed to the file.</a:t>
            </a:r>
          </a:p>
          <a:p>
            <a:pPr marL="266700"/>
            <a:r>
              <a:rPr lang="en-GB" sz="1800" dirty="0"/>
              <a:t>At 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updated address list by email to all </a:t>
            </a:r>
            <a:r>
              <a:rPr lang="en-GB" sz="1800" dirty="0" smtClean="0"/>
              <a:t>participants.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A </a:t>
            </a:r>
            <a:r>
              <a:rPr lang="en-GB" sz="1800" dirty="0"/>
              <a:t>copy of the Passport and the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session</a:t>
            </a:r>
            <a:r>
              <a:rPr lang="en-GB" sz="1800" dirty="0" smtClean="0"/>
              <a:t> 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16-20 February 2015 </a:t>
            </a:r>
            <a:r>
              <a:rPr lang="en-GB" sz="1800" dirty="0" smtClean="0"/>
              <a:t>(to be confirmed)</a:t>
            </a:r>
            <a:endParaRPr lang="en-GB" sz="18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is </a:t>
            </a:r>
            <a:r>
              <a:rPr lang="en-GB" sz="1800" b="1" dirty="0" smtClean="0"/>
              <a:t>21 November 2015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 smtClean="0"/>
              <a:t>See: </a:t>
            </a:r>
            <a:r>
              <a:rPr lang="en-US" sz="1800" dirty="0">
                <a:hlinkClick r:id="rId2"/>
              </a:rPr>
              <a:t>Draft calendar of meetings of WP.29, GRs and Committees for </a:t>
            </a:r>
            <a:r>
              <a:rPr lang="en-US" sz="1800" dirty="0" smtClean="0">
                <a:hlinkClick r:id="rId2"/>
              </a:rPr>
              <a:t>2015</a:t>
            </a:r>
            <a:endParaRPr lang="en-GB" sz="1800" dirty="0"/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b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(10/09/2014)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GRRF-78-15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78</a:t>
            </a:r>
            <a:r>
              <a:rPr lang="en-US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GRRF, 16 - 19 September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2014</a:t>
            </a: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items 1 and 12(a)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640" y="620687"/>
            <a:ext cx="7698060" cy="720081"/>
          </a:xfrm>
        </p:spPr>
        <p:txBody>
          <a:bodyPr>
            <a:normAutofit fontScale="90000"/>
          </a:bodyPr>
          <a:lstStyle/>
          <a:p>
            <a:pPr algn="l"/>
            <a:r>
              <a:rPr lang="en-GB" sz="3300" dirty="0" smtClean="0">
                <a:solidFill>
                  <a:schemeClr val="bg1"/>
                </a:solidFill>
              </a:rPr>
              <a:t>Highlights of the last sessions of WP.29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tx1"/>
                </a:solidFill>
              </a:rPr>
              <a:t>March 2014 (162</a:t>
            </a:r>
            <a:r>
              <a:rPr lang="en-GB" sz="2200" baseline="30000" dirty="0" smtClean="0">
                <a:solidFill>
                  <a:schemeClr val="tx1"/>
                </a:solidFill>
              </a:rPr>
              <a:t>st</a:t>
            </a:r>
            <a:r>
              <a:rPr lang="en-GB" sz="2200" dirty="0" smtClean="0">
                <a:solidFill>
                  <a:schemeClr val="tx1"/>
                </a:solidFill>
              </a:rPr>
              <a:t> WP.29) and June 2014 (163</a:t>
            </a:r>
            <a:r>
              <a:rPr lang="en-GB" sz="2200" baseline="30000" dirty="0" smtClean="0">
                <a:solidFill>
                  <a:schemeClr val="tx1"/>
                </a:solidFill>
              </a:rPr>
              <a:t>nd</a:t>
            </a:r>
            <a:r>
              <a:rPr lang="en-GB" sz="2200" dirty="0" smtClean="0">
                <a:solidFill>
                  <a:schemeClr val="tx1"/>
                </a:solidFill>
              </a:rPr>
              <a:t> WP.29)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301208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400" b="1" dirty="0" smtClean="0"/>
              <a:t>Highlights of both sessions relevant for GRRF:</a:t>
            </a:r>
          </a:p>
          <a:p>
            <a:pPr marL="0" indent="0">
              <a:spcBef>
                <a:spcPts val="0"/>
              </a:spcBef>
              <a:buNone/>
            </a:pPr>
            <a:endParaRPr lang="en-GB" sz="1200" b="1" dirty="0"/>
          </a:p>
          <a:p>
            <a:pPr lvl="0"/>
            <a:r>
              <a:rPr lang="en-GB" sz="1400" b="1" dirty="0" smtClean="0"/>
              <a:t>    1. Working </a:t>
            </a:r>
            <a:r>
              <a:rPr lang="en-GB" sz="1400" b="1" dirty="0"/>
              <a:t>Party on Brakes and Running Gear (GRRF)</a:t>
            </a:r>
            <a:endParaRPr lang="en-GB" sz="1400" dirty="0"/>
          </a:p>
          <a:p>
            <a:r>
              <a:rPr lang="en-GB" sz="1400" dirty="0" smtClean="0"/>
              <a:t>        The </a:t>
            </a:r>
            <a:r>
              <a:rPr lang="en-GB" sz="1400" dirty="0"/>
              <a:t>World Forum </a:t>
            </a:r>
            <a:r>
              <a:rPr lang="en-GB" sz="1400" b="1" dirty="0"/>
              <a:t>approved</a:t>
            </a:r>
            <a:r>
              <a:rPr lang="en-GB" sz="1400" dirty="0"/>
              <a:t> the report presented by the Chair of GRRF.</a:t>
            </a:r>
          </a:p>
          <a:p>
            <a:r>
              <a:rPr lang="en-GB" sz="1400" dirty="0"/>
              <a:t> </a:t>
            </a:r>
          </a:p>
          <a:p>
            <a:pPr lvl="0"/>
            <a:r>
              <a:rPr lang="en-GB" sz="1400" b="1" dirty="0" smtClean="0"/>
              <a:t>    2. Consideration </a:t>
            </a:r>
            <a:r>
              <a:rPr lang="en-GB" sz="1400" b="1" dirty="0"/>
              <a:t>of draft amendments and </a:t>
            </a:r>
            <a:r>
              <a:rPr lang="en-GB" sz="1400" b="1" dirty="0" smtClean="0"/>
              <a:t>Corrigenda </a:t>
            </a:r>
            <a:r>
              <a:rPr lang="en-GB" sz="1400" b="1" dirty="0"/>
              <a:t>to existing Regulations submitted by GRRF </a:t>
            </a:r>
            <a:endParaRPr lang="en-GB" sz="1400" dirty="0"/>
          </a:p>
          <a:p>
            <a:r>
              <a:rPr lang="en-GB" sz="1400" b="1" dirty="0"/>
              <a:t> </a:t>
            </a:r>
            <a:r>
              <a:rPr lang="en-GB" sz="1400" b="1" dirty="0" smtClean="0"/>
              <a:t>        (a) </a:t>
            </a:r>
            <a:r>
              <a:rPr lang="en-GB" sz="1400" dirty="0" smtClean="0"/>
              <a:t>At </a:t>
            </a:r>
            <a:r>
              <a:rPr lang="en-GB" sz="1400" dirty="0"/>
              <a:t>its</a:t>
            </a:r>
            <a:r>
              <a:rPr lang="en-GB" sz="1400" b="1" dirty="0"/>
              <a:t> </a:t>
            </a:r>
            <a:r>
              <a:rPr lang="en-GB" sz="1400" b="1" dirty="0" smtClean="0"/>
              <a:t>March </a:t>
            </a:r>
            <a:r>
              <a:rPr lang="en-GB" sz="1400" b="1" dirty="0"/>
              <a:t>session, </a:t>
            </a:r>
            <a:r>
              <a:rPr lang="en-GB" sz="1400" dirty="0"/>
              <a:t>the World Forum:</a:t>
            </a:r>
          </a:p>
          <a:p>
            <a:pPr lvl="0"/>
            <a:r>
              <a:rPr lang="en-GB" sz="1400" dirty="0" smtClean="0"/>
              <a:t>              - Considered </a:t>
            </a:r>
            <a:r>
              <a:rPr lang="en-GB" sz="1400" dirty="0"/>
              <a:t>and approved </a:t>
            </a:r>
            <a:r>
              <a:rPr lang="en-GB" sz="1400" b="1" dirty="0"/>
              <a:t>amendments proposals</a:t>
            </a:r>
            <a:r>
              <a:rPr lang="en-GB" sz="1400" dirty="0"/>
              <a:t> on two UN Regulations Nos. 13 (Heavy vehicle braking ) and 117 (Tyres rolling </a:t>
            </a:r>
            <a:r>
              <a:rPr lang="en-GB" sz="1400" dirty="0" smtClean="0"/>
              <a:t> </a:t>
            </a:r>
          </a:p>
          <a:p>
            <a:pPr lvl="0"/>
            <a:r>
              <a:rPr lang="en-GB" sz="1400" dirty="0"/>
              <a:t> </a:t>
            </a:r>
            <a:r>
              <a:rPr lang="en-GB" sz="1400" dirty="0" smtClean="0"/>
              <a:t>                resistance</a:t>
            </a:r>
            <a:r>
              <a:rPr lang="en-GB" sz="1400" dirty="0"/>
              <a:t>, rolling noise and wet grip);</a:t>
            </a:r>
          </a:p>
          <a:p>
            <a:pPr lvl="0"/>
            <a:r>
              <a:rPr lang="en-GB" sz="1400" dirty="0" smtClean="0"/>
              <a:t>              - Considered </a:t>
            </a:r>
            <a:r>
              <a:rPr lang="en-GB" sz="1400" dirty="0"/>
              <a:t>and approved three </a:t>
            </a:r>
            <a:r>
              <a:rPr lang="en-GB" sz="1400" b="1" dirty="0"/>
              <a:t>corrigendum proposals</a:t>
            </a:r>
            <a:r>
              <a:rPr lang="en-GB" sz="1400" dirty="0"/>
              <a:t>, one on UN Regulations No. 13 (Heavy vehicle braking) and two on </a:t>
            </a:r>
            <a:endParaRPr lang="en-GB" sz="1400" dirty="0" smtClean="0"/>
          </a:p>
          <a:p>
            <a:pPr lvl="0"/>
            <a:r>
              <a:rPr lang="en-GB" sz="1400" dirty="0"/>
              <a:t> </a:t>
            </a:r>
            <a:r>
              <a:rPr lang="en-GB" sz="1400" dirty="0" smtClean="0"/>
              <a:t>                UN </a:t>
            </a:r>
            <a:r>
              <a:rPr lang="en-GB" sz="1400" dirty="0"/>
              <a:t>Regulation No. 117 (Tyres rolling resistance, rolling noise and wet grip);</a:t>
            </a:r>
          </a:p>
          <a:p>
            <a:pPr lvl="0"/>
            <a:r>
              <a:rPr lang="en-GB" sz="1400" b="1" dirty="0" smtClean="0"/>
              <a:t>       </a:t>
            </a:r>
            <a:r>
              <a:rPr lang="en-GB" sz="1400" b="1" dirty="0"/>
              <a:t> </a:t>
            </a:r>
            <a:r>
              <a:rPr lang="en-GB" sz="1400" b="1" dirty="0" smtClean="0"/>
              <a:t>(b) </a:t>
            </a:r>
            <a:r>
              <a:rPr lang="en-GB" sz="1400" dirty="0" smtClean="0"/>
              <a:t>At </a:t>
            </a:r>
            <a:r>
              <a:rPr lang="en-GB" sz="1400" dirty="0"/>
              <a:t>its</a:t>
            </a:r>
            <a:r>
              <a:rPr lang="en-GB" sz="1400" b="1" dirty="0"/>
              <a:t> June session, </a:t>
            </a:r>
            <a:r>
              <a:rPr lang="en-GB" sz="1400" dirty="0"/>
              <a:t>the World Forum:</a:t>
            </a:r>
          </a:p>
          <a:p>
            <a:pPr lvl="0"/>
            <a:r>
              <a:rPr lang="en-GB" sz="1400" dirty="0" smtClean="0"/>
              <a:t>             - Considered </a:t>
            </a:r>
            <a:r>
              <a:rPr lang="en-GB" sz="1400" dirty="0"/>
              <a:t>and approved </a:t>
            </a:r>
            <a:r>
              <a:rPr lang="en-GB" sz="1400" b="1" dirty="0"/>
              <a:t>amendments proposals</a:t>
            </a:r>
            <a:r>
              <a:rPr lang="en-GB" sz="1400" dirty="0"/>
              <a:t> on 3 UN Regulations Nos. 54 (Tyres for commercial vehicles and their trailers), </a:t>
            </a:r>
            <a:endParaRPr lang="en-GB" sz="1400" dirty="0" smtClean="0"/>
          </a:p>
          <a:p>
            <a:pPr lvl="0"/>
            <a:r>
              <a:rPr lang="en-GB" sz="1400" dirty="0"/>
              <a:t> </a:t>
            </a:r>
            <a:r>
              <a:rPr lang="en-GB" sz="1400" dirty="0" smtClean="0"/>
              <a:t>               75 </a:t>
            </a:r>
            <a:r>
              <a:rPr lang="en-GB" sz="1400" dirty="0"/>
              <a:t>(Tyres for motorcycles/mopeds) and 90 (Replacement brake linings);</a:t>
            </a:r>
          </a:p>
          <a:p>
            <a:pPr lvl="0"/>
            <a:r>
              <a:rPr lang="en-GB" sz="1400" dirty="0" smtClean="0"/>
              <a:t>             - Considered </a:t>
            </a:r>
            <a:r>
              <a:rPr lang="en-GB" sz="1400" dirty="0"/>
              <a:t>and approved a </a:t>
            </a:r>
            <a:r>
              <a:rPr lang="en-GB" sz="1400" b="1" dirty="0"/>
              <a:t>corrigendum proposal</a:t>
            </a:r>
            <a:r>
              <a:rPr lang="en-GB" sz="1400" dirty="0"/>
              <a:t> on UN Regulations No. 54 (Tyres for commercial vehicles and their trailers);</a:t>
            </a:r>
          </a:p>
          <a:p>
            <a:pPr lvl="0"/>
            <a:r>
              <a:rPr lang="en-GB" sz="1400" dirty="0" smtClean="0"/>
              <a:t>             - And </a:t>
            </a:r>
            <a:r>
              <a:rPr lang="en-GB" sz="1400" dirty="0"/>
              <a:t>agreed to postpone the review of 3 documents to its November 2014 session.</a:t>
            </a:r>
          </a:p>
          <a:p>
            <a:r>
              <a:rPr lang="en-GB" sz="1400" b="1" dirty="0"/>
              <a:t> </a:t>
            </a:r>
            <a:endParaRPr lang="en-GB" sz="1400" b="1" dirty="0" smtClean="0"/>
          </a:p>
          <a:p>
            <a:r>
              <a:rPr lang="en-GB" sz="1400" b="1" dirty="0" smtClean="0"/>
              <a:t>     3. Progress </a:t>
            </a:r>
            <a:r>
              <a:rPr lang="en-GB" sz="1400" b="1" dirty="0"/>
              <a:t>on the development of new UN GTRs and of amendments to established UN GTRs </a:t>
            </a:r>
            <a:endParaRPr lang="en-GB" sz="1400" dirty="0"/>
          </a:p>
          <a:p>
            <a:pPr lvl="0"/>
            <a:r>
              <a:rPr lang="en-GB" sz="1400" dirty="0" smtClean="0"/>
              <a:t>         - WP.29 </a:t>
            </a:r>
            <a:r>
              <a:rPr lang="en-GB" sz="1400" dirty="0"/>
              <a:t>considered a reported status of activities of GRRF on parallel amendments to UN GTR No. 3 and UN Regulation No. 78, </a:t>
            </a:r>
            <a:endParaRPr lang="en-GB" sz="1400" dirty="0" smtClean="0"/>
          </a:p>
          <a:p>
            <a:pPr lvl="0"/>
            <a:r>
              <a:rPr lang="en-GB" sz="1400" dirty="0"/>
              <a:t> </a:t>
            </a:r>
            <a:r>
              <a:rPr lang="en-GB" sz="1400" dirty="0" smtClean="0"/>
              <a:t>           introducing </a:t>
            </a:r>
            <a:r>
              <a:rPr lang="en-GB" sz="1400" dirty="0"/>
              <a:t>provisions for new types of Combined Braking Systems (CBS).</a:t>
            </a:r>
          </a:p>
          <a:p>
            <a:pPr lvl="0"/>
            <a:r>
              <a:rPr lang="en-GB" sz="1400" dirty="0" smtClean="0"/>
              <a:t>         - During </a:t>
            </a:r>
            <a:r>
              <a:rPr lang="en-GB" sz="1400" dirty="0"/>
              <a:t>its 163</a:t>
            </a:r>
            <a:r>
              <a:rPr lang="en-GB" sz="1400" baseline="30000" dirty="0"/>
              <a:t>rd</a:t>
            </a:r>
            <a:r>
              <a:rPr lang="en-GB" sz="1400" dirty="0"/>
              <a:t> session, WP.29 was informed about the 77</a:t>
            </a:r>
            <a:r>
              <a:rPr lang="en-GB" sz="1400" baseline="30000" dirty="0"/>
              <a:t>th</a:t>
            </a:r>
            <a:r>
              <a:rPr lang="en-GB" sz="1400" dirty="0"/>
              <a:t> extraordinary GRRF  to conclude the pending issues of the draft </a:t>
            </a:r>
            <a:endParaRPr lang="en-GB" sz="1400" dirty="0" smtClean="0"/>
          </a:p>
          <a:p>
            <a:pPr lvl="0"/>
            <a:r>
              <a:rPr lang="en-GB" sz="1400" dirty="0"/>
              <a:t> </a:t>
            </a:r>
            <a:r>
              <a:rPr lang="en-GB" sz="1400" dirty="0" smtClean="0"/>
              <a:t>          UN </a:t>
            </a:r>
            <a:r>
              <a:rPr lang="en-GB" sz="1400" dirty="0"/>
              <a:t>GTR on Tyres for an expected adoption at the November 2014 session.</a:t>
            </a:r>
          </a:p>
          <a:p>
            <a:r>
              <a:rPr lang="en-GB" sz="1400" dirty="0"/>
              <a:t> </a:t>
            </a:r>
          </a:p>
          <a:p>
            <a:pPr lvl="0"/>
            <a:r>
              <a:rPr lang="en-GB" sz="1400" b="1" dirty="0" smtClean="0"/>
              <a:t>     4. Intelligent </a:t>
            </a:r>
            <a:r>
              <a:rPr lang="en-GB" sz="1400" b="1" dirty="0"/>
              <a:t>Transport Systems </a:t>
            </a:r>
            <a:endParaRPr lang="en-GB" sz="1400" dirty="0"/>
          </a:p>
          <a:p>
            <a:r>
              <a:rPr lang="en-GB" sz="1400" dirty="0" smtClean="0"/>
              <a:t>         - The </a:t>
            </a:r>
            <a:r>
              <a:rPr lang="en-GB" sz="1400" dirty="0"/>
              <a:t>representative of Belgium announced that an ITS round table was scheduled to take place in Brussels on 17-18 November 2014</a:t>
            </a:r>
            <a:r>
              <a:rPr lang="en-GB" sz="1400" dirty="0" smtClean="0"/>
              <a:t>.</a:t>
            </a:r>
          </a:p>
          <a:p>
            <a:r>
              <a:rPr lang="fr-CH" sz="1400" dirty="0" smtClean="0"/>
              <a:t>         - </a:t>
            </a:r>
            <a:r>
              <a:rPr lang="en-GB" sz="1400" dirty="0" smtClean="0"/>
              <a:t>The representative of Japan, Co-Chair IWG on ITS, suggested that the group coordinates the work of WP.29 and its subsidiary Working</a:t>
            </a:r>
          </a:p>
          <a:p>
            <a:r>
              <a:rPr lang="en-GB" sz="1400" dirty="0"/>
              <a:t> </a:t>
            </a:r>
            <a:r>
              <a:rPr lang="en-GB" sz="1400" dirty="0" smtClean="0"/>
              <a:t>          Parties (GRs) on issues related to automated driving.</a:t>
            </a:r>
          </a:p>
        </p:txBody>
      </p:sp>
    </p:spTree>
    <p:extLst>
      <p:ext uri="{BB962C8B-B14F-4D97-AF65-F5344CB8AC3E}">
        <p14:creationId xmlns:p14="http://schemas.microsoft.com/office/powerpoint/2010/main" val="15613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228</Words>
  <Application>Microsoft Office PowerPoint</Application>
  <PresentationFormat>A4 Paper (210x297 mm)</PresentationFormat>
  <Paragraphs>47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Working Party on Brakes and Running Gear (GRRF) General information</vt:lpstr>
      <vt:lpstr>Highlights of the last sessions of WP.29 March 2014 (162st WP.29) and June 2014 (163nd WP.29)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GRRF</dc:creator>
  <cp:lastModifiedBy>Armengol</cp:lastModifiedBy>
  <cp:revision>126</cp:revision>
  <cp:lastPrinted>2014-03-30T15:01:41Z</cp:lastPrinted>
  <dcterms:created xsi:type="dcterms:W3CDTF">2014-03-30T12:17:15Z</dcterms:created>
  <dcterms:modified xsi:type="dcterms:W3CDTF">2014-09-10T14:00:23Z</dcterms:modified>
</cp:coreProperties>
</file>