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A" initials="EA" lastIdx="15" clrIdx="0">
    <p:extLst/>
  </p:cmAuthor>
  <p:cmAuthor id="2" name="ED" initials="E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7D"/>
    <a:srgbClr val="FFE389"/>
    <a:srgbClr val="EFF4FB"/>
    <a:srgbClr val="DDE8FF"/>
    <a:srgbClr val="E1E9F7"/>
    <a:srgbClr val="D1DDF3"/>
    <a:srgbClr val="C2D4F0"/>
    <a:srgbClr val="EFF4FF"/>
    <a:srgbClr val="D9E3FF"/>
    <a:srgbClr val="D4D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5188" autoAdjust="0"/>
    <p:restoredTop sz="88818" autoAdjust="0"/>
  </p:normalViewPr>
  <p:slideViewPr>
    <p:cSldViewPr snapToGrid="0">
      <p:cViewPr varScale="1">
        <p:scale>
          <a:sx n="101" d="100"/>
          <a:sy n="101" d="100"/>
        </p:scale>
        <p:origin x="-3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135"/>
          </a:xfrm>
          <a:prstGeom prst="rect">
            <a:avLst/>
          </a:prstGeom>
        </p:spPr>
        <p:txBody>
          <a:bodyPr vert="horz" lIns="95563" tIns="47782" rIns="95563" bIns="477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135"/>
          </a:xfrm>
          <a:prstGeom prst="rect">
            <a:avLst/>
          </a:prstGeom>
        </p:spPr>
        <p:txBody>
          <a:bodyPr vert="horz" lIns="95563" tIns="47782" rIns="95563" bIns="47782" rtlCol="0"/>
          <a:lstStyle>
            <a:lvl1pPr algn="r">
              <a:defRPr sz="1300"/>
            </a:lvl1pPr>
          </a:lstStyle>
          <a:p>
            <a:fld id="{2D793150-908B-419C-A10C-2F5EC201DA62}" type="datetimeFigureOut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2" rIns="95563" bIns="477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5563" tIns="47782" rIns="95563" bIns="477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5563" tIns="47782" rIns="95563" bIns="477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60" cy="498134"/>
          </a:xfrm>
          <a:prstGeom prst="rect">
            <a:avLst/>
          </a:prstGeom>
        </p:spPr>
        <p:txBody>
          <a:bodyPr vert="horz" lIns="95563" tIns="47782" rIns="95563" bIns="47782" rtlCol="0" anchor="b"/>
          <a:lstStyle>
            <a:lvl1pPr algn="r">
              <a:defRPr sz="1300"/>
            </a:lvl1pPr>
          </a:lstStyle>
          <a:p>
            <a:fld id="{F5C0FF70-E5B1-436A-9193-62AB8C2ED9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84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31029" y="5185467"/>
            <a:ext cx="5812971" cy="11826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>
          <a:xfrm>
            <a:off x="0" y="6105256"/>
            <a:ext cx="1534886" cy="262886"/>
          </a:xfrm>
        </p:spPr>
        <p:txBody>
          <a:bodyPr/>
          <a:lstStyle>
            <a:lvl1pPr algn="ctr">
              <a:defRPr sz="2200"/>
            </a:lvl1pPr>
          </a:lstStyle>
          <a:p>
            <a:fld id="{C57EC89C-0281-4A2F-9ADB-4250418E0851}" type="datetime1">
              <a:rPr lang="ru-RU" smtClean="0"/>
              <a:pPr/>
              <a:t>05.11.2015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94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6D68-5F7D-4792-804A-6918C587D311}" type="datetime1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Росстандарт: 3 года без аккредитации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7E00-B748-4A99-BC81-B0454B176F8E}" type="slidenum">
              <a:rPr lang="ru-RU" sz="1400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37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ctr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1826" y="37600"/>
            <a:ext cx="609565" cy="4924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36000" y="468000"/>
            <a:ext cx="8496000" cy="63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 flipV="1">
            <a:off x="8950761" y="468000"/>
            <a:ext cx="144000" cy="63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6000" y="6600377"/>
            <a:ext cx="907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1152000" y="6612366"/>
            <a:ext cx="684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ятиугольник 11"/>
          <p:cNvSpPr/>
          <p:nvPr userDrawn="1"/>
        </p:nvSpPr>
        <p:spPr>
          <a:xfrm flipH="1">
            <a:off x="8441826" y="6474288"/>
            <a:ext cx="702174" cy="252000"/>
          </a:xfrm>
          <a:prstGeom prst="homePlat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1BC1281-D51F-442C-8B5A-0D1A3189C978}" type="datetime1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Росстандарт: 3 года без аккредитации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07E00-B748-4A99-BC81-B0454B176F8E}" type="slidenum">
              <a:rPr lang="ru-RU" sz="1400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91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9108000" cy="468000"/>
          </a:xfrm>
          <a:prstGeom prst="rect">
            <a:avLst/>
          </a:prstGeom>
          <a:noFill/>
        </p:spPr>
        <p:txBody>
          <a:bodyPr anchor="ctr" anchorCtr="0"/>
          <a:lstStyle/>
          <a:p>
            <a:pPr marL="90000" lvl="0"/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36000" y="468000"/>
            <a:ext cx="8496000" cy="63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36000" y="457242"/>
            <a:ext cx="5472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8950761" y="468000"/>
            <a:ext cx="144000" cy="63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1826" y="37600"/>
            <a:ext cx="609565" cy="4924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ON_2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23068" y="916234"/>
            <a:ext cx="3420932" cy="571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Дата 9"/>
          <p:cNvSpPr>
            <a:spLocks noGrp="1"/>
          </p:cNvSpPr>
          <p:nvPr>
            <p:ph type="dt" sz="half" idx="2"/>
          </p:nvPr>
        </p:nvSpPr>
        <p:spPr>
          <a:xfrm>
            <a:off x="0" y="6606000"/>
            <a:ext cx="1260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3BBFE6-0229-40D4-B004-4FDD87794854}" type="datetime1">
              <a:rPr lang="ru-RU" smtClean="0"/>
              <a:pPr/>
              <a:t>05.11.2015</a:t>
            </a:fld>
            <a:endParaRPr lang="ru-RU" dirty="0"/>
          </a:p>
        </p:txBody>
      </p:sp>
      <p:sp>
        <p:nvSpPr>
          <p:cNvPr id="14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60000" y="6606000"/>
            <a:ext cx="662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Росстандарт: 3 года без аккредитации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36000" y="6600377"/>
            <a:ext cx="907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1152000" y="6612366"/>
            <a:ext cx="684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ятиугольник 16"/>
          <p:cNvSpPr/>
          <p:nvPr userDrawn="1"/>
        </p:nvSpPr>
        <p:spPr>
          <a:xfrm flipH="1">
            <a:off x="8441826" y="6474288"/>
            <a:ext cx="702174" cy="252000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Номер слайда 11"/>
          <p:cNvSpPr>
            <a:spLocks noGrp="1"/>
          </p:cNvSpPr>
          <p:nvPr>
            <p:ph type="sldNum" sz="quarter" idx="4"/>
          </p:nvPr>
        </p:nvSpPr>
        <p:spPr>
          <a:xfrm>
            <a:off x="8460000" y="6474288"/>
            <a:ext cx="684000" cy="252000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A0B07E00-B748-4A99-BC81-B0454B176F8E}" type="slidenum">
              <a:rPr lang="ru-RU" sz="1400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37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04875"/>
            <a:ext cx="9144000" cy="5524579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75807" y="5091545"/>
            <a:ext cx="6707233" cy="1243941"/>
          </a:xfrm>
        </p:spPr>
        <p:txBody>
          <a:bodyPr/>
          <a:lstStyle/>
          <a:p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Alexey </a:t>
            </a:r>
            <a:r>
              <a:rPr lang="en-US" sz="1800" b="1" i="1" dirty="0" err="1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Kuleshov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 </a:t>
            </a: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                                                               Deputy 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Head, </a:t>
            </a: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                                                                                 Federal 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Agency </a:t>
            </a: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on 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Technical Regulating and </a:t>
            </a: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Metrology 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Russian Federation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188" y="1879374"/>
            <a:ext cx="8077200" cy="2890819"/>
          </a:xfrm>
        </p:spPr>
        <p:txBody>
          <a:bodyPr anchor="ctr" anchorCtr="0"/>
          <a:lstStyle/>
          <a:p>
            <a:r>
              <a:rPr lang="en-US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THE FEDERAL LAW</a:t>
            </a:r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/>
            </a:r>
            <a:br>
              <a:rPr lang="ru-RU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</a:b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«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ON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STANDARDIZATION</a:t>
            </a:r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/>
            </a:r>
            <a:br>
              <a:rPr lang="ru-RU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</a:br>
            <a:r>
              <a:rPr lang="en-US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IN THE RUSSIAN 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FEDERATION</a:t>
            </a:r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»</a:t>
            </a:r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/>
            </a:r>
            <a:br>
              <a:rPr lang="ru-RU" sz="35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</a:br>
            <a:endParaRPr lang="ru-RU" sz="3500" i="1" dirty="0">
              <a:solidFill>
                <a:schemeClr val="tx2">
                  <a:lumMod val="75000"/>
                </a:schemeClr>
              </a:solidFill>
              <a:latin typeface="GOST type A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11</a:t>
            </a:r>
            <a:r>
              <a:rPr lang="en-US" baseline="30000" dirty="0" err="1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November</a:t>
            </a:r>
            <a:r>
              <a:rPr lang="ru-RU" dirty="0" smtClean="0">
                <a:solidFill>
                  <a:schemeClr val="bg1"/>
                </a:solidFill>
              </a:rPr>
              <a:t> 2015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74528" y="-57296"/>
            <a:ext cx="1184036" cy="103792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12618" y="106805"/>
            <a:ext cx="376191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u="sng" dirty="0">
                <a:latin typeface="Calibri" panose="020F0502020204030204" pitchFamily="34" charset="0"/>
              </a:rPr>
              <a:t>Informal document </a:t>
            </a:r>
            <a:r>
              <a:rPr lang="en-US" sz="1400" b="1" dirty="0" smtClean="0">
                <a:latin typeface="Calibri" panose="020F0502020204030204" pitchFamily="34" charset="0"/>
              </a:rPr>
              <a:t>WP.29-167-07</a:t>
            </a:r>
            <a:endParaRPr lang="en-US" sz="1400" b="1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(</a:t>
            </a:r>
            <a:r>
              <a:rPr lang="en-US" sz="1400" dirty="0" smtClean="0">
                <a:latin typeface="Calibri" panose="020F0502020204030204" pitchFamily="34" charset="0"/>
              </a:rPr>
              <a:t>167th </a:t>
            </a:r>
            <a:r>
              <a:rPr lang="en-US" sz="1400" dirty="0">
                <a:latin typeface="Calibri" panose="020F0502020204030204" pitchFamily="34" charset="0"/>
              </a:rPr>
              <a:t>WP.29, </a:t>
            </a:r>
            <a:r>
              <a:rPr lang="en-US" sz="1400" dirty="0" smtClean="0">
                <a:latin typeface="Calibri" panose="020F0502020204030204" pitchFamily="34" charset="0"/>
              </a:rPr>
              <a:t>10 </a:t>
            </a:r>
            <a:r>
              <a:rPr lang="en-US" sz="1400" dirty="0" smtClean="0">
                <a:latin typeface="Calibri" panose="020F0502020204030204" pitchFamily="34" charset="0"/>
              </a:rPr>
              <a:t>- </a:t>
            </a:r>
            <a:r>
              <a:rPr lang="en-US" sz="1400" dirty="0" smtClean="0">
                <a:latin typeface="Calibri" panose="020F0502020204030204" pitchFamily="34" charset="0"/>
              </a:rPr>
              <a:t>13 November 2015</a:t>
            </a:r>
            <a:r>
              <a:rPr lang="en-US" sz="1400" dirty="0">
                <a:latin typeface="Calibri" panose="020F0502020204030204" pitchFamily="34" charset="0"/>
              </a:rPr>
              <a:t>,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agenda item </a:t>
            </a:r>
            <a:r>
              <a:rPr lang="en-US" sz="1400" dirty="0" smtClean="0">
                <a:latin typeface="Calibri" panose="020F0502020204030204" pitchFamily="34" charset="0"/>
              </a:rPr>
              <a:t>4.2.1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7566" y="161992"/>
            <a:ext cx="4113627" cy="307777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Transmitted by the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representative of the Russian Federation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687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04874"/>
            <a:ext cx="9144000" cy="55245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11</a:t>
            </a:r>
            <a:r>
              <a:rPr lang="en-US" baseline="30000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November</a:t>
            </a:r>
            <a:r>
              <a:rPr lang="ru-RU" dirty="0">
                <a:solidFill>
                  <a:schemeClr val="bg1"/>
                </a:solidFill>
              </a:rPr>
              <a:t>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9964" y="-66524"/>
            <a:ext cx="1184036" cy="10379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79665" y="1061205"/>
            <a:ext cx="8227727" cy="4898723"/>
          </a:xfrm>
        </p:spPr>
        <p:txBody>
          <a:bodyPr anchor="ctr" anchorCtr="0"/>
          <a:lstStyle/>
          <a:p>
            <a:pPr algn="l"/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2015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: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/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</a:b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/>
            </a:r>
            <a:b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</a:b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the Year of 90</a:t>
            </a:r>
            <a:r>
              <a:rPr lang="en-US" sz="2400" i="1" baseline="30000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th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 Anniversary of  Standardization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S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tate Body of Russia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/>
            </a:r>
            <a:b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/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</a:b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the Year of enactment of Federal Low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«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On standardization in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 Russian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Federation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»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/>
            </a:r>
            <a:b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</a:b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GOST type A" pitchFamily="34" charset="0"/>
              </a:rPr>
              <a:t> </a:t>
            </a:r>
            <a:endParaRPr lang="ru-RU" sz="2000" i="1" dirty="0">
              <a:solidFill>
                <a:schemeClr val="tx2">
                  <a:lumMod val="75000"/>
                </a:schemeClr>
              </a:solidFill>
              <a:latin typeface="GOST type 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04874"/>
            <a:ext cx="9144000" cy="55245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11</a:t>
            </a:r>
            <a:r>
              <a:rPr lang="en-US" baseline="30000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November</a:t>
            </a:r>
            <a:r>
              <a:rPr lang="ru-RU" dirty="0">
                <a:solidFill>
                  <a:schemeClr val="bg1"/>
                </a:solidFill>
              </a:rPr>
              <a:t>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9964" y="-66524"/>
            <a:ext cx="1184036" cy="10379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79665" y="1061205"/>
            <a:ext cx="8227727" cy="4898723"/>
          </a:xfrm>
        </p:spPr>
        <p:txBody>
          <a:bodyPr anchor="ctr" anchorCtr="0"/>
          <a:lstStyle/>
          <a:p>
            <a:pPr algn="l"/>
            <a:r>
              <a:rPr lang="en-US" sz="2000" i="1" dirty="0" smtClean="0">
                <a:latin typeface="GOST type A" pitchFamily="34" charset="0"/>
              </a:rPr>
              <a:t/>
            </a:r>
            <a:br>
              <a:rPr lang="en-US" sz="2000" i="1" dirty="0" smtClean="0">
                <a:latin typeface="GOST type A" pitchFamily="34" charset="0"/>
              </a:rPr>
            </a:br>
            <a:r>
              <a:rPr lang="en-US" sz="2000" i="1" dirty="0" smtClean="0">
                <a:latin typeface="GOST type A" pitchFamily="34" charset="0"/>
              </a:rPr>
              <a:t> </a:t>
            </a:r>
            <a:endParaRPr lang="ru-RU" sz="2000" i="1" dirty="0">
              <a:latin typeface="GOST type A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48904" y="-449035"/>
            <a:ext cx="8229600" cy="1143000"/>
          </a:xfrm>
          <a:prstGeom prst="rect">
            <a:avLst/>
          </a:prstGeom>
          <a:noFill/>
        </p:spPr>
        <p:txBody>
          <a:bodyPr anchor="b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500" dirty="0" smtClean="0">
                <a:solidFill>
                  <a:schemeClr val="bg1"/>
                </a:solidFill>
                <a:latin typeface="Verdana" pitchFamily="34" charset="0"/>
                <a:ea typeface="+mn-ea"/>
                <a:cs typeface="Arial" pitchFamily="34" charset="0"/>
              </a:rPr>
              <a:t>THE LAW CONCEPT</a:t>
            </a:r>
            <a:endParaRPr lang="ru-RU" sz="2500" dirty="0">
              <a:solidFill>
                <a:schemeClr val="bg1"/>
              </a:solidFill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64343" y="1690765"/>
            <a:ext cx="8215313" cy="47386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800"/>
              </a:spcBef>
              <a:defRPr/>
            </a:pPr>
            <a: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Consideration of contemporary best practices </a:t>
            </a:r>
            <a:b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the field of standardization, including references to standards in legal acts</a:t>
            </a:r>
          </a:p>
          <a:p>
            <a:pPr algn="l">
              <a:spcBef>
                <a:spcPts val="1800"/>
              </a:spcBef>
              <a:defRPr/>
            </a:pPr>
            <a: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Strengthening the role of standardization in economy and society</a:t>
            </a:r>
            <a:endParaRPr lang="ru-RU" altLang="ru-RU" sz="2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1800"/>
              </a:spcBef>
              <a:defRPr/>
            </a:pPr>
            <a: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Consideration of the interests of business</a:t>
            </a:r>
            <a:endParaRPr lang="ru-RU" altLang="ru-RU" sz="2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1800"/>
              </a:spcBef>
              <a:defRPr/>
            </a:pPr>
            <a: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Standardization in the provision of technical regulations is carried out in accordance with the Federal Law "On Technical Regulating"</a:t>
            </a:r>
            <a:endParaRPr lang="ru-RU" altLang="ru-RU" sz="2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1800"/>
              </a:spcBef>
              <a:buFontTx/>
              <a:buBlip>
                <a:blip r:embed="rId7"/>
              </a:buBlip>
              <a:defRPr/>
            </a:pPr>
            <a:endParaRPr lang="ru-RU" altLang="ru-RU" dirty="0" smtClean="0">
              <a:solidFill>
                <a:srgbClr val="002E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1800"/>
              </a:spcBef>
              <a:buFontTx/>
              <a:buBlip>
                <a:blip r:embed="rId7"/>
              </a:buBlip>
              <a:defRPr/>
            </a:pPr>
            <a:endParaRPr lang="ru-RU" altLang="ru-RU" dirty="0" smtClean="0">
              <a:solidFill>
                <a:srgbClr val="002E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04874"/>
            <a:ext cx="9144000" cy="55245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11</a:t>
            </a:r>
            <a:r>
              <a:rPr lang="en-US" baseline="30000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November</a:t>
            </a:r>
            <a:r>
              <a:rPr lang="ru-RU" dirty="0">
                <a:solidFill>
                  <a:schemeClr val="bg1"/>
                </a:solidFill>
              </a:rPr>
              <a:t>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9964" y="-66524"/>
            <a:ext cx="1184036" cy="10379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79665" y="1061205"/>
            <a:ext cx="8227727" cy="4898723"/>
          </a:xfrm>
        </p:spPr>
        <p:txBody>
          <a:bodyPr anchor="ctr" anchorCtr="0"/>
          <a:lstStyle/>
          <a:p>
            <a:pPr algn="l"/>
            <a:r>
              <a:rPr lang="en-US" sz="2000" i="1" dirty="0">
                <a:latin typeface="GOST type A" pitchFamily="34" charset="0"/>
              </a:rPr>
              <a:t/>
            </a:r>
            <a:br>
              <a:rPr lang="en-US" sz="2000" i="1" dirty="0">
                <a:latin typeface="GOST type A" pitchFamily="34" charset="0"/>
              </a:rPr>
            </a:br>
            <a:r>
              <a:rPr lang="en-US" sz="2000" i="1" dirty="0" smtClean="0">
                <a:latin typeface="GOST type A" pitchFamily="34" charset="0"/>
              </a:rPr>
              <a:t/>
            </a:r>
            <a:br>
              <a:rPr lang="en-US" sz="2000" i="1" dirty="0" smtClean="0">
                <a:latin typeface="GOST type A" pitchFamily="34" charset="0"/>
              </a:rPr>
            </a:br>
            <a:r>
              <a:rPr lang="en-US" sz="2000" i="1" dirty="0" smtClean="0">
                <a:latin typeface="GOST type A" pitchFamily="34" charset="0"/>
              </a:rPr>
              <a:t> </a:t>
            </a:r>
            <a:endParaRPr lang="ru-RU" sz="2000" i="1" dirty="0">
              <a:latin typeface="GOST type A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22382" y="-447272"/>
            <a:ext cx="8229600" cy="1143000"/>
          </a:xfrm>
          <a:prstGeom prst="rect">
            <a:avLst/>
          </a:prstGeom>
          <a:noFill/>
        </p:spPr>
        <p:txBody>
          <a:bodyPr anchor="b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500" dirty="0">
                <a:solidFill>
                  <a:schemeClr val="bg1"/>
                </a:solidFill>
                <a:latin typeface="Verdana" pitchFamily="34" charset="0"/>
                <a:ea typeface="+mn-ea"/>
                <a:cs typeface="Arial" pitchFamily="34" charset="0"/>
              </a:rPr>
              <a:t>THE MAIN PROVISIONS OF THE LAW</a:t>
            </a:r>
            <a:endParaRPr lang="ru-RU" sz="2500" dirty="0">
              <a:solidFill>
                <a:schemeClr val="bg1"/>
              </a:solidFill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28625" y="1371600"/>
            <a:ext cx="8215313" cy="47386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defRPr/>
            </a:pPr>
            <a:endParaRPr lang="ru-RU" altLang="ru-RU" dirty="0" smtClean="0">
              <a:solidFill>
                <a:srgbClr val="002E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1800"/>
              </a:spcBef>
              <a:buFontTx/>
              <a:buBlip>
                <a:blip r:embed="rId7"/>
              </a:buBlip>
              <a:defRPr/>
            </a:pPr>
            <a:endParaRPr lang="ru-RU" altLang="ru-RU" dirty="0" smtClean="0">
              <a:solidFill>
                <a:srgbClr val="002E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22382" y="1616302"/>
            <a:ext cx="8929687" cy="464910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Terms and definitions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Article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2)</a:t>
            </a:r>
          </a:p>
          <a:p>
            <a:pPr algn="l">
              <a:spcBef>
                <a:spcPts val="12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The participants of standardization works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Chapter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3)</a:t>
            </a:r>
            <a:endParaRPr lang="en-US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l">
              <a:spcBef>
                <a:spcPts val="12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Standardization Documents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Chapter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4)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l">
              <a:spcBef>
                <a:spcPts val="12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National Standard development process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Article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24)</a:t>
            </a:r>
          </a:p>
          <a:p>
            <a:pPr algn="l">
              <a:spcBef>
                <a:spcPts val="12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The use of reference to standards in legal acts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Article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27)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l">
              <a:spcBef>
                <a:spcPts val="12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Funding of works on standardization (Article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33)</a:t>
            </a:r>
          </a:p>
          <a:p>
            <a:pPr marL="457200" indent="-457200" algn="l">
              <a:spcBef>
                <a:spcPts val="1200"/>
              </a:spcBef>
              <a:buClr>
                <a:srgbClr val="990000"/>
              </a:buClr>
              <a:buFontTx/>
              <a:buAutoNum type="arabicPeriod"/>
              <a:defRPr/>
            </a:pPr>
            <a:endParaRPr lang="ru-RU" sz="2200" b="1" dirty="0" smtClean="0">
              <a:solidFill>
                <a:srgbClr val="00007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04874"/>
            <a:ext cx="9144000" cy="55245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11</a:t>
            </a:r>
            <a:r>
              <a:rPr lang="en-US" baseline="30000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November</a:t>
            </a:r>
            <a:r>
              <a:rPr lang="ru-RU" dirty="0">
                <a:solidFill>
                  <a:schemeClr val="bg1"/>
                </a:solidFill>
              </a:rPr>
              <a:t>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9964" y="-66524"/>
            <a:ext cx="1184036" cy="10379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79665" y="1061205"/>
            <a:ext cx="8227727" cy="4898723"/>
          </a:xfrm>
        </p:spPr>
        <p:txBody>
          <a:bodyPr anchor="ctr" anchorCtr="0"/>
          <a:lstStyle/>
          <a:p>
            <a:pPr algn="l"/>
            <a:r>
              <a:rPr lang="en-US" sz="2000" i="1" dirty="0" smtClean="0">
                <a:latin typeface="GOST type A" pitchFamily="34" charset="0"/>
              </a:rPr>
              <a:t/>
            </a:r>
            <a:br>
              <a:rPr lang="en-US" sz="2000" i="1" dirty="0" smtClean="0">
                <a:latin typeface="GOST type A" pitchFamily="34" charset="0"/>
              </a:rPr>
            </a:br>
            <a:r>
              <a:rPr lang="en-US" sz="2000" i="1" dirty="0" smtClean="0">
                <a:latin typeface="GOST type A" pitchFamily="34" charset="0"/>
              </a:rPr>
              <a:t> </a:t>
            </a:r>
            <a:endParaRPr lang="ru-RU" sz="2000" i="1" dirty="0">
              <a:latin typeface="GOST type A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97971" y="-422503"/>
            <a:ext cx="8229600" cy="1143000"/>
          </a:xfrm>
          <a:prstGeom prst="rect">
            <a:avLst/>
          </a:prstGeom>
          <a:noFill/>
        </p:spPr>
        <p:txBody>
          <a:bodyPr anchor="b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5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STANDARDIZATION DOCUMENTS</a:t>
            </a:r>
            <a:r>
              <a:rPr lang="en-US" sz="2500" dirty="0">
                <a:solidFill>
                  <a:srgbClr val="005A9E"/>
                </a:solidFill>
                <a:latin typeface="Verdana" pitchFamily="34" charset="0"/>
                <a:cs typeface="Arial" pitchFamily="34" charset="0"/>
              </a:rPr>
              <a:t> </a:t>
            </a:r>
            <a:endParaRPr lang="ru-RU" sz="2500" dirty="0">
              <a:solidFill>
                <a:srgbClr val="002060"/>
              </a:solidFill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64343" y="1624694"/>
            <a:ext cx="8215313" cy="47386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8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Documents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of the national standardization system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national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standards, preliminary national standards, rules of standardization, recommendations for standardization, information technology reference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guides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l">
              <a:spcBef>
                <a:spcPts val="18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All-Russian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classifiers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algn="l">
              <a:spcBef>
                <a:spcPts val="18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Standards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of organizations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algn="l">
              <a:spcBef>
                <a:spcPts val="18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Technical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conditions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algn="l">
              <a:spcBef>
                <a:spcPts val="1800"/>
              </a:spcBef>
              <a:buClr>
                <a:srgbClr val="990000"/>
              </a:buClr>
              <a:defRPr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Sets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of rules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>
              <a:spcBef>
                <a:spcPts val="1800"/>
              </a:spcBef>
              <a:defRPr/>
            </a:pPr>
            <a:endParaRPr lang="ru-RU" altLang="ru-RU" dirty="0" smtClean="0">
              <a:solidFill>
                <a:srgbClr val="002E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56244"/>
            <a:ext cx="9144000" cy="55245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11</a:t>
            </a:r>
            <a:r>
              <a:rPr lang="en-US" baseline="30000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November</a:t>
            </a:r>
            <a:r>
              <a:rPr lang="ru-RU" dirty="0">
                <a:solidFill>
                  <a:schemeClr val="bg1"/>
                </a:solidFill>
              </a:rPr>
              <a:t>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9964" y="-66524"/>
            <a:ext cx="1184036" cy="10379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79665" y="1061205"/>
            <a:ext cx="8227727" cy="4898723"/>
          </a:xfrm>
        </p:spPr>
        <p:txBody>
          <a:bodyPr anchor="ctr" anchorCtr="0"/>
          <a:lstStyle/>
          <a:p>
            <a:pPr algn="l"/>
            <a:r>
              <a:rPr lang="en-US" sz="2000" i="1" dirty="0" smtClean="0">
                <a:latin typeface="GOST type A" pitchFamily="34" charset="0"/>
              </a:rPr>
              <a:t/>
            </a:r>
            <a:br>
              <a:rPr lang="en-US" sz="2000" i="1" dirty="0" smtClean="0">
                <a:latin typeface="GOST type A" pitchFamily="34" charset="0"/>
              </a:rPr>
            </a:br>
            <a:r>
              <a:rPr lang="en-US" sz="2000" i="1" dirty="0" smtClean="0">
                <a:latin typeface="GOST type A" pitchFamily="34" charset="0"/>
              </a:rPr>
              <a:t> </a:t>
            </a:r>
            <a:endParaRPr lang="ru-RU" sz="2000" i="1" dirty="0">
              <a:latin typeface="GOST type A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8083" y="-376917"/>
            <a:ext cx="8229600" cy="1143000"/>
          </a:xfrm>
          <a:prstGeom prst="rect">
            <a:avLst/>
          </a:prstGeom>
          <a:noFill/>
        </p:spPr>
        <p:txBody>
          <a:bodyPr anchor="b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5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TECHNICAL </a:t>
            </a:r>
            <a:r>
              <a:rPr lang="en-US" sz="25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COMMITTEES </a:t>
            </a:r>
            <a:endParaRPr lang="ru-RU" sz="2500" dirty="0">
              <a:solidFill>
                <a:schemeClr val="bg1"/>
              </a:solidFill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34760" y="1575707"/>
            <a:ext cx="8215313" cy="47386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defRPr/>
            </a:pPr>
            <a:endParaRPr lang="en-US" altLang="ru-RU" sz="2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600"/>
              </a:spcBef>
              <a:defRPr/>
            </a:pPr>
            <a: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Established </a:t>
            </a:r>
            <a:r>
              <a:rPr lang="en-US" alt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by the Federal Authority for </a:t>
            </a:r>
            <a:r>
              <a:rPr lang="en-US" alt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Standardization</a:t>
            </a:r>
          </a:p>
          <a:p>
            <a:pPr algn="l">
              <a:spcBef>
                <a:spcPts val="600"/>
              </a:spcBef>
              <a:defRPr/>
            </a:pPr>
            <a:endParaRPr lang="ru-RU" altLang="ru-RU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600"/>
              </a:spcBef>
              <a:defRPr/>
            </a:pPr>
            <a:r>
              <a:rPr lang="en-US" alt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Participants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state authorities</a:t>
            </a:r>
            <a:r>
              <a:rPr lang="ru-RU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local authorities</a:t>
            </a:r>
            <a:r>
              <a:rPr lang="ru-RU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state corporations</a:t>
            </a:r>
            <a:r>
              <a:rPr lang="ru-RU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research organizations, manufacturers, public </a:t>
            </a:r>
            <a:r>
              <a:rPr lang="en-US" altLang="ru-RU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associations</a:t>
            </a:r>
          </a:p>
          <a:p>
            <a:pPr algn="l">
              <a:spcBef>
                <a:spcPts val="600"/>
              </a:spcBef>
              <a:defRPr/>
            </a:pPr>
            <a:endParaRPr lang="ru-RU" altLang="ru-RU" sz="1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Bef>
                <a:spcPts val="600"/>
              </a:spcBef>
              <a:defRPr/>
            </a:pPr>
            <a:r>
              <a:rPr lang="en-US" alt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Working Principles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l">
              <a:spcBef>
                <a:spcPts val="200"/>
              </a:spcBef>
              <a:defRPr/>
            </a:pPr>
            <a:r>
              <a:rPr lang="en-US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voluntary participation; </a:t>
            </a:r>
          </a:p>
          <a:p>
            <a:pPr lvl="1" algn="l">
              <a:spcBef>
                <a:spcPts val="200"/>
              </a:spcBef>
              <a:defRPr/>
            </a:pPr>
            <a:r>
              <a:rPr lang="en-US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equal representation of the parties; </a:t>
            </a:r>
          </a:p>
          <a:p>
            <a:pPr lvl="1" algn="l">
              <a:spcBef>
                <a:spcPts val="200"/>
              </a:spcBef>
              <a:defRPr/>
            </a:pPr>
            <a:r>
              <a:rPr lang="en-US" altLang="ru-RU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openness </a:t>
            </a:r>
            <a:r>
              <a:rPr lang="en-US" altLang="ru-RU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availability of </a:t>
            </a:r>
            <a:r>
              <a:rPr lang="en-US" altLang="ru-RU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information</a:t>
            </a:r>
            <a:endParaRPr lang="ru-RU" altLang="ru-RU" sz="1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1800"/>
              </a:spcBef>
              <a:buFontTx/>
              <a:buBlip>
                <a:blip r:embed="rId7"/>
              </a:buBlip>
              <a:defRPr/>
            </a:pPr>
            <a:endParaRPr lang="ru-RU" altLang="ru-RU" dirty="0" smtClean="0">
              <a:solidFill>
                <a:srgbClr val="002E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1800"/>
              </a:spcBef>
              <a:buFontTx/>
              <a:buBlip>
                <a:blip r:embed="rId7"/>
              </a:buBlip>
              <a:defRPr/>
            </a:pPr>
            <a:endParaRPr lang="ru-RU" altLang="ru-RU" dirty="0" smtClean="0">
              <a:solidFill>
                <a:srgbClr val="002E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04874"/>
            <a:ext cx="9144000" cy="55245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11</a:t>
            </a:r>
            <a:r>
              <a:rPr lang="en-US" baseline="30000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November</a:t>
            </a:r>
            <a:r>
              <a:rPr lang="ru-RU" dirty="0">
                <a:solidFill>
                  <a:schemeClr val="bg1"/>
                </a:solidFill>
              </a:rPr>
              <a:t>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9964" y="-66524"/>
            <a:ext cx="1184036" cy="10379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579665" y="1061205"/>
            <a:ext cx="8227727" cy="4898723"/>
          </a:xfrm>
        </p:spPr>
        <p:txBody>
          <a:bodyPr anchor="ctr" anchorCtr="0"/>
          <a:lstStyle/>
          <a:p>
            <a:pPr algn="l"/>
            <a:r>
              <a:rPr lang="en-US" sz="2000" i="1" dirty="0" smtClean="0">
                <a:latin typeface="GOST type A" pitchFamily="34" charset="0"/>
              </a:rPr>
              <a:t/>
            </a:r>
            <a:br>
              <a:rPr lang="en-US" sz="2000" i="1" dirty="0" smtClean="0">
                <a:latin typeface="GOST type A" pitchFamily="34" charset="0"/>
              </a:rPr>
            </a:br>
            <a:r>
              <a:rPr lang="en-US" sz="2000" i="1" dirty="0" smtClean="0">
                <a:latin typeface="GOST type A" pitchFamily="34" charset="0"/>
              </a:rPr>
              <a:t> </a:t>
            </a:r>
            <a:endParaRPr lang="ru-RU" sz="2000" i="1" dirty="0">
              <a:latin typeface="GOST type A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22382" y="-238126"/>
            <a:ext cx="8229600" cy="1143000"/>
          </a:xfrm>
          <a:prstGeom prst="rect">
            <a:avLst/>
          </a:prstGeom>
          <a:noFill/>
        </p:spPr>
        <p:txBody>
          <a:bodyPr anchor="b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rPr>
              <a:t>THE ORDER OF DEVELOPMENT </a:t>
            </a:r>
            <a:b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rPr>
            </a:br>
            <a:r>
              <a: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itchFamily="34" charset="0"/>
              </a:rPr>
              <a:t>OF A NATIONAL STANDARD</a:t>
            </a:r>
            <a:endParaRPr lang="ru-RU" sz="2500" dirty="0">
              <a:solidFill>
                <a:schemeClr val="bg1"/>
              </a:solidFill>
              <a:latin typeface="Verdana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28625" y="1371600"/>
            <a:ext cx="8215313" cy="47386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en-US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- Publication </a:t>
            </a:r>
            <a:r>
              <a:rPr lang="en-US" altLang="ru-RU" sz="17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of a notification about development of a standard</a:t>
            </a:r>
          </a:p>
          <a:p>
            <a:pPr algn="l">
              <a:spcBef>
                <a:spcPts val="1200"/>
              </a:spcBef>
            </a:pPr>
            <a:r>
              <a:rPr lang="en-US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- </a:t>
            </a:r>
            <a:r>
              <a:rPr lang="en-US" altLang="ru-RU" sz="17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Public discussion of the draft standard for not less than 60 days</a:t>
            </a:r>
            <a:endParaRPr lang="ru-RU" altLang="ru-RU" sz="1700" b="1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  <a:p>
            <a:pPr algn="l">
              <a:spcBef>
                <a:spcPts val="1200"/>
              </a:spcBef>
            </a:pPr>
            <a:r>
              <a:rPr lang="en-US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-</a:t>
            </a:r>
            <a:r>
              <a:rPr lang="ru-RU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ru-RU" sz="17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Publication of a notification about completion of public discussion, preparation of a list of comments of stakeholders, revision of draft standard in accordance with the comments received </a:t>
            </a:r>
            <a:endParaRPr lang="ru-RU" altLang="ru-RU" sz="1700" b="1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  <a:p>
            <a:pPr algn="l">
              <a:spcBef>
                <a:spcPts val="1200"/>
              </a:spcBef>
            </a:pPr>
            <a:r>
              <a:rPr lang="en-US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-</a:t>
            </a:r>
            <a:r>
              <a:rPr lang="ru-RU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ru-RU" sz="17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The examination of the draft standard by the Technical Committee for Standardization no longer than 90 days</a:t>
            </a:r>
            <a:endParaRPr lang="ru-RU" altLang="ru-RU" sz="1700" b="1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  <a:p>
            <a:pPr algn="l">
              <a:spcBef>
                <a:spcPts val="1200"/>
              </a:spcBef>
            </a:pPr>
            <a:r>
              <a:rPr lang="en-US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-</a:t>
            </a:r>
            <a:r>
              <a:rPr lang="ru-RU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ru-RU" sz="17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Taking by the Technical Committee for standardization of the reasoned decision on adoption or rejection of the draft standard. The rejected draft may be adopted by the Technical Committee as a preliminary standard (with limited duration)</a:t>
            </a:r>
            <a:endParaRPr lang="ru-RU" altLang="ru-RU" sz="1700" b="1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  <a:p>
            <a:pPr algn="l">
              <a:spcBef>
                <a:spcPts val="1200"/>
              </a:spcBef>
            </a:pPr>
            <a:r>
              <a:rPr lang="en-US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-</a:t>
            </a:r>
            <a:r>
              <a:rPr lang="ru-RU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altLang="ru-RU" sz="17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Taking by the Federal Authority for Standardization the decision on adoption or rejection of the standard within 30 </a:t>
            </a:r>
            <a:r>
              <a:rPr lang="en-US" altLang="ru-RU" sz="17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days</a:t>
            </a:r>
            <a:endParaRPr lang="ru-RU" altLang="ru-RU" sz="1700" b="1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est.tatarstan.ru/rus/file/news/news_248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875"/>
            <a:ext cx="9144000" cy="553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Прямоугольник 92"/>
          <p:cNvSpPr/>
          <p:nvPr/>
        </p:nvSpPr>
        <p:spPr>
          <a:xfrm>
            <a:off x="0" y="904874"/>
            <a:ext cx="9144000" cy="552457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/>
          <a:srcRect b="63825"/>
          <a:stretch/>
        </p:blipFill>
        <p:spPr>
          <a:xfrm>
            <a:off x="0" y="6437630"/>
            <a:ext cx="9144000" cy="420370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516372"/>
            <a:ext cx="2620736" cy="26288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11</a:t>
            </a:r>
            <a:r>
              <a:rPr lang="en-US" baseline="30000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November</a:t>
            </a:r>
            <a:r>
              <a:rPr lang="ru-RU" dirty="0">
                <a:solidFill>
                  <a:schemeClr val="bg1"/>
                </a:solidFill>
              </a:rPr>
              <a:t> 2015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904875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9964" y="-66524"/>
            <a:ext cx="1184036" cy="10379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458136" y="1085698"/>
            <a:ext cx="8227727" cy="4898723"/>
          </a:xfrm>
        </p:spPr>
        <p:txBody>
          <a:bodyPr anchor="ctr" anchorCtr="0"/>
          <a:lstStyle/>
          <a:p>
            <a:pPr indent="449263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THANK YOU FOR YOUR ATTENTION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60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76923C"/>
      </a:accent6>
      <a:hlink>
        <a:srgbClr val="0000FF"/>
      </a:hlink>
      <a:folHlink>
        <a:srgbClr val="800080"/>
      </a:folHlink>
    </a:clrScheme>
    <a:fontScheme name="Другая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18347</TotalTime>
  <Words>341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THE FEDERAL LAW «ON STANDARDIZATION IN THE RUSSIAN FEDERATION» </vt:lpstr>
      <vt:lpstr>2015:  the Year of 90th Anniversary of  Standardization State Body of Russia  the Year of enactment of Federal Low «On standardization in  Russian Federation»   </vt:lpstr>
      <vt:lpstr>  </vt:lpstr>
      <vt:lpstr>   </vt:lpstr>
      <vt:lpstr>  </vt:lpstr>
      <vt:lpstr>  </vt:lpstr>
      <vt:lpstr>  </vt:lpstr>
      <vt:lpstr>THANK YOU FOR YOUR ATTENTION!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EA</dc:creator>
  <cp:lastModifiedBy>UNECE</cp:lastModifiedBy>
  <cp:revision>1071</cp:revision>
  <dcterms:created xsi:type="dcterms:W3CDTF">2014-10-28T08:06:51Z</dcterms:created>
  <dcterms:modified xsi:type="dcterms:W3CDTF">2015-11-05T18:11:55Z</dcterms:modified>
</cp:coreProperties>
</file>