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274" r:id="rId2"/>
    <p:sldId id="261" r:id="rId3"/>
    <p:sldId id="258" r:id="rId4"/>
    <p:sldId id="260" r:id="rId5"/>
    <p:sldId id="264" r:id="rId6"/>
    <p:sldId id="273" r:id="rId7"/>
    <p:sldId id="265" r:id="rId8"/>
    <p:sldId id="263" r:id="rId9"/>
    <p:sldId id="262" r:id="rId10"/>
    <p:sldId id="267" r:id="rId11"/>
    <p:sldId id="268" r:id="rId12"/>
    <p:sldId id="275" r:id="rId13"/>
    <p:sldId id="276" r:id="rId14"/>
    <p:sldId id="277" r:id="rId15"/>
    <p:sldId id="271" r:id="rId16"/>
    <p:sldId id="272" r:id="rId17"/>
    <p:sldId id="269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50EDC"/>
    <a:srgbClr val="A1E0ED"/>
    <a:srgbClr val="A4E2EE"/>
    <a:srgbClr val="8FE2FF"/>
    <a:srgbClr val="3FCDFF"/>
    <a:srgbClr val="E5F4F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5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9035187287175"/>
          <c:y val="0"/>
          <c:w val="0.81112372304199776"/>
          <c:h val="0.941998418138676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35407176980332E-2"/>
          <c:y val="1.8245099203536772E-2"/>
          <c:w val="0.88436099692626746"/>
          <c:h val="0.914856203716828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7524068131325"/>
          <c:y val="0"/>
          <c:w val="0.78869414959269313"/>
          <c:h val="0.941089837997054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0.3604</cdr:x>
      <cdr:y>0.20928</cdr:y>
    </cdr:from>
    <cdr:to>
      <cdr:x>0.66932</cdr:x>
      <cdr:y>0.38866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0405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EU/6</a:t>
          </a:r>
          <a:endParaRPr lang="ru-RU" sz="1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0.1802</cdr:x>
      <cdr:y>0.56804</cdr:y>
    </cdr:from>
    <cdr:to>
      <cdr:x>0.51486</cdr:x>
      <cdr:y>0.74742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36815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EAEU/3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0.51486</cdr:x>
      <cdr:y>0.56804</cdr:y>
    </cdr:from>
    <cdr:to>
      <cdr:x>0.87328</cdr:x>
      <cdr:y>0.71752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54" y="1368156"/>
          <a:ext cx="1002550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Other/3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F80F1-AA21-4152-B444-3C8154E7DBF4}" type="datetimeFigureOut">
              <a:rPr lang="ru-RU" smtClean="0"/>
              <a:t>05.11.2015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3C6D-44F1-401E-AFF4-503D7E6E49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14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3C6D-44F1-401E-AFF4-503D7E6E491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70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3C6D-44F1-401E-AFF4-503D7E6E491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47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3C6D-44F1-401E-AFF4-503D7E6E491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42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3C6D-44F1-401E-AFF4-503D7E6E491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92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58AE-879E-4FE7-A7E0-B6944EEFDB8C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18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B7F1-5784-4B6D-A31C-70C29DC357D2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19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A66F-EBD0-4247-B939-9BF605D99E99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2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0D10-DD52-4DF5-B07E-B19B538ED277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B75-CC42-407E-B2AE-649D567FF4F3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0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9B4E-45EA-49EC-ACFD-82B1B1207D93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7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F19D-288A-4C0A-999A-42458DF6F7E9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55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58DC-96D8-4A97-B1EC-D6BEDA293CC0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37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AF8-950F-46AF-8567-99959322EDB8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6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ABF6-772D-4A71-B2A1-0B9A0715A4F6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63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595-2395-4423-A39E-468DFB8E2AC3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9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D962-1EDD-4844-84D0-D2B88B044CE2}" type="datetime1">
              <a:rPr lang="ru-RU" smtClean="0"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CF5D-231D-4A57-8ACA-DDF8F1A011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4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_N1E68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05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11" y="6180463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2420888"/>
            <a:ext cx="6300192" cy="1982251"/>
          </a:xfrm>
          <a:prstGeom prst="rect">
            <a:avLst/>
          </a:prstGeom>
          <a:solidFill>
            <a:srgbClr val="326EC2">
              <a:alpha val="7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0" tIns="72000" rIns="72000" bIns="10800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sz="18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800" b="1" dirty="0" smtClean="0">
                <a:solidFill>
                  <a:schemeClr val="bg1"/>
                </a:solidFill>
              </a:rPr>
              <a:t>Development 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of  </a:t>
            </a:r>
            <a:r>
              <a:rPr lang="en-US" sz="1800" b="1" dirty="0">
                <a:solidFill>
                  <a:schemeClr val="bg1"/>
                </a:solidFill>
              </a:rPr>
              <a:t>Agreement Concerning 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the </a:t>
            </a:r>
            <a:r>
              <a:rPr lang="en-US" sz="1800" b="1" dirty="0">
                <a:solidFill>
                  <a:schemeClr val="bg1"/>
                </a:solidFill>
              </a:rPr>
              <a:t>Adoption </a:t>
            </a:r>
            <a:r>
              <a:rPr lang="ru-RU" sz="1800" b="1" dirty="0">
                <a:solidFill>
                  <a:schemeClr val="bg1"/>
                </a:solidFill>
              </a:rPr>
              <a:t>        </a:t>
            </a:r>
            <a:r>
              <a:rPr lang="en-US" sz="1800" b="1" dirty="0">
                <a:solidFill>
                  <a:schemeClr val="bg1"/>
                </a:solidFill>
              </a:rPr>
              <a:t>of Uniform Conditions </a:t>
            </a:r>
            <a:r>
              <a:rPr lang="en-US" sz="1800" b="1" dirty="0" smtClean="0">
                <a:solidFill>
                  <a:schemeClr val="bg1"/>
                </a:solidFill>
              </a:rPr>
              <a:t> for </a:t>
            </a:r>
            <a:r>
              <a:rPr lang="en-US" sz="1800" b="1" dirty="0">
                <a:solidFill>
                  <a:schemeClr val="bg1"/>
                </a:solidFill>
              </a:rPr>
              <a:t>Periodical Technical Inspections </a:t>
            </a:r>
            <a:r>
              <a:rPr lang="ru-RU" sz="1800" b="1" dirty="0">
                <a:solidFill>
                  <a:schemeClr val="bg1"/>
                </a:solidFill>
              </a:rPr>
              <a:t>  </a:t>
            </a:r>
            <a:r>
              <a:rPr lang="en-US" sz="1800" b="1" dirty="0">
                <a:solidFill>
                  <a:schemeClr val="bg1"/>
                </a:solidFill>
              </a:rPr>
              <a:t>of Wheeled Vehicles </a:t>
            </a:r>
            <a:r>
              <a:rPr lang="en-US" sz="1800" b="1" dirty="0" smtClean="0">
                <a:solidFill>
                  <a:schemeClr val="bg1"/>
                </a:solidFill>
              </a:rPr>
              <a:t>and </a:t>
            </a:r>
            <a:r>
              <a:rPr lang="en-US" sz="1800" b="1" dirty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he </a:t>
            </a:r>
            <a:r>
              <a:rPr lang="en-US" sz="1800" b="1" dirty="0">
                <a:solidFill>
                  <a:schemeClr val="bg1"/>
                </a:solidFill>
              </a:rPr>
              <a:t>Reciprocal Recognition </a:t>
            </a:r>
            <a:r>
              <a:rPr lang="ru-RU" sz="1800" b="1" dirty="0">
                <a:solidFill>
                  <a:schemeClr val="bg1"/>
                </a:solidFill>
              </a:rPr>
              <a:t>           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of Such Inspections Done At Vienna </a:t>
            </a:r>
            <a:r>
              <a:rPr lang="en-US" sz="1800" b="1" dirty="0" smtClean="0">
                <a:solidFill>
                  <a:schemeClr val="bg1"/>
                </a:solidFill>
              </a:rPr>
              <a:t>on </a:t>
            </a:r>
            <a:r>
              <a:rPr lang="en-US" sz="1800" b="1" dirty="0">
                <a:solidFill>
                  <a:schemeClr val="bg1"/>
                </a:solidFill>
              </a:rPr>
              <a:t>13 November </a:t>
            </a:r>
            <a:r>
              <a:rPr lang="en-US" sz="1800" b="1" dirty="0" smtClean="0">
                <a:solidFill>
                  <a:schemeClr val="bg1"/>
                </a:solidFill>
              </a:rPr>
              <a:t>1997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331234" y="128817"/>
            <a:ext cx="376191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</a:rPr>
              <a:t>Informal document </a:t>
            </a:r>
            <a:r>
              <a:rPr lang="en-US" sz="1400" b="1" dirty="0" smtClean="0">
                <a:latin typeface="Calibri" panose="020F0502020204030204" pitchFamily="34" charset="0"/>
              </a:rPr>
              <a:t>WP.29-167-13</a:t>
            </a:r>
            <a:endParaRPr lang="en-US" sz="1400" b="1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(</a:t>
            </a:r>
            <a:r>
              <a:rPr lang="en-US" sz="1400" dirty="0" smtClean="0">
                <a:latin typeface="Calibri" panose="020F0502020204030204" pitchFamily="34" charset="0"/>
              </a:rPr>
              <a:t>167th </a:t>
            </a:r>
            <a:r>
              <a:rPr lang="en-US" sz="1400" dirty="0">
                <a:latin typeface="Calibri" panose="020F0502020204030204" pitchFamily="34" charset="0"/>
              </a:rPr>
              <a:t>WP.29, </a:t>
            </a:r>
            <a:r>
              <a:rPr lang="en-US" sz="1400" dirty="0" smtClean="0">
                <a:latin typeface="Calibri" panose="020F0502020204030204" pitchFamily="34" charset="0"/>
              </a:rPr>
              <a:t>10 </a:t>
            </a:r>
            <a:r>
              <a:rPr lang="en-US" sz="1400" dirty="0" smtClean="0">
                <a:latin typeface="Calibri" panose="020F0502020204030204" pitchFamily="34" charset="0"/>
              </a:rPr>
              <a:t>- </a:t>
            </a:r>
            <a:r>
              <a:rPr lang="en-US" sz="1400" dirty="0" smtClean="0">
                <a:latin typeface="Calibri" panose="020F0502020204030204" pitchFamily="34" charset="0"/>
              </a:rPr>
              <a:t>13 November 2015</a:t>
            </a:r>
            <a:r>
              <a:rPr lang="en-US" sz="1400" dirty="0">
                <a:latin typeface="Calibri" panose="020F0502020204030204" pitchFamily="34" charset="0"/>
              </a:rPr>
              <a:t>,</a:t>
            </a:r>
          </a:p>
          <a:p>
            <a:r>
              <a:rPr lang="en-US" sz="1400" dirty="0">
                <a:latin typeface="Calibri" panose="020F0502020204030204" pitchFamily="34" charset="0"/>
              </a:rPr>
              <a:t>agenda item </a:t>
            </a:r>
            <a:r>
              <a:rPr lang="en-US" sz="1400" dirty="0" smtClean="0">
                <a:latin typeface="Calibri" panose="020F0502020204030204" pitchFamily="34" charset="0"/>
              </a:rPr>
              <a:t>7.1)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91" y="128817"/>
            <a:ext cx="413158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/>
              <a:t>Transmitted by Co-Chairs of the Informal Group on PTI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364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REQUIREMENTS FOR 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FACILITIES AND EQUIPMENT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10" y="1326052"/>
            <a:ext cx="8280920" cy="485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test lane of sufficient size for each test, a pit or lift and, for vehicles having a maximum mass exceeding 3,5 tonnes, a device to lift a vehicle on one of the axles, equipped with appropriate lighting and, where necessary, with aeration devices;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roller brake tester or a plate brake tester;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deceleration recording instrument;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Facilities for the testing of air brake systems, such as manometers, connectors and hoses;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wheel/axle load measuring device;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device for testing the wheel-axle suspension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Class II sound level meter, if sound level is measured;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4-gas analyser;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device for measuring the absorption coefficient;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One headlamp aiming device;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device for measuring the tread depth of tyres;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device to connect to the electronic vehicle interface, such as an OBD scan tool;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device to detect LPG/CNG/LNG leakage, if such vehicles are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tested;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Any of the above devices may be combined in one composite device, provided that this does not affect the accuracy of each device.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4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3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REQUIREMENTS FOR 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FACILITIES AND EQUIPMENT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1369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002060"/>
                </a:solidFill>
              </a:rPr>
              <a:t>Calibration of equipment used for measurements </a:t>
            </a:r>
            <a:endParaRPr lang="ru-RU" sz="2400" dirty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Unless specified otherwise by the relevant the Contracting Party legislation, the interval between two successive calibrations may not exceed: </a:t>
            </a:r>
            <a:endParaRPr lang="ru-RU" sz="2400" dirty="0">
              <a:solidFill>
                <a:srgbClr val="002060"/>
              </a:solidFill>
            </a:endParaRPr>
          </a:p>
          <a:p>
            <a:pPr marL="1238250" indent="-3429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24 </a:t>
            </a:r>
            <a:r>
              <a:rPr lang="en-US" sz="2400" dirty="0">
                <a:solidFill>
                  <a:srgbClr val="002060"/>
                </a:solidFill>
              </a:rPr>
              <a:t>months for the measurement of weight, pressure and sound level; </a:t>
            </a:r>
            <a:endParaRPr lang="ru-RU" sz="2400" dirty="0">
              <a:solidFill>
                <a:srgbClr val="002060"/>
              </a:solidFill>
            </a:endParaRPr>
          </a:p>
          <a:p>
            <a:pPr marL="1238250" indent="-3429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24 </a:t>
            </a:r>
            <a:r>
              <a:rPr lang="en-US" sz="2400" dirty="0">
                <a:solidFill>
                  <a:srgbClr val="002060"/>
                </a:solidFill>
              </a:rPr>
              <a:t>months for the measurement of forces, </a:t>
            </a:r>
            <a:endParaRPr lang="ru-RU" sz="2400" dirty="0">
              <a:solidFill>
                <a:srgbClr val="002060"/>
              </a:solidFill>
            </a:endParaRPr>
          </a:p>
          <a:p>
            <a:pPr marL="1238250" indent="-3429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12 </a:t>
            </a:r>
            <a:r>
              <a:rPr lang="en-US" sz="2400" dirty="0">
                <a:solidFill>
                  <a:srgbClr val="002060"/>
                </a:solidFill>
              </a:rPr>
              <a:t>months for the measurement of gaseous emissions. 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5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CENTRE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Testing </a:t>
            </a:r>
            <a:r>
              <a:rPr lang="en-US" dirty="0" err="1">
                <a:solidFill>
                  <a:srgbClr val="0070C0"/>
                </a:solidFill>
              </a:rPr>
              <a:t>centres</a:t>
            </a:r>
            <a:r>
              <a:rPr lang="en-US" dirty="0">
                <a:solidFill>
                  <a:srgbClr val="0070C0"/>
                </a:solidFill>
              </a:rPr>
              <a:t> in which inspectors perform technical inspections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shall be </a:t>
            </a:r>
            <a:r>
              <a:rPr lang="en-US" dirty="0" err="1">
                <a:solidFill>
                  <a:srgbClr val="0070C0"/>
                </a:solidFill>
              </a:rPr>
              <a:t>authorised</a:t>
            </a:r>
            <a:r>
              <a:rPr lang="en-US" dirty="0">
                <a:solidFill>
                  <a:srgbClr val="0070C0"/>
                </a:solidFill>
              </a:rPr>
              <a:t> by a Contracting Party or by its competent authority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044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744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7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REQUIREMENTS CONCERNING </a:t>
            </a:r>
            <a:r>
              <a:rPr lang="en-US" sz="2400" b="1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COMPETENCE, TRAINING AND CERTIFICATION OF INSPECTORS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 Competence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  <a:p>
            <a:pPr marL="263525"/>
            <a:r>
              <a:rPr lang="en-US" sz="2000" dirty="0">
                <a:solidFill>
                  <a:srgbClr val="002060"/>
                </a:solidFill>
              </a:rPr>
              <a:t>has a certified knowledge and understanding relevant for road vehicles </a:t>
            </a:r>
            <a:endParaRPr lang="ru-RU" sz="2000" dirty="0">
              <a:solidFill>
                <a:srgbClr val="002060"/>
              </a:solidFill>
            </a:endParaRPr>
          </a:p>
          <a:p>
            <a:pPr marL="263525"/>
            <a:r>
              <a:rPr lang="en-US" sz="2000" dirty="0">
                <a:solidFill>
                  <a:srgbClr val="002060"/>
                </a:solidFill>
              </a:rPr>
              <a:t>has at least three years of documented experience or equivalent, such as documented mentorship or studies, and appropriate training in the road vehicle field.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2. Initial Training or Appropriate Examination </a:t>
            </a:r>
            <a:endParaRPr lang="ru-RU" sz="2000" dirty="0">
              <a:solidFill>
                <a:srgbClr val="002060"/>
              </a:solidFill>
            </a:endParaRPr>
          </a:p>
          <a:p>
            <a:pPr marL="263525"/>
            <a:r>
              <a:rPr lang="en-US" sz="2000" dirty="0">
                <a:solidFill>
                  <a:srgbClr val="002060"/>
                </a:solidFill>
              </a:rPr>
              <a:t>The initial training provided by the Contracting Party or by an </a:t>
            </a:r>
            <a:r>
              <a:rPr lang="en-US" sz="2000" dirty="0" err="1">
                <a:solidFill>
                  <a:srgbClr val="002060"/>
                </a:solidFill>
              </a:rPr>
              <a:t>authorised</a:t>
            </a:r>
            <a:r>
              <a:rPr lang="en-US" sz="2000" dirty="0">
                <a:solidFill>
                  <a:srgbClr val="002060"/>
                </a:solidFill>
              </a:rPr>
              <a:t> training </a:t>
            </a:r>
            <a:r>
              <a:rPr lang="en-US" sz="2000" dirty="0" err="1">
                <a:solidFill>
                  <a:srgbClr val="002060"/>
                </a:solidFill>
              </a:rPr>
              <a:t>centre</a:t>
            </a:r>
            <a:r>
              <a:rPr lang="en-US" sz="2000" dirty="0">
                <a:solidFill>
                  <a:srgbClr val="002060"/>
                </a:solidFill>
              </a:rPr>
              <a:t> of the Contracting Party shall cover at least the following topics: </a:t>
            </a: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vehicle </a:t>
            </a:r>
            <a:r>
              <a:rPr lang="en-US" sz="2000" dirty="0" smtClean="0">
                <a:solidFill>
                  <a:srgbClr val="002060"/>
                </a:solidFill>
              </a:rPr>
              <a:t>technology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testing methods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assessment of deficiencies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11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REQUIREMENTS CONCERNING THE COMPETENCE, TRAINING AND CERTIFICATION OF INSPECTORS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b="1" dirty="0">
                <a:solidFill>
                  <a:srgbClr val="002060"/>
                </a:solidFill>
              </a:rPr>
              <a:t>. Initial Training or Appropriate Examination </a:t>
            </a:r>
            <a:endParaRPr lang="ru-RU" sz="2000" dirty="0">
              <a:solidFill>
                <a:srgbClr val="002060"/>
              </a:solidFill>
            </a:endParaRPr>
          </a:p>
          <a:p>
            <a:pPr marL="917575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legal </a:t>
            </a:r>
            <a:r>
              <a:rPr lang="en-US" sz="2000" dirty="0">
                <a:solidFill>
                  <a:srgbClr val="002060"/>
                </a:solidFill>
              </a:rPr>
              <a:t>requirements applicable on the vehicle condition for </a:t>
            </a:r>
            <a:r>
              <a:rPr lang="en-US" sz="2000" dirty="0" smtClean="0">
                <a:solidFill>
                  <a:srgbClr val="002060"/>
                </a:solidFill>
              </a:rPr>
              <a:t>approval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917575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legal requirements relating to roadworthiness testing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917575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administrative provisions relating to vehicle approval, registration and roadworthiness testing 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917575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IT applications relating to testing and </a:t>
            </a:r>
            <a:r>
              <a:rPr lang="en-US" sz="2000" dirty="0" smtClean="0">
                <a:solidFill>
                  <a:srgbClr val="002060"/>
                </a:solidFill>
              </a:rPr>
              <a:t>administration</a:t>
            </a:r>
            <a:endParaRPr lang="ru-RU" sz="2000" dirty="0">
              <a:solidFill>
                <a:srgbClr val="002060"/>
              </a:solidFill>
            </a:endParaRPr>
          </a:p>
          <a:p>
            <a:pPr marL="63182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r>
              <a:rPr lang="en-US" sz="2000" b="1" dirty="0">
                <a:solidFill>
                  <a:srgbClr val="002060"/>
                </a:solidFill>
              </a:rPr>
              <a:t>. Refresher Training or Appropriate Examination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631825">
              <a:buClr>
                <a:schemeClr val="accent6">
                  <a:lumMod val="50000"/>
                </a:schemeClr>
              </a:buClr>
            </a:pPr>
            <a:r>
              <a:rPr lang="en-US" sz="2000" dirty="0">
                <a:solidFill>
                  <a:srgbClr val="002060"/>
                </a:solidFill>
              </a:rPr>
              <a:t>Contracting Parties shall ensure that inspectors regularly receive refresher training or undergo an appropriate examination provided or set by the Contracting Party or by an </a:t>
            </a:r>
            <a:r>
              <a:rPr lang="en-US" sz="2000" dirty="0" err="1">
                <a:solidFill>
                  <a:srgbClr val="002060"/>
                </a:solidFill>
              </a:rPr>
              <a:t>authorised</a:t>
            </a:r>
            <a:r>
              <a:rPr lang="en-US" sz="2000" dirty="0">
                <a:solidFill>
                  <a:srgbClr val="002060"/>
                </a:solidFill>
              </a:rPr>
              <a:t> training </a:t>
            </a:r>
            <a:r>
              <a:rPr lang="en-US" sz="2000" dirty="0" err="1">
                <a:solidFill>
                  <a:srgbClr val="002060"/>
                </a:solidFill>
              </a:rPr>
              <a:t>centre</a:t>
            </a:r>
            <a:r>
              <a:rPr lang="en-US" sz="2000" dirty="0">
                <a:solidFill>
                  <a:srgbClr val="002060"/>
                </a:solidFill>
              </a:rPr>
              <a:t> of the Contracting Party.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631825">
              <a:buClr>
                <a:schemeClr val="accent6">
                  <a:lumMod val="50000"/>
                </a:schemeClr>
              </a:buClr>
            </a:pPr>
            <a:r>
              <a:rPr lang="en-US" sz="2000" b="1" dirty="0">
                <a:solidFill>
                  <a:srgbClr val="002060"/>
                </a:solidFill>
              </a:rPr>
              <a:t>4. Certificate of competence </a:t>
            </a:r>
            <a:endParaRPr lang="ru-RU" sz="2000" dirty="0">
              <a:solidFill>
                <a:srgbClr val="002060"/>
              </a:solidFill>
            </a:endParaRPr>
          </a:p>
          <a:p>
            <a:pPr marL="631825">
              <a:buClr>
                <a:schemeClr val="accent6">
                  <a:lumMod val="50000"/>
                </a:schemeClr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marL="63182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ru-RU" sz="2000" dirty="0">
              <a:solidFill>
                <a:srgbClr val="002060"/>
              </a:solidFill>
            </a:endParaRPr>
          </a:p>
          <a:p>
            <a:pPr marL="63182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11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SUPERVISING BODIES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1. Tasks and </a:t>
            </a:r>
            <a:r>
              <a:rPr lang="en-US" sz="2000" b="1" dirty="0" smtClean="0">
                <a:solidFill>
                  <a:srgbClr val="002060"/>
                </a:solidFill>
              </a:rPr>
              <a:t>Activities </a:t>
            </a:r>
            <a:r>
              <a:rPr lang="en-US" sz="2000" b="1" dirty="0">
                <a:solidFill>
                  <a:srgbClr val="002060"/>
                </a:solidFill>
              </a:rPr>
              <a:t>of the </a:t>
            </a:r>
            <a:r>
              <a:rPr lang="en-US" sz="2000" b="1" dirty="0" smtClean="0">
                <a:solidFill>
                  <a:srgbClr val="002060"/>
                </a:solidFill>
              </a:rPr>
              <a:t>Supervising </a:t>
            </a:r>
            <a:r>
              <a:rPr lang="en-US" sz="2000" b="1" dirty="0">
                <a:solidFill>
                  <a:srgbClr val="002060"/>
                </a:solidFill>
              </a:rPr>
              <a:t>B</a:t>
            </a:r>
            <a:r>
              <a:rPr lang="en-US" sz="2000" b="1" dirty="0" smtClean="0">
                <a:solidFill>
                  <a:srgbClr val="002060"/>
                </a:solidFill>
              </a:rPr>
              <a:t>odies </a:t>
            </a:r>
            <a:endParaRPr lang="ru-RU" sz="2000" dirty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Supervision </a:t>
            </a:r>
            <a:r>
              <a:rPr lang="en-US" sz="2000" dirty="0">
                <a:solidFill>
                  <a:srgbClr val="002060"/>
                </a:solidFill>
              </a:rPr>
              <a:t>of </a:t>
            </a:r>
            <a:r>
              <a:rPr lang="en-US" sz="2000" dirty="0" smtClean="0">
                <a:solidFill>
                  <a:srgbClr val="002060"/>
                </a:solidFill>
              </a:rPr>
              <a:t>Testing </a:t>
            </a: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entres </a:t>
            </a:r>
            <a:endParaRPr lang="ru-RU" sz="2000" dirty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Verifying </a:t>
            </a:r>
            <a:r>
              <a:rPr lang="en-US" sz="2000" dirty="0" smtClean="0">
                <a:solidFill>
                  <a:srgbClr val="002060"/>
                </a:solidFill>
              </a:rPr>
              <a:t>Training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Examination </a:t>
            </a:r>
            <a:r>
              <a:rPr lang="en-US" sz="2000" dirty="0">
                <a:solidFill>
                  <a:srgbClr val="002060"/>
                </a:solidFill>
              </a:rPr>
              <a:t>of I</a:t>
            </a:r>
            <a:r>
              <a:rPr lang="en-US" sz="2000" dirty="0" smtClean="0">
                <a:solidFill>
                  <a:srgbClr val="002060"/>
                </a:solidFill>
              </a:rPr>
              <a:t>nspectors </a:t>
            </a:r>
            <a:endParaRPr lang="ru-RU" sz="2000" dirty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Auditing </a:t>
            </a:r>
            <a:endParaRPr lang="ru-RU" sz="2000" dirty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Monitoring</a:t>
            </a:r>
            <a:endParaRPr lang="ru-RU" sz="2000" dirty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Validation of </a:t>
            </a:r>
            <a:r>
              <a:rPr lang="en-US" sz="2000" dirty="0" smtClean="0">
                <a:solidFill>
                  <a:srgbClr val="002060"/>
                </a:solidFill>
              </a:rPr>
              <a:t>Measurement </a:t>
            </a:r>
            <a:r>
              <a:rPr lang="en-US" sz="2000" dirty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esults </a:t>
            </a:r>
            <a:r>
              <a:rPr lang="en-US" sz="2000" dirty="0">
                <a:solidFill>
                  <a:srgbClr val="002060"/>
                </a:solidFill>
              </a:rPr>
              <a:t>of </a:t>
            </a:r>
            <a:r>
              <a:rPr lang="en-US" sz="2000" dirty="0" smtClean="0">
                <a:solidFill>
                  <a:srgbClr val="002060"/>
                </a:solidFill>
              </a:rPr>
              <a:t>Technical </a:t>
            </a: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nspections </a:t>
            </a:r>
            <a:endParaRPr lang="ru-RU" sz="2000" dirty="0">
              <a:solidFill>
                <a:srgbClr val="002060"/>
              </a:solidFill>
            </a:endParaRPr>
          </a:p>
          <a:p>
            <a:pPr marL="917575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Proposing the </a:t>
            </a:r>
            <a:r>
              <a:rPr lang="en-US" sz="2000" dirty="0" smtClean="0">
                <a:solidFill>
                  <a:srgbClr val="002060"/>
                </a:solidFill>
              </a:rPr>
              <a:t>Withdrawal </a:t>
            </a:r>
            <a:r>
              <a:rPr lang="en-US" sz="2000" dirty="0">
                <a:solidFill>
                  <a:srgbClr val="002060"/>
                </a:solidFill>
              </a:rPr>
              <a:t>or </a:t>
            </a:r>
            <a:r>
              <a:rPr lang="en-US" sz="2000" dirty="0" smtClean="0">
                <a:solidFill>
                  <a:srgbClr val="002060"/>
                </a:solidFill>
              </a:rPr>
              <a:t>Suspension </a:t>
            </a:r>
            <a:r>
              <a:rPr lang="en-US" sz="2000" dirty="0">
                <a:solidFill>
                  <a:srgbClr val="002060"/>
                </a:solidFill>
              </a:rPr>
              <a:t>of A</a:t>
            </a:r>
            <a:r>
              <a:rPr lang="en-US" sz="2000" dirty="0" smtClean="0">
                <a:solidFill>
                  <a:srgbClr val="002060"/>
                </a:solidFill>
              </a:rPr>
              <a:t>uthorisation </a:t>
            </a:r>
            <a:r>
              <a:rPr lang="en-US" sz="2000" dirty="0">
                <a:solidFill>
                  <a:srgbClr val="002060"/>
                </a:solidFill>
              </a:rPr>
              <a:t>of </a:t>
            </a:r>
            <a:r>
              <a:rPr lang="en-US" sz="2000" dirty="0" smtClean="0">
                <a:solidFill>
                  <a:srgbClr val="002060"/>
                </a:solidFill>
              </a:rPr>
              <a:t>Testing </a:t>
            </a: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entres </a:t>
            </a:r>
            <a:r>
              <a:rPr lang="en-US" sz="2000" dirty="0">
                <a:solidFill>
                  <a:srgbClr val="002060"/>
                </a:solidFill>
              </a:rPr>
              <a:t>and/or of I</a:t>
            </a:r>
            <a:r>
              <a:rPr lang="en-US" sz="2000" dirty="0" smtClean="0">
                <a:solidFill>
                  <a:srgbClr val="002060"/>
                </a:solidFill>
              </a:rPr>
              <a:t>nspectors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11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2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SUPERVISING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BODIES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96752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2. Requirements </a:t>
            </a:r>
            <a:r>
              <a:rPr lang="en-US" sz="2000" b="1" dirty="0" smtClean="0">
                <a:solidFill>
                  <a:srgbClr val="002060"/>
                </a:solidFill>
              </a:rPr>
              <a:t>Concerning </a:t>
            </a:r>
            <a:r>
              <a:rPr lang="en-US" sz="2000" b="1" dirty="0">
                <a:solidFill>
                  <a:srgbClr val="002060"/>
                </a:solidFill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</a:rPr>
              <a:t>Supervising </a:t>
            </a:r>
            <a:r>
              <a:rPr lang="en-US" sz="2000" b="1" dirty="0">
                <a:solidFill>
                  <a:srgbClr val="002060"/>
                </a:solidFill>
              </a:rPr>
              <a:t>B</a:t>
            </a:r>
            <a:r>
              <a:rPr lang="en-US" sz="2000" b="1" dirty="0" smtClean="0">
                <a:solidFill>
                  <a:srgbClr val="002060"/>
                </a:solidFill>
              </a:rPr>
              <a:t>ody </a:t>
            </a:r>
            <a:endParaRPr lang="ru-RU" sz="2000" dirty="0">
              <a:solidFill>
                <a:srgbClr val="002060"/>
              </a:solidFill>
            </a:endParaRPr>
          </a:p>
          <a:p>
            <a:pPr marL="263525"/>
            <a:r>
              <a:rPr lang="en-US" sz="2000" dirty="0">
                <a:solidFill>
                  <a:srgbClr val="002060"/>
                </a:solidFill>
              </a:rPr>
              <a:t>Requirements applicable to the personnel employed by a supervising body shall cover the following areas: </a:t>
            </a:r>
            <a:endParaRPr lang="ru-RU" sz="2000" dirty="0">
              <a:solidFill>
                <a:srgbClr val="002060"/>
              </a:solidFill>
            </a:endParaRPr>
          </a:p>
          <a:p>
            <a:pPr marL="811213" indent="-179388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</a:t>
            </a:r>
            <a:r>
              <a:rPr lang="en-US" sz="2000" dirty="0" smtClean="0">
                <a:solidFill>
                  <a:srgbClr val="002060"/>
                </a:solidFill>
              </a:rPr>
              <a:t>echnical </a:t>
            </a: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ompetence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  <a:endParaRPr lang="ru-RU" sz="2000" dirty="0">
              <a:solidFill>
                <a:srgbClr val="002060"/>
              </a:solidFill>
            </a:endParaRPr>
          </a:p>
          <a:p>
            <a:pPr marL="811213" indent="-179388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mpartiality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  <a:endParaRPr lang="ru-RU" sz="2000" dirty="0">
              <a:solidFill>
                <a:srgbClr val="002060"/>
              </a:solidFill>
            </a:endParaRPr>
          </a:p>
          <a:p>
            <a:pPr marL="811213" indent="-179388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tandards </a:t>
            </a:r>
            <a:r>
              <a:rPr lang="en-US" sz="2000" dirty="0">
                <a:solidFill>
                  <a:srgbClr val="002060"/>
                </a:solidFill>
              </a:rPr>
              <a:t>of </a:t>
            </a:r>
            <a:r>
              <a:rPr lang="en-US" sz="2000" dirty="0" smtClean="0">
                <a:solidFill>
                  <a:srgbClr val="002060"/>
                </a:solidFill>
              </a:rPr>
              <a:t>Qualification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Training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3. Contents of the </a:t>
            </a:r>
            <a:r>
              <a:rPr lang="en-US" sz="2000" b="1" dirty="0" smtClean="0">
                <a:solidFill>
                  <a:srgbClr val="002060"/>
                </a:solidFill>
              </a:rPr>
              <a:t>Provisions </a:t>
            </a:r>
            <a:r>
              <a:rPr lang="en-US" sz="2000" b="1" dirty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Procedures </a:t>
            </a:r>
            <a:endParaRPr lang="ru-RU" sz="2000" dirty="0">
              <a:solidFill>
                <a:srgbClr val="002060"/>
              </a:solidFill>
            </a:endParaRPr>
          </a:p>
          <a:p>
            <a:pPr indent="263525"/>
            <a:r>
              <a:rPr lang="en-US" sz="2000" dirty="0">
                <a:solidFill>
                  <a:srgbClr val="002060"/>
                </a:solidFill>
              </a:rPr>
              <a:t> Requirements concerning the authorisation and supervision of testing centres; </a:t>
            </a:r>
            <a:endParaRPr lang="ru-RU" sz="2000" dirty="0">
              <a:solidFill>
                <a:srgbClr val="002060"/>
              </a:solidFill>
            </a:endParaRPr>
          </a:p>
          <a:p>
            <a:pPr indent="263525"/>
            <a:r>
              <a:rPr lang="en-US" sz="2000" dirty="0">
                <a:solidFill>
                  <a:srgbClr val="002060"/>
                </a:solidFill>
              </a:rPr>
              <a:t> Inspectors of </a:t>
            </a:r>
            <a:r>
              <a:rPr lang="en-US" sz="2000" dirty="0" smtClean="0">
                <a:solidFill>
                  <a:srgbClr val="002060"/>
                </a:solidFill>
              </a:rPr>
              <a:t>Testing </a:t>
            </a: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entres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  <a:endParaRPr lang="ru-RU" sz="2000" dirty="0">
              <a:solidFill>
                <a:srgbClr val="002060"/>
              </a:solidFill>
            </a:endParaRPr>
          </a:p>
          <a:p>
            <a:pPr indent="263525"/>
            <a:r>
              <a:rPr lang="en-US" sz="2000" dirty="0">
                <a:solidFill>
                  <a:srgbClr val="002060"/>
                </a:solidFill>
              </a:rPr>
              <a:t> Equipment and premises; </a:t>
            </a:r>
            <a:endParaRPr lang="ru-RU" sz="2000" dirty="0">
              <a:solidFill>
                <a:srgbClr val="002060"/>
              </a:solidFill>
            </a:endParaRPr>
          </a:p>
          <a:p>
            <a:pPr indent="263525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Supervising </a:t>
            </a:r>
            <a:r>
              <a:rPr lang="en-US" sz="2000" dirty="0">
                <a:solidFill>
                  <a:srgbClr val="002060"/>
                </a:solidFill>
              </a:rPr>
              <a:t>bodies: </a:t>
            </a:r>
            <a:endParaRPr lang="ru-RU" sz="2000" dirty="0">
              <a:solidFill>
                <a:srgbClr val="002060"/>
              </a:solidFill>
            </a:endParaRPr>
          </a:p>
          <a:p>
            <a:pPr marL="811213" indent="-179388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powers </a:t>
            </a:r>
            <a:r>
              <a:rPr lang="en-US" sz="2000" dirty="0">
                <a:solidFill>
                  <a:srgbClr val="002060"/>
                </a:solidFill>
              </a:rPr>
              <a:t>of the supervising bodies; </a:t>
            </a:r>
            <a:endParaRPr lang="ru-RU" sz="2000" dirty="0">
              <a:solidFill>
                <a:srgbClr val="002060"/>
              </a:solidFill>
            </a:endParaRPr>
          </a:p>
          <a:p>
            <a:pPr marL="811213" indent="-179388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requirements </a:t>
            </a:r>
            <a:r>
              <a:rPr lang="en-US" sz="2000" dirty="0">
                <a:solidFill>
                  <a:srgbClr val="002060"/>
                </a:solidFill>
              </a:rPr>
              <a:t>applicable to staff of supervising bodies.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chlussbild_final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9" y="-3774"/>
            <a:ext cx="9144000" cy="6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204864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Thank You For Your Kind Attention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gradFill flip="none" rotWithShape="1">
            <a:gsLst>
              <a:gs pos="0">
                <a:srgbClr val="A1E0ED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CONTRACTING PARTIES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(CP)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40182267"/>
              </p:ext>
            </p:extLst>
          </p:nvPr>
        </p:nvGraphicFramePr>
        <p:xfrm>
          <a:off x="2915816" y="1195776"/>
          <a:ext cx="2797175" cy="240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2136910"/>
              </p:ext>
            </p:extLst>
          </p:nvPr>
        </p:nvGraphicFramePr>
        <p:xfrm>
          <a:off x="403180" y="3582308"/>
          <a:ext cx="222460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04092539"/>
              </p:ext>
            </p:extLst>
          </p:nvPr>
        </p:nvGraphicFramePr>
        <p:xfrm>
          <a:off x="5292080" y="3584407"/>
          <a:ext cx="2572385" cy="215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83768" y="3861048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Bulgaria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Estonia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Finland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Hungary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Netherlands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Romania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6336" y="4086086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Belarus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Kazakhstan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Russia</a:t>
            </a:r>
          </a:p>
          <a:p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3234999"/>
            <a:ext cx="5346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</a:t>
            </a:r>
            <a:endParaRPr lang="ru-RU" b="1" spc="50" dirty="0">
              <a:ln w="11430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3230265"/>
            <a:ext cx="8019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EAEU</a:t>
            </a:r>
            <a:endParaRPr lang="ru-RU" b="1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498" y="4069084"/>
            <a:ext cx="44733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3907510"/>
            <a:ext cx="44733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07" y="616530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84351" y="4853627"/>
            <a:ext cx="936104" cy="1154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Other</a:t>
            </a:r>
          </a:p>
          <a:p>
            <a:pPr algn="ctr">
              <a:spcBef>
                <a:spcPts val="600"/>
              </a:spcBef>
            </a:pPr>
            <a:r>
              <a:rPr lang="ru-RU" sz="1600" b="1" dirty="0"/>
              <a:t>Albania</a:t>
            </a:r>
            <a:br>
              <a:rPr lang="ru-RU" sz="1600" b="1" dirty="0"/>
            </a:br>
            <a:r>
              <a:rPr lang="ru-RU" sz="1600" b="1" dirty="0"/>
              <a:t>Mold</a:t>
            </a:r>
            <a:r>
              <a:rPr lang="en-US" sz="1600" b="1" dirty="0"/>
              <a:t>o</a:t>
            </a:r>
            <a:r>
              <a:rPr lang="ru-RU" sz="1600" b="1" dirty="0"/>
              <a:t>va</a:t>
            </a:r>
            <a:br>
              <a:rPr lang="ru-RU" sz="1600" b="1" dirty="0"/>
            </a:br>
            <a:r>
              <a:rPr lang="ru-RU" sz="1600" b="1" dirty="0" smtClean="0"/>
              <a:t>Ukraine</a:t>
            </a:r>
            <a:endParaRPr lang="ru-RU" sz="1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z="1400" b="1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7" y="3047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PTI  LEGISLATION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003232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Vienna Convention on Road  Traffic (1968) Annex 5</a:t>
            </a:r>
          </a:p>
          <a:p>
            <a:pPr marL="0" indent="0">
              <a:buNone/>
            </a:pP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European Union Directive 2014/45/EU  (2014)</a:t>
            </a:r>
          </a:p>
          <a:p>
            <a:pPr marL="0" indent="0">
              <a:buNone/>
            </a:pP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Customs Union Regulation  “Wheeled Vehicles Safety”  (2015) Annex 8</a:t>
            </a:r>
          </a:p>
          <a:p>
            <a:pPr marL="0" indent="0">
              <a:buNone/>
            </a:pP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National  Laws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7" y="616530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6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THE AGREEMENT 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NATIONAL (REGIONAL) LEGISLATION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92503"/>
              </p:ext>
            </p:extLst>
          </p:nvPr>
        </p:nvGraphicFramePr>
        <p:xfrm>
          <a:off x="899592" y="1844824"/>
          <a:ext cx="7560840" cy="41148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3854546"/>
                <a:gridCol w="3706294"/>
              </a:tblGrid>
              <a:tr h="223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The current Agreement </a:t>
                      </a:r>
                      <a:r>
                        <a:rPr lang="en-US" sz="2000" b="1" dirty="0" smtClean="0">
                          <a:effectLst/>
                        </a:rPr>
                        <a:t>Content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National </a:t>
                      </a:r>
                      <a:r>
                        <a:rPr lang="en-US" sz="2000" b="1" dirty="0" smtClean="0">
                          <a:effectLst/>
                        </a:rPr>
                        <a:t>(Regional) Legislations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2453640">
                <a:tc>
                  <a:txBody>
                    <a:bodyPr/>
                    <a:lstStyle/>
                    <a:p>
                      <a:pPr marL="179388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Definitions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9388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Establishment of the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Rules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9388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Accession the Rules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9388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Amendment of the Rules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9388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Amendment of the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Agreement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9388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effectLst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effectLst/>
                        </a:rPr>
                        <a:t>*Administrative </a:t>
                      </a:r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</a:rPr>
                        <a:t>provisions are just mentioned</a:t>
                      </a:r>
                      <a:endParaRPr lang="ru-RU" sz="1600" b="0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Definitions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Responsibilities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Content and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Methods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of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Inspections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Administrative 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Provisions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Testing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Facilities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and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Equipment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Testing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Centers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Inspectors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Supervision of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Testing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entres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6352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Exchange   of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Information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33" y="617162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7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CONFORMITY OF PTI SYSTEM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177" y="1385698"/>
            <a:ext cx="820891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Objective:</a:t>
            </a:r>
          </a:p>
          <a:p>
            <a:pPr marL="1254125" indent="-26352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Ensure O</a:t>
            </a:r>
            <a:r>
              <a:rPr lang="en-US" sz="2000" b="1" dirty="0" smtClean="0">
                <a:solidFill>
                  <a:srgbClr val="002060"/>
                </a:solidFill>
              </a:rPr>
              <a:t>bjectivity and High </a:t>
            </a:r>
            <a:r>
              <a:rPr lang="en-US" sz="2000" b="1" dirty="0">
                <a:solidFill>
                  <a:srgbClr val="002060"/>
                </a:solidFill>
              </a:rPr>
              <a:t>Q</a:t>
            </a:r>
            <a:r>
              <a:rPr lang="en-US" sz="2000" b="1" dirty="0" smtClean="0">
                <a:solidFill>
                  <a:srgbClr val="002060"/>
                </a:solidFill>
              </a:rPr>
              <a:t>uality of the Technical Inspections</a:t>
            </a:r>
          </a:p>
          <a:p>
            <a:pPr marL="1254125" indent="-26352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Diminish immediate </a:t>
            </a:r>
            <a:r>
              <a:rPr lang="en-US" sz="2000" b="1" dirty="0">
                <a:solidFill>
                  <a:srgbClr val="002060"/>
                </a:solidFill>
              </a:rPr>
              <a:t>risk to road </a:t>
            </a:r>
            <a:r>
              <a:rPr lang="en-US" sz="2000" b="1" dirty="0" smtClean="0">
                <a:solidFill>
                  <a:srgbClr val="002060"/>
                </a:solidFill>
              </a:rPr>
              <a:t>safety</a:t>
            </a:r>
          </a:p>
          <a:p>
            <a:pPr marL="990600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/>
              <a:t>	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Arrangements:</a:t>
            </a:r>
          </a:p>
          <a:p>
            <a:pPr marL="990600" indent="26352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Technical inspection Facilities and Test 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b="1" dirty="0" smtClean="0">
                <a:solidFill>
                  <a:srgbClr val="002060"/>
                </a:solidFill>
              </a:rPr>
              <a:t>quipment </a:t>
            </a:r>
          </a:p>
          <a:p>
            <a:pPr marL="990600" indent="2635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Testing Centres</a:t>
            </a:r>
          </a:p>
          <a:p>
            <a:pPr marL="990600" indent="2635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Inspectors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Administrative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Arrangements:</a:t>
            </a:r>
          </a:p>
          <a:p>
            <a:pPr marL="990600" indent="26352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Authorisation</a:t>
            </a:r>
          </a:p>
          <a:p>
            <a:pPr marL="990600" indent="2635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Suspension or Cancellation the </a:t>
            </a:r>
            <a:r>
              <a:rPr lang="en-US" sz="2000" b="1" dirty="0">
                <a:solidFill>
                  <a:srgbClr val="002060"/>
                </a:solidFill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</a:rPr>
              <a:t>uthorisation</a:t>
            </a:r>
          </a:p>
          <a:p>
            <a:pPr marL="990600" indent="2635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Supervision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7162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7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 THE RULES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1412776"/>
            <a:ext cx="8003232" cy="4608512"/>
          </a:xfrm>
        </p:spPr>
        <p:txBody>
          <a:bodyPr>
            <a:noAutofit/>
          </a:bodyPr>
          <a:lstStyle/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Article 2, paragraph 1 of The Agreement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	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“The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Rule shall cover the following: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(a)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he categories of wheeled vehicles concerned and the frequency of its inspection;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equipment and/or parts to be inspected;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Test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methods by which any performance requirements are to be demonstrated;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Conditions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for granting inspection certificate;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6088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date(s) on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which the Rule enters into force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.”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1600" b="1" smtClean="0">
                <a:solidFill>
                  <a:srgbClr val="FF0000"/>
                </a:solidFill>
              </a:rPr>
              <a:t>Arrangements </a:t>
            </a:r>
            <a:r>
              <a:rPr lang="en-US" sz="1600" b="1" dirty="0" smtClean="0">
                <a:solidFill>
                  <a:srgbClr val="FF0000"/>
                </a:solidFill>
              </a:rPr>
              <a:t>of PTI System are not the subject of the Rule.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5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STRUCTURE </a:t>
            </a:r>
            <a:b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AGREEMENT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16025"/>
              </p:ext>
            </p:extLst>
          </p:nvPr>
        </p:nvGraphicFramePr>
        <p:xfrm>
          <a:off x="683568" y="1340768"/>
          <a:ext cx="7920879" cy="511660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3749112"/>
                <a:gridCol w="296970"/>
                <a:gridCol w="3874797"/>
              </a:tblGrid>
              <a:tr h="25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Legal Provisions</a:t>
                      </a:r>
                      <a:endParaRPr lang="ru-RU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Administrative  Provisions</a:t>
                      </a:r>
                      <a:endParaRPr lang="ru-RU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22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463">
                <a:tc>
                  <a:txBody>
                    <a:bodyPr/>
                    <a:lstStyle/>
                    <a:p>
                      <a:pPr marL="0" indent="841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Definitions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41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Establishment of the Rule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41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Accession the Rules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41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Amendment of the  Rules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41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Amendment of the 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Agreement</a:t>
                      </a:r>
                    </a:p>
                    <a:p>
                      <a:pPr marL="0" indent="841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Appendix 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41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Conformity of Periodical Technical  Inspection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Appendix 1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41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Composition and Rules of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Procedure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of the Administrative Committee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Appendix 4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41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Minimum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Requirements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oncerning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Technical 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Inspection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Facilities  and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Test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equipment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Appendix  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41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 Technical  Inspection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Certificate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Appendix 5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4138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Minimum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Requirements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oncerning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Competence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Training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Certification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Inspectors</a:t>
                      </a:r>
                    </a:p>
                    <a:p>
                      <a:pPr marL="84138" indent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Appendix 6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41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Supervising Bodies</a:t>
                      </a:r>
                    </a:p>
                    <a:p>
                      <a:pPr marL="0" indent="841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4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268760"/>
            <a:ext cx="252028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Contracting Party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548" y="2276872"/>
            <a:ext cx="201927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Competent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259709"/>
            <a:ext cx="236516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Supervising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707" y="295992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Management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of PTI System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1064" y="2929152"/>
            <a:ext cx="2204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Supervision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of Testing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entres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3347" y="3252317"/>
            <a:ext cx="221680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892" y="396020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Carrying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out PTI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9892" y="4982683"/>
            <a:ext cx="201622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Inspectors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9892" y="54132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Carrying out PTI in Testing Centre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21" y="616530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Gleichschenkliges Dreieck 17"/>
          <p:cNvSpPr/>
          <p:nvPr/>
        </p:nvSpPr>
        <p:spPr bwMode="auto">
          <a:xfrm rot="10800000">
            <a:off x="2627782" y="2043684"/>
            <a:ext cx="3960439" cy="432049"/>
          </a:xfrm>
          <a:prstGeom prst="triangle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13485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DEFINITIONS TO BE ADDED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4863"/>
            <a:ext cx="8229600" cy="507342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2060"/>
                </a:solidFill>
              </a:rPr>
              <a:t>‘Approval’ means a procedure whereby can be  certified that a vehicle satisfies the relevant administrative provisions and technical requirements referred to in the Regulations annexed to the 1958 Geneva Agreement; 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</a:rPr>
              <a:t>‘</a:t>
            </a:r>
            <a:r>
              <a:rPr lang="en-US" sz="1800" b="1" dirty="0">
                <a:solidFill>
                  <a:srgbClr val="002060"/>
                </a:solidFill>
              </a:rPr>
              <a:t>Deficiencies’ means technical defects and other instances of non-compliance found during a technical inspection; 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</a:rPr>
              <a:t>‘</a:t>
            </a:r>
            <a:r>
              <a:rPr lang="en-US" sz="1800" b="1" dirty="0">
                <a:solidFill>
                  <a:srgbClr val="002060"/>
                </a:solidFill>
              </a:rPr>
              <a:t>Inspector’ means a person authorised by a Contracting Party or by its competent authority to carry out technical inspection in a testing centre or, where appropriate, on behalf of a competent authority; 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</a:rPr>
              <a:t>‘</a:t>
            </a:r>
            <a:r>
              <a:rPr lang="en-US" sz="1800" b="1" dirty="0">
                <a:solidFill>
                  <a:srgbClr val="002060"/>
                </a:solidFill>
              </a:rPr>
              <a:t>Competent Authority’ means an authority or public body entrusted by a Contracting Party with responsibility for managing the system of technical inspection, including, where appropriate, the carrying-out of technical inspections; 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</a:rPr>
              <a:t>‘</a:t>
            </a:r>
            <a:r>
              <a:rPr lang="en-US" sz="1800" b="1" dirty="0">
                <a:solidFill>
                  <a:srgbClr val="002060"/>
                </a:solidFill>
              </a:rPr>
              <a:t>Testing Centre’ means a public or private body or establishment authorised by a Contracting Party to carry technical inspections; 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</a:rPr>
              <a:t>‘</a:t>
            </a:r>
            <a:r>
              <a:rPr lang="en-US" sz="1800" b="1" dirty="0">
                <a:solidFill>
                  <a:srgbClr val="002060"/>
                </a:solidFill>
              </a:rPr>
              <a:t>Supervising Body’ means a body or bodies set up by a Contracting Party, responsible for the supervision of testing centres. A supervising body can be part of the competent authority or competent authorities.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5844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A4E2EE"/>
              </a:gs>
              <a:gs pos="8000">
                <a:srgbClr val="8FE2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CF5D-231D-4A57-8ACA-DDF8F1A0115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i0umBxhEKcPT.jyFyAc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Konzept_PTI_PS_Mintrans</Template>
  <TotalTime>1259</TotalTime>
  <Words>1096</Words>
  <Application>Microsoft Office PowerPoint</Application>
  <PresentationFormat>On-screen Show (4:3)</PresentationFormat>
  <Paragraphs>226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PowerPoint Presentation</vt:lpstr>
      <vt:lpstr>CONTRACTING PARTIES (CP)</vt:lpstr>
      <vt:lpstr>PTI  LEGISLATION</vt:lpstr>
      <vt:lpstr>COMPARISON OF THE AGREEMENT  AND NATIONAL (REGIONAL) LEGISLATION</vt:lpstr>
      <vt:lpstr>CONFORMITY OF PTI SYSTEM</vt:lpstr>
      <vt:lpstr>CONTENT OF THE RULES</vt:lpstr>
      <vt:lpstr>THE PROPOSED STRUCTURE  OF THE AGREEMENT</vt:lpstr>
      <vt:lpstr>RESPONSIBILITY</vt:lpstr>
      <vt:lpstr>THE DEFINITIONS TO BE ADDED</vt:lpstr>
      <vt:lpstr>MINIMUM REQUIREMENTS FOR  TEST FACILITIES AND EQUIPMENT</vt:lpstr>
      <vt:lpstr>MINIMUM REQUIREMENTS FOR  TEST FACILITIES AND EQUIPMENT</vt:lpstr>
      <vt:lpstr>PowerPoint Presentation</vt:lpstr>
      <vt:lpstr>MINIMUM REQUIREMENTS CONCERNING THE COMPETENCE, TRAINING AND CERTIFICATION OF INSPECTORS</vt:lpstr>
      <vt:lpstr>MINIMUM REQUIREMENTS CONCERNING THE COMPETENCE, TRAINING AND CERTIFICATION OF INSPECTORS</vt:lpstr>
      <vt:lpstr>SUPERVISING BODIES</vt:lpstr>
      <vt:lpstr>SUPERVISING BODIES</vt:lpstr>
      <vt:lpstr>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UNECE</cp:lastModifiedBy>
  <cp:revision>140</cp:revision>
  <cp:lastPrinted>2015-11-02T09:28:00Z</cp:lastPrinted>
  <dcterms:created xsi:type="dcterms:W3CDTF">2015-10-27T07:40:41Z</dcterms:created>
  <dcterms:modified xsi:type="dcterms:W3CDTF">2015-11-05T18:14:15Z</dcterms:modified>
</cp:coreProperties>
</file>