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 varScale="1">
        <p:scale>
          <a:sx n="85" d="100"/>
          <a:sy n="85" d="100"/>
        </p:scale>
        <p:origin x="-1805" y="-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18/08/2015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Noise (GRB)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16-18 February 2016</a:t>
            </a:r>
            <a:endParaRPr lang="en-GB" sz="1800" b="1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 smtClean="0"/>
              <a:t>23 November 2015</a:t>
            </a:r>
            <a:endParaRPr lang="en-GB" sz="1800" b="1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 smtClean="0"/>
              <a:t>See Annex </a:t>
            </a:r>
            <a:r>
              <a:rPr lang="en-GB" sz="1800" dirty="0"/>
              <a:t>III to </a:t>
            </a:r>
            <a:r>
              <a:rPr lang="en-GB" sz="1800" dirty="0" smtClean="0"/>
              <a:t>ECE/TRANS/WP.29/1116 (</a:t>
            </a:r>
            <a:r>
              <a:rPr lang="en-US" sz="1800" dirty="0" smtClean="0"/>
              <a:t>calendar </a:t>
            </a:r>
            <a:r>
              <a:rPr lang="en-US" sz="1800" dirty="0"/>
              <a:t>of meetings for 2016</a:t>
            </a:r>
            <a:r>
              <a:rPr lang="en-US" sz="1800" dirty="0" smtClean="0"/>
              <a:t>)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GRB-62-04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62nd GRB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1-3 September 2015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items 1 and 15)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</a:t>
            </a:r>
            <a:r>
              <a:rPr lang="en-GB" sz="3300" dirty="0" smtClean="0">
                <a:solidFill>
                  <a:schemeClr val="bg1"/>
                </a:solidFill>
              </a:rPr>
              <a:t>sessions </a:t>
            </a:r>
            <a:r>
              <a:rPr lang="en-GB" sz="3300" dirty="0" smtClean="0">
                <a:solidFill>
                  <a:schemeClr val="bg1"/>
                </a:solidFill>
              </a:rPr>
              <a:t>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 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8588" y="1557338"/>
            <a:ext cx="9648825" cy="518477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GB" sz="2000" dirty="0">
                <a:solidFill>
                  <a:schemeClr val="accent2"/>
                </a:solidFill>
              </a:rPr>
              <a:t>March 2015 (165th)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Opening statement by t</a:t>
            </a:r>
            <a:r>
              <a:rPr lang="en-US" sz="2000" dirty="0" smtClean="0"/>
              <a:t>he </a:t>
            </a:r>
            <a:r>
              <a:rPr lang="en-US" sz="2000" dirty="0"/>
              <a:t>Executive Secretary of </a:t>
            </a:r>
            <a:r>
              <a:rPr lang="en-US" sz="2000" dirty="0" smtClean="0"/>
              <a:t>UNECE </a:t>
            </a:r>
            <a:r>
              <a:rPr lang="en-US" sz="2000" b="1" dirty="0"/>
              <a:t>Mr. C. </a:t>
            </a:r>
            <a:r>
              <a:rPr lang="en-US" sz="2000" b="1" dirty="0" err="1"/>
              <a:t>Friis</a:t>
            </a:r>
            <a:r>
              <a:rPr lang="en-US" sz="2000" b="1" dirty="0"/>
              <a:t> </a:t>
            </a:r>
            <a:r>
              <a:rPr lang="en-US" sz="2000" b="1" dirty="0" smtClean="0"/>
              <a:t>Bach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Rev</a:t>
            </a:r>
            <a:r>
              <a:rPr lang="en-US" sz="2000" dirty="0"/>
              <a:t>. 3 of the 1958 </a:t>
            </a:r>
            <a:r>
              <a:rPr lang="en-US" sz="2000" dirty="0" smtClean="0"/>
              <a:t>Agreement: discussion postponed to the June session</a:t>
            </a:r>
            <a:endParaRPr lang="en-GB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Amendments </a:t>
            </a:r>
            <a:r>
              <a:rPr lang="en-US" sz="2000" dirty="0"/>
              <a:t>to </a:t>
            </a:r>
            <a:r>
              <a:rPr lang="en-US" sz="2000" dirty="0" smtClean="0"/>
              <a:t>R.E.3 for new </a:t>
            </a:r>
            <a:r>
              <a:rPr lang="en-US" sz="2000" dirty="0"/>
              <a:t>categories of vehicles </a:t>
            </a:r>
            <a:r>
              <a:rPr lang="en-US" sz="2000" dirty="0" smtClean="0"/>
              <a:t>(agricultural </a:t>
            </a:r>
            <a:r>
              <a:rPr lang="en-US" sz="2000" dirty="0"/>
              <a:t>trailers and towed </a:t>
            </a:r>
            <a:r>
              <a:rPr lang="en-US" sz="2000" dirty="0" smtClean="0"/>
              <a:t>machinery</a:t>
            </a:r>
            <a:r>
              <a:rPr lang="en-US" sz="2000" dirty="0" smtClean="0"/>
              <a:t>) adopted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Supplement </a:t>
            </a:r>
            <a:r>
              <a:rPr lang="en-US" sz="2000" dirty="0"/>
              <a:t>2 to </a:t>
            </a:r>
            <a:r>
              <a:rPr lang="en-US" sz="2000" dirty="0" smtClean="0"/>
              <a:t>R41-04, R59-02 and Supplement </a:t>
            </a:r>
            <a:r>
              <a:rPr lang="en-US" sz="2000" dirty="0"/>
              <a:t>7 </a:t>
            </a:r>
            <a:r>
              <a:rPr lang="en-US" sz="2000" dirty="0" smtClean="0"/>
              <a:t>to R117-02 adopted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Proposal </a:t>
            </a:r>
            <a:r>
              <a:rPr lang="en-US" sz="2000" dirty="0"/>
              <a:t>for </a:t>
            </a:r>
            <a:r>
              <a:rPr lang="en-US" sz="2000" dirty="0" smtClean="0"/>
              <a:t>R51-03 postponed to the June session, to have the full package 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WBU statement on QRTV</a:t>
            </a:r>
            <a:endParaRPr lang="en-US" sz="20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For </a:t>
            </a:r>
            <a:r>
              <a:rPr lang="en-GB" sz="2000" dirty="0"/>
              <a:t>more details see: </a:t>
            </a:r>
            <a:r>
              <a:rPr lang="en-US" sz="2000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ECE/TRANS/WP.29/1114</a:t>
            </a:r>
            <a:endParaRPr lang="en-US" sz="2000" dirty="0" smtClean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accent2"/>
                </a:solidFill>
              </a:rPr>
              <a:t>June 2016 </a:t>
            </a:r>
            <a:r>
              <a:rPr lang="en-GB" sz="2000" dirty="0">
                <a:solidFill>
                  <a:schemeClr val="accent2"/>
                </a:solidFill>
              </a:rPr>
              <a:t>(</a:t>
            </a:r>
            <a:r>
              <a:rPr lang="en-GB" sz="2000" dirty="0" smtClean="0">
                <a:solidFill>
                  <a:schemeClr val="accent2"/>
                </a:solidFill>
              </a:rPr>
              <a:t>166th</a:t>
            </a:r>
            <a:r>
              <a:rPr lang="en-GB" sz="2000" dirty="0">
                <a:solidFill>
                  <a:schemeClr val="accent2"/>
                </a:solidFill>
              </a:rPr>
              <a:t>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First time participation of </a:t>
            </a:r>
            <a:r>
              <a:rPr lang="en-US" sz="2000" dirty="0"/>
              <a:t>Egypt and Kazakhstan </a:t>
            </a:r>
            <a:r>
              <a:rPr lang="en-US" sz="2000" dirty="0" smtClean="0"/>
              <a:t>in WP.29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Rev</a:t>
            </a:r>
            <a:r>
              <a:rPr lang="en-US" sz="2000" dirty="0"/>
              <a:t>. 3 of the 1958 Agreement: </a:t>
            </a:r>
            <a:r>
              <a:rPr lang="en-US" sz="2000" dirty="0" smtClean="0"/>
              <a:t>EU to deliver its position on the majority issue in November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DETA financing schemes considered. Discussions will continue in November 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/>
              <a:t>R51-03 adopted </a:t>
            </a:r>
            <a:endParaRPr lang="en-GB" sz="2000" b="1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Supplement </a:t>
            </a:r>
            <a:r>
              <a:rPr lang="en-US" sz="2000" dirty="0"/>
              <a:t>1 to </a:t>
            </a:r>
            <a:r>
              <a:rPr lang="en-US" sz="2000" dirty="0" smtClean="0"/>
              <a:t>R9-07, Supplement </a:t>
            </a:r>
            <a:r>
              <a:rPr lang="en-US" sz="2000" dirty="0"/>
              <a:t>4 to </a:t>
            </a:r>
            <a:r>
              <a:rPr lang="en-US" sz="2000" dirty="0" smtClean="0"/>
              <a:t>R28, Supplement </a:t>
            </a:r>
            <a:r>
              <a:rPr lang="en-US" sz="2000" dirty="0"/>
              <a:t>3 to </a:t>
            </a:r>
            <a:r>
              <a:rPr lang="en-US" sz="2000" dirty="0" smtClean="0"/>
              <a:t>R41-04, </a:t>
            </a:r>
            <a:r>
              <a:rPr lang="en-US" sz="2000" dirty="0"/>
              <a:t>Supplement 1 to </a:t>
            </a:r>
            <a:r>
              <a:rPr lang="en-US" sz="2000" dirty="0" smtClean="0"/>
              <a:t>R59-02, Supplement </a:t>
            </a:r>
            <a:r>
              <a:rPr lang="en-US" sz="2000" dirty="0"/>
              <a:t>1 to </a:t>
            </a:r>
            <a:r>
              <a:rPr lang="en-US" sz="2000" dirty="0" smtClean="0"/>
              <a:t>R63-02, Supplement </a:t>
            </a:r>
            <a:r>
              <a:rPr lang="en-US" sz="2000" dirty="0"/>
              <a:t>8 to </a:t>
            </a:r>
            <a:r>
              <a:rPr lang="en-US" sz="2000" dirty="0" smtClean="0"/>
              <a:t>R117-02 adopted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/>
              <a:t>For </a:t>
            </a:r>
            <a:r>
              <a:rPr lang="en-GB" sz="2000" dirty="0"/>
              <a:t>more details see: </a:t>
            </a:r>
            <a:r>
              <a:rPr lang="en-US" sz="2000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ECE/TRANS/WP.29/1116</a:t>
            </a:r>
            <a:endParaRPr lang="en-US" sz="2000" dirty="0">
              <a:solidFill>
                <a:srgbClr val="006600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14253</TotalTime>
  <Words>354</Words>
  <Application>Microsoft Office PowerPoint</Application>
  <PresentationFormat>A4 Paper (210x297 mm)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Noise (GRB) General information and WP.29 highlights</vt:lpstr>
      <vt:lpstr>Highlights of the last sessions of WP.29 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140</cp:revision>
  <cp:lastPrinted>2014-03-30T15:01:41Z</cp:lastPrinted>
  <dcterms:created xsi:type="dcterms:W3CDTF">2014-03-30T12:17:15Z</dcterms:created>
  <dcterms:modified xsi:type="dcterms:W3CDTF">2015-08-19T14:45:46Z</dcterms:modified>
</cp:coreProperties>
</file>