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6" r:id="rId2"/>
    <p:sldId id="297" r:id="rId3"/>
    <p:sldId id="341" r:id="rId4"/>
    <p:sldId id="349" r:id="rId5"/>
    <p:sldId id="339" r:id="rId6"/>
    <p:sldId id="342" r:id="rId7"/>
    <p:sldId id="299" r:id="rId8"/>
    <p:sldId id="343" r:id="rId9"/>
    <p:sldId id="338" r:id="rId10"/>
    <p:sldId id="344" r:id="rId11"/>
    <p:sldId id="331" r:id="rId12"/>
    <p:sldId id="345" r:id="rId13"/>
    <p:sldId id="332" r:id="rId14"/>
    <p:sldId id="346" r:id="rId15"/>
    <p:sldId id="307" r:id="rId16"/>
    <p:sldId id="350" r:id="rId17"/>
  </p:sldIdLst>
  <p:sldSz cx="9144000" cy="6858000" type="screen4x3"/>
  <p:notesSz cx="6735763" cy="9866313"/>
  <p:defaultTextStyle>
    <a:defPPr>
      <a:defRPr lang="zh-CN"/>
    </a:defPPr>
    <a:lvl1pPr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1pPr>
    <a:lvl2pPr marL="4572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2pPr>
    <a:lvl3pPr marL="9144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3pPr>
    <a:lvl4pPr marL="13716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4pPr>
    <a:lvl5pPr marL="18288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 xmlns:p15="http://schemas.microsoft.com/office/powerpoint/2012/main">
        <p15:guide id="1" orient="horz" pos="2167">
          <p15:clr>
            <a:srgbClr val="A4A3A4"/>
          </p15:clr>
        </p15:guide>
        <p15:guide id="2" pos="29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6331" autoAdjust="0"/>
  </p:normalViewPr>
  <p:slideViewPr>
    <p:cSldViewPr snapToObjects="1">
      <p:cViewPr>
        <p:scale>
          <a:sx n="90" d="100"/>
          <a:sy n="90" d="100"/>
        </p:scale>
        <p:origin x="-1286" y="-58"/>
      </p:cViewPr>
      <p:guideLst>
        <p:guide orient="horz" pos="2167"/>
        <p:guide pos="2926"/>
      </p:guideLst>
    </p:cSldViewPr>
  </p:slideViewPr>
  <p:notesTextViewPr>
    <p:cViewPr>
      <p:scale>
        <a:sx n="100" d="100"/>
        <a:sy n="100" d="100"/>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p:cNvSpPr>
            <a:spLocks noGrp="1" noChangeArrowheads="1"/>
          </p:cNvSpPr>
          <p:nvPr>
            <p:ph type="hdr" sz="quarter" idx="4294967295"/>
          </p:nvPr>
        </p:nvSpPr>
        <p:spPr bwMode="auto">
          <a:xfrm>
            <a:off x="0" y="0"/>
            <a:ext cx="2917825" cy="49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200" dirty="0">
                <a:latin typeface="Arial" pitchFamily="34" charset="0"/>
              </a:defRPr>
            </a:lvl1pPr>
          </a:lstStyle>
          <a:p>
            <a:pPr>
              <a:defRPr/>
            </a:pPr>
            <a:endParaRPr lang="ja-JP" altLang="ja-JP"/>
          </a:p>
        </p:txBody>
      </p:sp>
      <p:sp>
        <p:nvSpPr>
          <p:cNvPr id="2051" name="日付プレースホルダー 2"/>
          <p:cNvSpPr>
            <a:spLocks noGrp="1" noChangeArrowheads="1"/>
          </p:cNvSpPr>
          <p:nvPr>
            <p:ph type="dt" idx="1"/>
          </p:nvPr>
        </p:nvSpPr>
        <p:spPr bwMode="auto">
          <a:xfrm>
            <a:off x="3814763" y="0"/>
            <a:ext cx="2919412" cy="49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a:latin typeface="Arial" pitchFamily="34" charset="0"/>
              </a:defRPr>
            </a:lvl1pPr>
          </a:lstStyle>
          <a:p>
            <a:pPr>
              <a:defRPr/>
            </a:pPr>
            <a:fld id="{36251C9F-58F9-4CEF-B64B-A109F6F404DE}" type="datetime1">
              <a:rPr lang="ja-JP" altLang="en-US"/>
              <a:pPr>
                <a:defRPr/>
              </a:pPr>
              <a:t>2015/8/27</a:t>
            </a:fld>
            <a:endParaRPr lang="ja-JP" altLang="en-US" sz="1200" dirty="0"/>
          </a:p>
        </p:txBody>
      </p:sp>
      <p:sp>
        <p:nvSpPr>
          <p:cNvPr id="31748" name="スライド イメージ プレースホルダー 3"/>
          <p:cNvSpPr>
            <a:spLocks noGrp="1" noRot="1" noChangeAspect="1" noChangeArrowheads="1"/>
          </p:cNvSpPr>
          <p:nvPr>
            <p:ph type="sldImg" idx="2"/>
          </p:nvPr>
        </p:nvSpPr>
        <p:spPr bwMode="auto">
          <a:xfrm>
            <a:off x="901700" y="739775"/>
            <a:ext cx="4932363"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ノート プレースホルダー 4"/>
          <p:cNvSpPr>
            <a:spLocks noGrp="1" noRot="1" noChangeAspect="1" noChangeArrowheads="1"/>
          </p:cNvSpPr>
          <p:nvPr/>
        </p:nvSpPr>
        <p:spPr bwMode="auto">
          <a:xfrm>
            <a:off x="673100" y="4686300"/>
            <a:ext cx="5387975" cy="4438650"/>
          </a:xfrm>
          <a:prstGeom prst="rect">
            <a:avLst/>
          </a:prstGeom>
          <a:noFill/>
          <a:ln w="9525">
            <a:noFill/>
            <a:miter lim="800000"/>
            <a:headEnd/>
            <a:tailEnd/>
          </a:ln>
        </p:spPr>
        <p:txBody>
          <a:bodyPr anchor="ctr"/>
          <a:lstStyle/>
          <a:p>
            <a:pPr defTabSz="0" eaLnBrk="0" hangingPunct="0">
              <a:spcBef>
                <a:spcPct val="30000"/>
              </a:spcBef>
              <a:buFontTx/>
              <a:buNone/>
              <a:defRPr/>
            </a:pPr>
            <a:r>
              <a:rPr lang="ja-JP" altLang="en-US" sz="1200" dirty="0">
                <a:latin typeface="Arial" pitchFamily="34" charset="0"/>
              </a:rPr>
              <a:t>マスター テキストの書式設定</a:t>
            </a:r>
          </a:p>
          <a:p>
            <a:pPr defTabSz="0" eaLnBrk="0" hangingPunct="0">
              <a:spcBef>
                <a:spcPct val="30000"/>
              </a:spcBef>
              <a:buFontTx/>
              <a:buNone/>
              <a:defRPr/>
            </a:pPr>
            <a:r>
              <a:rPr lang="ja-JP" altLang="en-US" sz="1200" dirty="0">
                <a:latin typeface="Arial" pitchFamily="34" charset="0"/>
              </a:rPr>
              <a:t>第 </a:t>
            </a:r>
            <a:r>
              <a:rPr lang="en-US" sz="1200" dirty="0">
                <a:latin typeface="Arial" pitchFamily="34" charset="0"/>
              </a:rPr>
              <a:t>2 </a:t>
            </a:r>
            <a:r>
              <a:rPr lang="ja-JP" altLang="en-US" sz="1200" dirty="0">
                <a:latin typeface="Arial" pitchFamily="34" charset="0"/>
              </a:rPr>
              <a:t>レベル</a:t>
            </a:r>
          </a:p>
          <a:p>
            <a:pPr defTabSz="0" eaLnBrk="0" hangingPunct="0">
              <a:spcBef>
                <a:spcPct val="30000"/>
              </a:spcBef>
              <a:buFontTx/>
              <a:buNone/>
              <a:defRPr/>
            </a:pPr>
            <a:r>
              <a:rPr lang="ja-JP" altLang="en-US" sz="1200" dirty="0">
                <a:latin typeface="Arial" pitchFamily="34" charset="0"/>
              </a:rPr>
              <a:t>第 </a:t>
            </a:r>
            <a:r>
              <a:rPr lang="en-US" sz="1200" dirty="0">
                <a:latin typeface="Arial" pitchFamily="34" charset="0"/>
              </a:rPr>
              <a:t>3 </a:t>
            </a:r>
            <a:r>
              <a:rPr lang="ja-JP" altLang="en-US" sz="1200" dirty="0">
                <a:latin typeface="Arial" pitchFamily="34" charset="0"/>
              </a:rPr>
              <a:t>レベル</a:t>
            </a:r>
          </a:p>
          <a:p>
            <a:pPr defTabSz="0" eaLnBrk="0" hangingPunct="0">
              <a:spcBef>
                <a:spcPct val="30000"/>
              </a:spcBef>
              <a:buFontTx/>
              <a:buNone/>
              <a:defRPr/>
            </a:pPr>
            <a:r>
              <a:rPr lang="ja-JP" altLang="en-US" sz="1200" dirty="0">
                <a:latin typeface="Arial" pitchFamily="34" charset="0"/>
              </a:rPr>
              <a:t>第 </a:t>
            </a:r>
            <a:r>
              <a:rPr lang="en-US" sz="1200" dirty="0">
                <a:latin typeface="Arial" pitchFamily="34" charset="0"/>
              </a:rPr>
              <a:t>4 </a:t>
            </a:r>
            <a:r>
              <a:rPr lang="ja-JP" altLang="en-US" sz="1200" dirty="0">
                <a:latin typeface="Arial" pitchFamily="34" charset="0"/>
              </a:rPr>
              <a:t>レベル</a:t>
            </a:r>
          </a:p>
          <a:p>
            <a:pPr defTabSz="0" eaLnBrk="0" hangingPunct="0">
              <a:spcBef>
                <a:spcPct val="30000"/>
              </a:spcBef>
              <a:buFontTx/>
              <a:buNone/>
              <a:defRPr/>
            </a:pPr>
            <a:r>
              <a:rPr lang="ja-JP" altLang="en-US" sz="1200" dirty="0">
                <a:latin typeface="Arial" pitchFamily="34" charset="0"/>
              </a:rPr>
              <a:t>第 </a:t>
            </a:r>
            <a:r>
              <a:rPr lang="en-US" sz="1200" dirty="0">
                <a:latin typeface="Arial" pitchFamily="34" charset="0"/>
              </a:rPr>
              <a:t>5 </a:t>
            </a:r>
            <a:r>
              <a:rPr lang="ja-JP" altLang="en-US" sz="1200" dirty="0">
                <a:latin typeface="Arial" pitchFamily="34" charset="0"/>
              </a:rPr>
              <a:t>レベル</a:t>
            </a:r>
          </a:p>
        </p:txBody>
      </p:sp>
      <p:sp>
        <p:nvSpPr>
          <p:cNvPr id="2054" name="フッター プレースホルダー 5"/>
          <p:cNvSpPr>
            <a:spLocks noGrp="1" noChangeArrowheads="1"/>
          </p:cNvSpPr>
          <p:nvPr>
            <p:ph type="ftr" sz="quarter" idx="4"/>
          </p:nvPr>
        </p:nvSpPr>
        <p:spPr bwMode="auto">
          <a:xfrm>
            <a:off x="0" y="9371013"/>
            <a:ext cx="2917825" cy="4937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buFont typeface="Arial" pitchFamily="34" charset="0"/>
              <a:buNone/>
              <a:defRPr sz="1200" dirty="0">
                <a:latin typeface="Arial" pitchFamily="34" charset="0"/>
              </a:defRPr>
            </a:lvl1pPr>
          </a:lstStyle>
          <a:p>
            <a:pPr>
              <a:defRPr/>
            </a:pPr>
            <a:endParaRPr lang="ja-JP" altLang="ja-JP"/>
          </a:p>
        </p:txBody>
      </p:sp>
      <p:sp>
        <p:nvSpPr>
          <p:cNvPr id="2055" name="スライド番号プレースホルダー 6"/>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Font typeface="Arial" pitchFamily="34" charset="0"/>
              <a:buNone/>
              <a:defRPr>
                <a:latin typeface="Arial" pitchFamily="34" charset="0"/>
              </a:defRPr>
            </a:lvl1pPr>
          </a:lstStyle>
          <a:p>
            <a:pPr>
              <a:defRPr/>
            </a:pPr>
            <a:fld id="{A039C0BB-0C13-4B8A-A8C4-E96CD1E2E48F}" type="slidenum">
              <a:rPr lang="ja-JP" altLang="en-US"/>
              <a:pPr>
                <a:defRPr/>
              </a:pPr>
              <a:t>‹#›</a:t>
            </a:fld>
            <a:endParaRPr lang="ja-JP" altLang="en-US" sz="1200" dirty="0"/>
          </a:p>
        </p:txBody>
      </p:sp>
    </p:spTree>
    <p:extLst>
      <p:ext uri="{BB962C8B-B14F-4D97-AF65-F5344CB8AC3E}">
        <p14:creationId xmlns:p14="http://schemas.microsoft.com/office/powerpoint/2010/main" val="4077229788"/>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en-US" altLang="ja-JP" dirty="0" smtClean="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1</a:t>
            </a:fld>
            <a:endParaRPr lang="ja-JP" altLang="en-US" sz="1200" dirty="0"/>
          </a:p>
        </p:txBody>
      </p:sp>
    </p:spTree>
    <p:extLst>
      <p:ext uri="{BB962C8B-B14F-4D97-AF65-F5344CB8AC3E}">
        <p14:creationId xmlns:p14="http://schemas.microsoft.com/office/powerpoint/2010/main" val="197579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en-US" altLang="ja-JP" dirty="0" smtClean="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10</a:t>
            </a:fld>
            <a:endParaRPr lang="ja-JP" altLang="en-US" sz="1200" dirty="0"/>
          </a:p>
        </p:txBody>
      </p:sp>
    </p:spTree>
    <p:extLst>
      <p:ext uri="{BB962C8B-B14F-4D97-AF65-F5344CB8AC3E}">
        <p14:creationId xmlns:p14="http://schemas.microsoft.com/office/powerpoint/2010/main" val="4375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11</a:t>
            </a:fld>
            <a:endParaRPr lang="ja-JP" altLang="en-US" sz="1200" dirty="0"/>
          </a:p>
        </p:txBody>
      </p:sp>
    </p:spTree>
    <p:extLst>
      <p:ext uri="{BB962C8B-B14F-4D97-AF65-F5344CB8AC3E}">
        <p14:creationId xmlns:p14="http://schemas.microsoft.com/office/powerpoint/2010/main" val="199756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12</a:t>
            </a:fld>
            <a:endParaRPr lang="ja-JP" altLang="en-US" sz="1200" dirty="0"/>
          </a:p>
        </p:txBody>
      </p:sp>
    </p:spTree>
    <p:extLst>
      <p:ext uri="{BB962C8B-B14F-4D97-AF65-F5344CB8AC3E}">
        <p14:creationId xmlns:p14="http://schemas.microsoft.com/office/powerpoint/2010/main" val="220897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13</a:t>
            </a:fld>
            <a:endParaRPr lang="ja-JP" altLang="en-US" sz="1200" dirty="0"/>
          </a:p>
        </p:txBody>
      </p:sp>
    </p:spTree>
    <p:extLst>
      <p:ext uri="{BB962C8B-B14F-4D97-AF65-F5344CB8AC3E}">
        <p14:creationId xmlns:p14="http://schemas.microsoft.com/office/powerpoint/2010/main" val="403238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1200" cap="none" normalizeH="0" baseline="0" dirty="0" smtClean="0">
              <a:ln>
                <a:noFill/>
              </a:ln>
              <a:solidFill>
                <a:schemeClr val="tx1"/>
              </a:solidFill>
              <a:effectLst/>
              <a:latin typeface="Arial" pitchFamily="34" charset="0"/>
              <a:ea typeface="ＭＳ Ｐゴシック" pitchFamily="50" charset="-128"/>
              <a:cs typeface="+mn-cs"/>
              <a:sym typeface="Times New Roman" pitchFamily="18" charset="0"/>
            </a:endParaRPr>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14</a:t>
            </a:fld>
            <a:endParaRPr lang="ja-JP" altLang="en-US" sz="1200" dirty="0"/>
          </a:p>
        </p:txBody>
      </p:sp>
    </p:spTree>
    <p:extLst>
      <p:ext uri="{BB962C8B-B14F-4D97-AF65-F5344CB8AC3E}">
        <p14:creationId xmlns:p14="http://schemas.microsoft.com/office/powerpoint/2010/main" val="62410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15</a:t>
            </a:fld>
            <a:endParaRPr lang="ja-JP" altLang="en-US" sz="1200" dirty="0"/>
          </a:p>
        </p:txBody>
      </p:sp>
    </p:spTree>
    <p:extLst>
      <p:ext uri="{BB962C8B-B14F-4D97-AF65-F5344CB8AC3E}">
        <p14:creationId xmlns:p14="http://schemas.microsoft.com/office/powerpoint/2010/main" val="2276452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16</a:t>
            </a:fld>
            <a:endParaRPr lang="ja-JP" altLang="en-US" sz="1200" dirty="0"/>
          </a:p>
        </p:txBody>
      </p:sp>
    </p:spTree>
    <p:extLst>
      <p:ext uri="{BB962C8B-B14F-4D97-AF65-F5344CB8AC3E}">
        <p14:creationId xmlns:p14="http://schemas.microsoft.com/office/powerpoint/2010/main" val="376942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lang="ja-JP" altLang="ja-JP" sz="1200" kern="1200" dirty="0" smtClean="0">
              <a:solidFill>
                <a:schemeClr val="tx1"/>
              </a:solidFill>
              <a:effectLst/>
              <a:latin typeface="Arial" pitchFamily="34" charset="0"/>
              <a:ea typeface="SimSun" pitchFamily="2" charset="-122"/>
              <a:cs typeface="+mn-cs"/>
            </a:endParaRPr>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2</a:t>
            </a:fld>
            <a:endParaRPr lang="ja-JP" altLang="en-US" sz="1200" dirty="0"/>
          </a:p>
        </p:txBody>
      </p:sp>
    </p:spTree>
    <p:extLst>
      <p:ext uri="{BB962C8B-B14F-4D97-AF65-F5344CB8AC3E}">
        <p14:creationId xmlns:p14="http://schemas.microsoft.com/office/powerpoint/2010/main" val="869578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kumimoji="1" lang="en-US" altLang="ja-JP" dirty="0" smtClean="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3</a:t>
            </a:fld>
            <a:endParaRPr lang="ja-JP" altLang="en-US" sz="1200" dirty="0"/>
          </a:p>
        </p:txBody>
      </p:sp>
    </p:spTree>
    <p:extLst>
      <p:ext uri="{BB962C8B-B14F-4D97-AF65-F5344CB8AC3E}">
        <p14:creationId xmlns:p14="http://schemas.microsoft.com/office/powerpoint/2010/main" val="39793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4</a:t>
            </a:fld>
            <a:endParaRPr lang="ja-JP" altLang="en-US" sz="1200" dirty="0"/>
          </a:p>
        </p:txBody>
      </p:sp>
    </p:spTree>
    <p:extLst>
      <p:ext uri="{BB962C8B-B14F-4D97-AF65-F5344CB8AC3E}">
        <p14:creationId xmlns:p14="http://schemas.microsoft.com/office/powerpoint/2010/main" val="131476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5</a:t>
            </a:fld>
            <a:endParaRPr lang="ja-JP" altLang="en-US" sz="1200" dirty="0"/>
          </a:p>
        </p:txBody>
      </p:sp>
    </p:spTree>
    <p:extLst>
      <p:ext uri="{BB962C8B-B14F-4D97-AF65-F5344CB8AC3E}">
        <p14:creationId xmlns:p14="http://schemas.microsoft.com/office/powerpoint/2010/main" val="66936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6</a:t>
            </a:fld>
            <a:endParaRPr lang="ja-JP" altLang="en-US" sz="1200" dirty="0"/>
          </a:p>
        </p:txBody>
      </p:sp>
    </p:spTree>
    <p:extLst>
      <p:ext uri="{BB962C8B-B14F-4D97-AF65-F5344CB8AC3E}">
        <p14:creationId xmlns:p14="http://schemas.microsoft.com/office/powerpoint/2010/main" val="159671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7</a:t>
            </a:fld>
            <a:endParaRPr lang="ja-JP" altLang="en-US" sz="1200" dirty="0"/>
          </a:p>
        </p:txBody>
      </p:sp>
    </p:spTree>
    <p:extLst>
      <p:ext uri="{BB962C8B-B14F-4D97-AF65-F5344CB8AC3E}">
        <p14:creationId xmlns:p14="http://schemas.microsoft.com/office/powerpoint/2010/main" val="407931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8</a:t>
            </a:fld>
            <a:endParaRPr lang="ja-JP" altLang="en-US" sz="1200" dirty="0"/>
          </a:p>
        </p:txBody>
      </p:sp>
    </p:spTree>
    <p:extLst>
      <p:ext uri="{BB962C8B-B14F-4D97-AF65-F5344CB8AC3E}">
        <p14:creationId xmlns:p14="http://schemas.microsoft.com/office/powerpoint/2010/main" val="339826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pPr>
              <a:defRPr/>
            </a:pPr>
            <a:fld id="{36251C9F-58F9-4CEF-B64B-A109F6F404DE}" type="datetime1">
              <a:rPr lang="ja-JP" altLang="en-US" smtClean="0"/>
              <a:pPr>
                <a:defRPr/>
              </a:pPr>
              <a:t>2015/8/27</a:t>
            </a:fld>
            <a:endParaRPr lang="ja-JP" altLang="en-US" sz="1200" dirty="0"/>
          </a:p>
        </p:txBody>
      </p:sp>
      <p:sp>
        <p:nvSpPr>
          <p:cNvPr id="5" name="スライド番号プレースホルダー 4"/>
          <p:cNvSpPr>
            <a:spLocks noGrp="1"/>
          </p:cNvSpPr>
          <p:nvPr>
            <p:ph type="sldNum" sz="quarter" idx="11"/>
          </p:nvPr>
        </p:nvSpPr>
        <p:spPr/>
        <p:txBody>
          <a:bodyPr/>
          <a:lstStyle/>
          <a:p>
            <a:pPr>
              <a:defRPr/>
            </a:pPr>
            <a:fld id="{A039C0BB-0C13-4B8A-A8C4-E96CD1E2E48F}" type="slidenum">
              <a:rPr lang="ja-JP" altLang="en-US" smtClean="0"/>
              <a:pPr>
                <a:defRPr/>
              </a:pPr>
              <a:t>9</a:t>
            </a:fld>
            <a:endParaRPr lang="ja-JP" altLang="en-US" sz="1200" dirty="0"/>
          </a:p>
        </p:txBody>
      </p:sp>
    </p:spTree>
    <p:extLst>
      <p:ext uri="{BB962C8B-B14F-4D97-AF65-F5344CB8AC3E}">
        <p14:creationId xmlns:p14="http://schemas.microsoft.com/office/powerpoint/2010/main" val="144350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dirty="0"/>
            </a:lvl1pPr>
          </a:lstStyle>
          <a:p>
            <a:pPr>
              <a:defRPr/>
            </a:pPr>
            <a:endParaRPr lang="ja-JP" altLang="ja-JP"/>
          </a:p>
        </p:txBody>
      </p:sp>
      <p:sp>
        <p:nvSpPr>
          <p:cNvPr id="5" name="フッター プレースホルダ 4"/>
          <p:cNvSpPr>
            <a:spLocks noGrp="1"/>
          </p:cNvSpPr>
          <p:nvPr>
            <p:ph type="ftr" sz="quarter" idx="11"/>
          </p:nvPr>
        </p:nvSpPr>
        <p:spPr/>
        <p:txBody>
          <a:bodyPr/>
          <a:lstStyle>
            <a:lvl1pPr>
              <a:defRPr dirty="0"/>
            </a:lvl1pPr>
          </a:lstStyle>
          <a:p>
            <a:pPr>
              <a:defRPr/>
            </a:pPr>
            <a:endParaRPr lang="ja-JP" altLang="ja-JP"/>
          </a:p>
        </p:txBody>
      </p:sp>
      <p:sp>
        <p:nvSpPr>
          <p:cNvPr id="6" name="スライド番号プレースホルダ 5"/>
          <p:cNvSpPr>
            <a:spLocks noGrp="1"/>
          </p:cNvSpPr>
          <p:nvPr>
            <p:ph type="sldNum" sz="quarter" idx="12"/>
          </p:nvPr>
        </p:nvSpPr>
        <p:spPr/>
        <p:txBody>
          <a:bodyPr/>
          <a:lstStyle>
            <a:lvl1pPr>
              <a:defRPr/>
            </a:lvl1pPr>
          </a:lstStyle>
          <a:p>
            <a:pPr>
              <a:defRPr/>
            </a:pPr>
            <a:fld id="{0869EBB1-A0D5-40C6-9AF4-7BF69E40B2FE}"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168457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dirty="0"/>
            </a:lvl1pPr>
          </a:lstStyle>
          <a:p>
            <a:pPr>
              <a:defRPr/>
            </a:pPr>
            <a:endParaRPr lang="ja-JP" altLang="ja-JP"/>
          </a:p>
        </p:txBody>
      </p:sp>
      <p:sp>
        <p:nvSpPr>
          <p:cNvPr id="5" name="フッター プレースホルダ 4"/>
          <p:cNvSpPr>
            <a:spLocks noGrp="1"/>
          </p:cNvSpPr>
          <p:nvPr>
            <p:ph type="ftr" sz="quarter" idx="11"/>
          </p:nvPr>
        </p:nvSpPr>
        <p:spPr/>
        <p:txBody>
          <a:bodyPr/>
          <a:lstStyle>
            <a:lvl1pPr>
              <a:defRPr dirty="0"/>
            </a:lvl1pPr>
          </a:lstStyle>
          <a:p>
            <a:pPr>
              <a:defRPr/>
            </a:pPr>
            <a:endParaRPr lang="ja-JP" altLang="ja-JP"/>
          </a:p>
        </p:txBody>
      </p:sp>
      <p:sp>
        <p:nvSpPr>
          <p:cNvPr id="6" name="スライド番号プレースホルダ 5"/>
          <p:cNvSpPr>
            <a:spLocks noGrp="1"/>
          </p:cNvSpPr>
          <p:nvPr>
            <p:ph type="sldNum" sz="quarter" idx="12"/>
          </p:nvPr>
        </p:nvSpPr>
        <p:spPr/>
        <p:txBody>
          <a:bodyPr/>
          <a:lstStyle>
            <a:lvl1pPr>
              <a:defRPr/>
            </a:lvl1pPr>
          </a:lstStyle>
          <a:p>
            <a:pPr>
              <a:defRPr/>
            </a:pPr>
            <a:fld id="{573F14F3-88D1-4D68-8E9F-7B1C73608C0A}"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145203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65175"/>
            <a:ext cx="2057400" cy="53609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765175"/>
            <a:ext cx="6019800" cy="53609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dirty="0"/>
            </a:lvl1pPr>
          </a:lstStyle>
          <a:p>
            <a:pPr>
              <a:defRPr/>
            </a:pPr>
            <a:endParaRPr lang="ja-JP" altLang="ja-JP"/>
          </a:p>
        </p:txBody>
      </p:sp>
      <p:sp>
        <p:nvSpPr>
          <p:cNvPr id="5" name="フッター プレースホルダ 4"/>
          <p:cNvSpPr>
            <a:spLocks noGrp="1"/>
          </p:cNvSpPr>
          <p:nvPr>
            <p:ph type="ftr" sz="quarter" idx="11"/>
          </p:nvPr>
        </p:nvSpPr>
        <p:spPr/>
        <p:txBody>
          <a:bodyPr/>
          <a:lstStyle>
            <a:lvl1pPr>
              <a:defRPr dirty="0"/>
            </a:lvl1pPr>
          </a:lstStyle>
          <a:p>
            <a:pPr>
              <a:defRPr/>
            </a:pPr>
            <a:endParaRPr lang="ja-JP" altLang="ja-JP"/>
          </a:p>
        </p:txBody>
      </p:sp>
      <p:sp>
        <p:nvSpPr>
          <p:cNvPr id="6" name="スライド番号プレースホルダ 5"/>
          <p:cNvSpPr>
            <a:spLocks noGrp="1"/>
          </p:cNvSpPr>
          <p:nvPr>
            <p:ph type="sldNum" sz="quarter" idx="12"/>
          </p:nvPr>
        </p:nvSpPr>
        <p:spPr/>
        <p:txBody>
          <a:bodyPr/>
          <a:lstStyle>
            <a:lvl1pPr>
              <a:defRPr/>
            </a:lvl1pPr>
          </a:lstStyle>
          <a:p>
            <a:pPr>
              <a:defRPr/>
            </a:pPr>
            <a:fld id="{C0DFC994-ADC3-422A-A15C-FB0A49BA8E33}"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302624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dirty="0"/>
            </a:lvl1pPr>
          </a:lstStyle>
          <a:p>
            <a:pPr>
              <a:defRPr/>
            </a:pPr>
            <a:endParaRPr lang="ja-JP" altLang="ja-JP"/>
          </a:p>
        </p:txBody>
      </p:sp>
      <p:sp>
        <p:nvSpPr>
          <p:cNvPr id="5" name="フッター プレースホルダ 4"/>
          <p:cNvSpPr>
            <a:spLocks noGrp="1"/>
          </p:cNvSpPr>
          <p:nvPr>
            <p:ph type="ftr" sz="quarter" idx="11"/>
          </p:nvPr>
        </p:nvSpPr>
        <p:spPr/>
        <p:txBody>
          <a:bodyPr/>
          <a:lstStyle>
            <a:lvl1pPr>
              <a:defRPr dirty="0"/>
            </a:lvl1pPr>
          </a:lstStyle>
          <a:p>
            <a:pPr>
              <a:defRPr/>
            </a:pPr>
            <a:endParaRPr lang="ja-JP" altLang="ja-JP"/>
          </a:p>
        </p:txBody>
      </p:sp>
      <p:sp>
        <p:nvSpPr>
          <p:cNvPr id="6" name="スライド番号プレースホルダ 5"/>
          <p:cNvSpPr>
            <a:spLocks noGrp="1"/>
          </p:cNvSpPr>
          <p:nvPr>
            <p:ph type="sldNum" sz="quarter" idx="12"/>
          </p:nvPr>
        </p:nvSpPr>
        <p:spPr/>
        <p:txBody>
          <a:bodyPr/>
          <a:lstStyle>
            <a:lvl1pPr>
              <a:defRPr/>
            </a:lvl1pPr>
          </a:lstStyle>
          <a:p>
            <a:pPr>
              <a:defRPr/>
            </a:pPr>
            <a:fld id="{6F8210DF-2F1E-458F-BAFE-9A20F8240B6F}"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1242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dirty="0"/>
            </a:lvl1pPr>
          </a:lstStyle>
          <a:p>
            <a:pPr>
              <a:defRPr/>
            </a:pPr>
            <a:endParaRPr lang="ja-JP" altLang="ja-JP"/>
          </a:p>
        </p:txBody>
      </p:sp>
      <p:sp>
        <p:nvSpPr>
          <p:cNvPr id="5" name="フッター プレースホルダ 4"/>
          <p:cNvSpPr>
            <a:spLocks noGrp="1"/>
          </p:cNvSpPr>
          <p:nvPr>
            <p:ph type="ftr" sz="quarter" idx="11"/>
          </p:nvPr>
        </p:nvSpPr>
        <p:spPr/>
        <p:txBody>
          <a:bodyPr/>
          <a:lstStyle>
            <a:lvl1pPr>
              <a:defRPr dirty="0"/>
            </a:lvl1pPr>
          </a:lstStyle>
          <a:p>
            <a:pPr>
              <a:defRPr/>
            </a:pPr>
            <a:endParaRPr lang="ja-JP" altLang="ja-JP"/>
          </a:p>
        </p:txBody>
      </p:sp>
      <p:sp>
        <p:nvSpPr>
          <p:cNvPr id="6" name="スライド番号プレースホルダ 5"/>
          <p:cNvSpPr>
            <a:spLocks noGrp="1"/>
          </p:cNvSpPr>
          <p:nvPr>
            <p:ph type="sldNum" sz="quarter" idx="12"/>
          </p:nvPr>
        </p:nvSpPr>
        <p:spPr/>
        <p:txBody>
          <a:bodyPr/>
          <a:lstStyle>
            <a:lvl1pPr>
              <a:defRPr/>
            </a:lvl1pPr>
          </a:lstStyle>
          <a:p>
            <a:pPr>
              <a:defRPr/>
            </a:pPr>
            <a:fld id="{059D1C5F-9E57-446E-8E35-11D2C53AD658}"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388173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dirty="0"/>
            </a:lvl1pPr>
          </a:lstStyle>
          <a:p>
            <a:pPr>
              <a:defRPr/>
            </a:pPr>
            <a:endParaRPr lang="ja-JP" altLang="ja-JP"/>
          </a:p>
        </p:txBody>
      </p:sp>
      <p:sp>
        <p:nvSpPr>
          <p:cNvPr id="6" name="フッター プレースホルダ 5"/>
          <p:cNvSpPr>
            <a:spLocks noGrp="1"/>
          </p:cNvSpPr>
          <p:nvPr>
            <p:ph type="ftr" sz="quarter" idx="11"/>
          </p:nvPr>
        </p:nvSpPr>
        <p:spPr/>
        <p:txBody>
          <a:bodyPr/>
          <a:lstStyle>
            <a:lvl1pPr>
              <a:defRPr dirty="0"/>
            </a:lvl1pPr>
          </a:lstStyle>
          <a:p>
            <a:pPr>
              <a:defRPr/>
            </a:pPr>
            <a:endParaRPr lang="ja-JP" altLang="ja-JP"/>
          </a:p>
        </p:txBody>
      </p:sp>
      <p:sp>
        <p:nvSpPr>
          <p:cNvPr id="7" name="スライド番号プレースホルダ 6"/>
          <p:cNvSpPr>
            <a:spLocks noGrp="1"/>
          </p:cNvSpPr>
          <p:nvPr>
            <p:ph type="sldNum" sz="quarter" idx="12"/>
          </p:nvPr>
        </p:nvSpPr>
        <p:spPr/>
        <p:txBody>
          <a:bodyPr/>
          <a:lstStyle>
            <a:lvl1pPr>
              <a:defRPr/>
            </a:lvl1pPr>
          </a:lstStyle>
          <a:p>
            <a:pPr>
              <a:defRPr/>
            </a:pPr>
            <a:fld id="{55F91FAD-B198-4821-BEC0-990F5B508E4E}"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123270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dirty="0"/>
            </a:lvl1pPr>
          </a:lstStyle>
          <a:p>
            <a:pPr>
              <a:defRPr/>
            </a:pPr>
            <a:endParaRPr lang="ja-JP" altLang="ja-JP"/>
          </a:p>
        </p:txBody>
      </p:sp>
      <p:sp>
        <p:nvSpPr>
          <p:cNvPr id="8" name="フッター プレースホルダ 7"/>
          <p:cNvSpPr>
            <a:spLocks noGrp="1"/>
          </p:cNvSpPr>
          <p:nvPr>
            <p:ph type="ftr" sz="quarter" idx="11"/>
          </p:nvPr>
        </p:nvSpPr>
        <p:spPr/>
        <p:txBody>
          <a:bodyPr/>
          <a:lstStyle>
            <a:lvl1pPr>
              <a:defRPr dirty="0"/>
            </a:lvl1pPr>
          </a:lstStyle>
          <a:p>
            <a:pPr>
              <a:defRPr/>
            </a:pPr>
            <a:endParaRPr lang="ja-JP" altLang="ja-JP"/>
          </a:p>
        </p:txBody>
      </p:sp>
      <p:sp>
        <p:nvSpPr>
          <p:cNvPr id="9" name="スライド番号プレースホルダ 8"/>
          <p:cNvSpPr>
            <a:spLocks noGrp="1"/>
          </p:cNvSpPr>
          <p:nvPr>
            <p:ph type="sldNum" sz="quarter" idx="12"/>
          </p:nvPr>
        </p:nvSpPr>
        <p:spPr/>
        <p:txBody>
          <a:bodyPr/>
          <a:lstStyle>
            <a:lvl1pPr>
              <a:defRPr/>
            </a:lvl1pPr>
          </a:lstStyle>
          <a:p>
            <a:pPr>
              <a:defRPr/>
            </a:pPr>
            <a:fld id="{7777AD72-B0E5-4257-8D36-AD2F0C456B31}"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121264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dirty="0"/>
            </a:lvl1pPr>
          </a:lstStyle>
          <a:p>
            <a:pPr>
              <a:defRPr/>
            </a:pPr>
            <a:endParaRPr lang="ja-JP" altLang="ja-JP"/>
          </a:p>
        </p:txBody>
      </p:sp>
      <p:sp>
        <p:nvSpPr>
          <p:cNvPr id="4" name="フッター プレースホルダ 3"/>
          <p:cNvSpPr>
            <a:spLocks noGrp="1"/>
          </p:cNvSpPr>
          <p:nvPr>
            <p:ph type="ftr" sz="quarter" idx="11"/>
          </p:nvPr>
        </p:nvSpPr>
        <p:spPr/>
        <p:txBody>
          <a:bodyPr/>
          <a:lstStyle>
            <a:lvl1pPr>
              <a:defRPr dirty="0"/>
            </a:lvl1pPr>
          </a:lstStyle>
          <a:p>
            <a:pPr>
              <a:defRPr/>
            </a:pPr>
            <a:endParaRPr lang="ja-JP" altLang="ja-JP"/>
          </a:p>
        </p:txBody>
      </p:sp>
      <p:sp>
        <p:nvSpPr>
          <p:cNvPr id="5" name="スライド番号プレースホルダ 4"/>
          <p:cNvSpPr>
            <a:spLocks noGrp="1"/>
          </p:cNvSpPr>
          <p:nvPr>
            <p:ph type="sldNum" sz="quarter" idx="12"/>
          </p:nvPr>
        </p:nvSpPr>
        <p:spPr/>
        <p:txBody>
          <a:bodyPr/>
          <a:lstStyle>
            <a:lvl1pPr>
              <a:defRPr/>
            </a:lvl1pPr>
          </a:lstStyle>
          <a:p>
            <a:pPr>
              <a:defRPr/>
            </a:pPr>
            <a:fld id="{56FE5DBE-FF0D-4EB8-9F75-AEC6AFF73F41}"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403442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dirty="0"/>
            </a:lvl1pPr>
          </a:lstStyle>
          <a:p>
            <a:pPr>
              <a:defRPr/>
            </a:pPr>
            <a:endParaRPr lang="ja-JP" altLang="ja-JP"/>
          </a:p>
        </p:txBody>
      </p:sp>
      <p:sp>
        <p:nvSpPr>
          <p:cNvPr id="3" name="フッター プレースホルダ 2"/>
          <p:cNvSpPr>
            <a:spLocks noGrp="1"/>
          </p:cNvSpPr>
          <p:nvPr>
            <p:ph type="ftr" sz="quarter" idx="11"/>
          </p:nvPr>
        </p:nvSpPr>
        <p:spPr/>
        <p:txBody>
          <a:bodyPr/>
          <a:lstStyle>
            <a:lvl1pPr>
              <a:defRPr dirty="0"/>
            </a:lvl1pPr>
          </a:lstStyle>
          <a:p>
            <a:pPr>
              <a:defRPr/>
            </a:pPr>
            <a:endParaRPr lang="ja-JP" altLang="ja-JP"/>
          </a:p>
        </p:txBody>
      </p:sp>
      <p:sp>
        <p:nvSpPr>
          <p:cNvPr id="4" name="スライド番号プレースホルダ 3"/>
          <p:cNvSpPr>
            <a:spLocks noGrp="1"/>
          </p:cNvSpPr>
          <p:nvPr>
            <p:ph type="sldNum" sz="quarter" idx="12"/>
          </p:nvPr>
        </p:nvSpPr>
        <p:spPr/>
        <p:txBody>
          <a:bodyPr/>
          <a:lstStyle>
            <a:lvl1pPr>
              <a:defRPr/>
            </a:lvl1pPr>
          </a:lstStyle>
          <a:p>
            <a:pPr>
              <a:defRPr/>
            </a:pPr>
            <a:fld id="{3B8C35EF-71A2-4EBE-8EEB-C794EC963891}"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172046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dirty="0"/>
            </a:lvl1pPr>
          </a:lstStyle>
          <a:p>
            <a:pPr>
              <a:defRPr/>
            </a:pPr>
            <a:endParaRPr lang="ja-JP" altLang="ja-JP"/>
          </a:p>
        </p:txBody>
      </p:sp>
      <p:sp>
        <p:nvSpPr>
          <p:cNvPr id="6" name="フッター プレースホルダ 5"/>
          <p:cNvSpPr>
            <a:spLocks noGrp="1"/>
          </p:cNvSpPr>
          <p:nvPr>
            <p:ph type="ftr" sz="quarter" idx="11"/>
          </p:nvPr>
        </p:nvSpPr>
        <p:spPr/>
        <p:txBody>
          <a:bodyPr/>
          <a:lstStyle>
            <a:lvl1pPr>
              <a:defRPr dirty="0"/>
            </a:lvl1pPr>
          </a:lstStyle>
          <a:p>
            <a:pPr>
              <a:defRPr/>
            </a:pPr>
            <a:endParaRPr lang="ja-JP" altLang="ja-JP"/>
          </a:p>
        </p:txBody>
      </p:sp>
      <p:sp>
        <p:nvSpPr>
          <p:cNvPr id="7" name="スライド番号プレースホルダ 6"/>
          <p:cNvSpPr>
            <a:spLocks noGrp="1"/>
          </p:cNvSpPr>
          <p:nvPr>
            <p:ph type="sldNum" sz="quarter" idx="12"/>
          </p:nvPr>
        </p:nvSpPr>
        <p:spPr/>
        <p:txBody>
          <a:bodyPr/>
          <a:lstStyle>
            <a:lvl1pPr>
              <a:defRPr/>
            </a:lvl1pPr>
          </a:lstStyle>
          <a:p>
            <a:pPr>
              <a:defRPr/>
            </a:pPr>
            <a:fld id="{E58C8AB7-FE53-43D9-9DBE-7BB4044A2910}"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106662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sym typeface="Times New Roman" pitchFamily="18"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dirty="0"/>
            </a:lvl1pPr>
          </a:lstStyle>
          <a:p>
            <a:pPr>
              <a:defRPr/>
            </a:pPr>
            <a:endParaRPr lang="ja-JP" altLang="ja-JP"/>
          </a:p>
        </p:txBody>
      </p:sp>
      <p:sp>
        <p:nvSpPr>
          <p:cNvPr id="6" name="フッター プレースホルダ 5"/>
          <p:cNvSpPr>
            <a:spLocks noGrp="1"/>
          </p:cNvSpPr>
          <p:nvPr>
            <p:ph type="ftr" sz="quarter" idx="11"/>
          </p:nvPr>
        </p:nvSpPr>
        <p:spPr/>
        <p:txBody>
          <a:bodyPr/>
          <a:lstStyle>
            <a:lvl1pPr>
              <a:defRPr dirty="0"/>
            </a:lvl1pPr>
          </a:lstStyle>
          <a:p>
            <a:pPr>
              <a:defRPr/>
            </a:pPr>
            <a:endParaRPr lang="ja-JP" altLang="ja-JP"/>
          </a:p>
        </p:txBody>
      </p:sp>
      <p:sp>
        <p:nvSpPr>
          <p:cNvPr id="7" name="スライド番号プレースホルダ 6"/>
          <p:cNvSpPr>
            <a:spLocks noGrp="1"/>
          </p:cNvSpPr>
          <p:nvPr>
            <p:ph type="sldNum" sz="quarter" idx="12"/>
          </p:nvPr>
        </p:nvSpPr>
        <p:spPr/>
        <p:txBody>
          <a:bodyPr/>
          <a:lstStyle>
            <a:lvl1pPr>
              <a:defRPr/>
            </a:lvl1pPr>
          </a:lstStyle>
          <a:p>
            <a:pPr>
              <a:defRPr/>
            </a:pPr>
            <a:fld id="{803790E9-6A2B-4A7B-8CFB-7277645B5DC8}"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325985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noChangeArrowheads="1"/>
          </p:cNvSpPr>
          <p:nvPr>
            <p:ph type="title" idx="4294967295"/>
          </p:nvPr>
        </p:nvSpPr>
        <p:spPr bwMode="auto">
          <a:xfrm>
            <a:off x="457200" y="765175"/>
            <a:ext cx="8229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Times New Roman" pitchFamily="18" charset="0"/>
              </a:rPr>
              <a:t>マスター タイトルの書式設定</a:t>
            </a:r>
          </a:p>
        </p:txBody>
      </p:sp>
      <p:sp>
        <p:nvSpPr>
          <p:cNvPr id="2051" name="テキスト プレースホルダー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Times New Roman" pitchFamily="18" charset="0"/>
              </a:rPr>
              <a:t>マスター テキストの書式設定</a:t>
            </a:r>
          </a:p>
          <a:p>
            <a:pPr lvl="1"/>
            <a:r>
              <a:rPr lang="zh-CN" smtClean="0">
                <a:sym typeface="Times New Roman" pitchFamily="18" charset="0"/>
              </a:rPr>
              <a:t>第 </a:t>
            </a:r>
            <a:r>
              <a:rPr lang="ja-JP" altLang="zh-CN" smtClean="0">
                <a:sym typeface="Times New Roman" pitchFamily="18" charset="0"/>
              </a:rPr>
              <a:t>2 </a:t>
            </a:r>
            <a:r>
              <a:rPr lang="zh-CN" smtClean="0">
                <a:sym typeface="Times New Roman" pitchFamily="18" charset="0"/>
              </a:rPr>
              <a:t>レベル</a:t>
            </a:r>
          </a:p>
          <a:p>
            <a:pPr lvl="2"/>
            <a:r>
              <a:rPr lang="zh-CN" smtClean="0">
                <a:sym typeface="Times New Roman" pitchFamily="18" charset="0"/>
              </a:rPr>
              <a:t>第 </a:t>
            </a:r>
            <a:r>
              <a:rPr lang="ja-JP" altLang="zh-CN" smtClean="0">
                <a:sym typeface="Times New Roman" pitchFamily="18" charset="0"/>
              </a:rPr>
              <a:t>3 </a:t>
            </a:r>
            <a:r>
              <a:rPr lang="zh-CN" smtClean="0">
                <a:sym typeface="Times New Roman" pitchFamily="18" charset="0"/>
              </a:rPr>
              <a:t>レベル</a:t>
            </a:r>
          </a:p>
          <a:p>
            <a:pPr lvl="3"/>
            <a:r>
              <a:rPr lang="zh-CN" smtClean="0">
                <a:sym typeface="Times New Roman" pitchFamily="18" charset="0"/>
              </a:rPr>
              <a:t>第 </a:t>
            </a:r>
            <a:r>
              <a:rPr lang="ja-JP" altLang="zh-CN" smtClean="0">
                <a:sym typeface="Times New Roman" pitchFamily="18" charset="0"/>
              </a:rPr>
              <a:t>4 </a:t>
            </a:r>
            <a:r>
              <a:rPr lang="zh-CN" smtClean="0">
                <a:sym typeface="Times New Roman" pitchFamily="18" charset="0"/>
              </a:rPr>
              <a:t>レベル</a:t>
            </a:r>
          </a:p>
          <a:p>
            <a:pPr lvl="4"/>
            <a:r>
              <a:rPr lang="zh-CN" smtClean="0">
                <a:sym typeface="Times New Roman" pitchFamily="18" charset="0"/>
              </a:rPr>
              <a:t>第 </a:t>
            </a:r>
            <a:r>
              <a:rPr lang="ja-JP" altLang="zh-CN" smtClean="0">
                <a:sym typeface="Times New Roman" pitchFamily="18" charset="0"/>
              </a:rPr>
              <a:t>5 </a:t>
            </a:r>
            <a:r>
              <a:rPr lang="zh-CN" smtClean="0">
                <a:sym typeface="Times New Roman" pitchFamily="18" charset="0"/>
              </a:rPr>
              <a:t>レベル</a:t>
            </a:r>
          </a:p>
        </p:txBody>
      </p:sp>
      <p:sp>
        <p:nvSpPr>
          <p:cNvPr id="1028" name="日付プレースホルダー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dirty="0">
                <a:solidFill>
                  <a:srgbClr val="898989"/>
                </a:solidFill>
                <a:latin typeface="Arial" pitchFamily="34" charset="0"/>
              </a:defRPr>
            </a:lvl1pPr>
          </a:lstStyle>
          <a:p>
            <a:pPr>
              <a:defRPr/>
            </a:pPr>
            <a:endParaRPr lang="ja-JP" altLang="ja-JP"/>
          </a:p>
        </p:txBody>
      </p:sp>
      <p:sp>
        <p:nvSpPr>
          <p:cNvPr id="1029" name="フッター プレースホルダー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dirty="0">
                <a:solidFill>
                  <a:srgbClr val="898989"/>
                </a:solidFill>
                <a:latin typeface="Arial" pitchFamily="34" charset="0"/>
              </a:defRPr>
            </a:lvl1pPr>
          </a:lstStyle>
          <a:p>
            <a:pPr>
              <a:defRPr/>
            </a:pPr>
            <a:endParaRPr lang="ja-JP" altLang="ja-JP"/>
          </a:p>
        </p:txBody>
      </p:sp>
      <p:sp>
        <p:nvSpPr>
          <p:cNvPr id="1030" name="スライド番号プレースホルダー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D34FEE30-ACA5-4040-B33D-437345D704E9}"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Times New Roman" pitchFamily="18" charset="0"/>
        </a:defRPr>
      </a:lvl1pPr>
      <a:lvl2pPr marL="914400" indent="-914400" algn="ctr" rtl="0" eaLnBrk="0" fontAlgn="base" hangingPunct="0">
        <a:spcBef>
          <a:spcPct val="0"/>
        </a:spcBef>
        <a:spcAft>
          <a:spcPct val="0"/>
        </a:spcAft>
        <a:defRPr sz="4400">
          <a:solidFill>
            <a:schemeClr val="tx1"/>
          </a:solidFill>
          <a:latin typeface="Times New Roman" pitchFamily="18" charset="0"/>
          <a:ea typeface="ＭＳ Ｐゴシック" pitchFamily="50" charset="-128"/>
          <a:sym typeface="Times New Roman" pitchFamily="18" charset="0"/>
        </a:defRPr>
      </a:lvl2pPr>
      <a:lvl3pPr marL="914400" indent="-914400" algn="ctr" rtl="0" eaLnBrk="0" fontAlgn="base" hangingPunct="0">
        <a:spcBef>
          <a:spcPct val="0"/>
        </a:spcBef>
        <a:spcAft>
          <a:spcPct val="0"/>
        </a:spcAft>
        <a:defRPr sz="4400">
          <a:solidFill>
            <a:schemeClr val="tx1"/>
          </a:solidFill>
          <a:latin typeface="Times New Roman" pitchFamily="18" charset="0"/>
          <a:ea typeface="ＭＳ Ｐゴシック" pitchFamily="50" charset="-128"/>
          <a:sym typeface="Times New Roman" pitchFamily="18" charset="0"/>
        </a:defRPr>
      </a:lvl3pPr>
      <a:lvl4pPr marL="914400" indent="-914400" algn="ctr" rtl="0" eaLnBrk="0" fontAlgn="base" hangingPunct="0">
        <a:spcBef>
          <a:spcPct val="0"/>
        </a:spcBef>
        <a:spcAft>
          <a:spcPct val="0"/>
        </a:spcAft>
        <a:defRPr sz="4400">
          <a:solidFill>
            <a:schemeClr val="tx1"/>
          </a:solidFill>
          <a:latin typeface="Times New Roman" pitchFamily="18" charset="0"/>
          <a:ea typeface="ＭＳ Ｐゴシック" pitchFamily="50" charset="-128"/>
          <a:sym typeface="Times New Roman" pitchFamily="18" charset="0"/>
        </a:defRPr>
      </a:lvl4pPr>
      <a:lvl5pPr marL="914400" indent="-914400" algn="ctr" rtl="0" eaLnBrk="0" fontAlgn="base" hangingPunct="0">
        <a:spcBef>
          <a:spcPct val="0"/>
        </a:spcBef>
        <a:spcAft>
          <a:spcPct val="0"/>
        </a:spcAft>
        <a:defRPr sz="4400">
          <a:solidFill>
            <a:schemeClr val="tx1"/>
          </a:solidFill>
          <a:latin typeface="Times New Roman" pitchFamily="18" charset="0"/>
          <a:ea typeface="ＭＳ Ｐゴシック" pitchFamily="50" charset="-128"/>
          <a:sym typeface="Times New Roman" pitchFamily="18" charset="0"/>
        </a:defRPr>
      </a:lvl5pPr>
      <a:lvl6pPr marL="1371600" indent="-914400" algn="ctr" rtl="0" fontAlgn="base">
        <a:spcBef>
          <a:spcPct val="0"/>
        </a:spcBef>
        <a:spcAft>
          <a:spcPct val="0"/>
        </a:spcAft>
        <a:defRPr sz="4400">
          <a:solidFill>
            <a:schemeClr val="tx1"/>
          </a:solidFill>
          <a:latin typeface="Times New Roman" pitchFamily="18" charset="0"/>
          <a:ea typeface="ＭＳ Ｐゴシック" pitchFamily="50" charset="-128"/>
          <a:sym typeface="Times New Roman" pitchFamily="18" charset="0"/>
        </a:defRPr>
      </a:lvl6pPr>
      <a:lvl7pPr marL="1828800" indent="-914400" algn="ctr" rtl="0" fontAlgn="base">
        <a:spcBef>
          <a:spcPct val="0"/>
        </a:spcBef>
        <a:spcAft>
          <a:spcPct val="0"/>
        </a:spcAft>
        <a:defRPr sz="4400">
          <a:solidFill>
            <a:schemeClr val="tx1"/>
          </a:solidFill>
          <a:latin typeface="Times New Roman" pitchFamily="18" charset="0"/>
          <a:ea typeface="ＭＳ Ｐゴシック" pitchFamily="50" charset="-128"/>
          <a:sym typeface="Times New Roman" pitchFamily="18" charset="0"/>
        </a:defRPr>
      </a:lvl7pPr>
      <a:lvl8pPr marL="2286000" indent="-914400" algn="ctr" rtl="0" fontAlgn="base">
        <a:spcBef>
          <a:spcPct val="0"/>
        </a:spcBef>
        <a:spcAft>
          <a:spcPct val="0"/>
        </a:spcAft>
        <a:defRPr sz="4400">
          <a:solidFill>
            <a:schemeClr val="tx1"/>
          </a:solidFill>
          <a:latin typeface="Times New Roman" pitchFamily="18" charset="0"/>
          <a:ea typeface="ＭＳ Ｐゴシック" pitchFamily="50" charset="-128"/>
          <a:sym typeface="Times New Roman" pitchFamily="18" charset="0"/>
        </a:defRPr>
      </a:lvl8pPr>
      <a:lvl9pPr marL="2743200" indent="-914400" algn="ctr" rtl="0" fontAlgn="base">
        <a:spcBef>
          <a:spcPct val="0"/>
        </a:spcBef>
        <a:spcAft>
          <a:spcPct val="0"/>
        </a:spcAft>
        <a:defRPr sz="4400">
          <a:solidFill>
            <a:schemeClr val="tx1"/>
          </a:solidFill>
          <a:latin typeface="Times New Roman" pitchFamily="18" charset="0"/>
          <a:ea typeface="ＭＳ Ｐゴシック" pitchFamily="50" charset="-128"/>
          <a:sym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Times New Roman" pitchFamily="18"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Times New Roman" pitchFamily="18"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Times New Roman" pitchFamily="18"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Times New Roman" pitchFamily="18"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Times New Roman" pitchFamily="18"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Times New Roman" pitchFamily="18"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Times New Roman" pitchFamily="18"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Times New Roman" pitchFamily="18"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Times New Roman" pitchFamily="18"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env.go.jp/kanbo/koho/moe_logo.g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env.go.jp/kanbo/koho/moe_logo.gi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env.go.jp/kanbo/koho/moe_logo.gif"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hyperlink" Target="http://www.env.go.jp/kanbo/koho/moe_logo.gif" TargetMode="External"/><Relationship Id="rId4" Type="http://schemas.openxmlformats.org/officeDocument/2006/relationships/oleObject" Target="../embeddings/oleObject1.bin"/><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env.go.jp/kanbo/koho/moe_logo.gif"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env.go.jp/kanbo/koho/moe_logo.gi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DA0F6F15-A142-4670-8F13-C8E4EA28F478}" type="slidenum">
              <a:rPr lang="ja-JP" altLang="en-US" sz="1600">
                <a:latin typeface="Times New Roman" pitchFamily="18" charset="0"/>
                <a:sym typeface="Times New Roman" pitchFamily="18" charset="0"/>
              </a:rPr>
              <a:pPr algn="r"/>
              <a:t>1</a:t>
            </a:fld>
            <a:endParaRPr lang="ja-JP" altLang="en-US" sz="1600">
              <a:latin typeface="Times New Roman" pitchFamily="18" charset="0"/>
              <a:sym typeface="Times New Roman" pitchFamily="18" charset="0"/>
            </a:endParaRPr>
          </a:p>
        </p:txBody>
      </p:sp>
      <p:pic>
        <p:nvPicPr>
          <p:cNvPr id="5"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
        <p:nvSpPr>
          <p:cNvPr id="7" name="タイトル 1"/>
          <p:cNvSpPr>
            <a:spLocks noGrp="1"/>
          </p:cNvSpPr>
          <p:nvPr>
            <p:ph type="ctrTitle"/>
          </p:nvPr>
        </p:nvSpPr>
        <p:spPr>
          <a:xfrm>
            <a:off x="323528" y="4437112"/>
            <a:ext cx="8424936" cy="1470025"/>
          </a:xfrm>
        </p:spPr>
        <p:txBody>
          <a:bodyPr>
            <a:normAutofit fontScale="90000"/>
          </a:bodyPr>
          <a:lstStyle/>
          <a:p>
            <a:pPr marL="0" indent="0"/>
            <a:r>
              <a:rPr lang="ja-JP" altLang="en-US" sz="2400" b="1" dirty="0" smtClean="0"/>
              <a:t>Environmental Control Technology Office, </a:t>
            </a:r>
            <a:r>
              <a:rPr lang="ja-JP" altLang="en-US" sz="2400" b="1" dirty="0"/>
              <a:t>Policy Planning </a:t>
            </a:r>
            <a:r>
              <a:rPr lang="ja-JP" altLang="en-US" sz="2400" b="1" dirty="0" smtClean="0"/>
              <a:t>Division</a:t>
            </a:r>
            <a:r>
              <a:rPr lang="en-US" altLang="ja-JP" sz="2400" b="1" dirty="0" smtClean="0"/>
              <a:t>,</a:t>
            </a:r>
            <a:r>
              <a:rPr lang="ja-JP" altLang="en-US" sz="2400" b="1" dirty="0" smtClean="0"/>
              <a:t> </a:t>
            </a:r>
            <a:r>
              <a:rPr lang="ja-JP" altLang="en-US" sz="2400" b="1" dirty="0"/>
              <a:t>Environmental </a:t>
            </a:r>
            <a:r>
              <a:rPr lang="ja-JP" altLang="en-US" sz="2400" b="1" dirty="0" smtClean="0"/>
              <a:t>Management Bureau,</a:t>
            </a:r>
            <a:r>
              <a:rPr lang="en-US" altLang="ja-JP" sz="2400" b="1" dirty="0" smtClean="0"/>
              <a:t/>
            </a:r>
            <a:br>
              <a:rPr lang="en-US" altLang="ja-JP" sz="2400" b="1" dirty="0" smtClean="0"/>
            </a:br>
            <a:r>
              <a:rPr lang="ja-JP" altLang="en-US" sz="2400" b="1" dirty="0" smtClean="0"/>
              <a:t>Ministry of the Environment</a:t>
            </a:r>
            <a:r>
              <a:rPr lang="en-US" altLang="en-US" sz="2400" b="1" dirty="0" smtClean="0"/>
              <a:t>
</a:t>
            </a:r>
            <a:endParaRPr kumimoji="1" lang="en-US" altLang="en-US" sz="2400" b="1" dirty="0"/>
          </a:p>
        </p:txBody>
      </p:sp>
      <p:sp>
        <p:nvSpPr>
          <p:cNvPr id="8" name="サブタイトル 2"/>
          <p:cNvSpPr txBox="1">
            <a:spLocks/>
          </p:cNvSpPr>
          <p:nvPr/>
        </p:nvSpPr>
        <p:spPr bwMode="auto">
          <a:xfrm>
            <a:off x="43542" y="620688"/>
            <a:ext cx="9100458"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Times New Roman" pitchFamily="18"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Times New Roman" pitchFamily="18"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Times New Roman" pitchFamily="18"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Times New Roman" pitchFamily="18"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Times New Roman" pitchFamily="18"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Times New Roman" pitchFamily="18"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Times New Roman" pitchFamily="18"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Times New Roman" pitchFamily="18"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Times New Roman" pitchFamily="18" charset="0"/>
              </a:defRPr>
            </a:lvl9pPr>
          </a:lstStyle>
          <a:p>
            <a:endParaRPr lang="en-US" altLang="ja-JP" sz="2100" b="1" dirty="0" smtClean="0"/>
          </a:p>
          <a:p>
            <a:r>
              <a:rPr lang="ja-JP" altLang="en-US" sz="2100" b="1" dirty="0" smtClean="0"/>
              <a:t>Overview </a:t>
            </a:r>
            <a:r>
              <a:rPr lang="ja-JP" altLang="en-US" sz="2100" b="1" dirty="0" smtClean="0"/>
              <a:t>of the "Future Policy for Motor Vehicle </a:t>
            </a:r>
            <a:r>
              <a:rPr lang="en-US" altLang="ja-JP" sz="2100" b="1" dirty="0" smtClean="0"/>
              <a:t>Noise</a:t>
            </a:r>
            <a:r>
              <a:rPr lang="ja-JP" altLang="en-US" sz="2100" b="1" dirty="0" smtClean="0"/>
              <a:t> Reduction“</a:t>
            </a:r>
            <a:endParaRPr lang="en-US" altLang="ja-JP" sz="2100" b="1" dirty="0" smtClean="0"/>
          </a:p>
          <a:p>
            <a:r>
              <a:rPr lang="ja-JP" altLang="en-US" sz="2000" b="1" dirty="0" smtClean="0"/>
              <a:t> (</a:t>
            </a:r>
            <a:r>
              <a:rPr lang="en-US" altLang="ja-JP" sz="2000" b="1" dirty="0"/>
              <a:t>T</a:t>
            </a:r>
            <a:r>
              <a:rPr lang="en-US" altLang="ja-JP" sz="2000" b="1" dirty="0" smtClean="0"/>
              <a:t>hird</a:t>
            </a:r>
            <a:r>
              <a:rPr lang="ja-JP" altLang="en-US" sz="2000" b="1" dirty="0" smtClean="0"/>
              <a:t> report presented by the Central Environment Council on </a:t>
            </a:r>
            <a:r>
              <a:rPr lang="en-US" altLang="ja-JP" sz="2000" b="1" dirty="0" smtClean="0"/>
              <a:t>July</a:t>
            </a:r>
            <a:r>
              <a:rPr lang="ja-JP" altLang="en-US" sz="2000" b="1" dirty="0" smtClean="0"/>
              <a:t> </a:t>
            </a:r>
            <a:r>
              <a:rPr lang="en-US" altLang="ja-JP" sz="2000" b="1" dirty="0" smtClean="0"/>
              <a:t>29</a:t>
            </a:r>
            <a:r>
              <a:rPr lang="ja-JP" altLang="en-US" sz="2000" b="1" dirty="0" err="1" smtClean="0"/>
              <a:t>,</a:t>
            </a:r>
            <a:r>
              <a:rPr lang="ja-JP" altLang="en-US" sz="2000" b="1" dirty="0"/>
              <a:t> </a:t>
            </a:r>
            <a:r>
              <a:rPr lang="ja-JP" altLang="en-US" sz="2000" b="1" dirty="0" smtClean="0"/>
              <a:t>2015)</a:t>
            </a:r>
            <a:endParaRPr lang="en-US" altLang="ja-JP" sz="2000" b="1" dirty="0" smtClean="0"/>
          </a:p>
          <a:p>
            <a:endParaRPr lang="en-US" altLang="ja-JP" sz="2800" b="1" dirty="0" smtClean="0"/>
          </a:p>
          <a:p>
            <a:r>
              <a:rPr lang="ja-JP" altLang="en-US" b="1" dirty="0" smtClean="0"/>
              <a:t>International Harmonizationof </a:t>
            </a:r>
            <a:r>
              <a:rPr lang="en-US" altLang="ja-JP" b="1" dirty="0" smtClean="0"/>
              <a:t>Noise</a:t>
            </a:r>
            <a:r>
              <a:rPr lang="ja-JP" altLang="en-US" b="1" dirty="0" smtClean="0"/>
              <a:t> Test Procedures </a:t>
            </a:r>
            <a:r>
              <a:rPr lang="en-US" altLang="ja-JP" b="1" dirty="0" smtClean="0"/>
              <a:t>and Target Limits</a:t>
            </a:r>
          </a:p>
          <a:p>
            <a:r>
              <a:rPr lang="ja-JP" altLang="en-US" b="1" dirty="0" smtClean="0"/>
              <a:t>for </a:t>
            </a:r>
            <a:r>
              <a:rPr lang="en-US" altLang="ja-JP" b="1" dirty="0" smtClean="0"/>
              <a:t>Motor Vehicles and Tires</a:t>
            </a:r>
            <a:endParaRPr lang="en-US" altLang="ja-JP" b="1" dirty="0"/>
          </a:p>
        </p:txBody>
      </p:sp>
      <p:sp>
        <p:nvSpPr>
          <p:cNvPr id="9" name="Rectangle 13"/>
          <p:cNvSpPr>
            <a:spLocks noChangeArrowheads="1"/>
          </p:cNvSpPr>
          <p:nvPr/>
        </p:nvSpPr>
        <p:spPr bwMode="auto">
          <a:xfrm>
            <a:off x="6525331" y="76296"/>
            <a:ext cx="24801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spAutoFit/>
          </a:bodyPr>
          <a:lstStyle/>
          <a:p>
            <a:pPr eaLnBrk="1" hangingPunct="1"/>
            <a:r>
              <a:rPr lang="en-TT" altLang="de-DE" sz="1200" u="sng" dirty="0">
                <a:latin typeface="Arial" panose="020B0604020202020204" pitchFamily="34" charset="0"/>
                <a:cs typeface="Arial" panose="020B0604020202020204" pitchFamily="34" charset="0"/>
              </a:rPr>
              <a:t>Informal document</a:t>
            </a:r>
            <a:r>
              <a:rPr lang="en-TT" altLang="de-DE" sz="1200" dirty="0">
                <a:latin typeface="Arial" panose="020B0604020202020204" pitchFamily="34" charset="0"/>
                <a:cs typeface="Arial" panose="020B0604020202020204" pitchFamily="34" charset="0"/>
              </a:rPr>
              <a:t> </a:t>
            </a:r>
            <a:r>
              <a:rPr lang="en-TT" altLang="de-DE" sz="1200" b="1" dirty="0" smtClean="0">
                <a:latin typeface="Arial" panose="020B0604020202020204" pitchFamily="34" charset="0"/>
                <a:cs typeface="Arial" panose="020B0604020202020204" pitchFamily="34" charset="0"/>
              </a:rPr>
              <a:t>GRB-</a:t>
            </a:r>
            <a:r>
              <a:rPr lang="en-TT" altLang="zh-CN" sz="1200" b="1" dirty="0" smtClean="0">
                <a:latin typeface="Arial" panose="020B0604020202020204" pitchFamily="34" charset="0"/>
                <a:cs typeface="Arial" panose="020B0604020202020204" pitchFamily="34" charset="0"/>
              </a:rPr>
              <a:t>62</a:t>
            </a:r>
            <a:r>
              <a:rPr lang="en-TT" altLang="de-DE" sz="1200" b="1" dirty="0" smtClean="0">
                <a:latin typeface="Arial" panose="020B0604020202020204" pitchFamily="34" charset="0"/>
                <a:cs typeface="Arial" panose="020B0604020202020204" pitchFamily="34" charset="0"/>
              </a:rPr>
              <a:t>-12</a:t>
            </a:r>
            <a:endParaRPr lang="en-US" altLang="zh-CN" sz="1200" b="1" dirty="0">
              <a:latin typeface="Arial" panose="020B0604020202020204" pitchFamily="34" charset="0"/>
              <a:cs typeface="Arial" panose="020B0604020202020204" pitchFamily="34" charset="0"/>
            </a:endParaRPr>
          </a:p>
          <a:p>
            <a:pPr eaLnBrk="1" hangingPunct="1"/>
            <a:r>
              <a:rPr lang="en-TT" altLang="zh-CN" sz="1200" dirty="0">
                <a:latin typeface="Arial" panose="020B0604020202020204" pitchFamily="34" charset="0"/>
                <a:cs typeface="Arial" panose="020B0604020202020204" pitchFamily="34" charset="0"/>
              </a:rPr>
              <a:t>(</a:t>
            </a:r>
            <a:r>
              <a:rPr lang="en-TT" altLang="zh-CN" sz="1200" dirty="0" smtClean="0">
                <a:latin typeface="Arial" panose="020B0604020202020204" pitchFamily="34" charset="0"/>
                <a:cs typeface="Arial" panose="020B0604020202020204" pitchFamily="34" charset="0"/>
              </a:rPr>
              <a:t>62nd GRB</a:t>
            </a:r>
            <a:r>
              <a:rPr lang="en-TT" altLang="zh-CN" sz="1200" dirty="0">
                <a:latin typeface="Arial" panose="020B0604020202020204" pitchFamily="34" charset="0"/>
                <a:cs typeface="Arial" panose="020B0604020202020204" pitchFamily="34" charset="0"/>
              </a:rPr>
              <a:t>, 1-3 September </a:t>
            </a:r>
            <a:r>
              <a:rPr lang="en-TT" altLang="zh-CN" sz="1200" dirty="0" smtClean="0">
                <a:latin typeface="Arial" panose="020B0604020202020204" pitchFamily="34" charset="0"/>
                <a:cs typeface="Arial" panose="020B0604020202020204" pitchFamily="34" charset="0"/>
              </a:rPr>
              <a:t>2015,</a:t>
            </a:r>
            <a:endParaRPr lang="en-TT" altLang="zh-CN" sz="1200" dirty="0">
              <a:latin typeface="Arial" panose="020B0604020202020204" pitchFamily="34" charset="0"/>
              <a:cs typeface="Arial" panose="020B0604020202020204" pitchFamily="34" charset="0"/>
            </a:endParaRPr>
          </a:p>
          <a:p>
            <a:pPr eaLnBrk="1" hangingPunct="1"/>
            <a:r>
              <a:rPr lang="en-TT" altLang="zh-CN" sz="1200" dirty="0">
                <a:latin typeface="Arial" panose="020B0604020202020204" pitchFamily="34" charset="0"/>
                <a:cs typeface="Arial" panose="020B0604020202020204" pitchFamily="34" charset="0"/>
              </a:rPr>
              <a:t> agenda item </a:t>
            </a:r>
            <a:r>
              <a:rPr lang="en-TT" altLang="zh-CN" sz="1200" dirty="0" smtClean="0">
                <a:latin typeface="Arial" panose="020B0604020202020204" pitchFamily="34" charset="0"/>
                <a:cs typeface="Arial" panose="020B0604020202020204" pitchFamily="34" charset="0"/>
              </a:rPr>
              <a:t>9)</a:t>
            </a:r>
            <a:r>
              <a:rPr lang="en-US" altLang="zh-CN" sz="1200" dirty="0" smtClean="0">
                <a:latin typeface="Arial" panose="020B0604020202020204" pitchFamily="34" charset="0"/>
                <a:cs typeface="Arial" panose="020B0604020202020204" pitchFamily="34" charset="0"/>
              </a:rPr>
              <a:t> </a:t>
            </a:r>
            <a:endParaRPr lang="en-US" altLang="zh-CN" sz="1200" dirty="0">
              <a:latin typeface="Arial" panose="020B0604020202020204" pitchFamily="34" charset="0"/>
              <a:cs typeface="Arial" panose="020B0604020202020204" pitchFamily="34" charset="0"/>
            </a:endParaRPr>
          </a:p>
        </p:txBody>
      </p:sp>
      <p:sp>
        <p:nvSpPr>
          <p:cNvPr id="10" name="Rectangle 13"/>
          <p:cNvSpPr>
            <a:spLocks noChangeArrowheads="1"/>
          </p:cNvSpPr>
          <p:nvPr/>
        </p:nvSpPr>
        <p:spPr bwMode="auto">
          <a:xfrm>
            <a:off x="605280" y="158312"/>
            <a:ext cx="41044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anchor="ctr">
            <a:spAutoFit/>
          </a:bodyPr>
          <a:lstStyle/>
          <a:p>
            <a:pPr eaLnBrk="1" hangingPunct="1"/>
            <a:r>
              <a:rPr lang="en-TT" altLang="zh-CN" sz="1200" dirty="0" smtClean="0">
                <a:latin typeface="Arial" panose="020B0604020202020204" pitchFamily="34" charset="0"/>
                <a:cs typeface="Arial" panose="020B0604020202020204" pitchFamily="34" charset="0"/>
              </a:rPr>
              <a:t>Transmitted by the expert from </a:t>
            </a:r>
            <a:r>
              <a:rPr lang="en-TT" altLang="zh-CN" sz="1200" dirty="0" smtClean="0">
                <a:latin typeface="Arial" panose="020B0604020202020204" pitchFamily="34" charset="0"/>
                <a:cs typeface="Arial" panose="020B0604020202020204" pitchFamily="34" charset="0"/>
              </a:rPr>
              <a:t>Japan </a:t>
            </a:r>
            <a:r>
              <a:rPr lang="en-US" altLang="zh-CN" sz="1200" dirty="0" smtClean="0">
                <a:latin typeface="Arial" panose="020B0604020202020204" pitchFamily="34" charset="0"/>
                <a:cs typeface="Arial" panose="020B0604020202020204" pitchFamily="34" charset="0"/>
              </a:rPr>
              <a:t> </a:t>
            </a:r>
            <a:endParaRPr lang="en-US" altLang="zh-CN" sz="12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角丸四角形 35"/>
          <p:cNvSpPr>
            <a:spLocks noChangeArrowheads="1"/>
          </p:cNvSpPr>
          <p:nvPr/>
        </p:nvSpPr>
        <p:spPr bwMode="auto">
          <a:xfrm>
            <a:off x="119063" y="1266825"/>
            <a:ext cx="8905875" cy="4676775"/>
          </a:xfrm>
          <a:prstGeom prst="roundRect">
            <a:avLst>
              <a:gd name="adj" fmla="val 6611"/>
            </a:avLst>
          </a:prstGeom>
          <a:solidFill>
            <a:srgbClr val="FFFFCC"/>
          </a:solidFill>
          <a:ln w="25400">
            <a:solidFill>
              <a:srgbClr val="395E8A"/>
            </a:solidFill>
            <a:round/>
            <a:headEnd/>
            <a:tailEnd/>
          </a:ln>
        </p:spPr>
        <p:txBody>
          <a:bodyPr anchor="ctr"/>
          <a:lstStyle/>
          <a:p>
            <a:pPr algn="ctr"/>
            <a:endParaRPr lang="ja-JP" altLang="ja-JP" sz="1600">
              <a:solidFill>
                <a:srgbClr val="FFFFFF"/>
              </a:solidFill>
            </a:endParaRPr>
          </a:p>
        </p:txBody>
      </p:sp>
      <p:pic>
        <p:nvPicPr>
          <p:cNvPr id="21507" name="図 30" descr="05.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2460625"/>
            <a:ext cx="35210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正方形/長方形 36"/>
          <p:cNvSpPr>
            <a:spLocks noChangeArrowheads="1"/>
          </p:cNvSpPr>
          <p:nvPr/>
        </p:nvSpPr>
        <p:spPr bwMode="auto">
          <a:xfrm>
            <a:off x="117475" y="1123950"/>
            <a:ext cx="2708275" cy="338138"/>
          </a:xfrm>
          <a:prstGeom prst="rect">
            <a:avLst/>
          </a:prstGeom>
          <a:gradFill rotWithShape="1">
            <a:gsLst>
              <a:gs pos="0">
                <a:srgbClr val="C96C1F"/>
              </a:gs>
              <a:gs pos="79999">
                <a:srgbClr val="FF8F33"/>
              </a:gs>
              <a:gs pos="100000">
                <a:srgbClr val="FF8F3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600" b="1">
                <a:solidFill>
                  <a:srgbClr val="FFFFFF"/>
                </a:solidFill>
                <a:latin typeface="Times New Roman" pitchFamily="18" charset="0"/>
              </a:rPr>
              <a:t>Points in the third report</a:t>
            </a: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ja-JP" b="1" i="1">
              <a:sym typeface="ＭＳ Ｐゴシック" pitchFamily="50" charset="-128"/>
            </a:endParaRPr>
          </a:p>
        </p:txBody>
      </p:sp>
      <p:sp>
        <p:nvSpPr>
          <p:cNvPr id="21510" name="Rectangle 8"/>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ja-JP" b="1" i="1">
              <a:sym typeface="ＭＳ Ｐゴシック" pitchFamily="50" charset="-128"/>
            </a:endParaRPr>
          </a:p>
        </p:txBody>
      </p:sp>
      <p:sp>
        <p:nvSpPr>
          <p:cNvPr id="21511" name="正方形/長方形 40"/>
          <p:cNvSpPr>
            <a:spLocks noChangeArrowheads="1"/>
          </p:cNvSpPr>
          <p:nvPr/>
        </p:nvSpPr>
        <p:spPr bwMode="auto">
          <a:xfrm>
            <a:off x="107950" y="1752600"/>
            <a:ext cx="3786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1600">
                <a:solidFill>
                  <a:srgbClr val="000000"/>
                </a:solidFill>
                <a:sym typeface="Wingdings 2" pitchFamily="18" charset="2"/>
              </a:rPr>
              <a:t></a:t>
            </a:r>
            <a:r>
              <a:rPr lang="en-US" altLang="ja-JP" sz="1600">
                <a:solidFill>
                  <a:srgbClr val="000000"/>
                </a:solidFill>
                <a:sym typeface="Times New Roman" pitchFamily="18" charset="0"/>
              </a:rPr>
              <a:t>	</a:t>
            </a:r>
            <a:r>
              <a:rPr lang="ja-JP" altLang="en-US" sz="1600" b="1">
                <a:solidFill>
                  <a:srgbClr val="000000"/>
                </a:solidFill>
                <a:latin typeface="Times New Roman" pitchFamily="18" charset="0"/>
                <a:sym typeface="Times New Roman" pitchFamily="18" charset="0"/>
              </a:rPr>
              <a:t>Abolition of cruising noise regulations</a:t>
            </a:r>
            <a:endParaRPr lang="en-US" altLang="ja-JP" sz="1600" b="1">
              <a:solidFill>
                <a:srgbClr val="000000"/>
              </a:solidFill>
              <a:latin typeface="Times New Roman" pitchFamily="18" charset="0"/>
              <a:sym typeface="Times New Roman" pitchFamily="18" charset="0"/>
            </a:endParaRPr>
          </a:p>
        </p:txBody>
      </p:sp>
      <p:sp>
        <p:nvSpPr>
          <p:cNvPr id="17437" name="正方形/長方形 42"/>
          <p:cNvSpPr>
            <a:spLocks noChangeArrowheads="1"/>
          </p:cNvSpPr>
          <p:nvPr/>
        </p:nvSpPr>
        <p:spPr bwMode="auto">
          <a:xfrm>
            <a:off x="5340350" y="1752600"/>
            <a:ext cx="3619500" cy="738188"/>
          </a:xfrm>
          <a:prstGeom prst="rect">
            <a:avLst/>
          </a:prstGeom>
          <a:noFill/>
          <a:ln w="9525">
            <a:noFill/>
            <a:miter lim="800000"/>
            <a:headEnd/>
            <a:tailEnd/>
          </a:ln>
        </p:spPr>
        <p:txBody>
          <a:bodyPr>
            <a:spAutoFit/>
          </a:bodyPr>
          <a:lstStyle/>
          <a:p>
            <a:pPr marL="714375" indent="-714375">
              <a:defRPr/>
            </a:pPr>
            <a:r>
              <a:rPr lang="ja-JP" altLang="en-US" sz="1050" dirty="0">
                <a:solidFill>
                  <a:srgbClr val="000000"/>
                </a:solidFill>
                <a:latin typeface="Calibri" pitchFamily="34" charset="0"/>
                <a:sym typeface="Times New Roman" pitchFamily="18" charset="0"/>
              </a:rPr>
              <a:t>[Reference]</a:t>
            </a:r>
            <a:r>
              <a:rPr lang="en-US" altLang="ja-JP" sz="1050" dirty="0">
                <a:solidFill>
                  <a:srgbClr val="000000"/>
                </a:solidFill>
                <a:latin typeface="Calibri" pitchFamily="34" charset="0"/>
                <a:sym typeface="Times New Roman" pitchFamily="18" charset="0"/>
              </a:rPr>
              <a:t>	</a:t>
            </a:r>
            <a:r>
              <a:rPr lang="ja-JP" altLang="en-US" sz="1050" dirty="0">
                <a:solidFill>
                  <a:srgbClr val="000000"/>
                </a:solidFill>
                <a:latin typeface="Calibri" pitchFamily="34" charset="0"/>
                <a:sym typeface="Times New Roman" pitchFamily="18" charset="0"/>
              </a:rPr>
              <a:t>Estimation of noise levels under the current cruising noise test method using the accelerating noise levels of vehicles compliant with the international standard (M1 category)</a:t>
            </a:r>
          </a:p>
        </p:txBody>
      </p:sp>
      <p:sp>
        <p:nvSpPr>
          <p:cNvPr id="21513" name="テキスト ボックス 3"/>
          <p:cNvSpPr>
            <a:spLocks noChangeArrowheads="1"/>
          </p:cNvSpPr>
          <p:nvPr/>
        </p:nvSpPr>
        <p:spPr bwMode="auto">
          <a:xfrm>
            <a:off x="6038850" y="5314950"/>
            <a:ext cx="2863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950" indent="-361950">
              <a:spcBef>
                <a:spcPts val="500"/>
              </a:spcBef>
              <a:spcAft>
                <a:spcPts val="500"/>
              </a:spcAft>
            </a:pPr>
            <a:r>
              <a:rPr lang="ja-JP" altLang="en-US" sz="900" i="1">
                <a:solidFill>
                  <a:srgbClr val="000000"/>
                </a:solidFill>
                <a:latin typeface="Times New Roman" pitchFamily="18" charset="0"/>
                <a:ea typeface="ＭＳ 明朝" pitchFamily="17" charset="-128"/>
                <a:sym typeface="ＭＳ Ｐゴシック" pitchFamily="50" charset="-128"/>
              </a:rPr>
              <a:t>Source:</a:t>
            </a:r>
            <a:r>
              <a:rPr lang="en-US" altLang="ja-JP" sz="900" i="1">
                <a:solidFill>
                  <a:srgbClr val="000000"/>
                </a:solidFill>
                <a:latin typeface="Times New Roman" pitchFamily="18" charset="0"/>
                <a:ea typeface="ＭＳ 明朝" pitchFamily="17" charset="-128"/>
                <a:sym typeface="ＭＳ Ｐゴシック" pitchFamily="50" charset="-128"/>
              </a:rPr>
              <a:t>	</a:t>
            </a:r>
            <a:r>
              <a:rPr lang="ja-JP" altLang="en-US" sz="900" i="1">
                <a:solidFill>
                  <a:srgbClr val="000000"/>
                </a:solidFill>
                <a:latin typeface="Times New Roman" pitchFamily="18" charset="0"/>
                <a:ea typeface="ＭＳ 明朝" pitchFamily="17" charset="-128"/>
                <a:sym typeface="ＭＳ Ｐゴシック" pitchFamily="50" charset="-128"/>
              </a:rPr>
              <a:t>Japan Automobile Manufacturers Association, Inc.</a:t>
            </a:r>
          </a:p>
        </p:txBody>
      </p:sp>
      <p:sp>
        <p:nvSpPr>
          <p:cNvPr id="21514" name="正方形/長方形 45"/>
          <p:cNvSpPr>
            <a:spLocks noChangeArrowheads="1"/>
          </p:cNvSpPr>
          <p:nvPr/>
        </p:nvSpPr>
        <p:spPr bwMode="auto">
          <a:xfrm>
            <a:off x="295275" y="2090738"/>
            <a:ext cx="46259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The accelerating noise test method of the R51-03 based on the actual urban driving condition is considered to be effective for cruising noise regulation. We have tried to deduce the noise levels to be obtained by the current cruising noise test method from the accelerating noise levels of vehicles compliant with the </a:t>
            </a:r>
            <a:r>
              <a:rPr lang="en-US" altLang="ja-JP" sz="1400" dirty="0">
                <a:solidFill>
                  <a:srgbClr val="000000"/>
                </a:solidFill>
                <a:latin typeface="Times New Roman" pitchFamily="18" charset="0"/>
                <a:sym typeface="Times New Roman" pitchFamily="18" charset="0"/>
              </a:rPr>
              <a:t>R51-03</a:t>
            </a:r>
            <a:r>
              <a:rPr lang="ja-JP" altLang="en-US" sz="1400" dirty="0" err="1">
                <a:solidFill>
                  <a:srgbClr val="000000"/>
                </a:solidFill>
                <a:latin typeface="Times New Roman" pitchFamily="18" charset="0"/>
                <a:sym typeface="Times New Roman" pitchFamily="18" charset="0"/>
              </a:rPr>
              <a:t>.</a:t>
            </a:r>
            <a:r>
              <a:rPr lang="ja-JP" altLang="en-US" sz="1400" dirty="0">
                <a:solidFill>
                  <a:srgbClr val="000000"/>
                </a:solidFill>
                <a:latin typeface="Times New Roman" pitchFamily="18" charset="0"/>
                <a:sym typeface="Times New Roman" pitchFamily="18" charset="0"/>
              </a:rPr>
              <a:t> The result shows that </a:t>
            </a:r>
            <a:r>
              <a:rPr lang="ja-JP" altLang="en-US" sz="1400" b="1" u="sng" dirty="0">
                <a:solidFill>
                  <a:srgbClr val="000000"/>
                </a:solidFill>
                <a:latin typeface="Times New Roman" pitchFamily="18" charset="0"/>
                <a:sym typeface="Times New Roman" pitchFamily="18" charset="0"/>
              </a:rPr>
              <a:t>vehicles compliant with the R51-03 accelerating noise regulations meet the current cruising noise limit</a:t>
            </a:r>
            <a:r>
              <a:rPr lang="ja-JP" altLang="en-US" sz="1400" dirty="0">
                <a:solidFill>
                  <a:srgbClr val="000000"/>
                </a:solidFill>
                <a:latin typeface="Times New Roman" pitchFamily="18" charset="0"/>
                <a:sym typeface="Times New Roman" pitchFamily="18" charset="0"/>
              </a:rPr>
              <a:t>.</a:t>
            </a:r>
            <a:endParaRPr lang="en-US" altLang="ja-JP" sz="1400" dirty="0">
              <a:solidFill>
                <a:srgbClr val="000000"/>
              </a:solidFill>
              <a:latin typeface="Times New Roman" pitchFamily="18" charset="0"/>
              <a:sym typeface="Times New Roman" pitchFamily="18" charset="0"/>
            </a:endParaRPr>
          </a:p>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b="1" u="sng" dirty="0">
                <a:solidFill>
                  <a:srgbClr val="000000"/>
                </a:solidFill>
                <a:latin typeface="Times New Roman" pitchFamily="18" charset="0"/>
                <a:sym typeface="Times New Roman" pitchFamily="18" charset="0"/>
              </a:rPr>
              <a:t>The cruising noise regulations can be safely abolished when the R51-03 is adopted in 2016</a:t>
            </a:r>
            <a:r>
              <a:rPr lang="ja-JP" altLang="en-US" sz="1400" dirty="0">
                <a:solidFill>
                  <a:srgbClr val="000000"/>
                </a:solidFill>
                <a:latin typeface="Times New Roman" pitchFamily="18" charset="0"/>
                <a:sym typeface="Times New Roman" pitchFamily="18" charset="0"/>
              </a:rPr>
              <a:t>, considering conformity to international </a:t>
            </a:r>
            <a:r>
              <a:rPr lang="en-US" altLang="ja-JP" sz="1400" dirty="0" smtClean="0">
                <a:solidFill>
                  <a:srgbClr val="000000"/>
                </a:solidFill>
                <a:latin typeface="Times New Roman" pitchFamily="18" charset="0"/>
                <a:sym typeface="Times New Roman" pitchFamily="18" charset="0"/>
              </a:rPr>
              <a:t>regulation</a:t>
            </a:r>
            <a:r>
              <a:rPr lang="ja-JP" altLang="en-US" sz="1400" dirty="0" smtClean="0">
                <a:solidFill>
                  <a:srgbClr val="000000"/>
                </a:solidFill>
                <a:latin typeface="Times New Roman" pitchFamily="18" charset="0"/>
                <a:sym typeface="Times New Roman" pitchFamily="18" charset="0"/>
              </a:rPr>
              <a:t>s </a:t>
            </a:r>
            <a:r>
              <a:rPr lang="ja-JP" altLang="en-US" sz="1400" dirty="0">
                <a:solidFill>
                  <a:srgbClr val="000000"/>
                </a:solidFill>
                <a:latin typeface="Times New Roman" pitchFamily="18" charset="0"/>
                <a:sym typeface="Times New Roman" pitchFamily="18" charset="0"/>
              </a:rPr>
              <a:t>and adoption of the tire noise regulations below.</a:t>
            </a:r>
            <a:endParaRPr lang="en-US" altLang="ja-JP" sz="1400" dirty="0">
              <a:solidFill>
                <a:srgbClr val="000000"/>
              </a:solidFill>
              <a:latin typeface="Times New Roman" pitchFamily="18" charset="0"/>
              <a:sym typeface="Times New Roman" pitchFamily="18" charset="0"/>
            </a:endParaRPr>
          </a:p>
        </p:txBody>
      </p:sp>
      <p:sp>
        <p:nvSpPr>
          <p:cNvPr id="21516" name="正方形/長方形 25"/>
          <p:cNvSpPr>
            <a:spLocks noChangeArrowheads="1"/>
          </p:cNvSpPr>
          <p:nvPr/>
        </p:nvSpPr>
        <p:spPr bwMode="auto">
          <a:xfrm>
            <a:off x="19050" y="584200"/>
            <a:ext cx="726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2000" b="1" u="sng">
                <a:solidFill>
                  <a:srgbClr val="000000"/>
                </a:solidFill>
                <a:latin typeface="Times New Roman" pitchFamily="18" charset="0"/>
                <a:sym typeface="Times New Roman" pitchFamily="18" charset="0"/>
              </a:rPr>
              <a:t>2.</a:t>
            </a:r>
            <a:r>
              <a:rPr lang="en-US" altLang="ja-JP" sz="2000" b="1" u="sng">
                <a:solidFill>
                  <a:srgbClr val="000000"/>
                </a:solidFill>
                <a:latin typeface="Times New Roman" pitchFamily="18" charset="0"/>
                <a:sym typeface="Times New Roman" pitchFamily="18" charset="0"/>
              </a:rPr>
              <a:t>	</a:t>
            </a:r>
            <a:r>
              <a:rPr lang="ja-JP" altLang="en-US" sz="2000" b="1" u="sng">
                <a:solidFill>
                  <a:srgbClr val="000000"/>
                </a:solidFill>
                <a:latin typeface="Times New Roman" pitchFamily="18" charset="0"/>
                <a:sym typeface="Times New Roman" pitchFamily="18" charset="0"/>
              </a:rPr>
              <a:t>Driving noise reduction measures of four-wheelers </a:t>
            </a:r>
            <a:r>
              <a:rPr lang="en-US" altLang="ja-JP" sz="2000" b="1" u="sng">
                <a:solidFill>
                  <a:srgbClr val="000000"/>
                </a:solidFill>
                <a:latin typeface="Times New Roman" pitchFamily="18" charset="0"/>
                <a:sym typeface="Times New Roman" pitchFamily="18" charset="0"/>
              </a:rPr>
              <a:t>(continued)</a:t>
            </a:r>
            <a:endParaRPr lang="ja-JP" altLang="en-US" sz="2000" b="1" u="sng">
              <a:solidFill>
                <a:srgbClr val="000000"/>
              </a:solidFill>
              <a:latin typeface="Times New Roman" pitchFamily="18" charset="0"/>
              <a:sym typeface="Times New Roman" pitchFamily="18" charset="0"/>
            </a:endParaRPr>
          </a:p>
        </p:txBody>
      </p:sp>
      <p:sp>
        <p:nvSpPr>
          <p:cNvPr id="21517" name="正方形/長方形 32"/>
          <p:cNvSpPr>
            <a:spLocks noChangeArrowheads="1"/>
          </p:cNvSpPr>
          <p:nvPr/>
        </p:nvSpPr>
        <p:spPr bwMode="auto">
          <a:xfrm>
            <a:off x="5913438" y="3003550"/>
            <a:ext cx="181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800"/>
              </a:lnSpc>
            </a:pPr>
            <a:r>
              <a:rPr lang="en-US" altLang="ja-JP" sz="900">
                <a:solidFill>
                  <a:srgbClr val="0000FF"/>
                </a:solidFill>
                <a:latin typeface="Calibri" pitchFamily="34" charset="0"/>
              </a:rPr>
              <a:t>Current cruising noise limit</a:t>
            </a:r>
            <a:endParaRPr lang="ja-JP" altLang="en-US" sz="900">
              <a:solidFill>
                <a:srgbClr val="0000FF"/>
              </a:solidFill>
              <a:latin typeface="Calibri" pitchFamily="34" charset="0"/>
            </a:endParaRPr>
          </a:p>
        </p:txBody>
      </p:sp>
      <p:sp>
        <p:nvSpPr>
          <p:cNvPr id="21518" name="正方形/長方形 33"/>
          <p:cNvSpPr>
            <a:spLocks noChangeArrowheads="1"/>
          </p:cNvSpPr>
          <p:nvPr/>
        </p:nvSpPr>
        <p:spPr bwMode="auto">
          <a:xfrm rot="-5400000">
            <a:off x="4518818" y="3586957"/>
            <a:ext cx="19859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800"/>
              </a:lnSpc>
            </a:pPr>
            <a:r>
              <a:rPr lang="en-US" altLang="ja-JP" sz="900">
                <a:solidFill>
                  <a:srgbClr val="0000FF"/>
                </a:solidFill>
                <a:latin typeface="Calibri" pitchFamily="34" charset="0"/>
              </a:rPr>
              <a:t>Estimated cruising noise level under the current test method dB(A)</a:t>
            </a:r>
            <a:endParaRPr lang="ja-JP" altLang="en-US" sz="900">
              <a:solidFill>
                <a:srgbClr val="0000FF"/>
              </a:solidFill>
              <a:latin typeface="Calibri" pitchFamily="34" charset="0"/>
            </a:endParaRPr>
          </a:p>
        </p:txBody>
      </p:sp>
      <p:sp>
        <p:nvSpPr>
          <p:cNvPr id="21519" name="正方形/長方形 34"/>
          <p:cNvSpPr>
            <a:spLocks noChangeArrowheads="1"/>
          </p:cNvSpPr>
          <p:nvPr/>
        </p:nvSpPr>
        <p:spPr bwMode="auto">
          <a:xfrm rot="-5400000">
            <a:off x="7663657" y="3661569"/>
            <a:ext cx="198596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800"/>
              </a:lnSpc>
            </a:pPr>
            <a:r>
              <a:rPr lang="en-US" altLang="ja-JP" sz="1000">
                <a:solidFill>
                  <a:srgbClr val="0000FF"/>
                </a:solidFill>
                <a:latin typeface="Calibri" pitchFamily="34" charset="0"/>
              </a:rPr>
              <a:t>R51-03 limit (Phase 1)</a:t>
            </a:r>
            <a:endParaRPr lang="ja-JP" altLang="en-US" sz="1000">
              <a:solidFill>
                <a:srgbClr val="0000FF"/>
              </a:solidFill>
              <a:latin typeface="Calibri" pitchFamily="34" charset="0"/>
            </a:endParaRPr>
          </a:p>
        </p:txBody>
      </p:sp>
      <p:sp>
        <p:nvSpPr>
          <p:cNvPr id="21520" name="正方形/長方形 35"/>
          <p:cNvSpPr>
            <a:spLocks noChangeArrowheads="1"/>
          </p:cNvSpPr>
          <p:nvPr/>
        </p:nvSpPr>
        <p:spPr bwMode="auto">
          <a:xfrm>
            <a:off x="6483350" y="5124450"/>
            <a:ext cx="181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800"/>
              </a:lnSpc>
            </a:pPr>
            <a:r>
              <a:rPr lang="en-US" altLang="ja-JP" sz="900">
                <a:solidFill>
                  <a:srgbClr val="0000FF"/>
                </a:solidFill>
                <a:latin typeface="Calibri" pitchFamily="34" charset="0"/>
              </a:rPr>
              <a:t>R51-03 noise level dB(A)</a:t>
            </a:r>
            <a:endParaRPr lang="ja-JP" altLang="en-US" sz="900">
              <a:solidFill>
                <a:srgbClr val="0000FF"/>
              </a:solidFill>
              <a:latin typeface="Calibri" pitchFamily="34" charset="0"/>
            </a:endParaRPr>
          </a:p>
        </p:txBody>
      </p:sp>
      <p:sp>
        <p:nvSpPr>
          <p:cNvPr id="21521"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F9AB05BC-DBE9-4062-8956-F287F730A9DD}" type="slidenum">
              <a:rPr lang="ja-JP" altLang="en-US" sz="1600">
                <a:latin typeface="Times New Roman" pitchFamily="18" charset="0"/>
                <a:sym typeface="Times New Roman" pitchFamily="18" charset="0"/>
              </a:rPr>
              <a:pPr algn="r"/>
              <a:t>10</a:t>
            </a:fld>
            <a:endParaRPr lang="ja-JP" altLang="en-US" sz="1600">
              <a:latin typeface="Times New Roman" pitchFamily="18" charset="0"/>
              <a:sym typeface="Times New Roman" pitchFamily="18" charset="0"/>
            </a:endParaRPr>
          </a:p>
        </p:txBody>
      </p:sp>
      <p:pic>
        <p:nvPicPr>
          <p:cNvPr id="18" name="Picture 15" descr="moe_logo_small">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17"/>
          <p:cNvSpPr>
            <a:spLocks noChangeArrowheads="1"/>
          </p:cNvSpPr>
          <p:nvPr/>
        </p:nvSpPr>
        <p:spPr bwMode="auto">
          <a:xfrm>
            <a:off x="0" y="584200"/>
            <a:ext cx="911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6700" indent="-266700"/>
            <a:r>
              <a:rPr lang="ja-JP" altLang="en-US" sz="2000" b="1" u="sng">
                <a:solidFill>
                  <a:srgbClr val="000000"/>
                </a:solidFill>
                <a:latin typeface="Times New Roman" pitchFamily="18" charset="0"/>
                <a:sym typeface="Times New Roman" pitchFamily="18" charset="0"/>
              </a:rPr>
              <a:t>3.</a:t>
            </a:r>
            <a:r>
              <a:rPr lang="en-US" altLang="ja-JP" sz="2000" b="1" u="sng">
                <a:solidFill>
                  <a:srgbClr val="000000"/>
                </a:solidFill>
                <a:latin typeface="Times New Roman" pitchFamily="18" charset="0"/>
                <a:sym typeface="Times New Roman" pitchFamily="18" charset="0"/>
              </a:rPr>
              <a:t>	</a:t>
            </a:r>
            <a:r>
              <a:rPr lang="ja-JP" altLang="en-US" sz="2000" b="1" u="sng">
                <a:solidFill>
                  <a:srgbClr val="000000"/>
                </a:solidFill>
                <a:latin typeface="Times New Roman" pitchFamily="18" charset="0"/>
                <a:sym typeface="Times New Roman" pitchFamily="18" charset="0"/>
              </a:rPr>
              <a:t>Review of regulations on 4-wheeler and motorcycle proximity stationary noise</a:t>
            </a:r>
          </a:p>
        </p:txBody>
      </p:sp>
      <p:sp>
        <p:nvSpPr>
          <p:cNvPr id="22531" name="正方形/長方形 3"/>
          <p:cNvSpPr>
            <a:spLocks noChangeArrowheads="1"/>
          </p:cNvSpPr>
          <p:nvPr/>
        </p:nvSpPr>
        <p:spPr bwMode="auto">
          <a:xfrm>
            <a:off x="247650" y="1384300"/>
            <a:ext cx="47434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Proximity stationary noise is used as an alternative criterion to see whether the acceleration noise level is maintained even after a vehicle has been used for some time.</a:t>
            </a:r>
            <a:endParaRPr lang="en-US" altLang="ja-JP" sz="1400" dirty="0">
              <a:solidFill>
                <a:srgbClr val="000000"/>
              </a:solidFill>
              <a:latin typeface="Times New Roman" pitchFamily="18" charset="0"/>
              <a:sym typeface="Times New Roman" pitchFamily="18" charset="0"/>
            </a:endParaRPr>
          </a:p>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Japan uses </a:t>
            </a:r>
            <a:r>
              <a:rPr lang="ja-JP" altLang="en-US" sz="1400" b="1" u="sng" dirty="0">
                <a:solidFill>
                  <a:srgbClr val="000000"/>
                </a:solidFill>
                <a:latin typeface="Times New Roman" pitchFamily="18" charset="0"/>
                <a:sym typeface="Times New Roman" pitchFamily="18" charset="0"/>
              </a:rPr>
              <a:t>absolute value regulations</a:t>
            </a:r>
            <a:r>
              <a:rPr lang="ja-JP" altLang="en-US" sz="1400" dirty="0">
                <a:solidFill>
                  <a:srgbClr val="000000"/>
                </a:solidFill>
                <a:latin typeface="Times New Roman" pitchFamily="18" charset="0"/>
                <a:sym typeface="Times New Roman" pitchFamily="18" charset="0"/>
              </a:rPr>
              <a:t> for proximity stationary noise. They set the same limit for new vehicles and vehicles in current usage of the same vehicle type. </a:t>
            </a:r>
            <a:endParaRPr lang="en-US" altLang="ja-JP" sz="1400" dirty="0">
              <a:solidFill>
                <a:srgbClr val="000000"/>
              </a:solidFill>
              <a:latin typeface="Times New Roman" pitchFamily="18" charset="0"/>
              <a:sym typeface="Times New Roman" pitchFamily="18" charset="0"/>
            </a:endParaRPr>
          </a:p>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European countries use </a:t>
            </a:r>
            <a:r>
              <a:rPr lang="ja-JP" altLang="en-US" sz="1400" b="1" u="sng" dirty="0">
                <a:solidFill>
                  <a:srgbClr val="000000"/>
                </a:solidFill>
                <a:latin typeface="Times New Roman" pitchFamily="18" charset="0"/>
                <a:sym typeface="Times New Roman" pitchFamily="18" charset="0"/>
              </a:rPr>
              <a:t>relative value regulations</a:t>
            </a:r>
            <a:r>
              <a:rPr lang="ja-JP" altLang="en-US" sz="1400" dirty="0">
                <a:solidFill>
                  <a:srgbClr val="000000"/>
                </a:solidFill>
                <a:latin typeface="Times New Roman" pitchFamily="18" charset="0"/>
                <a:sym typeface="Times New Roman" pitchFamily="18" charset="0"/>
              </a:rPr>
              <a:t>. </a:t>
            </a:r>
            <a:r>
              <a:rPr lang="ja-JP" altLang="en-US" sz="1400" b="1" u="sng" dirty="0">
                <a:solidFill>
                  <a:srgbClr val="000000"/>
                </a:solidFill>
                <a:latin typeface="Times New Roman" pitchFamily="18" charset="0"/>
                <a:sym typeface="Times New Roman" pitchFamily="18" charset="0"/>
              </a:rPr>
              <a:t>The proximity stationary noise of a new vehicle is measured but no limit is set</a:t>
            </a:r>
            <a:r>
              <a:rPr lang="ja-JP" altLang="en-US" sz="1400" dirty="0">
                <a:solidFill>
                  <a:srgbClr val="000000"/>
                </a:solidFill>
                <a:latin typeface="Times New Roman" pitchFamily="18" charset="0"/>
                <a:sym typeface="Times New Roman" pitchFamily="18" charset="0"/>
              </a:rPr>
              <a:t>. Vehicles in current usage are required to meet the proximity stationary noise levels equivalent to those measured when they were new. These regulations are effective in detecting an increase in proximity stationary noise.</a:t>
            </a:r>
            <a:endParaRPr lang="en-US" altLang="ja-JP" sz="1400" dirty="0">
              <a:solidFill>
                <a:srgbClr val="000000"/>
              </a:solidFill>
              <a:latin typeface="Times New Roman" pitchFamily="18" charset="0"/>
              <a:sym typeface="Times New Roman" pitchFamily="18" charset="0"/>
            </a:endParaRPr>
          </a:p>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We have examined what to do with the proximity stationary noise regulations on the vehicles covered by  the R51-03 and R41-04, for conformity to the international </a:t>
            </a:r>
            <a:r>
              <a:rPr lang="en-US" altLang="ja-JP" sz="1400" dirty="0" smtClean="0">
                <a:solidFill>
                  <a:srgbClr val="000000"/>
                </a:solidFill>
                <a:latin typeface="Times New Roman" pitchFamily="18" charset="0"/>
                <a:sym typeface="Times New Roman" pitchFamily="18" charset="0"/>
              </a:rPr>
              <a:t>regulations</a:t>
            </a:r>
            <a:r>
              <a:rPr lang="ja-JP" altLang="en-US" sz="1400" dirty="0" smtClean="0">
                <a:solidFill>
                  <a:srgbClr val="000000"/>
                </a:solidFill>
                <a:latin typeface="Times New Roman" pitchFamily="18" charset="0"/>
                <a:sym typeface="Times New Roman" pitchFamily="18" charset="0"/>
              </a:rPr>
              <a:t>s</a:t>
            </a:r>
            <a:r>
              <a:rPr lang="ja-JP" altLang="en-US" sz="1400" dirty="0">
                <a:solidFill>
                  <a:srgbClr val="000000"/>
                </a:solidFill>
                <a:latin typeface="Times New Roman" pitchFamily="18" charset="0"/>
                <a:sym typeface="Times New Roman" pitchFamily="18" charset="0"/>
              </a:rPr>
              <a:t>.</a:t>
            </a:r>
          </a:p>
        </p:txBody>
      </p:sp>
      <p:sp>
        <p:nvSpPr>
          <p:cNvPr id="22532" name="正方形/長方形 49"/>
          <p:cNvSpPr>
            <a:spLocks noChangeArrowheads="1"/>
          </p:cNvSpPr>
          <p:nvPr/>
        </p:nvSpPr>
        <p:spPr bwMode="auto">
          <a:xfrm>
            <a:off x="60325" y="1054100"/>
            <a:ext cx="1531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1600">
                <a:solidFill>
                  <a:srgbClr val="000000"/>
                </a:solidFill>
                <a:sym typeface="Wingdings 2" pitchFamily="18" charset="2"/>
              </a:rPr>
              <a:t></a:t>
            </a:r>
            <a:r>
              <a:rPr lang="en-US" altLang="ja-JP" sz="1600">
                <a:solidFill>
                  <a:srgbClr val="000000"/>
                </a:solidFill>
                <a:sym typeface="Times New Roman" pitchFamily="18" charset="0"/>
              </a:rPr>
              <a:t>	</a:t>
            </a:r>
            <a:r>
              <a:rPr lang="ja-JP" altLang="en-US" sz="1600" b="1">
                <a:solidFill>
                  <a:srgbClr val="000000"/>
                </a:solidFill>
                <a:latin typeface="Times New Roman" pitchFamily="18" charset="0"/>
                <a:sym typeface="Times New Roman" pitchFamily="18" charset="0"/>
              </a:rPr>
              <a:t>Background</a:t>
            </a:r>
            <a:endParaRPr lang="en-US" altLang="ja-JP" sz="1600" b="1">
              <a:solidFill>
                <a:srgbClr val="000000"/>
              </a:solidFill>
              <a:latin typeface="Times New Roman" pitchFamily="18" charset="0"/>
              <a:sym typeface="Times New Roman" pitchFamily="18" charset="0"/>
            </a:endParaRPr>
          </a:p>
        </p:txBody>
      </p:sp>
      <p:pic>
        <p:nvPicPr>
          <p:cNvPr id="22533" name="Picture 2"/>
          <p:cNvPicPr>
            <a:picLocks noChangeArrowheads="1"/>
          </p:cNvPicPr>
          <p:nvPr/>
        </p:nvPicPr>
        <p:blipFill>
          <a:blip r:embed="rId3">
            <a:extLst>
              <a:ext uri="{28A0092B-C50C-407E-A947-70E740481C1C}">
                <a14:useLocalDpi xmlns:a14="http://schemas.microsoft.com/office/drawing/2010/main" val="0"/>
              </a:ext>
            </a:extLst>
          </a:blip>
          <a:srcRect r="19318" b="73138"/>
          <a:stretch>
            <a:fillRect/>
          </a:stretch>
        </p:blipFill>
        <p:spPr bwMode="auto">
          <a:xfrm>
            <a:off x="4995863" y="1752600"/>
            <a:ext cx="34274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正方形/長方形 4"/>
          <p:cNvSpPr>
            <a:spLocks noChangeArrowheads="1"/>
          </p:cNvSpPr>
          <p:nvPr/>
        </p:nvSpPr>
        <p:spPr bwMode="auto">
          <a:xfrm>
            <a:off x="5549900" y="3398838"/>
            <a:ext cx="34925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300"/>
              </a:spcAft>
            </a:pPr>
            <a:r>
              <a:rPr lang="ja-JP" altLang="en-US" sz="1100">
                <a:solidFill>
                  <a:srgbClr val="000000"/>
                </a:solidFill>
                <a:latin typeface="Times New Roman" pitchFamily="18" charset="0"/>
                <a:sym typeface="Times New Roman" pitchFamily="18" charset="0"/>
              </a:rPr>
              <a:t>[Measuring method]</a:t>
            </a:r>
          </a:p>
          <a:p>
            <a:r>
              <a:rPr lang="ja-JP" altLang="en-US" sz="1100">
                <a:solidFill>
                  <a:srgbClr val="000000"/>
                </a:solidFill>
                <a:latin typeface="Times New Roman" pitchFamily="18" charset="0"/>
                <a:sym typeface="Times New Roman" pitchFamily="18" charset="0"/>
              </a:rPr>
              <a:t>Measure the noise at the height of the exhaust pipe at a 45-degree angle to the exhaust flow from the exhaust pipe and 0.5 m away from the center of the opening of the pipe with a constant engine speed.</a:t>
            </a:r>
            <a:endParaRPr lang="en-US" altLang="ja-JP" sz="1100">
              <a:solidFill>
                <a:srgbClr val="000000"/>
              </a:solidFill>
              <a:latin typeface="Times New Roman" pitchFamily="18" charset="0"/>
              <a:sym typeface="Times New Roman" pitchFamily="18" charset="0"/>
            </a:endParaRPr>
          </a:p>
        </p:txBody>
      </p:sp>
      <p:sp>
        <p:nvSpPr>
          <p:cNvPr id="22535" name="正方形/長方形 13"/>
          <p:cNvSpPr>
            <a:spLocks noChangeArrowheads="1"/>
          </p:cNvSpPr>
          <p:nvPr/>
        </p:nvSpPr>
        <p:spPr bwMode="auto">
          <a:xfrm>
            <a:off x="5340350" y="1263650"/>
            <a:ext cx="356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95350" indent="-895350"/>
            <a:r>
              <a:rPr lang="ja-JP" altLang="en-US" sz="1400">
                <a:solidFill>
                  <a:srgbClr val="000000"/>
                </a:solidFill>
                <a:latin typeface="Calibri" pitchFamily="34" charset="0"/>
                <a:sym typeface="Times New Roman" pitchFamily="18" charset="0"/>
              </a:rPr>
              <a:t>[Reference]</a:t>
            </a:r>
            <a:r>
              <a:rPr lang="en-US" altLang="ja-JP" sz="1400">
                <a:solidFill>
                  <a:srgbClr val="000000"/>
                </a:solidFill>
                <a:latin typeface="Calibri" pitchFamily="34" charset="0"/>
                <a:sym typeface="Times New Roman" pitchFamily="18" charset="0"/>
              </a:rPr>
              <a:t>	</a:t>
            </a:r>
            <a:r>
              <a:rPr lang="ja-JP" altLang="en-US" sz="1400">
                <a:solidFill>
                  <a:srgbClr val="000000"/>
                </a:solidFill>
                <a:latin typeface="Calibri" pitchFamily="34" charset="0"/>
                <a:sym typeface="Times New Roman" pitchFamily="18" charset="0"/>
              </a:rPr>
              <a:t>Outline of proximity stationary noise test method</a:t>
            </a:r>
          </a:p>
        </p:txBody>
      </p:sp>
      <p:sp>
        <p:nvSpPr>
          <p:cNvPr id="22536" name="下矢印 28"/>
          <p:cNvSpPr>
            <a:spLocks noChangeArrowheads="1"/>
          </p:cNvSpPr>
          <p:nvPr/>
        </p:nvSpPr>
        <p:spPr bwMode="auto">
          <a:xfrm>
            <a:off x="4111625" y="5724525"/>
            <a:ext cx="922338" cy="428625"/>
          </a:xfrm>
          <a:prstGeom prst="downArrow">
            <a:avLst>
              <a:gd name="adj1" fmla="val 50000"/>
              <a:gd name="adj2" fmla="val 50000"/>
            </a:avLst>
          </a:prstGeom>
          <a:solidFill>
            <a:srgbClr val="FFFFFF"/>
          </a:solidFill>
          <a:ln w="25400">
            <a:solidFill>
              <a:srgbClr val="F79646"/>
            </a:solidFill>
            <a:miter lim="800000"/>
            <a:headEnd/>
            <a:tailEnd/>
          </a:ln>
        </p:spPr>
        <p:txBody>
          <a:bodyPr anchor="ctr"/>
          <a:lstStyle/>
          <a:p>
            <a:pPr algn="ctr"/>
            <a:endParaRPr lang="ja-JP" altLang="ja-JP">
              <a:solidFill>
                <a:srgbClr val="000000"/>
              </a:solidFill>
            </a:endParaRPr>
          </a:p>
        </p:txBody>
      </p:sp>
      <p:sp>
        <p:nvSpPr>
          <p:cNvPr id="22538" name="正方形/長方形 25"/>
          <p:cNvSpPr>
            <a:spLocks noChangeArrowheads="1"/>
          </p:cNvSpPr>
          <p:nvPr/>
        </p:nvSpPr>
        <p:spPr bwMode="auto">
          <a:xfrm>
            <a:off x="8451850" y="2197100"/>
            <a:ext cx="6604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nSpc>
                <a:spcPts val="800"/>
              </a:lnSpc>
            </a:pPr>
            <a:r>
              <a:rPr lang="en-US" altLang="ja-JP" sz="900">
                <a:latin typeface="Calibri" pitchFamily="34" charset="0"/>
              </a:rPr>
              <a:t>Direction of exhaust flow</a:t>
            </a:r>
            <a:endParaRPr lang="ja-JP" altLang="en-US" sz="900">
              <a:latin typeface="Calibri" pitchFamily="34" charset="0"/>
            </a:endParaRPr>
          </a:p>
        </p:txBody>
      </p:sp>
      <p:sp>
        <p:nvSpPr>
          <p:cNvPr id="22539" name="正方形/長方形 26"/>
          <p:cNvSpPr>
            <a:spLocks noChangeArrowheads="1"/>
          </p:cNvSpPr>
          <p:nvPr/>
        </p:nvSpPr>
        <p:spPr bwMode="auto">
          <a:xfrm>
            <a:off x="8451850" y="2703513"/>
            <a:ext cx="6604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nSpc>
                <a:spcPts val="800"/>
              </a:lnSpc>
            </a:pPr>
            <a:r>
              <a:rPr lang="en-US" altLang="ja-JP" sz="900">
                <a:latin typeface="Calibri" pitchFamily="34" charset="0"/>
              </a:rPr>
              <a:t>Direction of exhaust flow</a:t>
            </a:r>
            <a:endParaRPr lang="ja-JP" altLang="en-US" sz="900">
              <a:latin typeface="Calibri" pitchFamily="34" charset="0"/>
            </a:endParaRPr>
          </a:p>
        </p:txBody>
      </p:sp>
      <p:sp>
        <p:nvSpPr>
          <p:cNvPr id="22540"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6AD272D1-4547-4038-8421-606FB7C3F9EF}" type="slidenum">
              <a:rPr lang="ja-JP" altLang="en-US" sz="1600">
                <a:latin typeface="Times New Roman" pitchFamily="18" charset="0"/>
                <a:sym typeface="Times New Roman" pitchFamily="18" charset="0"/>
              </a:rPr>
              <a:pPr algn="r"/>
              <a:t>11</a:t>
            </a:fld>
            <a:endParaRPr lang="ja-JP" altLang="en-US" sz="1600">
              <a:latin typeface="Times New Roman" pitchFamily="18" charset="0"/>
              <a:sym typeface="Times New Roman" pitchFamily="18" charset="0"/>
            </a:endParaRPr>
          </a:p>
        </p:txBody>
      </p:sp>
      <p:sp>
        <p:nvSpPr>
          <p:cNvPr id="22541" name="正方形/長方形 12"/>
          <p:cNvSpPr>
            <a:spLocks noChangeArrowheads="1"/>
          </p:cNvSpPr>
          <p:nvPr/>
        </p:nvSpPr>
        <p:spPr bwMode="auto">
          <a:xfrm>
            <a:off x="5549900" y="3398838"/>
            <a:ext cx="3492500" cy="101441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pic>
        <p:nvPicPr>
          <p:cNvPr id="14" name="Picture 15" descr="moe_logo_small">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
        <p:nvSpPr>
          <p:cNvPr id="23554" name="角丸四角形 35"/>
          <p:cNvSpPr>
            <a:spLocks noChangeArrowheads="1"/>
          </p:cNvSpPr>
          <p:nvPr/>
        </p:nvSpPr>
        <p:spPr bwMode="auto">
          <a:xfrm>
            <a:off x="119063" y="1196975"/>
            <a:ext cx="8905875" cy="5346700"/>
          </a:xfrm>
          <a:prstGeom prst="roundRect">
            <a:avLst>
              <a:gd name="adj" fmla="val 6074"/>
            </a:avLst>
          </a:prstGeom>
          <a:solidFill>
            <a:srgbClr val="FFFFCC"/>
          </a:solidFill>
          <a:ln w="25400">
            <a:solidFill>
              <a:srgbClr val="395E8A"/>
            </a:solidFill>
            <a:round/>
            <a:headEnd/>
            <a:tailEnd/>
          </a:ln>
        </p:spPr>
        <p:txBody>
          <a:bodyPr anchor="ctr"/>
          <a:lstStyle/>
          <a:p>
            <a:pPr algn="ctr"/>
            <a:endParaRPr lang="ja-JP" altLang="ja-JP" sz="1600">
              <a:solidFill>
                <a:srgbClr val="FFFFFF"/>
              </a:solidFill>
            </a:endParaRPr>
          </a:p>
        </p:txBody>
      </p:sp>
      <p:sp>
        <p:nvSpPr>
          <p:cNvPr id="23555" name="正方形/長方形 36"/>
          <p:cNvSpPr>
            <a:spLocks noChangeArrowheads="1"/>
          </p:cNvSpPr>
          <p:nvPr/>
        </p:nvSpPr>
        <p:spPr bwMode="auto">
          <a:xfrm>
            <a:off x="117475" y="1054100"/>
            <a:ext cx="2708275" cy="338138"/>
          </a:xfrm>
          <a:prstGeom prst="rect">
            <a:avLst/>
          </a:prstGeom>
          <a:gradFill rotWithShape="1">
            <a:gsLst>
              <a:gs pos="0">
                <a:srgbClr val="C96C1F"/>
              </a:gs>
              <a:gs pos="79999">
                <a:srgbClr val="FF8F33"/>
              </a:gs>
              <a:gs pos="100000">
                <a:srgbClr val="FF8F3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600" b="1">
                <a:solidFill>
                  <a:srgbClr val="FFFFFF"/>
                </a:solidFill>
                <a:latin typeface="Times New Roman" pitchFamily="18" charset="0"/>
              </a:rPr>
              <a:t>Points in the third report</a:t>
            </a:r>
          </a:p>
        </p:txBody>
      </p:sp>
      <p:sp>
        <p:nvSpPr>
          <p:cNvPr id="23556" name="正方形/長方形 1"/>
          <p:cNvSpPr>
            <a:spLocks noChangeArrowheads="1"/>
          </p:cNvSpPr>
          <p:nvPr/>
        </p:nvSpPr>
        <p:spPr bwMode="auto">
          <a:xfrm>
            <a:off x="311150" y="1746250"/>
            <a:ext cx="861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The </a:t>
            </a:r>
            <a:r>
              <a:rPr lang="en-US" altLang="ja-JP" sz="1400" dirty="0">
                <a:solidFill>
                  <a:srgbClr val="000000"/>
                </a:solidFill>
                <a:latin typeface="Times New Roman" pitchFamily="18" charset="0"/>
                <a:sym typeface="Times New Roman" pitchFamily="18" charset="0"/>
              </a:rPr>
              <a:t>R51-03</a:t>
            </a:r>
            <a:r>
              <a:rPr lang="ja-JP" altLang="en-US" sz="1400" dirty="0">
                <a:solidFill>
                  <a:srgbClr val="000000"/>
                </a:solidFill>
                <a:latin typeface="Times New Roman" pitchFamily="18" charset="0"/>
                <a:sym typeface="Times New Roman" pitchFamily="18" charset="0"/>
              </a:rPr>
              <a:t> and </a:t>
            </a:r>
            <a:r>
              <a:rPr lang="en-US" altLang="ja-JP" sz="1400" dirty="0">
                <a:solidFill>
                  <a:srgbClr val="000000"/>
                </a:solidFill>
                <a:latin typeface="Times New Roman" pitchFamily="18" charset="0"/>
                <a:sym typeface="Times New Roman" pitchFamily="18" charset="0"/>
              </a:rPr>
              <a:t>R41-04</a:t>
            </a:r>
            <a:r>
              <a:rPr lang="ja-JP" altLang="en-US" sz="1400" dirty="0">
                <a:solidFill>
                  <a:srgbClr val="000000"/>
                </a:solidFill>
                <a:latin typeface="Times New Roman" pitchFamily="18" charset="0"/>
                <a:sym typeface="Times New Roman" pitchFamily="18" charset="0"/>
              </a:rPr>
              <a:t> do not require proximity stationary noise regulations of new vehicles as driving noise of a new vehicle is </a:t>
            </a:r>
            <a:r>
              <a:rPr lang="ja-JP" altLang="en-US" sz="1400" b="1" u="sng" dirty="0">
                <a:solidFill>
                  <a:srgbClr val="000000"/>
                </a:solidFill>
                <a:latin typeface="Times New Roman" pitchFamily="18" charset="0"/>
                <a:sym typeface="Times New Roman" pitchFamily="18" charset="0"/>
              </a:rPr>
              <a:t>regulated by the accelerating noise test method based on actual urban driving condition</a:t>
            </a:r>
            <a:r>
              <a:rPr lang="ja-JP" altLang="en-US" sz="1400" dirty="0">
                <a:solidFill>
                  <a:srgbClr val="000000"/>
                </a:solidFill>
                <a:latin typeface="Times New Roman" pitchFamily="18" charset="0"/>
                <a:sym typeface="Times New Roman" pitchFamily="18" charset="0"/>
              </a:rPr>
              <a:t>.  Therefore, </a:t>
            </a:r>
            <a:r>
              <a:rPr lang="ja-JP" altLang="en-US" sz="1400" b="1" u="sng" dirty="0">
                <a:solidFill>
                  <a:srgbClr val="000000"/>
                </a:solidFill>
                <a:latin typeface="Times New Roman" pitchFamily="18" charset="0"/>
                <a:sym typeface="Times New Roman" pitchFamily="18" charset="0"/>
              </a:rPr>
              <a:t>the proximity stationary noise regulations of new vehicles can be safely abolished when the R51-03 is adopted in 2016</a:t>
            </a:r>
            <a:r>
              <a:rPr lang="ja-JP" altLang="en-US" sz="1400" dirty="0">
                <a:solidFill>
                  <a:srgbClr val="000000"/>
                </a:solidFill>
                <a:latin typeface="Times New Roman" pitchFamily="18" charset="0"/>
                <a:sym typeface="Times New Roman" pitchFamily="18" charset="0"/>
              </a:rPr>
              <a:t>, considering conformity to international </a:t>
            </a:r>
            <a:r>
              <a:rPr lang="en-US" altLang="ja-JP" sz="1400" dirty="0" smtClean="0">
                <a:solidFill>
                  <a:srgbClr val="000000"/>
                </a:solidFill>
                <a:latin typeface="Times New Roman" pitchFamily="18" charset="0"/>
                <a:sym typeface="Times New Roman" pitchFamily="18" charset="0"/>
              </a:rPr>
              <a:t>regulation</a:t>
            </a:r>
            <a:r>
              <a:rPr lang="ja-JP" altLang="en-US" sz="1400" dirty="0" smtClean="0">
                <a:solidFill>
                  <a:srgbClr val="000000"/>
                </a:solidFill>
                <a:latin typeface="Times New Roman" pitchFamily="18" charset="0"/>
                <a:sym typeface="Times New Roman" pitchFamily="18" charset="0"/>
              </a:rPr>
              <a:t>s</a:t>
            </a:r>
            <a:r>
              <a:rPr lang="ja-JP" altLang="en-US" sz="1400" dirty="0">
                <a:solidFill>
                  <a:srgbClr val="000000"/>
                </a:solidFill>
                <a:latin typeface="Times New Roman" pitchFamily="18" charset="0"/>
                <a:sym typeface="Times New Roman" pitchFamily="18" charset="0"/>
              </a:rPr>
              <a:t>.</a:t>
            </a:r>
          </a:p>
        </p:txBody>
      </p:sp>
      <p:graphicFrame>
        <p:nvGraphicFramePr>
          <p:cNvPr id="22533" name="Group 9"/>
          <p:cNvGraphicFramePr>
            <a:graphicFrameLocks noGrp="1"/>
          </p:cNvGraphicFramePr>
          <p:nvPr/>
        </p:nvGraphicFramePr>
        <p:xfrm>
          <a:off x="5759450" y="3875088"/>
          <a:ext cx="3073400" cy="1928814"/>
        </p:xfrm>
        <a:graphic>
          <a:graphicData uri="http://schemas.openxmlformats.org/drawingml/2006/table">
            <a:tbl>
              <a:tblPr/>
              <a:tblGrid>
                <a:gridCol w="1047750"/>
                <a:gridCol w="1012825"/>
                <a:gridCol w="1012825"/>
              </a:tblGrid>
              <a:tr h="507999">
                <a:tc>
                  <a:txBody>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Regulations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Vehicle type</a:t>
                      </a:r>
                      <a:endParaRPr kumimoji="0" lang="ja-JP"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Current (absolute </a:t>
                      </a:r>
                      <a: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r>
                      <a:b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b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value)</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New </a:t>
                      </a:r>
                      <a: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r>
                      <a:b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b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(relative </a:t>
                      </a:r>
                      <a: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r>
                      <a:b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b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value)</a:t>
                      </a:r>
                    </a:p>
                  </a:txBody>
                  <a:tcPr marL="72000" marR="72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Motorcycle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94</a:t>
                      </a:r>
                      <a:endPar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Equivalent to the proximity stationary noise levels measured when they are new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Passenger car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96</a:t>
                      </a:r>
                      <a:endPar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r>
              <a:tr h="28416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Small truck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97</a:t>
                      </a:r>
                      <a:endPar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r>
              <a:tr h="28416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Midsize truck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98</a:t>
                      </a:r>
                      <a:endPar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r>
              <a:tr h="28416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Large truck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99</a:t>
                      </a:r>
                      <a:endParaRPr kumimoji="0" lang="ja-JP" altLang="en-US" sz="11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r>
            </a:tbl>
          </a:graphicData>
        </a:graphic>
      </p:graphicFrame>
      <p:sp>
        <p:nvSpPr>
          <p:cNvPr id="23583" name="Group 9"/>
          <p:cNvSpPr>
            <a:spLocks noGrp="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3584" name="右矢印 23"/>
          <p:cNvSpPr>
            <a:spLocks noChangeArrowheads="1"/>
          </p:cNvSpPr>
          <p:nvPr/>
        </p:nvSpPr>
        <p:spPr bwMode="auto">
          <a:xfrm>
            <a:off x="7705725" y="3948113"/>
            <a:ext cx="279400" cy="388937"/>
          </a:xfrm>
          <a:prstGeom prst="rightArrow">
            <a:avLst>
              <a:gd name="adj1" fmla="val 50000"/>
              <a:gd name="adj2" fmla="val 50000"/>
            </a:avLst>
          </a:prstGeom>
          <a:solidFill>
            <a:srgbClr val="FF0000"/>
          </a:solidFill>
          <a:ln w="25400">
            <a:solidFill>
              <a:srgbClr val="FFFF00"/>
            </a:solidFill>
            <a:miter lim="800000"/>
            <a:headEnd/>
            <a:tailEnd/>
          </a:ln>
        </p:spPr>
        <p:txBody>
          <a:bodyPr anchor="ctr"/>
          <a:lstStyle/>
          <a:p>
            <a:pPr algn="ctr"/>
            <a:endParaRPr lang="ja-JP" altLang="ja-JP">
              <a:solidFill>
                <a:srgbClr val="FFFFFF"/>
              </a:solidFill>
            </a:endParaRPr>
          </a:p>
        </p:txBody>
      </p:sp>
      <p:sp>
        <p:nvSpPr>
          <p:cNvPr id="23585" name="正方形/長方形 24"/>
          <p:cNvSpPr>
            <a:spLocks noChangeArrowheads="1"/>
          </p:cNvSpPr>
          <p:nvPr/>
        </p:nvSpPr>
        <p:spPr bwMode="auto">
          <a:xfrm>
            <a:off x="5619750" y="3225800"/>
            <a:ext cx="3184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27100" indent="-927100"/>
            <a:r>
              <a:rPr lang="ja-JP" altLang="en-US" sz="1400">
                <a:solidFill>
                  <a:srgbClr val="000000"/>
                </a:solidFill>
                <a:latin typeface="Calibri" pitchFamily="34" charset="0"/>
                <a:sym typeface="Times New Roman" pitchFamily="18" charset="0"/>
              </a:rPr>
              <a:t>[Reference]</a:t>
            </a:r>
            <a:r>
              <a:rPr lang="en-US" altLang="ja-JP" sz="1400">
                <a:solidFill>
                  <a:srgbClr val="000000"/>
                </a:solidFill>
                <a:latin typeface="Calibri" pitchFamily="34" charset="0"/>
                <a:sym typeface="Times New Roman" pitchFamily="18" charset="0"/>
              </a:rPr>
              <a:t>	</a:t>
            </a:r>
            <a:r>
              <a:rPr lang="ja-JP" altLang="en-US" sz="1400">
                <a:solidFill>
                  <a:srgbClr val="000000"/>
                </a:solidFill>
                <a:latin typeface="Calibri" pitchFamily="34" charset="0"/>
                <a:sym typeface="Times New Roman" pitchFamily="18" charset="0"/>
              </a:rPr>
              <a:t>Comparison of current and  new regulations (example)</a:t>
            </a:r>
          </a:p>
        </p:txBody>
      </p:sp>
      <p:sp>
        <p:nvSpPr>
          <p:cNvPr id="23586" name="直線コネクタ 27"/>
          <p:cNvSpPr>
            <a:spLocks noChangeShapeType="1"/>
          </p:cNvSpPr>
          <p:nvPr/>
        </p:nvSpPr>
        <p:spPr bwMode="auto">
          <a:xfrm>
            <a:off x="5759450" y="3881438"/>
            <a:ext cx="1044575" cy="495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87" name="正方形/長方形 16"/>
          <p:cNvSpPr>
            <a:spLocks noChangeArrowheads="1"/>
          </p:cNvSpPr>
          <p:nvPr/>
        </p:nvSpPr>
        <p:spPr bwMode="auto">
          <a:xfrm>
            <a:off x="138113" y="1444625"/>
            <a:ext cx="6249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1600">
                <a:solidFill>
                  <a:srgbClr val="000000"/>
                </a:solidFill>
                <a:sym typeface="Wingdings 2" pitchFamily="18" charset="2"/>
              </a:rPr>
              <a:t></a:t>
            </a:r>
            <a:r>
              <a:rPr lang="en-US" altLang="ja-JP" sz="1600">
                <a:solidFill>
                  <a:srgbClr val="000000"/>
                </a:solidFill>
                <a:sym typeface="Times New Roman" pitchFamily="18" charset="0"/>
              </a:rPr>
              <a:t>	</a:t>
            </a:r>
            <a:r>
              <a:rPr lang="ja-JP" altLang="en-US" sz="1600" b="1">
                <a:solidFill>
                  <a:srgbClr val="000000"/>
                </a:solidFill>
                <a:latin typeface="Times New Roman" pitchFamily="18" charset="0"/>
                <a:sym typeface="Times New Roman" pitchFamily="18" charset="0"/>
              </a:rPr>
              <a:t>Abolition of proximity stationary noise regulations of new vehicles</a:t>
            </a:r>
            <a:endParaRPr lang="en-US" altLang="ja-JP" sz="1600" b="1">
              <a:solidFill>
                <a:srgbClr val="000000"/>
              </a:solidFill>
              <a:latin typeface="Times New Roman" pitchFamily="18" charset="0"/>
              <a:sym typeface="Times New Roman" pitchFamily="18" charset="0"/>
            </a:endParaRPr>
          </a:p>
        </p:txBody>
      </p:sp>
      <p:sp>
        <p:nvSpPr>
          <p:cNvPr id="23588" name="正方形/長方形 19"/>
          <p:cNvSpPr>
            <a:spLocks noChangeArrowheads="1"/>
          </p:cNvSpPr>
          <p:nvPr/>
        </p:nvSpPr>
        <p:spPr bwMode="auto">
          <a:xfrm>
            <a:off x="138113" y="2733675"/>
            <a:ext cx="6249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6700" indent="-266700"/>
            <a:r>
              <a:rPr lang="ja-JP" altLang="en-US" sz="1600">
                <a:solidFill>
                  <a:srgbClr val="000000"/>
                </a:solidFill>
                <a:sym typeface="Wingdings 2" pitchFamily="18" charset="2"/>
              </a:rPr>
              <a:t></a:t>
            </a:r>
            <a:r>
              <a:rPr lang="en-US" altLang="ja-JP" sz="1600">
                <a:solidFill>
                  <a:srgbClr val="000000"/>
                </a:solidFill>
                <a:sym typeface="Times New Roman" pitchFamily="18" charset="0"/>
              </a:rPr>
              <a:t>	</a:t>
            </a:r>
            <a:r>
              <a:rPr lang="ja-JP" altLang="en-US" sz="1600" b="1">
                <a:solidFill>
                  <a:srgbClr val="000000"/>
                </a:solidFill>
                <a:latin typeface="Times New Roman" pitchFamily="18" charset="0"/>
                <a:sym typeface="Times New Roman" pitchFamily="18" charset="0"/>
              </a:rPr>
              <a:t>Adoption of relative value regulations for vehicles in current usage</a:t>
            </a:r>
            <a:endParaRPr lang="en-US" altLang="ja-JP" sz="1400">
              <a:solidFill>
                <a:srgbClr val="000000"/>
              </a:solidFill>
              <a:latin typeface="Times New Roman" pitchFamily="18" charset="0"/>
              <a:sym typeface="Times New Roman" pitchFamily="18" charset="0"/>
            </a:endParaRPr>
          </a:p>
        </p:txBody>
      </p:sp>
      <p:sp>
        <p:nvSpPr>
          <p:cNvPr id="23589" name="正方形/長方形 2"/>
          <p:cNvSpPr>
            <a:spLocks noChangeArrowheads="1"/>
          </p:cNvSpPr>
          <p:nvPr/>
        </p:nvSpPr>
        <p:spPr bwMode="auto">
          <a:xfrm>
            <a:off x="311150" y="3024188"/>
            <a:ext cx="51879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6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Many of recent four-wheelers and motorcycles generate noise </a:t>
            </a:r>
            <a:r>
              <a:rPr lang="ja-JP" altLang="en-US" sz="1400" b="1" u="sng" dirty="0">
                <a:solidFill>
                  <a:srgbClr val="000000"/>
                </a:solidFill>
                <a:latin typeface="Times New Roman" pitchFamily="18" charset="0"/>
                <a:sym typeface="Times New Roman" pitchFamily="18" charset="0"/>
              </a:rPr>
              <a:t>much lower than the limits of the proximity stationary noise regulations</a:t>
            </a:r>
            <a:r>
              <a:rPr lang="ja-JP" altLang="en-US" sz="1400" dirty="0">
                <a:solidFill>
                  <a:srgbClr val="000000"/>
                </a:solidFill>
                <a:latin typeface="Times New Roman" pitchFamily="18" charset="0"/>
                <a:sym typeface="Times New Roman" pitchFamily="18" charset="0"/>
              </a:rPr>
              <a:t>. </a:t>
            </a:r>
            <a:r>
              <a:rPr lang="ja-JP" altLang="en-US" sz="1400" b="1" u="sng" dirty="0">
                <a:solidFill>
                  <a:srgbClr val="000000"/>
                </a:solidFill>
                <a:latin typeface="Times New Roman" pitchFamily="18" charset="0"/>
                <a:sym typeface="Times New Roman" pitchFamily="18" charset="0"/>
              </a:rPr>
              <a:t>Difference in noise level between model years is increasing</a:t>
            </a:r>
            <a:r>
              <a:rPr lang="ja-JP" altLang="en-US" sz="1400" dirty="0">
                <a:solidFill>
                  <a:srgbClr val="000000"/>
                </a:solidFill>
                <a:latin typeface="Times New Roman" pitchFamily="18" charset="0"/>
                <a:sym typeface="Times New Roman" pitchFamily="18" charset="0"/>
              </a:rPr>
              <a:t>. Japan should </a:t>
            </a:r>
            <a:r>
              <a:rPr lang="ja-JP" altLang="en-US" sz="1400" b="1" u="sng" dirty="0">
                <a:solidFill>
                  <a:srgbClr val="000000"/>
                </a:solidFill>
                <a:latin typeface="Times New Roman" pitchFamily="18" charset="0"/>
                <a:sym typeface="Times New Roman" pitchFamily="18" charset="0"/>
              </a:rPr>
              <a:t>adopt relative value regulations. They will be effective in detecting an increase in proximity stationary noise due to improper maintenance or illegal modification.</a:t>
            </a:r>
            <a:r>
              <a:rPr lang="ja-JP" altLang="en-US" sz="1400" dirty="0">
                <a:solidFill>
                  <a:srgbClr val="000000"/>
                </a:solidFill>
                <a:latin typeface="Times New Roman" pitchFamily="18" charset="0"/>
                <a:sym typeface="Times New Roman" pitchFamily="18" charset="0"/>
              </a:rPr>
              <a:t> </a:t>
            </a:r>
            <a:endParaRPr lang="en-US" altLang="ja-JP" sz="1400" dirty="0">
              <a:solidFill>
                <a:srgbClr val="000000"/>
              </a:solidFill>
              <a:latin typeface="Times New Roman" pitchFamily="18" charset="0"/>
              <a:sym typeface="Times New Roman" pitchFamily="18" charset="0"/>
            </a:endParaRPr>
          </a:p>
          <a:p>
            <a:pPr marL="180975" indent="-180975">
              <a:spcAft>
                <a:spcPts val="6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For the vehicles in current usage covered by the R51-03 and R41-04, </a:t>
            </a:r>
            <a:r>
              <a:rPr lang="ja-JP" altLang="en-US" sz="1400" b="1" u="sng" dirty="0">
                <a:solidFill>
                  <a:srgbClr val="000000"/>
                </a:solidFill>
                <a:latin typeface="Times New Roman" pitchFamily="18" charset="0"/>
                <a:sym typeface="Times New Roman" pitchFamily="18" charset="0"/>
              </a:rPr>
              <a:t>relative value regulations should be adopted</a:t>
            </a:r>
            <a:r>
              <a:rPr lang="ja-JP" altLang="en-US" sz="1400" dirty="0">
                <a:solidFill>
                  <a:srgbClr val="000000"/>
                </a:solidFill>
                <a:latin typeface="Times New Roman" pitchFamily="18" charset="0"/>
                <a:sym typeface="Times New Roman" pitchFamily="18" charset="0"/>
              </a:rPr>
              <a:t> when the R51-03 is adopted in 2016. (See </a:t>
            </a:r>
            <a:r>
              <a:rPr lang="en-US" altLang="ja-JP" sz="1400" dirty="0">
                <a:solidFill>
                  <a:srgbClr val="000000"/>
                </a:solidFill>
                <a:latin typeface="Times New Roman" pitchFamily="18" charset="0"/>
                <a:sym typeface="Times New Roman" pitchFamily="18" charset="0"/>
              </a:rPr>
              <a:t>the table on the </a:t>
            </a:r>
            <a:r>
              <a:rPr lang="ja-JP" altLang="en-US" sz="1400" dirty="0">
                <a:solidFill>
                  <a:srgbClr val="000000"/>
                </a:solidFill>
                <a:latin typeface="Times New Roman" pitchFamily="18" charset="0"/>
                <a:sym typeface="Times New Roman" pitchFamily="18" charset="0"/>
              </a:rPr>
              <a:t>right.)</a:t>
            </a:r>
            <a:endParaRPr lang="en-US" altLang="ja-JP" sz="1400" dirty="0">
              <a:solidFill>
                <a:srgbClr val="000000"/>
              </a:solidFill>
              <a:latin typeface="Times New Roman" pitchFamily="18" charset="0"/>
              <a:sym typeface="Times New Roman" pitchFamily="18" charset="0"/>
            </a:endParaRPr>
          </a:p>
          <a:p>
            <a:pPr marL="180975" indent="-180975">
              <a:spcAft>
                <a:spcPts val="6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For vehicles the absolute value regulations have been already applied, those </a:t>
            </a:r>
            <a:r>
              <a:rPr lang="ja-JP" altLang="en-US" sz="1400" b="1" u="sng" dirty="0">
                <a:solidFill>
                  <a:srgbClr val="000000"/>
                </a:solidFill>
                <a:latin typeface="Times New Roman" pitchFamily="18" charset="0"/>
                <a:sym typeface="Times New Roman" pitchFamily="18" charset="0"/>
              </a:rPr>
              <a:t>regulations should be maintained</a:t>
            </a:r>
            <a:r>
              <a:rPr lang="ja-JP" altLang="en-US" sz="1400" dirty="0">
                <a:solidFill>
                  <a:srgbClr val="000000"/>
                </a:solidFill>
                <a:latin typeface="Times New Roman" pitchFamily="18" charset="0"/>
                <a:sym typeface="Times New Roman" pitchFamily="18" charset="0"/>
              </a:rPr>
              <a:t>. About vehicles in current usage having the genuine mufflers replaced with those verified by a performance certification program, adoption of relative value regulations should be discussed later. For the time being, </a:t>
            </a:r>
            <a:r>
              <a:rPr lang="ja-JP" altLang="en-US" sz="1400" b="1" u="sng" dirty="0">
                <a:solidFill>
                  <a:srgbClr val="000000"/>
                </a:solidFill>
                <a:latin typeface="Times New Roman" pitchFamily="18" charset="0"/>
                <a:sym typeface="Times New Roman" pitchFamily="18" charset="0"/>
              </a:rPr>
              <a:t>the current regulations should be maintained</a:t>
            </a:r>
            <a:r>
              <a:rPr lang="ja-JP" altLang="en-US" sz="1400" dirty="0">
                <a:solidFill>
                  <a:srgbClr val="000000"/>
                </a:solidFill>
                <a:latin typeface="Times New Roman" pitchFamily="18" charset="0"/>
                <a:sym typeface="Times New Roman" pitchFamily="18" charset="0"/>
              </a:rPr>
              <a:t>.</a:t>
            </a:r>
            <a:endParaRPr lang="en-US" altLang="ja-JP" sz="1400" dirty="0">
              <a:solidFill>
                <a:srgbClr val="000000"/>
              </a:solidFill>
              <a:latin typeface="Times New Roman" pitchFamily="18" charset="0"/>
              <a:sym typeface="Times New Roman" pitchFamily="18" charset="0"/>
            </a:endParaRPr>
          </a:p>
        </p:txBody>
      </p:sp>
      <p:sp>
        <p:nvSpPr>
          <p:cNvPr id="18481" name="正方形/長方形 29"/>
          <p:cNvSpPr>
            <a:spLocks noChangeArrowheads="1"/>
          </p:cNvSpPr>
          <p:nvPr/>
        </p:nvSpPr>
        <p:spPr bwMode="auto">
          <a:xfrm>
            <a:off x="8172450" y="3714750"/>
            <a:ext cx="814388" cy="147638"/>
          </a:xfrm>
          <a:prstGeom prst="rect">
            <a:avLst/>
          </a:prstGeom>
          <a:noFill/>
          <a:ln w="9525">
            <a:noFill/>
            <a:miter lim="800000"/>
            <a:headEnd/>
            <a:tailEnd/>
          </a:ln>
        </p:spPr>
        <p:txBody>
          <a:bodyPr anchor="ctr"/>
          <a:lstStyle/>
          <a:p>
            <a:pPr algn="ctr">
              <a:defRPr/>
            </a:pPr>
            <a:r>
              <a:rPr lang="ja-JP" altLang="en-US" sz="900" dirty="0">
                <a:latin typeface="+mn-lt"/>
              </a:rPr>
              <a:t>(Unit: dB)</a:t>
            </a:r>
          </a:p>
        </p:txBody>
      </p:sp>
      <p:sp>
        <p:nvSpPr>
          <p:cNvPr id="25" name="正方形/長方形 17"/>
          <p:cNvSpPr>
            <a:spLocks noChangeArrowheads="1"/>
          </p:cNvSpPr>
          <p:nvPr/>
        </p:nvSpPr>
        <p:spPr bwMode="auto">
          <a:xfrm>
            <a:off x="0" y="584200"/>
            <a:ext cx="9112250" cy="361950"/>
          </a:xfrm>
          <a:prstGeom prst="rect">
            <a:avLst/>
          </a:prstGeom>
          <a:noFill/>
          <a:ln w="9525">
            <a:noFill/>
            <a:miter lim="800000"/>
            <a:headEnd/>
            <a:tailEnd/>
          </a:ln>
        </p:spPr>
        <p:txBody>
          <a:bodyPr>
            <a:spAutoFit/>
          </a:bodyPr>
          <a:lstStyle/>
          <a:p>
            <a:pPr marL="266700" indent="-266700">
              <a:defRPr/>
            </a:pPr>
            <a:r>
              <a:rPr lang="ja-JP" altLang="en-US" sz="1750" b="1" u="sng" dirty="0">
                <a:solidFill>
                  <a:srgbClr val="000000"/>
                </a:solidFill>
                <a:latin typeface="Times New Roman" pitchFamily="18" charset="0"/>
                <a:sym typeface="Times New Roman" pitchFamily="18" charset="0"/>
              </a:rPr>
              <a:t>3.</a:t>
            </a:r>
            <a:r>
              <a:rPr lang="en-US" altLang="ja-JP" sz="1750" b="1" u="sng" dirty="0">
                <a:solidFill>
                  <a:srgbClr val="000000"/>
                </a:solidFill>
                <a:latin typeface="Times New Roman" pitchFamily="18" charset="0"/>
                <a:sym typeface="Times New Roman" pitchFamily="18" charset="0"/>
              </a:rPr>
              <a:t>	</a:t>
            </a:r>
            <a:r>
              <a:rPr lang="ja-JP" altLang="en-US" sz="1750" b="1" u="sng" dirty="0">
                <a:solidFill>
                  <a:srgbClr val="000000"/>
                </a:solidFill>
                <a:latin typeface="Times New Roman" pitchFamily="18" charset="0"/>
                <a:sym typeface="Times New Roman" pitchFamily="18" charset="0"/>
              </a:rPr>
              <a:t>Review of regulations on 4-wheeler and motorcycle proximity stationary noise </a:t>
            </a:r>
            <a:r>
              <a:rPr lang="en-US" altLang="ja-JP" sz="1750" b="1" u="sng" dirty="0">
                <a:solidFill>
                  <a:srgbClr val="000000"/>
                </a:solidFill>
                <a:latin typeface="Times New Roman" pitchFamily="18" charset="0"/>
                <a:sym typeface="Times New Roman" pitchFamily="18" charset="0"/>
              </a:rPr>
              <a:t>(continued)</a:t>
            </a:r>
            <a:endParaRPr lang="ja-JP" altLang="en-US" sz="1750" b="1" u="sng" dirty="0">
              <a:solidFill>
                <a:srgbClr val="000000"/>
              </a:solidFill>
              <a:latin typeface="Times New Roman" pitchFamily="18" charset="0"/>
              <a:sym typeface="Times New Roman" pitchFamily="18" charset="0"/>
            </a:endParaRPr>
          </a:p>
        </p:txBody>
      </p:sp>
      <p:sp>
        <p:nvSpPr>
          <p:cNvPr id="23593"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555B4CAF-DAB9-4F60-87C8-CA82B8D42421}" type="slidenum">
              <a:rPr lang="ja-JP" altLang="en-US" sz="1600">
                <a:latin typeface="Times New Roman" pitchFamily="18" charset="0"/>
                <a:sym typeface="Times New Roman" pitchFamily="18" charset="0"/>
              </a:rPr>
              <a:pPr algn="r"/>
              <a:t>12</a:t>
            </a:fld>
            <a:endParaRPr lang="ja-JP" altLang="en-US" sz="1600">
              <a:latin typeface="Times New Roman" pitchFamily="18" charset="0"/>
              <a:sym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正方形/長方形 25"/>
          <p:cNvSpPr>
            <a:spLocks noChangeArrowheads="1"/>
          </p:cNvSpPr>
          <p:nvPr/>
        </p:nvSpPr>
        <p:spPr bwMode="auto">
          <a:xfrm>
            <a:off x="28575" y="584200"/>
            <a:ext cx="8729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6700" indent="-266700"/>
            <a:r>
              <a:rPr lang="ja-JP" altLang="en-US" sz="2000" b="1" u="sng">
                <a:solidFill>
                  <a:srgbClr val="000000"/>
                </a:solidFill>
                <a:latin typeface="Times New Roman" pitchFamily="18" charset="0"/>
                <a:sym typeface="Times New Roman" pitchFamily="18" charset="0"/>
              </a:rPr>
              <a:t>4.</a:t>
            </a:r>
            <a:r>
              <a:rPr lang="en-US" altLang="ja-JP" sz="2000" b="1" u="sng">
                <a:solidFill>
                  <a:srgbClr val="000000"/>
                </a:solidFill>
                <a:latin typeface="Times New Roman" pitchFamily="18" charset="0"/>
                <a:sym typeface="Times New Roman" pitchFamily="18" charset="0"/>
              </a:rPr>
              <a:t>	</a:t>
            </a:r>
            <a:r>
              <a:rPr lang="ja-JP" altLang="en-US" sz="2000" b="1" u="sng">
                <a:solidFill>
                  <a:srgbClr val="000000"/>
                </a:solidFill>
                <a:latin typeface="Times New Roman" pitchFamily="18" charset="0"/>
                <a:sym typeface="Times New Roman" pitchFamily="18" charset="0"/>
              </a:rPr>
              <a:t>Tire noise reduction measures of four-wheelers</a:t>
            </a:r>
          </a:p>
        </p:txBody>
      </p:sp>
      <p:sp>
        <p:nvSpPr>
          <p:cNvPr id="24579" name="正方形/長方形 10"/>
          <p:cNvSpPr>
            <a:spLocks noChangeArrowheads="1"/>
          </p:cNvSpPr>
          <p:nvPr/>
        </p:nvSpPr>
        <p:spPr bwMode="auto">
          <a:xfrm>
            <a:off x="317500" y="1384300"/>
            <a:ext cx="82359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The </a:t>
            </a:r>
            <a:r>
              <a:rPr lang="ja-JP" altLang="en-US" sz="1400" dirty="0" smtClean="0">
                <a:solidFill>
                  <a:srgbClr val="000000"/>
                </a:solidFill>
                <a:latin typeface="Times New Roman" pitchFamily="18" charset="0"/>
                <a:sym typeface="Times New Roman" pitchFamily="18" charset="0"/>
              </a:rPr>
              <a:t>second re</a:t>
            </a:r>
            <a:r>
              <a:rPr lang="en-US" altLang="ja-JP" sz="1400" dirty="0" smtClean="0">
                <a:solidFill>
                  <a:srgbClr val="000000"/>
                </a:solidFill>
                <a:latin typeface="Times New Roman" pitchFamily="18" charset="0"/>
                <a:sym typeface="Times New Roman" pitchFamily="18" charset="0"/>
              </a:rPr>
              <a:t>port </a:t>
            </a:r>
            <a:r>
              <a:rPr lang="ja-JP" altLang="en-US" sz="1400" dirty="0" smtClean="0">
                <a:solidFill>
                  <a:srgbClr val="000000"/>
                </a:solidFill>
                <a:latin typeface="Times New Roman" pitchFamily="18" charset="0"/>
                <a:sym typeface="Times New Roman" pitchFamily="18" charset="0"/>
              </a:rPr>
              <a:t>suggests </a:t>
            </a:r>
            <a:r>
              <a:rPr lang="ja-JP" altLang="en-US" sz="1400" dirty="0">
                <a:solidFill>
                  <a:srgbClr val="000000"/>
                </a:solidFill>
                <a:latin typeface="Times New Roman" pitchFamily="18" charset="0"/>
                <a:sym typeface="Times New Roman" pitchFamily="18" charset="0"/>
              </a:rPr>
              <a:t>that Japan should </a:t>
            </a:r>
            <a:r>
              <a:rPr lang="ja-JP" altLang="en-US" sz="1400" b="1" u="sng" dirty="0">
                <a:solidFill>
                  <a:srgbClr val="000000"/>
                </a:solidFill>
                <a:latin typeface="Times New Roman" pitchFamily="18" charset="0"/>
                <a:sym typeface="Times New Roman" pitchFamily="18" charset="0"/>
              </a:rPr>
              <a:t>adopt the R117-02</a:t>
            </a:r>
            <a:r>
              <a:rPr lang="ja-JP" altLang="en-US" sz="1400" dirty="0">
                <a:solidFill>
                  <a:srgbClr val="000000"/>
                </a:solidFill>
                <a:latin typeface="Times New Roman" pitchFamily="18" charset="0"/>
                <a:sym typeface="Times New Roman" pitchFamily="18" charset="0"/>
              </a:rPr>
              <a:t> and </a:t>
            </a:r>
            <a:r>
              <a:rPr lang="ja-JP" altLang="en-US" sz="1400" b="1" u="sng" dirty="0">
                <a:solidFill>
                  <a:srgbClr val="000000"/>
                </a:solidFill>
                <a:latin typeface="Times New Roman" pitchFamily="18" charset="0"/>
                <a:sym typeface="Times New Roman" pitchFamily="18" charset="0"/>
              </a:rPr>
              <a:t>adapt the target limits to those of the R117-02</a:t>
            </a:r>
            <a:r>
              <a:rPr lang="ja-JP" altLang="en-US" sz="1400" dirty="0">
                <a:solidFill>
                  <a:srgbClr val="000000"/>
                </a:solidFill>
                <a:latin typeface="Times New Roman" pitchFamily="18" charset="0"/>
                <a:sym typeface="Times New Roman" pitchFamily="18" charset="0"/>
              </a:rPr>
              <a:t>. </a:t>
            </a:r>
            <a:endParaRPr lang="en-US" altLang="ja-JP" sz="1400" dirty="0">
              <a:solidFill>
                <a:srgbClr val="000000"/>
              </a:solidFill>
              <a:latin typeface="Times New Roman" pitchFamily="18" charset="0"/>
              <a:sym typeface="Times New Roman" pitchFamily="18" charset="0"/>
            </a:endParaRPr>
          </a:p>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We have </a:t>
            </a:r>
            <a:r>
              <a:rPr lang="ja-JP" altLang="en-US" sz="1400" b="1" u="sng" dirty="0">
                <a:solidFill>
                  <a:srgbClr val="000000"/>
                </a:solidFill>
                <a:latin typeface="Times New Roman" pitchFamily="18" charset="0"/>
                <a:sym typeface="Times New Roman" pitchFamily="18" charset="0"/>
              </a:rPr>
              <a:t>discussed the timing of application of the target limits</a:t>
            </a:r>
            <a:r>
              <a:rPr lang="ja-JP" altLang="en-US" sz="1400" dirty="0">
                <a:solidFill>
                  <a:srgbClr val="000000"/>
                </a:solidFill>
                <a:latin typeface="Times New Roman" pitchFamily="18" charset="0"/>
                <a:sym typeface="Times New Roman" pitchFamily="18" charset="0"/>
              </a:rPr>
              <a:t>, which </a:t>
            </a:r>
            <a:r>
              <a:rPr lang="en-US" altLang="ja-JP" sz="1400" dirty="0">
                <a:solidFill>
                  <a:srgbClr val="000000"/>
                </a:solidFill>
                <a:latin typeface="Times New Roman" pitchFamily="18" charset="0"/>
                <a:sym typeface="Times New Roman" pitchFamily="18" charset="0"/>
              </a:rPr>
              <a:t>was </a:t>
            </a:r>
            <a:r>
              <a:rPr lang="ja-JP" altLang="en-US" sz="1400" dirty="0">
                <a:solidFill>
                  <a:srgbClr val="000000"/>
                </a:solidFill>
                <a:latin typeface="Times New Roman" pitchFamily="18" charset="0"/>
                <a:sym typeface="Times New Roman" pitchFamily="18" charset="0"/>
              </a:rPr>
              <a:t>an action item </a:t>
            </a:r>
            <a:r>
              <a:rPr lang="en-US" altLang="ja-JP" sz="1400" dirty="0">
                <a:solidFill>
                  <a:srgbClr val="000000"/>
                </a:solidFill>
                <a:latin typeface="Times New Roman" pitchFamily="18" charset="0"/>
                <a:sym typeface="Times New Roman" pitchFamily="18" charset="0"/>
              </a:rPr>
              <a:t>of the </a:t>
            </a:r>
            <a:r>
              <a:rPr lang="en-US" altLang="ja-JP" sz="1400" dirty="0" smtClean="0">
                <a:solidFill>
                  <a:srgbClr val="000000"/>
                </a:solidFill>
                <a:latin typeface="Times New Roman" pitchFamily="18" charset="0"/>
                <a:sym typeface="Times New Roman" pitchFamily="18" charset="0"/>
              </a:rPr>
              <a:t>report</a:t>
            </a:r>
            <a:r>
              <a:rPr lang="ja-JP" altLang="en-US" sz="1400" dirty="0" err="1" smtClean="0">
                <a:solidFill>
                  <a:srgbClr val="000000"/>
                </a:solidFill>
                <a:latin typeface="Times New Roman" pitchFamily="18" charset="0"/>
                <a:sym typeface="Times New Roman" pitchFamily="18" charset="0"/>
              </a:rPr>
              <a:t>.</a:t>
            </a:r>
            <a:endParaRPr lang="ja-JP" altLang="en-US" sz="1400" dirty="0">
              <a:solidFill>
                <a:srgbClr val="000000"/>
              </a:solidFill>
              <a:latin typeface="Times New Roman" pitchFamily="18" charset="0"/>
              <a:sym typeface="Times New Roman" pitchFamily="18" charset="0"/>
            </a:endParaRPr>
          </a:p>
        </p:txBody>
      </p:sp>
      <p:sp>
        <p:nvSpPr>
          <p:cNvPr id="24581" name="下矢印 28"/>
          <p:cNvSpPr>
            <a:spLocks noChangeArrowheads="1"/>
          </p:cNvSpPr>
          <p:nvPr/>
        </p:nvSpPr>
        <p:spPr bwMode="auto">
          <a:xfrm>
            <a:off x="4111625" y="2940050"/>
            <a:ext cx="922338" cy="428625"/>
          </a:xfrm>
          <a:prstGeom prst="downArrow">
            <a:avLst>
              <a:gd name="adj1" fmla="val 50000"/>
              <a:gd name="adj2" fmla="val 50000"/>
            </a:avLst>
          </a:prstGeom>
          <a:solidFill>
            <a:srgbClr val="FFFFFF"/>
          </a:solidFill>
          <a:ln w="25400">
            <a:solidFill>
              <a:srgbClr val="F79646"/>
            </a:solidFill>
            <a:miter lim="800000"/>
            <a:headEnd/>
            <a:tailEnd/>
          </a:ln>
        </p:spPr>
        <p:txBody>
          <a:bodyPr anchor="ctr"/>
          <a:lstStyle/>
          <a:p>
            <a:pPr algn="ctr"/>
            <a:endParaRPr lang="ja-JP" altLang="ja-JP">
              <a:solidFill>
                <a:srgbClr val="000000"/>
              </a:solidFill>
            </a:endParaRPr>
          </a:p>
        </p:txBody>
      </p:sp>
      <p:sp>
        <p:nvSpPr>
          <p:cNvPr id="24582" name="正方形/長方形 49"/>
          <p:cNvSpPr>
            <a:spLocks noChangeArrowheads="1"/>
          </p:cNvSpPr>
          <p:nvPr/>
        </p:nvSpPr>
        <p:spPr bwMode="auto">
          <a:xfrm>
            <a:off x="130175" y="1054100"/>
            <a:ext cx="1531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1600">
                <a:solidFill>
                  <a:srgbClr val="000000"/>
                </a:solidFill>
                <a:sym typeface="Wingdings 2" pitchFamily="18" charset="2"/>
              </a:rPr>
              <a:t></a:t>
            </a:r>
            <a:r>
              <a:rPr lang="en-US" altLang="ja-JP" sz="1600">
                <a:solidFill>
                  <a:srgbClr val="000000"/>
                </a:solidFill>
                <a:sym typeface="Times New Roman" pitchFamily="18" charset="0"/>
              </a:rPr>
              <a:t>	</a:t>
            </a:r>
            <a:r>
              <a:rPr lang="ja-JP" altLang="en-US" sz="1600" b="1">
                <a:solidFill>
                  <a:srgbClr val="000000"/>
                </a:solidFill>
                <a:latin typeface="Times New Roman" pitchFamily="18" charset="0"/>
                <a:sym typeface="Times New Roman" pitchFamily="18" charset="0"/>
              </a:rPr>
              <a:t>Background</a:t>
            </a:r>
            <a:endParaRPr lang="en-US" altLang="ja-JP" sz="1600" b="1">
              <a:solidFill>
                <a:srgbClr val="000000"/>
              </a:solidFill>
              <a:latin typeface="Times New Roman" pitchFamily="18" charset="0"/>
              <a:sym typeface="Times New Roman" pitchFamily="18" charset="0"/>
            </a:endParaRPr>
          </a:p>
        </p:txBody>
      </p:sp>
      <p:sp>
        <p:nvSpPr>
          <p:cNvPr id="24583"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6B11D20C-778B-4725-8C83-B4809865557F}" type="slidenum">
              <a:rPr lang="ja-JP" altLang="en-US" sz="1600">
                <a:latin typeface="Times New Roman" pitchFamily="18" charset="0"/>
                <a:sym typeface="Times New Roman" pitchFamily="18" charset="0"/>
              </a:rPr>
              <a:pPr algn="r"/>
              <a:t>13</a:t>
            </a:fld>
            <a:endParaRPr lang="ja-JP" altLang="en-US" sz="1600">
              <a:latin typeface="Times New Roman" pitchFamily="18" charset="0"/>
              <a:sym typeface="Times New Roman" pitchFamily="18" charset="0"/>
            </a:endParaRPr>
          </a:p>
        </p:txBody>
      </p:sp>
      <p:pic>
        <p:nvPicPr>
          <p:cNvPr id="8"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
        <p:nvSpPr>
          <p:cNvPr id="25602" name="角丸四角形 35"/>
          <p:cNvSpPr>
            <a:spLocks noChangeArrowheads="1"/>
          </p:cNvSpPr>
          <p:nvPr/>
        </p:nvSpPr>
        <p:spPr bwMode="auto">
          <a:xfrm>
            <a:off x="119063" y="1196975"/>
            <a:ext cx="8905875" cy="5432425"/>
          </a:xfrm>
          <a:prstGeom prst="roundRect">
            <a:avLst>
              <a:gd name="adj" fmla="val 6074"/>
            </a:avLst>
          </a:prstGeom>
          <a:solidFill>
            <a:srgbClr val="FFFFCC"/>
          </a:solidFill>
          <a:ln w="25400">
            <a:solidFill>
              <a:srgbClr val="395E8A"/>
            </a:solidFill>
            <a:round/>
            <a:headEnd/>
            <a:tailEnd/>
          </a:ln>
        </p:spPr>
        <p:txBody>
          <a:bodyPr anchor="ctr"/>
          <a:lstStyle/>
          <a:p>
            <a:pPr algn="ctr"/>
            <a:endParaRPr lang="ja-JP" altLang="ja-JP" sz="1600">
              <a:solidFill>
                <a:srgbClr val="FFFFFF"/>
              </a:solidFill>
            </a:endParaRPr>
          </a:p>
        </p:txBody>
      </p:sp>
      <p:sp>
        <p:nvSpPr>
          <p:cNvPr id="25603" name="正方形/長方形 36"/>
          <p:cNvSpPr>
            <a:spLocks noChangeArrowheads="1"/>
          </p:cNvSpPr>
          <p:nvPr/>
        </p:nvSpPr>
        <p:spPr bwMode="auto">
          <a:xfrm>
            <a:off x="117475" y="1054100"/>
            <a:ext cx="2708275" cy="338138"/>
          </a:xfrm>
          <a:prstGeom prst="rect">
            <a:avLst/>
          </a:prstGeom>
          <a:gradFill rotWithShape="1">
            <a:gsLst>
              <a:gs pos="0">
                <a:srgbClr val="C96C1F"/>
              </a:gs>
              <a:gs pos="79999">
                <a:srgbClr val="FF8F33"/>
              </a:gs>
              <a:gs pos="100000">
                <a:srgbClr val="FF8F3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600" b="1">
                <a:solidFill>
                  <a:srgbClr val="FFFFFF"/>
                </a:solidFill>
                <a:latin typeface="Times New Roman" pitchFamily="18" charset="0"/>
              </a:rPr>
              <a:t>Points in the third report</a:t>
            </a:r>
          </a:p>
        </p:txBody>
      </p:sp>
      <p:sp>
        <p:nvSpPr>
          <p:cNvPr id="25604" name="正方形/長方形 22"/>
          <p:cNvSpPr>
            <a:spLocks noChangeArrowheads="1"/>
          </p:cNvSpPr>
          <p:nvPr/>
        </p:nvSpPr>
        <p:spPr bwMode="auto">
          <a:xfrm>
            <a:off x="123825" y="1403350"/>
            <a:ext cx="3990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1600">
                <a:solidFill>
                  <a:srgbClr val="000000"/>
                </a:solidFill>
                <a:sym typeface="Wingdings 2" pitchFamily="18" charset="2"/>
              </a:rPr>
              <a:t></a:t>
            </a:r>
            <a:r>
              <a:rPr lang="en-US" altLang="ja-JP" sz="1600">
                <a:solidFill>
                  <a:srgbClr val="000000"/>
                </a:solidFill>
                <a:sym typeface="Times New Roman" pitchFamily="18" charset="0"/>
              </a:rPr>
              <a:t>	</a:t>
            </a:r>
            <a:r>
              <a:rPr lang="ja-JP" altLang="en-US" sz="1600" b="1">
                <a:solidFill>
                  <a:srgbClr val="000000"/>
                </a:solidFill>
                <a:latin typeface="Times New Roman" pitchFamily="18" charset="0"/>
                <a:sym typeface="Times New Roman" pitchFamily="18" charset="0"/>
              </a:rPr>
              <a:t>Application of target limits for tire noise</a:t>
            </a:r>
            <a:endParaRPr lang="en-US" altLang="ja-JP" sz="1600" b="1">
              <a:solidFill>
                <a:srgbClr val="000000"/>
              </a:solidFill>
              <a:latin typeface="Times New Roman" pitchFamily="18" charset="0"/>
              <a:sym typeface="Times New Roman" pitchFamily="18" charset="0"/>
            </a:endParaRPr>
          </a:p>
        </p:txBody>
      </p:sp>
      <p:sp>
        <p:nvSpPr>
          <p:cNvPr id="25605" name="正方形/長方形 2"/>
          <p:cNvSpPr>
            <a:spLocks noChangeArrowheads="1"/>
          </p:cNvSpPr>
          <p:nvPr/>
        </p:nvSpPr>
        <p:spPr bwMode="auto">
          <a:xfrm>
            <a:off x="287338" y="1684338"/>
            <a:ext cx="4754562"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4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The tire noise regulations should be </a:t>
            </a:r>
            <a:r>
              <a:rPr lang="ja-JP" altLang="en-US" sz="1400" b="1" u="sng" dirty="0">
                <a:solidFill>
                  <a:srgbClr val="000000"/>
                </a:solidFill>
                <a:latin typeface="Times New Roman" pitchFamily="18" charset="0"/>
                <a:sym typeface="Times New Roman" pitchFamily="18" charset="0"/>
              </a:rPr>
              <a:t>applied to new vehicles first</a:t>
            </a:r>
            <a:r>
              <a:rPr lang="ja-JP" altLang="en-US" sz="1400" dirty="0">
                <a:solidFill>
                  <a:srgbClr val="000000"/>
                </a:solidFill>
                <a:latin typeface="Times New Roman" pitchFamily="18" charset="0"/>
                <a:sym typeface="Times New Roman" pitchFamily="18" charset="0"/>
              </a:rPr>
              <a:t>, which are easier to adopt new regulations for.</a:t>
            </a:r>
            <a:endParaRPr lang="en-US" altLang="ja-JP" sz="1400" dirty="0">
              <a:solidFill>
                <a:srgbClr val="000000"/>
              </a:solidFill>
              <a:latin typeface="Times New Roman" pitchFamily="18" charset="0"/>
              <a:sym typeface="Times New Roman" pitchFamily="18" charset="0"/>
            </a:endParaRPr>
          </a:p>
          <a:p>
            <a:pPr marL="180975" indent="-180975">
              <a:spcAft>
                <a:spcPts val="4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The </a:t>
            </a:r>
            <a:r>
              <a:rPr lang="en-US" altLang="ja-JP" sz="1400" dirty="0">
                <a:solidFill>
                  <a:srgbClr val="000000"/>
                </a:solidFill>
                <a:latin typeface="Times New Roman" pitchFamily="18" charset="0"/>
                <a:sym typeface="Times New Roman" pitchFamily="18" charset="0"/>
              </a:rPr>
              <a:t>R117-02</a:t>
            </a:r>
            <a:r>
              <a:rPr lang="ja-JP" altLang="en-US" sz="1400" dirty="0">
                <a:solidFill>
                  <a:srgbClr val="000000"/>
                </a:solidFill>
                <a:latin typeface="Times New Roman" pitchFamily="18" charset="0"/>
                <a:sym typeface="Times New Roman" pitchFamily="18" charset="0"/>
              </a:rPr>
              <a:t> specifies three technical requirements: </a:t>
            </a:r>
            <a:r>
              <a:rPr lang="ja-JP" altLang="en-US" sz="1400" b="1" u="sng" dirty="0">
                <a:solidFill>
                  <a:srgbClr val="000000"/>
                </a:solidFill>
                <a:latin typeface="Times New Roman" pitchFamily="18" charset="0"/>
                <a:sym typeface="Times New Roman" pitchFamily="18" charset="0"/>
              </a:rPr>
              <a:t>Tire rolling sound (noise), wet grip adhesion (safety), and rolling resistance (fuel efficiency)</a:t>
            </a:r>
            <a:r>
              <a:rPr lang="ja-JP" altLang="en-US" sz="1400" dirty="0">
                <a:solidFill>
                  <a:srgbClr val="000000"/>
                </a:solidFill>
                <a:latin typeface="Times New Roman" pitchFamily="18" charset="0"/>
                <a:sym typeface="Times New Roman" pitchFamily="18" charset="0"/>
              </a:rPr>
              <a:t>. </a:t>
            </a:r>
            <a:r>
              <a:rPr lang="ja-JP" altLang="en-US" sz="1400" b="1" u="sng" dirty="0">
                <a:solidFill>
                  <a:srgbClr val="000000"/>
                </a:solidFill>
                <a:latin typeface="Times New Roman" pitchFamily="18" charset="0"/>
                <a:sym typeface="Times New Roman" pitchFamily="18" charset="0"/>
              </a:rPr>
              <a:t>Considering time required for tire development</a:t>
            </a:r>
            <a:r>
              <a:rPr lang="ja-JP" altLang="en-US" sz="1400" b="1"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including those capabilities, the limits should be applied as below.</a:t>
            </a:r>
            <a:endParaRPr lang="en-US" altLang="ja-JP" sz="1400" dirty="0">
              <a:solidFill>
                <a:srgbClr val="000000"/>
              </a:solidFill>
              <a:latin typeface="Times New Roman" pitchFamily="18" charset="0"/>
              <a:sym typeface="Times New Roman" pitchFamily="18" charset="0"/>
            </a:endParaRPr>
          </a:p>
        </p:txBody>
      </p:sp>
      <p:sp>
        <p:nvSpPr>
          <p:cNvPr id="25606" name="正方形/長方形 26"/>
          <p:cNvSpPr>
            <a:spLocks noChangeArrowheads="1"/>
          </p:cNvSpPr>
          <p:nvPr/>
        </p:nvSpPr>
        <p:spPr bwMode="auto">
          <a:xfrm>
            <a:off x="123825" y="3357563"/>
            <a:ext cx="42386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6700" indent="-266700">
              <a:lnSpc>
                <a:spcPts val="1600"/>
              </a:lnSpc>
            </a:pPr>
            <a:r>
              <a:rPr lang="ja-JP" altLang="en-US" sz="1600">
                <a:solidFill>
                  <a:srgbClr val="000000"/>
                </a:solidFill>
                <a:sym typeface="Wingdings 2" pitchFamily="18" charset="2"/>
              </a:rPr>
              <a:t></a:t>
            </a:r>
            <a:r>
              <a:rPr lang="en-US" altLang="ja-JP" sz="1600">
                <a:solidFill>
                  <a:srgbClr val="000000"/>
                </a:solidFill>
                <a:sym typeface="Times New Roman" pitchFamily="18" charset="0"/>
              </a:rPr>
              <a:t>	</a:t>
            </a:r>
            <a:r>
              <a:rPr lang="ja-JP" altLang="en-US" sz="1600" b="1">
                <a:solidFill>
                  <a:srgbClr val="000000"/>
                </a:solidFill>
                <a:latin typeface="Times New Roman" pitchFamily="18" charset="0"/>
                <a:sym typeface="Times New Roman" pitchFamily="18" charset="0"/>
              </a:rPr>
              <a:t>Timing of application of target limits for tire noise</a:t>
            </a:r>
            <a:endParaRPr lang="en-US" altLang="ja-JP" sz="1600" b="1">
              <a:solidFill>
                <a:srgbClr val="000000"/>
              </a:solidFill>
              <a:latin typeface="Times New Roman" pitchFamily="18" charset="0"/>
              <a:sym typeface="Times New Roman" pitchFamily="18" charset="0"/>
            </a:endParaRPr>
          </a:p>
        </p:txBody>
      </p:sp>
      <p:graphicFrame>
        <p:nvGraphicFramePr>
          <p:cNvPr id="9228" name="Group 12"/>
          <p:cNvGraphicFramePr>
            <a:graphicFrameLocks noGrp="1"/>
          </p:cNvGraphicFramePr>
          <p:nvPr/>
        </p:nvGraphicFramePr>
        <p:xfrm>
          <a:off x="520700" y="3867150"/>
          <a:ext cx="3562350" cy="1612674"/>
        </p:xfrm>
        <a:graphic>
          <a:graphicData uri="http://schemas.openxmlformats.org/drawingml/2006/table">
            <a:tbl>
              <a:tblPr/>
              <a:tblGrid>
                <a:gridCol w="1895529"/>
                <a:gridCol w="1666821"/>
              </a:tblGrid>
              <a:tr h="356189">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rPr>
                        <a:t>Vehicle type</a:t>
                      </a:r>
                    </a:p>
                  </a:txBody>
                  <a:tcPr marL="54002" marR="54002" marT="18008" marB="18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rPr>
                        <a:t>Application of tire noise target limits</a:t>
                      </a:r>
                    </a:p>
                  </a:txBody>
                  <a:tcPr marL="54002" marR="54002" marT="18008" marB="18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156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rPr>
                        <a:t>Passenger car</a:t>
                      </a:r>
                    </a:p>
                  </a:txBody>
                  <a:tcPr marL="91443" marR="91443"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rPr>
                        <a:t>2018</a:t>
                      </a:r>
                      <a:endParaRPr kumimoji="0" lang="ja-JP" alt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endParaRPr>
                    </a:p>
                  </a:txBody>
                  <a:tcPr marL="91443" marR="91443"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2204">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rPr>
                        <a:t>Small commercial vehicle and 3.5-ton or lighter trailer</a:t>
                      </a:r>
                      <a:endParaRPr kumimoji="0" 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endParaRPr>
                    </a:p>
                  </a:txBody>
                  <a:tcPr marL="90003" marR="90003" marT="36015" marB="360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rPr>
                        <a:t>2019</a:t>
                      </a:r>
                      <a:endParaRPr kumimoji="0" lang="ja-JP" alt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endParaRPr>
                    </a:p>
                  </a:txBody>
                  <a:tcPr marL="90003" marR="90003" marT="36015" marB="360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704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rPr>
                        <a:t>Midsize and large commercial vehicles and over 3.5-ton trailer</a:t>
                      </a:r>
                      <a:endParaRPr kumimoji="0" 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endParaRPr>
                    </a:p>
                  </a:txBody>
                  <a:tcPr marL="90003" marR="90003" marT="36015" marB="360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100" b="0" i="0" u="none" strike="noStrike" cap="none" normalizeH="0" baseline="0" dirty="0" smtClean="0">
                          <a:ln>
                            <a:noFill/>
                          </a:ln>
                          <a:solidFill>
                            <a:schemeClr val="tx1"/>
                          </a:solidFill>
                          <a:effectLst/>
                          <a:latin typeface="+mn-lt"/>
                          <a:ea typeface="ＭＳ Ｐゴシック" pitchFamily="50" charset="-128"/>
                          <a:sym typeface="Times New Roman" pitchFamily="18" charset="0"/>
                        </a:rPr>
                        <a:t>2023</a:t>
                      </a:r>
                    </a:p>
                  </a:txBody>
                  <a:tcPr marL="90003" marR="90003" marT="36015" marB="360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5624" name="テキスト ボックス 3"/>
          <p:cNvSpPr>
            <a:spLocks noChangeArrowheads="1"/>
          </p:cNvSpPr>
          <p:nvPr/>
        </p:nvSpPr>
        <p:spPr bwMode="auto">
          <a:xfrm>
            <a:off x="5340350" y="6226175"/>
            <a:ext cx="36464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950" indent="-361950">
              <a:spcBef>
                <a:spcPts val="500"/>
              </a:spcBef>
              <a:spcAft>
                <a:spcPts val="500"/>
              </a:spcAft>
            </a:pPr>
            <a:r>
              <a:rPr lang="ja-JP" altLang="en-US" sz="900" i="1">
                <a:solidFill>
                  <a:srgbClr val="000000"/>
                </a:solidFill>
                <a:latin typeface="Times New Roman" pitchFamily="18" charset="0"/>
                <a:ea typeface="ＭＳ 明朝" pitchFamily="17" charset="-128"/>
                <a:sym typeface="ＭＳ Ｐゴシック" pitchFamily="50" charset="-128"/>
              </a:rPr>
              <a:t>Source: Taken from  a report on tire road noise by the Japan Automobile Tyre Manufacturers Association, Inc.</a:t>
            </a:r>
            <a:endParaRPr lang="ja-JP" altLang="en-US" sz="900" i="1">
              <a:sym typeface="ＭＳ Ｐゴシック" pitchFamily="50" charset="-128"/>
            </a:endParaRPr>
          </a:p>
        </p:txBody>
      </p:sp>
      <p:sp>
        <p:nvSpPr>
          <p:cNvPr id="25625" name="Rectangle 2"/>
          <p:cNvSpPr>
            <a:spLocks noChangeArrowheads="1"/>
          </p:cNvSpPr>
          <p:nvPr/>
        </p:nvSpPr>
        <p:spPr bwMode="auto">
          <a:xfrm>
            <a:off x="5307013" y="1255713"/>
            <a:ext cx="3390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ja-JP" altLang="en-US" sz="1100">
                <a:solidFill>
                  <a:srgbClr val="000000"/>
                </a:solidFill>
                <a:latin typeface="Calibri" pitchFamily="34" charset="0"/>
                <a:sym typeface="Times New Roman" pitchFamily="18" charset="0"/>
              </a:rPr>
              <a:t>[Reference] Capabilities required of tires</a:t>
            </a:r>
          </a:p>
        </p:txBody>
      </p:sp>
      <p:sp>
        <p:nvSpPr>
          <p:cNvPr id="25626" name="Rectangle 2"/>
          <p:cNvSpPr>
            <a:spLocks noChangeArrowheads="1"/>
          </p:cNvSpPr>
          <p:nvPr/>
        </p:nvSpPr>
        <p:spPr bwMode="auto">
          <a:xfrm>
            <a:off x="4598988" y="3432175"/>
            <a:ext cx="42608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809625" indent="-809625" algn="ctr" eaLnBrk="0" hangingPunct="0"/>
            <a:r>
              <a:rPr lang="ja-JP" altLang="en-US" sz="1100">
                <a:solidFill>
                  <a:srgbClr val="000000"/>
                </a:solidFill>
                <a:latin typeface="Calibri" pitchFamily="34" charset="0"/>
                <a:sym typeface="Times New Roman" pitchFamily="18" charset="0"/>
              </a:rPr>
              <a:t>[Reference]</a:t>
            </a:r>
            <a:r>
              <a:rPr lang="en-US" altLang="ja-JP" sz="1100">
                <a:solidFill>
                  <a:srgbClr val="000000"/>
                </a:solidFill>
                <a:latin typeface="Calibri" pitchFamily="34" charset="0"/>
                <a:sym typeface="Times New Roman" pitchFamily="18" charset="0"/>
              </a:rPr>
              <a:t> </a:t>
            </a:r>
            <a:r>
              <a:rPr lang="ja-JP" altLang="en-US" sz="1100">
                <a:solidFill>
                  <a:srgbClr val="000000"/>
                </a:solidFill>
                <a:latin typeface="Calibri" pitchFamily="34" charset="0"/>
                <a:sym typeface="Times New Roman" pitchFamily="18" charset="0"/>
              </a:rPr>
              <a:t>Contradictory capabilities to tire noise reduction technology</a:t>
            </a:r>
            <a:endParaRPr lang="ja-JP" altLang="en-US" sz="2800">
              <a:latin typeface="Calibri" pitchFamily="34" charset="0"/>
            </a:endParaRPr>
          </a:p>
        </p:txBody>
      </p:sp>
      <p:sp>
        <p:nvSpPr>
          <p:cNvPr id="25627" name="正方形/長方形 1"/>
          <p:cNvSpPr>
            <a:spLocks noChangeArrowheads="1"/>
          </p:cNvSpPr>
          <p:nvPr/>
        </p:nvSpPr>
        <p:spPr bwMode="auto">
          <a:xfrm>
            <a:off x="287338" y="5472020"/>
            <a:ext cx="42656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Midsize and large commercial vehicles and over 3.5-ton trailers should</a:t>
            </a:r>
            <a:r>
              <a:rPr lang="ja-JP" altLang="en-US" sz="1400" b="1" u="sng" dirty="0">
                <a:solidFill>
                  <a:srgbClr val="000000"/>
                </a:solidFill>
                <a:latin typeface="Times New Roman" pitchFamily="18" charset="0"/>
                <a:sym typeface="Times New Roman" pitchFamily="18" charset="0"/>
              </a:rPr>
              <a:t> meet the R117-02 noise requirements in 2020 </a:t>
            </a:r>
            <a:r>
              <a:rPr lang="ja-JP" altLang="en-US" sz="1400" dirty="0">
                <a:solidFill>
                  <a:srgbClr val="000000"/>
                </a:solidFill>
                <a:latin typeface="Times New Roman" pitchFamily="18" charset="0"/>
                <a:sym typeface="Times New Roman" pitchFamily="18" charset="0"/>
              </a:rPr>
              <a:t>to take noise reduction measures early while considering the timing of their launch into the market.</a:t>
            </a:r>
          </a:p>
        </p:txBody>
      </p:sp>
      <p:sp>
        <p:nvSpPr>
          <p:cNvPr id="25629" name="正方形/長方形 25"/>
          <p:cNvSpPr>
            <a:spLocks noChangeArrowheads="1"/>
          </p:cNvSpPr>
          <p:nvPr/>
        </p:nvSpPr>
        <p:spPr bwMode="auto">
          <a:xfrm>
            <a:off x="28575" y="584200"/>
            <a:ext cx="8729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6700" indent="-266700"/>
            <a:r>
              <a:rPr lang="ja-JP" altLang="en-US" sz="2000" b="1" u="sng">
                <a:solidFill>
                  <a:srgbClr val="000000"/>
                </a:solidFill>
                <a:latin typeface="Times New Roman" pitchFamily="18" charset="0"/>
                <a:sym typeface="Times New Roman" pitchFamily="18" charset="0"/>
              </a:rPr>
              <a:t>4.</a:t>
            </a:r>
            <a:r>
              <a:rPr lang="en-US" altLang="ja-JP" sz="2000" b="1" u="sng">
                <a:solidFill>
                  <a:srgbClr val="000000"/>
                </a:solidFill>
                <a:latin typeface="Times New Roman" pitchFamily="18" charset="0"/>
                <a:sym typeface="Times New Roman" pitchFamily="18" charset="0"/>
              </a:rPr>
              <a:t>	</a:t>
            </a:r>
            <a:r>
              <a:rPr lang="ja-JP" altLang="en-US" sz="2000" b="1" u="sng">
                <a:solidFill>
                  <a:srgbClr val="000000"/>
                </a:solidFill>
                <a:latin typeface="Times New Roman" pitchFamily="18" charset="0"/>
                <a:sym typeface="Times New Roman" pitchFamily="18" charset="0"/>
              </a:rPr>
              <a:t>Tire noise reduction measures of four-wheelers </a:t>
            </a:r>
            <a:r>
              <a:rPr lang="en-US" altLang="ja-JP" sz="2000" b="1" u="sng">
                <a:solidFill>
                  <a:srgbClr val="000000"/>
                </a:solidFill>
                <a:latin typeface="Times New Roman" pitchFamily="18" charset="0"/>
                <a:sym typeface="Times New Roman" pitchFamily="18" charset="0"/>
              </a:rPr>
              <a:t>(continued)</a:t>
            </a:r>
            <a:endParaRPr lang="ja-JP" altLang="en-US" sz="2000" b="1" u="sng">
              <a:solidFill>
                <a:srgbClr val="000000"/>
              </a:solidFill>
              <a:latin typeface="Times New Roman" pitchFamily="18" charset="0"/>
              <a:sym typeface="Times New Roman" pitchFamily="18" charset="0"/>
            </a:endParaRPr>
          </a:p>
        </p:txBody>
      </p:sp>
      <p:pic>
        <p:nvPicPr>
          <p:cNvPr id="25630" name="図 25" descr="07.bmp"/>
          <p:cNvPicPr>
            <a:picLocks noChangeAspect="1"/>
          </p:cNvPicPr>
          <p:nvPr/>
        </p:nvPicPr>
        <p:blipFill>
          <a:blip r:embed="rId5">
            <a:extLst>
              <a:ext uri="{28A0092B-C50C-407E-A947-70E740481C1C}">
                <a14:useLocalDpi xmlns:a14="http://schemas.microsoft.com/office/drawing/2010/main" val="0"/>
              </a:ext>
            </a:extLst>
          </a:blip>
          <a:srcRect r="11436"/>
          <a:stretch>
            <a:fillRect/>
          </a:stretch>
        </p:blipFill>
        <p:spPr bwMode="auto">
          <a:xfrm>
            <a:off x="5384800" y="1511300"/>
            <a:ext cx="32353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
          <p:cNvSpPr>
            <a:spLocks noChangeArrowheads="1"/>
          </p:cNvSpPr>
          <p:nvPr/>
        </p:nvSpPr>
        <p:spPr bwMode="auto">
          <a:xfrm>
            <a:off x="7551738" y="1557338"/>
            <a:ext cx="1030287" cy="185737"/>
          </a:xfrm>
          <a:prstGeom prst="rect">
            <a:avLst/>
          </a:prstGeom>
          <a:noFill/>
          <a:ln w="9525">
            <a:noFill/>
            <a:miter lim="800000"/>
            <a:headEnd/>
            <a:tailEnd/>
          </a:ln>
        </p:spPr>
        <p:txBody>
          <a:bodyPr lIns="0" tIns="0" rIns="0" bIns="0" anchor="ctr"/>
          <a:lstStyle/>
          <a:p>
            <a:pPr algn="ctr" eaLnBrk="0" hangingPunct="0">
              <a:defRPr/>
            </a:pPr>
            <a:r>
              <a:rPr lang="en-US" altLang="ja-JP" sz="1000" dirty="0">
                <a:solidFill>
                  <a:srgbClr val="000000"/>
                </a:solidFill>
                <a:latin typeface="+mn-lt"/>
                <a:sym typeface="Times New Roman" pitchFamily="18" charset="0"/>
              </a:rPr>
              <a:t>Noise</a:t>
            </a:r>
            <a:endParaRPr lang="ja-JP" altLang="en-US" sz="1000" dirty="0">
              <a:solidFill>
                <a:srgbClr val="000000"/>
              </a:solidFill>
              <a:latin typeface="+mn-lt"/>
              <a:sym typeface="Times New Roman" pitchFamily="18" charset="0"/>
            </a:endParaRPr>
          </a:p>
        </p:txBody>
      </p:sp>
      <p:sp>
        <p:nvSpPr>
          <p:cNvPr id="28" name="Rectangle 2"/>
          <p:cNvSpPr>
            <a:spLocks noChangeArrowheads="1"/>
          </p:cNvSpPr>
          <p:nvPr/>
        </p:nvSpPr>
        <p:spPr bwMode="auto">
          <a:xfrm>
            <a:off x="7551738" y="1785938"/>
            <a:ext cx="1030287" cy="187325"/>
          </a:xfrm>
          <a:prstGeom prst="rect">
            <a:avLst/>
          </a:prstGeom>
          <a:noFill/>
          <a:ln w="9525">
            <a:noFill/>
            <a:miter lim="800000"/>
            <a:headEnd/>
            <a:tailEnd/>
          </a:ln>
        </p:spPr>
        <p:txBody>
          <a:bodyPr lIns="0" tIns="0" rIns="0" bIns="0" anchor="ctr"/>
          <a:lstStyle/>
          <a:p>
            <a:pPr algn="ctr" eaLnBrk="0" hangingPunct="0">
              <a:defRPr/>
            </a:pPr>
            <a:r>
              <a:rPr lang="en-US" altLang="ja-JP" sz="1000" dirty="0">
                <a:solidFill>
                  <a:srgbClr val="000000"/>
                </a:solidFill>
                <a:latin typeface="+mn-lt"/>
                <a:sym typeface="Times New Roman" pitchFamily="18" charset="0"/>
              </a:rPr>
              <a:t>Maneuverability</a:t>
            </a:r>
            <a:endParaRPr lang="ja-JP" altLang="en-US" sz="1000" dirty="0">
              <a:solidFill>
                <a:srgbClr val="000000"/>
              </a:solidFill>
              <a:latin typeface="+mn-lt"/>
              <a:sym typeface="Times New Roman" pitchFamily="18" charset="0"/>
            </a:endParaRPr>
          </a:p>
        </p:txBody>
      </p:sp>
      <p:sp>
        <p:nvSpPr>
          <p:cNvPr id="29" name="Rectangle 2"/>
          <p:cNvSpPr>
            <a:spLocks noChangeArrowheads="1"/>
          </p:cNvSpPr>
          <p:nvPr/>
        </p:nvSpPr>
        <p:spPr bwMode="auto">
          <a:xfrm>
            <a:off x="7551738" y="2005013"/>
            <a:ext cx="1030287" cy="187325"/>
          </a:xfrm>
          <a:prstGeom prst="rect">
            <a:avLst/>
          </a:prstGeom>
          <a:noFill/>
          <a:ln w="9525">
            <a:noFill/>
            <a:miter lim="800000"/>
            <a:headEnd/>
            <a:tailEnd/>
          </a:ln>
        </p:spPr>
        <p:txBody>
          <a:bodyPr lIns="0" tIns="0" rIns="0" bIns="0" anchor="ctr"/>
          <a:lstStyle/>
          <a:p>
            <a:pPr algn="ctr" eaLnBrk="0" hangingPunct="0">
              <a:defRPr/>
            </a:pPr>
            <a:r>
              <a:rPr lang="en-US" altLang="ja-JP" sz="1000" dirty="0">
                <a:solidFill>
                  <a:srgbClr val="000000"/>
                </a:solidFill>
                <a:latin typeface="+mn-lt"/>
                <a:sym typeface="Times New Roman" pitchFamily="18" charset="0"/>
              </a:rPr>
              <a:t>Wet grip</a:t>
            </a:r>
            <a:endParaRPr lang="ja-JP" altLang="en-US" sz="1000" dirty="0">
              <a:solidFill>
                <a:srgbClr val="000000"/>
              </a:solidFill>
              <a:latin typeface="+mn-lt"/>
              <a:sym typeface="Times New Roman" pitchFamily="18" charset="0"/>
            </a:endParaRPr>
          </a:p>
        </p:txBody>
      </p:sp>
      <p:sp>
        <p:nvSpPr>
          <p:cNvPr id="30" name="Rectangle 2"/>
          <p:cNvSpPr>
            <a:spLocks noChangeArrowheads="1"/>
          </p:cNvSpPr>
          <p:nvPr/>
        </p:nvSpPr>
        <p:spPr bwMode="auto">
          <a:xfrm>
            <a:off x="7551738" y="2238375"/>
            <a:ext cx="1030287" cy="187325"/>
          </a:xfrm>
          <a:prstGeom prst="rect">
            <a:avLst/>
          </a:prstGeom>
          <a:noFill/>
          <a:ln w="9525">
            <a:noFill/>
            <a:miter lim="800000"/>
            <a:headEnd/>
            <a:tailEnd/>
          </a:ln>
        </p:spPr>
        <p:txBody>
          <a:bodyPr lIns="0" tIns="0" rIns="0" bIns="0" anchor="ctr"/>
          <a:lstStyle/>
          <a:p>
            <a:pPr algn="ctr" eaLnBrk="0" hangingPunct="0">
              <a:defRPr/>
            </a:pPr>
            <a:r>
              <a:rPr lang="en-US" altLang="ja-JP" sz="1000" dirty="0">
                <a:solidFill>
                  <a:srgbClr val="000000"/>
                </a:solidFill>
                <a:latin typeface="+mn-lt"/>
                <a:sym typeface="Times New Roman" pitchFamily="18" charset="0"/>
              </a:rPr>
              <a:t>Rolling resistance</a:t>
            </a:r>
            <a:endParaRPr lang="ja-JP" altLang="en-US" sz="1000" dirty="0">
              <a:solidFill>
                <a:srgbClr val="000000"/>
              </a:solidFill>
              <a:latin typeface="+mn-lt"/>
              <a:sym typeface="Times New Roman" pitchFamily="18" charset="0"/>
            </a:endParaRPr>
          </a:p>
        </p:txBody>
      </p:sp>
      <p:sp>
        <p:nvSpPr>
          <p:cNvPr id="31" name="Rectangle 2"/>
          <p:cNvSpPr>
            <a:spLocks noChangeArrowheads="1"/>
          </p:cNvSpPr>
          <p:nvPr/>
        </p:nvSpPr>
        <p:spPr bwMode="auto">
          <a:xfrm>
            <a:off x="7551738" y="2473325"/>
            <a:ext cx="1030287" cy="187325"/>
          </a:xfrm>
          <a:prstGeom prst="rect">
            <a:avLst/>
          </a:prstGeom>
          <a:noFill/>
          <a:ln w="9525">
            <a:noFill/>
            <a:miter lim="800000"/>
            <a:headEnd/>
            <a:tailEnd/>
          </a:ln>
        </p:spPr>
        <p:txBody>
          <a:bodyPr lIns="0" tIns="0" rIns="0" bIns="0" anchor="ctr"/>
          <a:lstStyle/>
          <a:p>
            <a:pPr algn="ctr" eaLnBrk="0" hangingPunct="0">
              <a:defRPr/>
            </a:pPr>
            <a:r>
              <a:rPr lang="en-US" altLang="ja-JP" sz="1000" dirty="0">
                <a:solidFill>
                  <a:srgbClr val="000000"/>
                </a:solidFill>
                <a:latin typeface="+mn-lt"/>
                <a:sym typeface="Times New Roman" pitchFamily="18" charset="0"/>
              </a:rPr>
              <a:t>Durability</a:t>
            </a:r>
            <a:endParaRPr lang="ja-JP" altLang="en-US" sz="1000" dirty="0">
              <a:solidFill>
                <a:srgbClr val="000000"/>
              </a:solidFill>
              <a:latin typeface="+mn-lt"/>
              <a:sym typeface="Times New Roman" pitchFamily="18" charset="0"/>
            </a:endParaRPr>
          </a:p>
        </p:txBody>
      </p:sp>
      <p:sp>
        <p:nvSpPr>
          <p:cNvPr id="32" name="Rectangle 2"/>
          <p:cNvSpPr>
            <a:spLocks noChangeArrowheads="1"/>
          </p:cNvSpPr>
          <p:nvPr/>
        </p:nvSpPr>
        <p:spPr bwMode="auto">
          <a:xfrm>
            <a:off x="7551738" y="2716213"/>
            <a:ext cx="1030287" cy="187325"/>
          </a:xfrm>
          <a:prstGeom prst="rect">
            <a:avLst/>
          </a:prstGeom>
          <a:noFill/>
          <a:ln w="9525">
            <a:noFill/>
            <a:miter lim="800000"/>
            <a:headEnd/>
            <a:tailEnd/>
          </a:ln>
        </p:spPr>
        <p:txBody>
          <a:bodyPr lIns="0" tIns="0" rIns="0" bIns="0" anchor="ctr"/>
          <a:lstStyle/>
          <a:p>
            <a:pPr algn="ctr" eaLnBrk="0" hangingPunct="0">
              <a:defRPr/>
            </a:pPr>
            <a:r>
              <a:rPr lang="en-US" altLang="ja-JP" sz="1000" dirty="0">
                <a:solidFill>
                  <a:srgbClr val="000000"/>
                </a:solidFill>
                <a:latin typeface="+mn-lt"/>
                <a:sym typeface="Times New Roman" pitchFamily="18" charset="0"/>
              </a:rPr>
              <a:t>Ride</a:t>
            </a:r>
            <a:endParaRPr lang="ja-JP" altLang="en-US" sz="1000" dirty="0">
              <a:solidFill>
                <a:srgbClr val="000000"/>
              </a:solidFill>
              <a:latin typeface="+mn-lt"/>
              <a:sym typeface="Times New Roman" pitchFamily="18" charset="0"/>
            </a:endParaRPr>
          </a:p>
        </p:txBody>
      </p:sp>
      <p:sp>
        <p:nvSpPr>
          <p:cNvPr id="33" name="Rectangle 2"/>
          <p:cNvSpPr>
            <a:spLocks noChangeArrowheads="1"/>
          </p:cNvSpPr>
          <p:nvPr/>
        </p:nvSpPr>
        <p:spPr bwMode="auto">
          <a:xfrm>
            <a:off x="7551738" y="2949575"/>
            <a:ext cx="1030287" cy="187325"/>
          </a:xfrm>
          <a:prstGeom prst="rect">
            <a:avLst/>
          </a:prstGeom>
          <a:noFill/>
          <a:ln w="9525">
            <a:noFill/>
            <a:miter lim="800000"/>
            <a:headEnd/>
            <a:tailEnd/>
          </a:ln>
        </p:spPr>
        <p:txBody>
          <a:bodyPr lIns="0" tIns="0" rIns="0" bIns="0" anchor="ctr"/>
          <a:lstStyle/>
          <a:p>
            <a:pPr algn="ctr" eaLnBrk="0" hangingPunct="0">
              <a:defRPr/>
            </a:pPr>
            <a:r>
              <a:rPr lang="en-US" altLang="ja-JP" sz="900" dirty="0">
                <a:solidFill>
                  <a:srgbClr val="000000"/>
                </a:solidFill>
                <a:latin typeface="+mn-lt"/>
                <a:sym typeface="Times New Roman" pitchFamily="18" charset="0"/>
              </a:rPr>
              <a:t>Abrasion resistance</a:t>
            </a:r>
            <a:endParaRPr lang="ja-JP" altLang="en-US" sz="900" dirty="0">
              <a:solidFill>
                <a:srgbClr val="000000"/>
              </a:solidFill>
              <a:latin typeface="+mn-lt"/>
              <a:sym typeface="Times New Roman" pitchFamily="18" charset="0"/>
            </a:endParaRPr>
          </a:p>
        </p:txBody>
      </p:sp>
      <p:sp>
        <p:nvSpPr>
          <p:cNvPr id="34" name="Rectangle 2"/>
          <p:cNvSpPr>
            <a:spLocks noChangeArrowheads="1"/>
          </p:cNvSpPr>
          <p:nvPr/>
        </p:nvSpPr>
        <p:spPr bwMode="auto">
          <a:xfrm>
            <a:off x="7551738" y="3171825"/>
            <a:ext cx="1030287" cy="196850"/>
          </a:xfrm>
          <a:prstGeom prst="rect">
            <a:avLst/>
          </a:prstGeom>
          <a:noFill/>
          <a:ln w="9525">
            <a:noFill/>
            <a:miter lim="800000"/>
            <a:headEnd/>
            <a:tailEnd/>
          </a:ln>
        </p:spPr>
        <p:txBody>
          <a:bodyPr lIns="0" tIns="0" rIns="0" bIns="0" anchor="ctr"/>
          <a:lstStyle/>
          <a:p>
            <a:pPr algn="ctr" eaLnBrk="0" hangingPunct="0">
              <a:defRPr/>
            </a:pPr>
            <a:r>
              <a:rPr lang="en-US" altLang="ja-JP" sz="700" dirty="0">
                <a:solidFill>
                  <a:srgbClr val="000000"/>
                </a:solidFill>
                <a:latin typeface="+mn-lt"/>
                <a:sym typeface="Times New Roman" pitchFamily="18" charset="0"/>
              </a:rPr>
              <a:t>Resistance to uneven wear</a:t>
            </a:r>
            <a:endParaRPr lang="ja-JP" altLang="en-US" sz="700" dirty="0">
              <a:solidFill>
                <a:srgbClr val="000000"/>
              </a:solidFill>
              <a:latin typeface="+mn-lt"/>
              <a:sym typeface="Times New Roman" pitchFamily="18" charset="0"/>
            </a:endParaRPr>
          </a:p>
        </p:txBody>
      </p:sp>
      <p:graphicFrame>
        <p:nvGraphicFramePr>
          <p:cNvPr id="35" name="表 34"/>
          <p:cNvGraphicFramePr>
            <a:graphicFrameLocks noGrp="1"/>
          </p:cNvGraphicFramePr>
          <p:nvPr/>
        </p:nvGraphicFramePr>
        <p:xfrm>
          <a:off x="4562475" y="3836988"/>
          <a:ext cx="4333875" cy="2439000"/>
        </p:xfrm>
        <a:graphic>
          <a:graphicData uri="http://schemas.openxmlformats.org/drawingml/2006/table">
            <a:tbl>
              <a:tblPr/>
              <a:tblGrid>
                <a:gridCol w="380988"/>
                <a:gridCol w="419088"/>
                <a:gridCol w="1257264"/>
                <a:gridCol w="406850"/>
                <a:gridCol w="364178"/>
                <a:gridCol w="251275"/>
                <a:gridCol w="1254232"/>
              </a:tblGrid>
              <a:tr h="117663">
                <a:tc rowSpan="2" gridSpan="2">
                  <a:txBody>
                    <a:bodyPr/>
                    <a:lstStyle/>
                    <a:p>
                      <a:pPr algn="ctr" fontAlgn="ctr">
                        <a:lnSpc>
                          <a:spcPts val="700"/>
                        </a:lnSpc>
                        <a:spcAft>
                          <a:spcPts val="0"/>
                        </a:spcAft>
                      </a:pPr>
                      <a:r>
                        <a:rPr lang="en-US" sz="600" kern="100" dirty="0">
                          <a:latin typeface="Times New Roman"/>
                          <a:ea typeface="ＭＳ 明朝"/>
                          <a:cs typeface="Times New Roman"/>
                        </a:rPr>
                        <a:t>Classification</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lnSpc>
                          <a:spcPts val="700"/>
                        </a:lnSpc>
                        <a:spcAft>
                          <a:spcPts val="0"/>
                        </a:spcAft>
                      </a:pPr>
                      <a:r>
                        <a:rPr lang="en-US" sz="600" kern="100" dirty="0">
                          <a:latin typeface="Times New Roman"/>
                          <a:ea typeface="ＭＳ 明朝"/>
                          <a:cs typeface="Times New Roman"/>
                        </a:rPr>
                        <a:t>Noise reduction technology/method</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3">
                  <a:txBody>
                    <a:bodyPr/>
                    <a:lstStyle/>
                    <a:p>
                      <a:pPr algn="ctr" fontAlgn="ctr">
                        <a:lnSpc>
                          <a:spcPts val="700"/>
                        </a:lnSpc>
                        <a:spcAft>
                          <a:spcPts val="0"/>
                        </a:spcAft>
                      </a:pPr>
                      <a:r>
                        <a:rPr lang="en-US" sz="600" kern="100" dirty="0">
                          <a:latin typeface="Times New Roman"/>
                          <a:ea typeface="ＭＳ 明朝"/>
                          <a:cs typeface="Times New Roman"/>
                        </a:rPr>
                        <a:t>Effects</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lnSpc>
                          <a:spcPts val="700"/>
                        </a:lnSpc>
                        <a:spcAft>
                          <a:spcPts val="0"/>
                        </a:spcAft>
                      </a:pPr>
                      <a:r>
                        <a:rPr lang="en-US" sz="600" kern="100" dirty="0">
                          <a:latin typeface="Times New Roman"/>
                          <a:ea typeface="ＭＳ 明朝"/>
                          <a:cs typeface="Times New Roman"/>
                        </a:rPr>
                        <a:t>Contradictory capabilities</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17663">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lnSpc>
                          <a:spcPts val="700"/>
                        </a:lnSpc>
                        <a:spcAft>
                          <a:spcPts val="0"/>
                        </a:spcAft>
                      </a:pPr>
                      <a:r>
                        <a:rPr lang="en-US" sz="600" kern="100" dirty="0" smtClean="0">
                          <a:latin typeface="Times New Roman"/>
                          <a:ea typeface="ＭＳ 明朝"/>
                          <a:cs typeface="Times New Roman"/>
                        </a:rPr>
                        <a:t>Resonance</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en-US" sz="600" kern="100" dirty="0">
                          <a:latin typeface="Times New Roman"/>
                          <a:ea typeface="ＭＳ 明朝"/>
                          <a:cs typeface="Times New Roman"/>
                        </a:rPr>
                        <a:t>Vibration</a:t>
                      </a:r>
                      <a:endParaRPr lang="ja-JP" sz="5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en-US" sz="600" kern="100" dirty="0">
                          <a:latin typeface="Times New Roman"/>
                          <a:ea typeface="ＭＳ 明朝"/>
                          <a:cs typeface="Times New Roman"/>
                        </a:rPr>
                        <a:t>Other</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295408">
                <a:tc rowSpan="10">
                  <a:txBody>
                    <a:bodyPr/>
                    <a:lstStyle/>
                    <a:p>
                      <a:pPr algn="ctr" fontAlgn="ctr">
                        <a:lnSpc>
                          <a:spcPts val="700"/>
                        </a:lnSpc>
                        <a:spcAft>
                          <a:spcPts val="0"/>
                        </a:spcAft>
                      </a:pPr>
                      <a:r>
                        <a:rPr lang="en-US" sz="600" kern="100" dirty="0">
                          <a:latin typeface="Times New Roman"/>
                          <a:ea typeface="ＭＳ 明朝"/>
                          <a:cs typeface="Times New Roman"/>
                        </a:rPr>
                        <a:t>Tread pattern</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algn="ctr" fontAlgn="ctr">
                        <a:lnSpc>
                          <a:spcPts val="700"/>
                        </a:lnSpc>
                        <a:spcAft>
                          <a:spcPts val="0"/>
                        </a:spcAft>
                      </a:pPr>
                      <a:r>
                        <a:rPr lang="en-US" sz="600" kern="100" dirty="0">
                          <a:latin typeface="Times New Roman"/>
                          <a:ea typeface="ＭＳ 明朝"/>
                          <a:cs typeface="Times New Roman"/>
                        </a:rPr>
                        <a:t>Crosswise groove</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Reduce groove volume: Make them short, shallow and narrow (especially short for lugs).</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2"/>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3"/>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Wet grip, abrasion, uneven wear, rolling resistance (fuel efficiency) and cost</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06535">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700"/>
                        </a:lnSpc>
                        <a:spcAft>
                          <a:spcPts val="0"/>
                        </a:spcAft>
                      </a:pPr>
                      <a:r>
                        <a:rPr lang="en-US" sz="600" kern="100" dirty="0">
                          <a:latin typeface="Times New Roman"/>
                          <a:ea typeface="ＭＳ 明朝"/>
                          <a:cs typeface="Times New Roman"/>
                        </a:rPr>
                        <a:t>Optimize the shape inside grooves: Control resonance and vibration.</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2"/>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3"/>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95408">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700"/>
                        </a:lnSpc>
                        <a:spcAft>
                          <a:spcPts val="0"/>
                        </a:spcAft>
                      </a:pPr>
                      <a:r>
                        <a:rPr lang="en-US" sz="600" kern="100" dirty="0">
                          <a:latin typeface="Times New Roman"/>
                          <a:ea typeface="ＭＳ 明朝"/>
                          <a:cs typeface="Times New Roman"/>
                        </a:rPr>
                        <a:t>Optimize the groove angle on front edge of contact area and right/left groove phase.</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3"/>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2"/>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Uneven wear</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95408">
                <a:tc vMerge="1">
                  <a:txBody>
                    <a:bodyPr/>
                    <a:lstStyle/>
                    <a:p>
                      <a:endParaRPr kumimoji="1" lang="ja-JP" altLang="en-US"/>
                    </a:p>
                  </a:txBody>
                  <a:tcPr/>
                </a:tc>
                <a:tc rowSpan="3">
                  <a:txBody>
                    <a:bodyPr/>
                    <a:lstStyle/>
                    <a:p>
                      <a:pPr algn="ctr" fontAlgn="ctr">
                        <a:lnSpc>
                          <a:spcPts val="700"/>
                        </a:lnSpc>
                        <a:spcAft>
                          <a:spcPts val="0"/>
                        </a:spcAft>
                      </a:pPr>
                      <a:r>
                        <a:rPr lang="en-US" sz="600" kern="100" dirty="0" smtClean="0">
                          <a:latin typeface="Times New Roman"/>
                          <a:ea typeface="ＭＳ 明朝"/>
                          <a:cs typeface="Times New Roman"/>
                        </a:rPr>
                        <a:t>Circumfer-ential </a:t>
                      </a:r>
                      <a:r>
                        <a:rPr lang="en-US" sz="600" kern="100" dirty="0">
                          <a:latin typeface="Times New Roman"/>
                          <a:ea typeface="ＭＳ 明朝"/>
                          <a:cs typeface="Times New Roman"/>
                        </a:rPr>
                        <a:t>groove</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Reduce groove volume: Reduce the number and make them shallow and narrow. </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2"/>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7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Wet grip, abrasion, uneven wear, rolling resistance (fuel efficiency) and cost</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17663">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700"/>
                        </a:lnSpc>
                        <a:spcAft>
                          <a:spcPts val="0"/>
                        </a:spcAft>
                      </a:pPr>
                      <a:r>
                        <a:rPr lang="en-US" sz="600" kern="100" dirty="0">
                          <a:latin typeface="Times New Roman"/>
                          <a:ea typeface="ＭＳ 明朝"/>
                          <a:cs typeface="Times New Roman"/>
                        </a:rPr>
                        <a:t>Narrow the width of groove zigzags.</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7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2"/>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Uneven wear</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06535">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700"/>
                        </a:lnSpc>
                        <a:spcAft>
                          <a:spcPts val="0"/>
                        </a:spcAft>
                      </a:pPr>
                      <a:r>
                        <a:rPr lang="en-US" sz="600" kern="100" dirty="0">
                          <a:latin typeface="Times New Roman"/>
                          <a:ea typeface="ＭＳ 明朝"/>
                          <a:cs typeface="Times New Roman"/>
                        </a:rPr>
                        <a:t>Optimize the shape inside grooves and the positions of grooves.</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3"/>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3"/>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Straight line stability</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06535">
                <a:tc vMerge="1">
                  <a:txBody>
                    <a:bodyPr/>
                    <a:lstStyle/>
                    <a:p>
                      <a:endParaRPr kumimoji="1" lang="ja-JP" altLang="en-US"/>
                    </a:p>
                  </a:txBody>
                  <a:tcPr/>
                </a:tc>
                <a:tc>
                  <a:txBody>
                    <a:bodyPr/>
                    <a:lstStyle/>
                    <a:p>
                      <a:pPr algn="ctr" fontAlgn="ctr">
                        <a:lnSpc>
                          <a:spcPts val="700"/>
                        </a:lnSpc>
                        <a:spcAft>
                          <a:spcPts val="0"/>
                        </a:spcAft>
                      </a:pPr>
                      <a:r>
                        <a:rPr lang="en-US" sz="600" kern="100" dirty="0">
                          <a:latin typeface="Times New Roman"/>
                          <a:ea typeface="ＭＳ 明朝"/>
                          <a:cs typeface="Times New Roman"/>
                        </a:rPr>
                        <a:t>Special groove</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Special design inside grooves: Partition, dummy, etc.</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2"/>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7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Wet grip and uneven wear</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17663">
                <a:tc vMerge="1">
                  <a:txBody>
                    <a:bodyPr/>
                    <a:lstStyle/>
                    <a:p>
                      <a:endParaRPr kumimoji="1" lang="ja-JP" altLang="en-US"/>
                    </a:p>
                  </a:txBody>
                  <a:tcPr/>
                </a:tc>
                <a:tc>
                  <a:txBody>
                    <a:bodyPr/>
                    <a:lstStyle/>
                    <a:p>
                      <a:pPr algn="ctr" fontAlgn="ctr">
                        <a:lnSpc>
                          <a:spcPts val="700"/>
                        </a:lnSpc>
                        <a:spcAft>
                          <a:spcPts val="0"/>
                        </a:spcAft>
                      </a:pPr>
                      <a:r>
                        <a:rPr lang="en-US" sz="600" kern="100">
                          <a:latin typeface="Times New Roman"/>
                          <a:ea typeface="ＭＳ 明朝"/>
                          <a:cs typeface="Times New Roman"/>
                        </a:rPr>
                        <a:t>Sipe</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Reduce or remove them.</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7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2"/>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Wet grip and uneven wear</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06535">
                <a:tc vMerge="1">
                  <a:txBody>
                    <a:bodyPr/>
                    <a:lstStyle/>
                    <a:p>
                      <a:endParaRPr kumimoji="1" lang="ja-JP" altLang="en-US"/>
                    </a:p>
                  </a:txBody>
                  <a:tcPr/>
                </a:tc>
                <a:tc rowSpan="2">
                  <a:txBody>
                    <a:bodyPr/>
                    <a:lstStyle/>
                    <a:p>
                      <a:pPr algn="ctr" fontAlgn="ctr">
                        <a:lnSpc>
                          <a:spcPts val="700"/>
                        </a:lnSpc>
                        <a:spcAft>
                          <a:spcPts val="0"/>
                        </a:spcAft>
                      </a:pPr>
                      <a:r>
                        <a:rPr lang="en-US" sz="600" kern="100" dirty="0">
                          <a:latin typeface="Times New Roman"/>
                          <a:ea typeface="ＭＳ 明朝"/>
                          <a:cs typeface="Times New Roman"/>
                        </a:rPr>
                        <a:t>Pitch</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Reduce the number of circumferential pitches.</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2"/>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2"/>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Wet grip, uneven wear, rolling resistance (fuel efficiency) and cost</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17663">
                <a:tc vMerge="1">
                  <a:txBody>
                    <a:bodyPr/>
                    <a:lstStyle/>
                    <a:p>
                      <a:endParaRPr kumimoji="1" lang="ja-JP" altLang="en-US"/>
                    </a:p>
                  </a:txBody>
                  <a:tcPr/>
                </a:tc>
                <a:tc vMerge="1">
                  <a:txBody>
                    <a:bodyPr/>
                    <a:lstStyle/>
                    <a:p>
                      <a:endParaRPr kumimoji="1" lang="ja-JP" altLang="en-US"/>
                    </a:p>
                  </a:txBody>
                  <a:tcPr/>
                </a:tc>
                <a:tc>
                  <a:txBody>
                    <a:bodyPr/>
                    <a:lstStyle/>
                    <a:p>
                      <a:pPr algn="l" fontAlgn="ctr">
                        <a:lnSpc>
                          <a:spcPts val="700"/>
                        </a:lnSpc>
                        <a:spcAft>
                          <a:spcPts val="0"/>
                        </a:spcAft>
                      </a:pPr>
                      <a:r>
                        <a:rPr lang="en-US" sz="600" kern="100" dirty="0">
                          <a:latin typeface="Times New Roman"/>
                          <a:ea typeface="ＭＳ 明朝"/>
                          <a:cs typeface="Times New Roman"/>
                        </a:rPr>
                        <a:t>Pitch variation: Random arrangement</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7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r>
                        <a:rPr lang="ja-JP" altLang="en-US" sz="700" kern="100" dirty="0" smtClean="0">
                          <a:latin typeface="+mn-lt"/>
                          <a:ea typeface="ＭＳ 明朝"/>
                          <a:cs typeface="Times New Roman"/>
                          <a:sym typeface="Wingdings 3"/>
                        </a:rPr>
                        <a:t></a:t>
                      </a:r>
                      <a:endParaRPr lang="ja-JP" sz="7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ts val="700"/>
                        </a:lnSpc>
                        <a:spcAft>
                          <a:spcPts val="0"/>
                        </a:spcAft>
                      </a:pPr>
                      <a:endParaRPr lang="en-US" sz="600" kern="100" dirty="0">
                        <a:latin typeface="Times New Roman"/>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lnSpc>
                          <a:spcPts val="700"/>
                        </a:lnSpc>
                        <a:spcAft>
                          <a:spcPts val="0"/>
                        </a:spcAft>
                      </a:pPr>
                      <a:r>
                        <a:rPr lang="en-US" sz="600" kern="100" dirty="0">
                          <a:latin typeface="Times New Roman"/>
                          <a:ea typeface="ＭＳ 明朝"/>
                          <a:cs typeface="Times New Roman"/>
                        </a:rPr>
                        <a:t>Uneven wear</a:t>
                      </a:r>
                      <a:endParaRPr lang="ja-JP" sz="600" kern="100" dirty="0">
                        <a:latin typeface="Century"/>
                        <a:ea typeface="ＭＳ 明朝"/>
                        <a:cs typeface="Times New Roman"/>
                      </a:endParaRPr>
                    </a:p>
                  </a:txBody>
                  <a:tcPr marL="28800" marR="28800" marT="14395" marB="143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37720">
                <a:tc gridSpan="7">
                  <a:txBody>
                    <a:bodyPr/>
                    <a:lstStyle/>
                    <a:p>
                      <a:pPr algn="r" fontAlgn="ctr" latinLnBrk="1">
                        <a:lnSpc>
                          <a:spcPts val="700"/>
                        </a:lnSpc>
                        <a:spcAft>
                          <a:spcPts val="0"/>
                        </a:spcAft>
                      </a:pPr>
                      <a:r>
                        <a:rPr lang="ja-JP" altLang="en-US" sz="600" kern="100" dirty="0" smtClean="0">
                          <a:latin typeface="Times New Roman"/>
                          <a:ea typeface="ＭＳ 明朝"/>
                          <a:cs typeface="Times New Roman"/>
                          <a:sym typeface="Wingdings 2"/>
                        </a:rPr>
                        <a:t></a:t>
                      </a:r>
                      <a:r>
                        <a:rPr lang="en-US" sz="600" kern="100" dirty="0" smtClean="0">
                          <a:latin typeface="Times New Roman"/>
                          <a:ea typeface="ＭＳ 明朝"/>
                          <a:cs typeface="Times New Roman"/>
                        </a:rPr>
                        <a:t> </a:t>
                      </a:r>
                      <a:r>
                        <a:rPr lang="en-US" sz="600" kern="100" dirty="0">
                          <a:latin typeface="Times New Roman"/>
                          <a:ea typeface="ＭＳ 明朝"/>
                          <a:cs typeface="Times New Roman"/>
                        </a:rPr>
                        <a:t>The effect is great. </a:t>
                      </a:r>
                      <a:r>
                        <a:rPr lang="ja-JP" altLang="en-US" sz="600" kern="100" dirty="0" smtClean="0">
                          <a:latin typeface="Times New Roman"/>
                          <a:ea typeface="ＭＳ 明朝"/>
                          <a:cs typeface="Times New Roman"/>
                          <a:sym typeface="Wingdings 3"/>
                        </a:rPr>
                        <a:t></a:t>
                      </a:r>
                      <a:r>
                        <a:rPr lang="en-US" sz="600" kern="100" dirty="0" smtClean="0">
                          <a:latin typeface="Times New Roman"/>
                          <a:ea typeface="ＭＳ 明朝"/>
                          <a:cs typeface="Times New Roman"/>
                        </a:rPr>
                        <a:t> </a:t>
                      </a:r>
                      <a:r>
                        <a:rPr lang="en-US" sz="600" kern="100" dirty="0">
                          <a:latin typeface="Times New Roman"/>
                          <a:ea typeface="ＭＳ 明朝"/>
                          <a:cs typeface="Times New Roman"/>
                        </a:rPr>
                        <a:t>The effect is small. [</a:t>
                      </a:r>
                      <a:r>
                        <a:rPr lang="en-US" sz="600" kern="100" dirty="0" smtClean="0">
                          <a:latin typeface="Times New Roman"/>
                          <a:ea typeface="ＭＳ 明朝"/>
                          <a:cs typeface="Times New Roman"/>
                        </a:rPr>
                        <a:t>Remark] </a:t>
                      </a:r>
                      <a:r>
                        <a:rPr lang="en-US" sz="600" kern="100" dirty="0">
                          <a:latin typeface="Times New Roman"/>
                          <a:ea typeface="ＭＳ 明朝"/>
                          <a:cs typeface="Times New Roman"/>
                        </a:rPr>
                        <a:t>The wet grip includes the capability on snow and ice.</a:t>
                      </a:r>
                      <a:endParaRPr lang="ja-JP" sz="600" kern="100" dirty="0">
                        <a:latin typeface="Century"/>
                        <a:ea typeface="ＭＳ 明朝"/>
                        <a:cs typeface="Times New Roman"/>
                      </a:endParaRPr>
                    </a:p>
                  </a:txBody>
                  <a:tcPr marL="28800" marR="28800" marT="14395" marB="1439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5725"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B4BBBDDD-D773-4539-B676-09BCD9808C46}" type="slidenum">
              <a:rPr lang="ja-JP" altLang="en-US" sz="1600">
                <a:latin typeface="Times New Roman" pitchFamily="18" charset="0"/>
                <a:sym typeface="Times New Roman" pitchFamily="18" charset="0"/>
              </a:rPr>
              <a:pPr algn="r"/>
              <a:t>14</a:t>
            </a:fld>
            <a:endParaRPr lang="ja-JP" altLang="en-US" sz="1600">
              <a:latin typeface="Times New Roman" pitchFamily="18" charset="0"/>
              <a:sym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25"/>
          <p:cNvSpPr>
            <a:spLocks noChangeArrowheads="1"/>
          </p:cNvSpPr>
          <p:nvPr/>
        </p:nvSpPr>
        <p:spPr bwMode="auto">
          <a:xfrm>
            <a:off x="28575" y="584200"/>
            <a:ext cx="8729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6700" indent="-266700"/>
            <a:r>
              <a:rPr lang="ja-JP" altLang="en-US" sz="2000" b="1" u="sng" dirty="0">
                <a:solidFill>
                  <a:srgbClr val="000000"/>
                </a:solidFill>
                <a:latin typeface="Times New Roman" pitchFamily="18" charset="0"/>
                <a:sym typeface="Times New Roman" pitchFamily="18" charset="0"/>
              </a:rPr>
              <a:t>5.</a:t>
            </a:r>
            <a:r>
              <a:rPr lang="en-US" altLang="ja-JP" sz="2000" b="1" u="sng" dirty="0">
                <a:solidFill>
                  <a:srgbClr val="000000"/>
                </a:solidFill>
                <a:latin typeface="Times New Roman" pitchFamily="18" charset="0"/>
                <a:sym typeface="Times New Roman" pitchFamily="18" charset="0"/>
              </a:rPr>
              <a:t>	</a:t>
            </a:r>
            <a:r>
              <a:rPr lang="ja-JP" altLang="en-US" sz="2000" b="1" u="sng" dirty="0">
                <a:solidFill>
                  <a:srgbClr val="000000"/>
                </a:solidFill>
                <a:latin typeface="Times New Roman" pitchFamily="18" charset="0"/>
                <a:sym typeface="Times New Roman" pitchFamily="18" charset="0"/>
              </a:rPr>
              <a:t>Action items</a:t>
            </a:r>
          </a:p>
        </p:txBody>
      </p:sp>
      <p:sp>
        <p:nvSpPr>
          <p:cNvPr id="20485" name="正方形/長方形 10"/>
          <p:cNvSpPr>
            <a:spLocks noChangeArrowheads="1"/>
          </p:cNvSpPr>
          <p:nvPr/>
        </p:nvSpPr>
        <p:spPr bwMode="auto">
          <a:xfrm>
            <a:off x="214313" y="984250"/>
            <a:ext cx="8713787" cy="2108269"/>
          </a:xfrm>
          <a:prstGeom prst="rect">
            <a:avLst/>
          </a:prstGeom>
          <a:noFill/>
          <a:ln w="9525">
            <a:noFill/>
            <a:miter lim="800000"/>
            <a:headEnd/>
            <a:tailEnd/>
          </a:ln>
        </p:spPr>
        <p:txBody>
          <a:bodyPr>
            <a:spAutoFit/>
          </a:bodyPr>
          <a:lstStyle/>
          <a:p>
            <a:pPr marL="266700" indent="-266700">
              <a:spcAft>
                <a:spcPts val="300"/>
              </a:spcAft>
              <a:defRPr/>
            </a:pPr>
            <a:r>
              <a:rPr lang="ja-JP" altLang="en-US" sz="1600" dirty="0">
                <a:solidFill>
                  <a:srgbClr val="000000"/>
                </a:solidFill>
                <a:sym typeface="Wingdings 2"/>
              </a:rPr>
              <a:t></a:t>
            </a:r>
            <a:r>
              <a:rPr lang="en-US" altLang="ja-JP" sz="1600" dirty="0">
                <a:solidFill>
                  <a:srgbClr val="000000"/>
                </a:solidFill>
                <a:sym typeface="Times New Roman" pitchFamily="18" charset="0"/>
              </a:rPr>
              <a:t>	</a:t>
            </a:r>
            <a:r>
              <a:rPr lang="ja-JP" altLang="en-US" sz="1600" b="1" dirty="0">
                <a:solidFill>
                  <a:srgbClr val="000000"/>
                </a:solidFill>
                <a:latin typeface="Times New Roman" pitchFamily="18" charset="0"/>
                <a:sym typeface="Times New Roman" pitchFamily="18" charset="0"/>
              </a:rPr>
              <a:t>Review of 4-wheeler driving noise regulations</a:t>
            </a:r>
          </a:p>
          <a:p>
            <a:pPr marL="324000" indent="-174625">
              <a:defRPr/>
            </a:pPr>
            <a:r>
              <a:rPr lang="en-US" altLang="ja-JP" sz="1400" dirty="0">
                <a:solidFill>
                  <a:srgbClr val="000000"/>
                </a:solidFill>
                <a:latin typeface="Times New Roman" pitchFamily="18" charset="0"/>
                <a:sym typeface="Times New Roman" pitchFamily="18" charset="0"/>
              </a:rPr>
              <a:t>•	</a:t>
            </a:r>
            <a:r>
              <a:rPr lang="ja-JP" altLang="en-US" sz="1400" u="sng" dirty="0">
                <a:solidFill>
                  <a:srgbClr val="000000"/>
                </a:solidFill>
                <a:latin typeface="Times New Roman" pitchFamily="18" charset="0"/>
                <a:sym typeface="Times New Roman" pitchFamily="18" charset="0"/>
              </a:rPr>
              <a:t>The Phase 3 limits were included</a:t>
            </a:r>
            <a:r>
              <a:rPr lang="ja-JP" altLang="en-US" sz="1400" dirty="0">
                <a:solidFill>
                  <a:srgbClr val="000000"/>
                </a:solidFill>
                <a:latin typeface="Times New Roman" pitchFamily="18" charset="0"/>
                <a:sym typeface="Times New Roman" pitchFamily="18" charset="0"/>
              </a:rPr>
              <a:t> on condition that the UN would conduct research after the Phase </a:t>
            </a:r>
            <a:r>
              <a:rPr lang="en-US" altLang="ja-JP" sz="1400" dirty="0">
                <a:solidFill>
                  <a:srgbClr val="000000"/>
                </a:solidFill>
                <a:latin typeface="Times New Roman" pitchFamily="18" charset="0"/>
                <a:sym typeface="Times New Roman" pitchFamily="18" charset="0"/>
              </a:rPr>
              <a:t>2 limit have been</a:t>
            </a:r>
            <a:r>
              <a:rPr lang="ja-JP" altLang="en-US" sz="1400" dirty="0">
                <a:solidFill>
                  <a:srgbClr val="000000"/>
                </a:solidFill>
                <a:latin typeface="Times New Roman" pitchFamily="18" charset="0"/>
                <a:sym typeface="Times New Roman" pitchFamily="18" charset="0"/>
              </a:rPr>
              <a:t> applied </a:t>
            </a:r>
            <a:r>
              <a:rPr lang="en-US" altLang="ja-JP" sz="1400" dirty="0">
                <a:solidFill>
                  <a:srgbClr val="000000"/>
                </a:solidFill>
                <a:latin typeface="Times New Roman" pitchFamily="18" charset="0"/>
                <a:sym typeface="Times New Roman" pitchFamily="18" charset="0"/>
              </a:rPr>
              <a:t>to</a:t>
            </a:r>
            <a:r>
              <a:rPr lang="ja-JP" altLang="en-US" sz="1400" dirty="0">
                <a:solidFill>
                  <a:srgbClr val="000000"/>
                </a:solidFill>
                <a:latin typeface="Times New Roman" pitchFamily="18" charset="0"/>
                <a:sym typeface="Times New Roman" pitchFamily="18" charset="0"/>
              </a:rPr>
              <a:t> review the limits if necessary. </a:t>
            </a:r>
            <a:r>
              <a:rPr lang="ja-JP" altLang="en-US" sz="1400" u="sng" dirty="0">
                <a:solidFill>
                  <a:srgbClr val="000000"/>
                </a:solidFill>
                <a:latin typeface="Times New Roman" pitchFamily="18" charset="0"/>
                <a:sym typeface="Times New Roman" pitchFamily="18" charset="0"/>
              </a:rPr>
              <a:t>In Japan, it is difficult to say whether conformity to the Phase 3 limits is technically possible at the moment.</a:t>
            </a:r>
            <a:r>
              <a:rPr lang="ja-JP" altLang="en-US" sz="1400" dirty="0">
                <a:solidFill>
                  <a:srgbClr val="000000"/>
                </a:solidFill>
                <a:latin typeface="Times New Roman" pitchFamily="18" charset="0"/>
                <a:sym typeface="Times New Roman" pitchFamily="18" charset="0"/>
              </a:rPr>
              <a:t> The timing of application of the Phase 3 limits should be discussed upon research, including technological review, and research by the UN.</a:t>
            </a:r>
          </a:p>
          <a:p>
            <a:pPr marL="266700" indent="-266700">
              <a:spcBef>
                <a:spcPts val="1200"/>
              </a:spcBef>
              <a:spcAft>
                <a:spcPts val="300"/>
              </a:spcAft>
              <a:defRPr/>
            </a:pPr>
            <a:r>
              <a:rPr lang="ja-JP" altLang="en-US" sz="1600" dirty="0">
                <a:solidFill>
                  <a:srgbClr val="000000"/>
                </a:solidFill>
                <a:sym typeface="Wingdings 2"/>
              </a:rPr>
              <a:t></a:t>
            </a:r>
            <a:r>
              <a:rPr lang="en-US" altLang="ja-JP" sz="1600" dirty="0">
                <a:solidFill>
                  <a:srgbClr val="000000"/>
                </a:solidFill>
                <a:sym typeface="Times New Roman" pitchFamily="18" charset="0"/>
              </a:rPr>
              <a:t>	</a:t>
            </a:r>
            <a:r>
              <a:rPr lang="ja-JP" altLang="en-US" sz="1600" b="1" dirty="0">
                <a:solidFill>
                  <a:srgbClr val="000000"/>
                </a:solidFill>
                <a:latin typeface="Times New Roman" pitchFamily="18" charset="0"/>
                <a:sym typeface="Times New Roman" pitchFamily="18" charset="0"/>
              </a:rPr>
              <a:t>Review of motorcycle driving noise regulations</a:t>
            </a:r>
          </a:p>
          <a:p>
            <a:pPr marL="324000" indent="-174625">
              <a:spcAft>
                <a:spcPts val="300"/>
              </a:spcAft>
              <a:defRPr/>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About the </a:t>
            </a:r>
            <a:r>
              <a:rPr lang="ja-JP" altLang="en-US" sz="1400" u="sng" dirty="0">
                <a:solidFill>
                  <a:srgbClr val="000000"/>
                </a:solidFill>
                <a:latin typeface="Times New Roman" pitchFamily="18" charset="0"/>
                <a:sym typeface="Times New Roman" pitchFamily="18" charset="0"/>
              </a:rPr>
              <a:t>L3 category,</a:t>
            </a:r>
            <a:r>
              <a:rPr lang="ja-JP" altLang="en-US" sz="1400" dirty="0">
                <a:solidFill>
                  <a:srgbClr val="000000"/>
                </a:solidFill>
                <a:latin typeface="Times New Roman" pitchFamily="18" charset="0"/>
                <a:sym typeface="Times New Roman" pitchFamily="18" charset="0"/>
              </a:rPr>
              <a:t> as the 2nd </a:t>
            </a:r>
            <a:r>
              <a:rPr lang="en-US" altLang="ja-JP" sz="1400" dirty="0" smtClean="0">
                <a:solidFill>
                  <a:srgbClr val="000000"/>
                </a:solidFill>
                <a:latin typeface="Times New Roman" pitchFamily="18" charset="0"/>
                <a:sym typeface="Times New Roman" pitchFamily="18" charset="0"/>
              </a:rPr>
              <a:t>report</a:t>
            </a:r>
            <a:r>
              <a:rPr lang="ja-JP" altLang="en-US" sz="1400" dirty="0" smtClean="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suggested conformity to the R41-04, a field survey should be conducted on motorcycles the R41-04 has applied to and, if necessary, </a:t>
            </a:r>
            <a:r>
              <a:rPr lang="ja-JP" altLang="en-US" sz="1400" u="sng" dirty="0">
                <a:solidFill>
                  <a:srgbClr val="000000"/>
                </a:solidFill>
                <a:latin typeface="Times New Roman" pitchFamily="18" charset="0"/>
                <a:sym typeface="Times New Roman" pitchFamily="18" charset="0"/>
              </a:rPr>
              <a:t>the limits should be reviewed</a:t>
            </a:r>
            <a:r>
              <a:rPr lang="ja-JP" altLang="en-US" sz="1400" dirty="0" smtClean="0">
                <a:solidFill>
                  <a:srgbClr val="000000"/>
                </a:solidFill>
                <a:latin typeface="Times New Roman" pitchFamily="18" charset="0"/>
                <a:sym typeface="Times New Roman" pitchFamily="18" charset="0"/>
              </a:rPr>
              <a:t>.</a:t>
            </a:r>
            <a:endParaRPr lang="ja-JP" altLang="en-US" sz="1400" dirty="0">
              <a:solidFill>
                <a:srgbClr val="000000"/>
              </a:solidFill>
              <a:latin typeface="Times New Roman" pitchFamily="18" charset="0"/>
              <a:sym typeface="Times New Roman" pitchFamily="18" charset="0"/>
            </a:endParaRPr>
          </a:p>
        </p:txBody>
      </p:sp>
      <p:sp>
        <p:nvSpPr>
          <p:cNvPr id="26679"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95C20F25-CE6D-454A-AD97-66E5363E8EA9}" type="slidenum">
              <a:rPr lang="ja-JP" altLang="en-US" sz="1600">
                <a:latin typeface="Times New Roman" pitchFamily="18" charset="0"/>
                <a:sym typeface="Times New Roman" pitchFamily="18" charset="0"/>
              </a:rPr>
              <a:pPr algn="r"/>
              <a:t>15</a:t>
            </a:fld>
            <a:endParaRPr lang="ja-JP" altLang="en-US" sz="1600">
              <a:latin typeface="Times New Roman" pitchFamily="18" charset="0"/>
              <a:sym typeface="Times New Roman" pitchFamily="18" charset="0"/>
            </a:endParaRPr>
          </a:p>
        </p:txBody>
      </p:sp>
      <p:pic>
        <p:nvPicPr>
          <p:cNvPr id="14"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
        <p:nvSpPr>
          <p:cNvPr id="25" name="正方形/長方形 8"/>
          <p:cNvSpPr>
            <a:spLocks noChangeArrowheads="1"/>
          </p:cNvSpPr>
          <p:nvPr/>
        </p:nvSpPr>
        <p:spPr bwMode="auto">
          <a:xfrm>
            <a:off x="217817" y="3213052"/>
            <a:ext cx="8713787" cy="1892300"/>
          </a:xfrm>
          <a:prstGeom prst="rect">
            <a:avLst/>
          </a:prstGeom>
          <a:noFill/>
          <a:ln w="9525">
            <a:noFill/>
            <a:miter lim="800000"/>
            <a:headEnd/>
            <a:tailEnd/>
          </a:ln>
        </p:spPr>
        <p:txBody>
          <a:bodyPr>
            <a:spAutoFit/>
          </a:bodyPr>
          <a:lstStyle/>
          <a:p>
            <a:pPr marL="266700" indent="-266700">
              <a:spcAft>
                <a:spcPts val="300"/>
              </a:spcAft>
              <a:defRPr/>
            </a:pPr>
            <a:r>
              <a:rPr lang="ja-JP" altLang="en-US" sz="1600" dirty="0">
                <a:solidFill>
                  <a:srgbClr val="000000"/>
                </a:solidFill>
                <a:sym typeface="Wingdings 2"/>
              </a:rPr>
              <a:t></a:t>
            </a:r>
            <a:r>
              <a:rPr lang="en-US" altLang="ja-JP" sz="1600" dirty="0">
                <a:solidFill>
                  <a:srgbClr val="000000"/>
                </a:solidFill>
                <a:sym typeface="Times New Roman" pitchFamily="18" charset="0"/>
              </a:rPr>
              <a:t>	</a:t>
            </a:r>
            <a:r>
              <a:rPr lang="ja-JP" altLang="en-US" sz="1600" b="1" dirty="0">
                <a:solidFill>
                  <a:srgbClr val="000000"/>
                </a:solidFill>
                <a:latin typeface="Times New Roman" pitchFamily="18" charset="0"/>
                <a:sym typeface="Times New Roman" pitchFamily="18" charset="0"/>
              </a:rPr>
              <a:t>Review of muffler performance certification program</a:t>
            </a:r>
          </a:p>
          <a:p>
            <a:pPr marL="324000" indent="-176400">
              <a:defRPr/>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The interim </a:t>
            </a:r>
            <a:r>
              <a:rPr lang="ja-JP" altLang="en-US" sz="1400" dirty="0" smtClean="0">
                <a:solidFill>
                  <a:srgbClr val="000000"/>
                </a:solidFill>
                <a:latin typeface="Times New Roman" pitchFamily="18" charset="0"/>
                <a:sym typeface="Times New Roman" pitchFamily="18" charset="0"/>
              </a:rPr>
              <a:t>re</a:t>
            </a:r>
            <a:r>
              <a:rPr lang="en-US" altLang="ja-JP" sz="1400" dirty="0" smtClean="0">
                <a:solidFill>
                  <a:srgbClr val="000000"/>
                </a:solidFill>
                <a:latin typeface="Times New Roman" pitchFamily="18" charset="0"/>
                <a:sym typeface="Times New Roman" pitchFamily="18" charset="0"/>
              </a:rPr>
              <a:t>port</a:t>
            </a:r>
            <a:r>
              <a:rPr lang="ja-JP" altLang="en-US" sz="1400" dirty="0" smtClean="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suggested adoption of </a:t>
            </a:r>
            <a:r>
              <a:rPr lang="ja-JP" altLang="en-US" sz="1400" u="sng" dirty="0">
                <a:solidFill>
                  <a:srgbClr val="000000"/>
                </a:solidFill>
                <a:latin typeface="Times New Roman" pitchFamily="18" charset="0"/>
                <a:sym typeface="Times New Roman" pitchFamily="18" charset="0"/>
              </a:rPr>
              <a:t>the muffler precertification program (changed to the muffler performance certification program in 2011)</a:t>
            </a:r>
            <a:r>
              <a:rPr lang="ja-JP" altLang="en-US" sz="1400" dirty="0">
                <a:solidFill>
                  <a:srgbClr val="000000"/>
                </a:solidFill>
                <a:latin typeface="Times New Roman" pitchFamily="18" charset="0"/>
                <a:sym typeface="Times New Roman" pitchFamily="18" charset="0"/>
              </a:rPr>
              <a:t> for vehicles in current usage. About five years has passed since the program was adopted. Studies should be conducted on </a:t>
            </a:r>
            <a:r>
              <a:rPr lang="ja-JP" altLang="en-US" sz="1400" u="sng" dirty="0">
                <a:solidFill>
                  <a:srgbClr val="000000"/>
                </a:solidFill>
                <a:latin typeface="Times New Roman" pitchFamily="18" charset="0"/>
                <a:sym typeface="Times New Roman" pitchFamily="18" charset="0"/>
              </a:rPr>
              <a:t>actual noise levels from mufflers and spread of the program</a:t>
            </a:r>
            <a:r>
              <a:rPr lang="ja-JP" altLang="en-US" sz="1400" dirty="0">
                <a:solidFill>
                  <a:srgbClr val="000000"/>
                </a:solidFill>
                <a:latin typeface="Times New Roman" pitchFamily="18" charset="0"/>
                <a:sym typeface="Times New Roman" pitchFamily="18" charset="0"/>
              </a:rPr>
              <a:t>. If necessary, </a:t>
            </a:r>
            <a:r>
              <a:rPr lang="ja-JP" altLang="en-US" sz="1400" u="sng" dirty="0">
                <a:solidFill>
                  <a:srgbClr val="000000"/>
                </a:solidFill>
                <a:latin typeface="Times New Roman" pitchFamily="18" charset="0"/>
                <a:sym typeface="Times New Roman" pitchFamily="18" charset="0"/>
              </a:rPr>
              <a:t>the program should be reviewed,</a:t>
            </a:r>
            <a:r>
              <a:rPr lang="ja-JP" altLang="en-US" sz="1400" dirty="0">
                <a:solidFill>
                  <a:srgbClr val="000000"/>
                </a:solidFill>
                <a:latin typeface="Times New Roman" pitchFamily="18" charset="0"/>
                <a:sym typeface="Times New Roman" pitchFamily="18" charset="0"/>
              </a:rPr>
              <a:t> including adoption of relative value regulations.</a:t>
            </a:r>
          </a:p>
          <a:p>
            <a:pPr marL="266700" indent="-266700">
              <a:spcBef>
                <a:spcPts val="1200"/>
              </a:spcBef>
              <a:spcAft>
                <a:spcPts val="300"/>
              </a:spcAft>
              <a:defRPr/>
            </a:pPr>
            <a:r>
              <a:rPr lang="ja-JP" altLang="en-US" sz="1600" dirty="0">
                <a:solidFill>
                  <a:srgbClr val="000000"/>
                </a:solidFill>
                <a:sym typeface="Wingdings 2"/>
              </a:rPr>
              <a:t></a:t>
            </a:r>
            <a:r>
              <a:rPr lang="en-US" altLang="ja-JP" sz="1600" dirty="0">
                <a:solidFill>
                  <a:srgbClr val="000000"/>
                </a:solidFill>
                <a:sym typeface="Times New Roman" pitchFamily="18" charset="0"/>
              </a:rPr>
              <a:t>	</a:t>
            </a:r>
            <a:r>
              <a:rPr lang="ja-JP" altLang="en-US" sz="1600" b="1" dirty="0">
                <a:solidFill>
                  <a:srgbClr val="000000"/>
                </a:solidFill>
                <a:latin typeface="Times New Roman" pitchFamily="18" charset="0"/>
                <a:sym typeface="Times New Roman" pitchFamily="18" charset="0"/>
              </a:rPr>
              <a:t>Remaining problems on tire noise regulations</a:t>
            </a:r>
          </a:p>
          <a:p>
            <a:pPr marL="324000" indent="-176400">
              <a:defRPr/>
            </a:pPr>
            <a:r>
              <a:rPr lang="en-US" altLang="ja-JP" sz="1400" dirty="0">
                <a:solidFill>
                  <a:srgbClr val="000000"/>
                </a:solidFill>
                <a:latin typeface="Times New Roman" pitchFamily="18" charset="0"/>
                <a:sym typeface="Times New Roman" pitchFamily="18" charset="0"/>
              </a:rPr>
              <a:t>•	</a:t>
            </a:r>
            <a:r>
              <a:rPr lang="ja-JP" altLang="en-US" sz="1400" u="sng" dirty="0">
                <a:solidFill>
                  <a:srgbClr val="000000"/>
                </a:solidFill>
                <a:latin typeface="Times New Roman" pitchFamily="18" charset="0"/>
                <a:sym typeface="Times New Roman" pitchFamily="18" charset="0"/>
              </a:rPr>
              <a:t>Adoption of regulations on vehicles in current usage (including handling of recycled tires) should be examined</a:t>
            </a:r>
            <a:r>
              <a:rPr lang="ja-JP" altLang="en-US" sz="1400" dirty="0">
                <a:solidFill>
                  <a:srgbClr val="000000"/>
                </a:solidFill>
                <a:latin typeface="Times New Roman" pitchFamily="18" charset="0"/>
                <a:sym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91680" y="2852936"/>
            <a:ext cx="5849678" cy="584775"/>
          </a:xfrm>
          <a:prstGeom prst="rect">
            <a:avLst/>
          </a:prstGeom>
          <a:noFill/>
        </p:spPr>
        <p:txBody>
          <a:bodyPr wrap="none">
            <a:spAutoFit/>
          </a:bodyPr>
          <a:lstStyle/>
          <a:p>
            <a:pPr>
              <a:defRPr/>
            </a:pPr>
            <a:r>
              <a:rPr lang="ja-JP" altLang="en-US" sz="3200" b="1" dirty="0">
                <a:latin typeface="Arial" charset="0"/>
              </a:rPr>
              <a:t>Thank you for your attention.</a:t>
            </a:r>
          </a:p>
        </p:txBody>
      </p:sp>
      <p:pic>
        <p:nvPicPr>
          <p:cNvPr id="5"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
        <p:nvSpPr>
          <p:cNvPr id="7"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95C20F25-CE6D-454A-AD97-66E5363E8EA9}" type="slidenum">
              <a:rPr lang="ja-JP" altLang="en-US" sz="1600">
                <a:latin typeface="Times New Roman" pitchFamily="18" charset="0"/>
                <a:sym typeface="Times New Roman" pitchFamily="18" charset="0"/>
              </a:rPr>
              <a:pPr algn="r"/>
              <a:t>16</a:t>
            </a:fld>
            <a:endParaRPr lang="ja-JP" altLang="en-US" sz="1600">
              <a:latin typeface="Times New Roman" pitchFamily="18" charset="0"/>
              <a:sym typeface="Times New Roman" pitchFamily="18" charset="0"/>
            </a:endParaRPr>
          </a:p>
        </p:txBody>
      </p:sp>
      <p:sp>
        <p:nvSpPr>
          <p:cNvPr id="2" name="テキスト ボックス 1"/>
          <p:cNvSpPr txBox="1"/>
          <p:nvPr/>
        </p:nvSpPr>
        <p:spPr>
          <a:xfrm>
            <a:off x="5768389" y="5107880"/>
            <a:ext cx="3055365" cy="138499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b="1" dirty="0" smtClean="0">
                <a:latin typeface="+mj-ea"/>
                <a:ea typeface="+mj-ea"/>
              </a:rPr>
              <a:t>More information?</a:t>
            </a:r>
          </a:p>
          <a:p>
            <a:r>
              <a:rPr lang="en-US" altLang="ja-JP" sz="1200" b="1" dirty="0" smtClean="0"/>
              <a:t>Environmental </a:t>
            </a:r>
            <a:r>
              <a:rPr lang="en-US" altLang="ja-JP" sz="1200" b="1" dirty="0"/>
              <a:t>Control Technology Office,</a:t>
            </a:r>
            <a:endParaRPr lang="ja-JP" altLang="ja-JP" sz="1200" b="1" dirty="0"/>
          </a:p>
          <a:p>
            <a:r>
              <a:rPr lang="en-US" altLang="ja-JP" sz="1200" b="1" dirty="0"/>
              <a:t>Environmental Management </a:t>
            </a:r>
            <a:r>
              <a:rPr lang="en-US" altLang="ja-JP" sz="1200" b="1" dirty="0" smtClean="0"/>
              <a:t>Bureau,</a:t>
            </a:r>
            <a:endParaRPr lang="ja-JP" altLang="ja-JP" sz="1200" b="1" dirty="0"/>
          </a:p>
          <a:p>
            <a:r>
              <a:rPr lang="en-US" altLang="ja-JP" sz="1200" b="1" dirty="0"/>
              <a:t>Ministry of the Environment</a:t>
            </a:r>
            <a:endParaRPr lang="ja-JP" altLang="ja-JP" sz="1200" b="1" dirty="0"/>
          </a:p>
          <a:p>
            <a:r>
              <a:rPr lang="en-US" altLang="ja-JP" sz="1200" b="1" dirty="0" smtClean="0"/>
              <a:t>Phone </a:t>
            </a:r>
            <a:r>
              <a:rPr lang="en-US" altLang="ja-JP" sz="1200" b="1" dirty="0"/>
              <a:t>+81-3-5521-8296</a:t>
            </a:r>
            <a:endParaRPr lang="ja-JP" altLang="ja-JP" sz="1200" b="1" dirty="0"/>
          </a:p>
          <a:p>
            <a:r>
              <a:rPr lang="en-US" altLang="ja-JP" sz="1200" b="1" dirty="0" smtClean="0"/>
              <a:t>FAX    </a:t>
            </a:r>
            <a:r>
              <a:rPr lang="en-US" altLang="ja-JP" sz="1200" b="1" dirty="0"/>
              <a:t>+81-3-3593-1049</a:t>
            </a:r>
            <a:endParaRPr lang="ja-JP" altLang="ja-JP" sz="1200" b="1" dirty="0"/>
          </a:p>
          <a:p>
            <a:r>
              <a:rPr lang="en-US" altLang="ja-JP" sz="1200" b="1" dirty="0"/>
              <a:t>E-mail </a:t>
            </a:r>
            <a:r>
              <a:rPr lang="en-US" altLang="ja-JP" sz="1200" b="1" dirty="0" smtClean="0"/>
              <a:t>ATSUSHI_KASAI@env.go.jp</a:t>
            </a:r>
            <a:endParaRPr lang="ja-JP" altLang="ja-JP" sz="1200" b="1" dirty="0"/>
          </a:p>
        </p:txBody>
      </p:sp>
    </p:spTree>
    <p:extLst>
      <p:ext uri="{BB962C8B-B14F-4D97-AF65-F5344CB8AC3E}">
        <p14:creationId xmlns:p14="http://schemas.microsoft.com/office/powerpoint/2010/main" val="194732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正方形/長方形 23"/>
          <p:cNvSpPr>
            <a:spLocks noChangeArrowheads="1"/>
          </p:cNvSpPr>
          <p:nvPr/>
        </p:nvSpPr>
        <p:spPr bwMode="auto">
          <a:xfrm>
            <a:off x="3762375" y="635080"/>
            <a:ext cx="161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400" b="1" u="sng" dirty="0">
                <a:solidFill>
                  <a:srgbClr val="000000"/>
                </a:solidFill>
                <a:latin typeface="Times New Roman" pitchFamily="18" charset="0"/>
                <a:sym typeface="Times New Roman" pitchFamily="18" charset="0"/>
              </a:rPr>
              <a:t>Contents</a:t>
            </a:r>
          </a:p>
        </p:txBody>
      </p:sp>
      <p:sp>
        <p:nvSpPr>
          <p:cNvPr id="15364" name="タイトル 1"/>
          <p:cNvSpPr>
            <a:spLocks noChangeArrowheads="1"/>
          </p:cNvSpPr>
          <p:nvPr/>
        </p:nvSpPr>
        <p:spPr bwMode="auto">
          <a:xfrm>
            <a:off x="46038" y="1542950"/>
            <a:ext cx="9059862" cy="467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defTabSz="1887538">
              <a:lnSpc>
                <a:spcPts val="2000"/>
              </a:lnSpc>
              <a:tabLst>
                <a:tab pos="8864600" algn="r"/>
              </a:tabLst>
            </a:pPr>
            <a:r>
              <a:rPr lang="ja-JP" altLang="en-US" sz="2000" b="1" dirty="0">
                <a:latin typeface="Times New Roman" pitchFamily="18" charset="0"/>
                <a:cs typeface="Times New Roman" pitchFamily="18" charset="0"/>
                <a:sym typeface="ＭＳ Ｐゴシック" pitchFamily="50" charset="-128"/>
              </a:rPr>
              <a:t>Reference: Japan</a:t>
            </a:r>
            <a:r>
              <a:rPr lang="en-US" altLang="ja-JP" sz="2000" b="1" dirty="0">
                <a:latin typeface="Times New Roman" pitchFamily="18" charset="0"/>
                <a:cs typeface="Times New Roman" pitchFamily="18" charset="0"/>
                <a:sym typeface="ＭＳ Ｐゴシック" pitchFamily="50" charset="-128"/>
              </a:rPr>
              <a:t>’</a:t>
            </a:r>
            <a:r>
              <a:rPr lang="ja-JP" altLang="en-US" sz="2000" b="1" dirty="0">
                <a:latin typeface="Times New Roman" pitchFamily="18" charset="0"/>
                <a:cs typeface="Times New Roman" pitchFamily="18" charset="0"/>
                <a:sym typeface="ＭＳ Ｐゴシック" pitchFamily="50" charset="-128"/>
              </a:rPr>
              <a:t>s current regulations on motor vehicle noise	</a:t>
            </a:r>
            <a:r>
              <a:rPr lang="en-US" altLang="ja-JP" sz="2000" b="1" dirty="0" smtClean="0">
                <a:latin typeface="Times New Roman" pitchFamily="18" charset="0"/>
                <a:cs typeface="Times New Roman" pitchFamily="18" charset="0"/>
                <a:sym typeface="ＭＳ Ｐゴシック" pitchFamily="50" charset="-128"/>
              </a:rPr>
              <a:t>3</a:t>
            </a:r>
            <a:endParaRPr lang="en-US" altLang="ja-JP" sz="2000" b="1" dirty="0">
              <a:latin typeface="Times New Roman" pitchFamily="18" charset="0"/>
              <a:cs typeface="Times New Roman" pitchFamily="18" charset="0"/>
              <a:sym typeface="ＭＳ Ｐゴシック" pitchFamily="50" charset="-128"/>
            </a:endParaRPr>
          </a:p>
          <a:p>
            <a:pPr marL="266700" indent="-266700" defTabSz="1887538">
              <a:lnSpc>
                <a:spcPts val="2000"/>
              </a:lnSpc>
              <a:tabLst>
                <a:tab pos="8864600" algn="r"/>
              </a:tabLst>
            </a:pPr>
            <a:endParaRPr lang="en-US" altLang="ja-JP" sz="2000" b="1" dirty="0" smtClean="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endParaRPr lang="en-US" altLang="ja-JP" sz="2000" b="1" dirty="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r>
              <a:rPr lang="ja-JP" altLang="en-US" sz="2000" b="1" dirty="0" smtClean="0">
                <a:latin typeface="Times New Roman" pitchFamily="18" charset="0"/>
                <a:cs typeface="Times New Roman" pitchFamily="18" charset="0"/>
                <a:sym typeface="Times New Roman" pitchFamily="18" charset="0"/>
              </a:rPr>
              <a:t>1</a:t>
            </a:r>
            <a:r>
              <a:rPr lang="ja-JP" altLang="en-US" sz="2000" b="1" dirty="0">
                <a:latin typeface="Times New Roman" pitchFamily="18" charset="0"/>
                <a:cs typeface="Times New Roman" pitchFamily="18" charset="0"/>
                <a:sym typeface="Times New Roman" pitchFamily="18" charset="0"/>
              </a:rPr>
              <a:t>.	Introduction 	</a:t>
            </a:r>
            <a:r>
              <a:rPr lang="en-US" altLang="ja-JP" sz="2000" b="1" dirty="0">
                <a:latin typeface="Times New Roman" pitchFamily="18" charset="0"/>
                <a:cs typeface="Times New Roman" pitchFamily="18" charset="0"/>
                <a:sym typeface="Times New Roman" pitchFamily="18" charset="0"/>
              </a:rPr>
              <a:t>5</a:t>
            </a:r>
            <a:endParaRPr lang="ja-JP" altLang="en-US" sz="2000" b="1" dirty="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r>
              <a:rPr lang="ja-JP" altLang="en-US" sz="2000" dirty="0">
                <a:latin typeface="Times New Roman" pitchFamily="18" charset="0"/>
                <a:cs typeface="Times New Roman" pitchFamily="18" charset="0"/>
                <a:sym typeface="Times New Roman" pitchFamily="18" charset="0"/>
              </a:rPr>
              <a:t>　</a:t>
            </a:r>
            <a:endParaRPr lang="en-US" sz="2000" dirty="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endParaRPr lang="ja-JP" altLang="en-US" sz="2000" b="1" dirty="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r>
              <a:rPr lang="ja-JP" altLang="en-US" sz="2000" b="1" dirty="0">
                <a:latin typeface="Times New Roman" pitchFamily="18" charset="0"/>
                <a:cs typeface="Times New Roman" pitchFamily="18" charset="0"/>
                <a:sym typeface="Times New Roman" pitchFamily="18" charset="0"/>
              </a:rPr>
              <a:t>2.	Driving noise reduction measures of four-wheelers	</a:t>
            </a:r>
            <a:r>
              <a:rPr lang="en-US" altLang="ja-JP" sz="2000" b="1" dirty="0">
                <a:latin typeface="Times New Roman" pitchFamily="18" charset="0"/>
                <a:cs typeface="Times New Roman" pitchFamily="18" charset="0"/>
                <a:sym typeface="Times New Roman" pitchFamily="18" charset="0"/>
              </a:rPr>
              <a:t>7</a:t>
            </a:r>
            <a:endParaRPr lang="ja-JP" altLang="en-US" sz="2000" b="1" dirty="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endParaRPr lang="en-US" altLang="ja-JP" sz="2000" b="1" dirty="0" smtClean="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endParaRPr lang="ja-JP" altLang="en-US" sz="2000" b="1" dirty="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r>
              <a:rPr lang="ja-JP" altLang="en-US" sz="2000" b="1" dirty="0">
                <a:latin typeface="Times New Roman" pitchFamily="18" charset="0"/>
                <a:cs typeface="Times New Roman" pitchFamily="18" charset="0"/>
                <a:sym typeface="Times New Roman" pitchFamily="18" charset="0"/>
              </a:rPr>
              <a:t>3.	Review of regulations on 4-wheeler and </a:t>
            </a:r>
            <a:r>
              <a:rPr lang="en-US" altLang="ja-JP" sz="2000" b="1" dirty="0">
                <a:latin typeface="Times New Roman" pitchFamily="18" charset="0"/>
                <a:cs typeface="Times New Roman" pitchFamily="18" charset="0"/>
                <a:sym typeface="Times New Roman" pitchFamily="18" charset="0"/>
              </a:rPr>
              <a:t/>
            </a:r>
            <a:br>
              <a:rPr lang="en-US" altLang="ja-JP" sz="2000" b="1" dirty="0">
                <a:latin typeface="Times New Roman" pitchFamily="18" charset="0"/>
                <a:cs typeface="Times New Roman" pitchFamily="18" charset="0"/>
                <a:sym typeface="Times New Roman" pitchFamily="18" charset="0"/>
              </a:rPr>
            </a:br>
            <a:r>
              <a:rPr lang="ja-JP" altLang="en-US" sz="2000" b="1" dirty="0">
                <a:latin typeface="Times New Roman" pitchFamily="18" charset="0"/>
                <a:cs typeface="Times New Roman" pitchFamily="18" charset="0"/>
                <a:sym typeface="Times New Roman" pitchFamily="18" charset="0"/>
              </a:rPr>
              <a:t>motorcycle proximity stationary noise 	</a:t>
            </a:r>
            <a:r>
              <a:rPr lang="en-US" altLang="ja-JP" sz="2000" b="1" dirty="0" smtClean="0">
                <a:latin typeface="Times New Roman" pitchFamily="18" charset="0"/>
                <a:cs typeface="Times New Roman" pitchFamily="18" charset="0"/>
                <a:sym typeface="Times New Roman" pitchFamily="18" charset="0"/>
              </a:rPr>
              <a:t>11</a:t>
            </a:r>
            <a:endParaRPr lang="en-US" altLang="ja-JP" sz="2000" b="1" dirty="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endParaRPr lang="en-US" altLang="ja-JP" sz="2000" b="1" dirty="0" smtClean="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endParaRPr lang="ja-JP" altLang="en-US" sz="2000" b="1" dirty="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r>
              <a:rPr lang="ja-JP" altLang="en-US" sz="2000" b="1" dirty="0">
                <a:latin typeface="Times New Roman" pitchFamily="18" charset="0"/>
                <a:cs typeface="Times New Roman" pitchFamily="18" charset="0"/>
                <a:sym typeface="Times New Roman" pitchFamily="18" charset="0"/>
              </a:rPr>
              <a:t>4.	Tire noise reduction measures of four-wheelers	</a:t>
            </a:r>
            <a:r>
              <a:rPr lang="en-US" altLang="ja-JP" sz="2000" b="1" dirty="0" smtClean="0">
                <a:latin typeface="Times New Roman" pitchFamily="18" charset="0"/>
                <a:cs typeface="Times New Roman" pitchFamily="18" charset="0"/>
                <a:sym typeface="Times New Roman" pitchFamily="18" charset="0"/>
              </a:rPr>
              <a:t>13</a:t>
            </a:r>
            <a:endParaRPr lang="en-US" altLang="ja-JP" sz="2000" b="1" dirty="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endParaRPr lang="en-US" altLang="ja-JP" sz="2000" b="1" dirty="0" smtClean="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endParaRPr lang="ja-JP" altLang="en-US" sz="2000" b="1" dirty="0">
              <a:latin typeface="Times New Roman" pitchFamily="18" charset="0"/>
              <a:cs typeface="Times New Roman" pitchFamily="18" charset="0"/>
              <a:sym typeface="Times New Roman" pitchFamily="18" charset="0"/>
            </a:endParaRPr>
          </a:p>
          <a:p>
            <a:pPr marL="266700" indent="-266700" defTabSz="1887538">
              <a:lnSpc>
                <a:spcPts val="2000"/>
              </a:lnSpc>
              <a:tabLst>
                <a:tab pos="8864600" algn="r"/>
              </a:tabLst>
            </a:pPr>
            <a:r>
              <a:rPr lang="ja-JP" altLang="en-US" sz="2000" b="1" dirty="0">
                <a:latin typeface="Times New Roman" pitchFamily="18" charset="0"/>
                <a:cs typeface="Times New Roman" pitchFamily="18" charset="0"/>
                <a:sym typeface="Times New Roman" pitchFamily="18" charset="0"/>
              </a:rPr>
              <a:t>5.	Action items	</a:t>
            </a:r>
            <a:r>
              <a:rPr lang="en-US" altLang="ja-JP" sz="2000" b="1" dirty="0" smtClean="0">
                <a:latin typeface="Times New Roman" pitchFamily="18" charset="0"/>
                <a:cs typeface="Times New Roman" pitchFamily="18" charset="0"/>
                <a:sym typeface="Times New Roman" pitchFamily="18" charset="0"/>
              </a:rPr>
              <a:t>15</a:t>
            </a:r>
            <a:endParaRPr lang="en-US" altLang="ja-JP" sz="2000" b="1" dirty="0">
              <a:latin typeface="Times New Roman" pitchFamily="18" charset="0"/>
              <a:cs typeface="Times New Roman" pitchFamily="18" charset="0"/>
              <a:sym typeface="Times New Roman" pitchFamily="18" charset="0"/>
            </a:endParaRPr>
          </a:p>
        </p:txBody>
      </p:sp>
      <p:cxnSp>
        <p:nvCxnSpPr>
          <p:cNvPr id="15365" name="直線コネクタ 7"/>
          <p:cNvCxnSpPr>
            <a:cxnSpLocks noChangeShapeType="1"/>
          </p:cNvCxnSpPr>
          <p:nvPr/>
        </p:nvCxnSpPr>
        <p:spPr bwMode="auto">
          <a:xfrm>
            <a:off x="1885950" y="2469966"/>
            <a:ext cx="6765925" cy="0"/>
          </a:xfrm>
          <a:prstGeom prst="line">
            <a:avLst/>
          </a:prstGeom>
          <a:noFill/>
          <a:ln w="19050" cap="rnd"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5366" name="直線コネクタ 8"/>
          <p:cNvCxnSpPr>
            <a:cxnSpLocks noChangeShapeType="1"/>
          </p:cNvCxnSpPr>
          <p:nvPr/>
        </p:nvCxnSpPr>
        <p:spPr bwMode="auto">
          <a:xfrm>
            <a:off x="5962650" y="3219266"/>
            <a:ext cx="2689225" cy="0"/>
          </a:xfrm>
          <a:prstGeom prst="line">
            <a:avLst/>
          </a:prstGeom>
          <a:noFill/>
          <a:ln w="19050" cap="rnd"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5367" name="直線コネクタ 11"/>
          <p:cNvCxnSpPr>
            <a:cxnSpLocks noChangeShapeType="1"/>
          </p:cNvCxnSpPr>
          <p:nvPr/>
        </p:nvCxnSpPr>
        <p:spPr bwMode="auto">
          <a:xfrm>
            <a:off x="4610100" y="4238441"/>
            <a:ext cx="4041775" cy="0"/>
          </a:xfrm>
          <a:prstGeom prst="line">
            <a:avLst/>
          </a:prstGeom>
          <a:noFill/>
          <a:ln w="19050" cap="rnd"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5368" name="直線コネクタ 13"/>
          <p:cNvCxnSpPr>
            <a:cxnSpLocks noChangeShapeType="1"/>
          </p:cNvCxnSpPr>
          <p:nvPr/>
        </p:nvCxnSpPr>
        <p:spPr bwMode="auto">
          <a:xfrm>
            <a:off x="5610225" y="5009966"/>
            <a:ext cx="3041650" cy="0"/>
          </a:xfrm>
          <a:prstGeom prst="line">
            <a:avLst/>
          </a:prstGeom>
          <a:noFill/>
          <a:ln w="19050" cap="rnd"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5369" name="直線コネクタ 24"/>
          <p:cNvCxnSpPr>
            <a:cxnSpLocks noChangeShapeType="1"/>
          </p:cNvCxnSpPr>
          <p:nvPr/>
        </p:nvCxnSpPr>
        <p:spPr bwMode="auto">
          <a:xfrm>
            <a:off x="1866900" y="5765616"/>
            <a:ext cx="6784975" cy="0"/>
          </a:xfrm>
          <a:prstGeom prst="line">
            <a:avLst/>
          </a:prstGeom>
          <a:noFill/>
          <a:ln w="19050" cap="rnd"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15371"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268D1F88-DE18-4B07-9EB2-1FD56FA36970}" type="slidenum">
              <a:rPr lang="ja-JP" altLang="en-US" sz="1600">
                <a:latin typeface="Times New Roman" pitchFamily="18" charset="0"/>
                <a:sym typeface="Times New Roman" pitchFamily="18" charset="0"/>
              </a:rPr>
              <a:pPr algn="r"/>
              <a:t>2</a:t>
            </a:fld>
            <a:endParaRPr lang="ja-JP" altLang="en-US" sz="1600">
              <a:latin typeface="Times New Roman" pitchFamily="18" charset="0"/>
              <a:sym typeface="Times New Roman" pitchFamily="18" charset="0"/>
            </a:endParaRPr>
          </a:p>
        </p:txBody>
      </p:sp>
      <p:cxnSp>
        <p:nvCxnSpPr>
          <p:cNvPr id="15372" name="直線コネクタ 29"/>
          <p:cNvCxnSpPr>
            <a:cxnSpLocks noChangeShapeType="1"/>
          </p:cNvCxnSpPr>
          <p:nvPr/>
        </p:nvCxnSpPr>
        <p:spPr bwMode="auto">
          <a:xfrm>
            <a:off x="7010400" y="1752494"/>
            <a:ext cx="1641475" cy="0"/>
          </a:xfrm>
          <a:prstGeom prst="line">
            <a:avLst/>
          </a:prstGeom>
          <a:noFill/>
          <a:ln w="19050" cap="rnd" algn="ctr">
            <a:solidFill>
              <a:schemeClr val="tx1"/>
            </a:solidFill>
            <a:prstDash val="sysDot"/>
            <a:round/>
            <a:headEnd/>
            <a:tailEnd/>
          </a:ln>
          <a:extLst>
            <a:ext uri="{909E8E84-426E-40DD-AFC4-6F175D3DCCD1}">
              <a14:hiddenFill xmlns:a14="http://schemas.microsoft.com/office/drawing/2010/main">
                <a:noFill/>
              </a14:hiddenFill>
            </a:ext>
          </a:extLst>
        </p:spPr>
      </p:cxnSp>
      <p:pic>
        <p:nvPicPr>
          <p:cNvPr id="13"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1" name="Group 3"/>
          <p:cNvGraphicFramePr>
            <a:graphicFrameLocks noGrp="1"/>
          </p:cNvGraphicFramePr>
          <p:nvPr/>
        </p:nvGraphicFramePr>
        <p:xfrm>
          <a:off x="312738" y="1123950"/>
          <a:ext cx="5689600" cy="3280200"/>
        </p:xfrm>
        <a:graphic>
          <a:graphicData uri="http://schemas.openxmlformats.org/drawingml/2006/table">
            <a:tbl>
              <a:tblPr/>
              <a:tblGrid>
                <a:gridCol w="1322387"/>
                <a:gridCol w="4367213"/>
              </a:tblGrid>
              <a:tr h="498637">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Arial" pitchFamily="34" charset="0"/>
                          <a:sym typeface="Arial" pitchFamily="34" charset="0"/>
                        </a:rPr>
                        <a:t>Regulation method</a:t>
                      </a:r>
                    </a:p>
                  </a:txBody>
                  <a:tcPr marL="72000" marR="72000" marT="35994" marB="3599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6128">
                        <a:alpha val="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Arial" pitchFamily="34" charset="0"/>
                          <a:sym typeface="ＭＳ Ｐゴシック" pitchFamily="50" charset="-128"/>
                        </a:rPr>
                        <a:t>Outline</a:t>
                      </a:r>
                    </a:p>
                  </a:txBody>
                  <a:tcPr marL="72000" marR="72000" marT="35994" marB="3599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6128">
                        <a:alpha val="0"/>
                      </a:srgbClr>
                    </a:solidFill>
                  </a:tcPr>
                </a:tc>
              </a:tr>
              <a:tr h="855938">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Accelerating vehicle noise</a:t>
                      </a: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ＭＳ Ｐゴシック" pitchFamily="50" charset="-128"/>
                        </a:rPr>
                        <a:t> </a:t>
                      </a: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 </a:t>
                      </a:r>
                      <a:endParaRPr kumimoji="0" lang="ja-JP" altLang="en-US" sz="28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Times New Roman" pitchFamily="18" charset="0"/>
                      </a:endParaRPr>
                    </a:p>
                  </a:txBody>
                  <a:tcPr marL="108000" marR="108000" marT="107982" marB="10798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6128">
                        <a:alpha val="0"/>
                      </a:srgb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Regulate the noise generated when a vehicle with the acceleration pedal fully depressed has passed to reduce noise from an accelerating vehicle. </a:t>
                      </a:r>
                    </a:p>
                  </a:txBody>
                  <a:tcPr marL="108000" marR="108000" marT="107982" marB="10798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6128">
                        <a:alpha val="0"/>
                      </a:srgbClr>
                    </a:solidFill>
                  </a:tcPr>
                </a:tc>
              </a:tr>
              <a:tr h="855938">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Cruising vehicle noise</a:t>
                      </a: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ＭＳ Ｐゴシック" pitchFamily="50" charset="-128"/>
                        </a:rPr>
                        <a:t> </a:t>
                      </a: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 </a:t>
                      </a:r>
                      <a:endParaRPr kumimoji="0" lang="ja-JP" altLang="en-US" sz="28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Times New Roman" pitchFamily="18" charset="0"/>
                      </a:endParaRPr>
                    </a:p>
                  </a:txBody>
                  <a:tcPr marL="108000" marR="108000" marT="107982" marB="10798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6128">
                        <a:alpha val="0"/>
                      </a:srgb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Regulate the noise generated when a vehicle has passed at a constant </a:t>
                      </a:r>
                      <a:r>
                        <a:rPr kumimoji="0" lang="en-US" altLang="ja-JP"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s</a:t>
                      </a: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peed (50 km/h) to reduce noise from a cruising vehicle.</a:t>
                      </a:r>
                    </a:p>
                  </a:txBody>
                  <a:tcPr marL="108000" marR="108000" marT="107982" marB="10798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6128">
                        <a:alpha val="0"/>
                      </a:srgbClr>
                    </a:solidFill>
                  </a:tcPr>
                </a:tc>
              </a:tr>
              <a:tr h="1069262">
                <a:tc>
                  <a:txBody>
                    <a:bodyPr/>
                    <a:lstStyle/>
                    <a:p>
                      <a:pPr marL="0" marR="0" lvl="0" indent="0" algn="ctr"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Proximity stationary noise</a:t>
                      </a: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ＭＳ Ｐゴシック" pitchFamily="50" charset="-128"/>
                        </a:rPr>
                        <a:t> </a:t>
                      </a: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 </a:t>
                      </a:r>
                      <a:endParaRPr kumimoji="0" lang="ja-JP" altLang="en-US" sz="28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Times New Roman" pitchFamily="18" charset="0"/>
                      </a:endParaRPr>
                    </a:p>
                  </a:txBody>
                  <a:tcPr marL="108000" marR="108000" marT="107982" marB="10798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6128">
                        <a:alpha val="0"/>
                      </a:srgb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ja-JP" altLang="en-US" sz="1400" b="0" i="0" u="none" strike="noStrike" cap="none" normalizeH="0" baseline="0" dirty="0" smtClean="0">
                          <a:ln>
                            <a:noFill/>
                          </a:ln>
                          <a:solidFill>
                            <a:schemeClr val="tx1"/>
                          </a:solidFill>
                          <a:effectLst/>
                          <a:latin typeface="+mn-lt"/>
                          <a:ea typeface="ＭＳ Ｐゴシック" pitchFamily="50" charset="-128"/>
                          <a:cs typeface="Times New Roman" pitchFamily="18" charset="0"/>
                          <a:sym typeface="Arial" pitchFamily="34" charset="0"/>
                        </a:rPr>
                        <a:t>Measure the noise generated near the exhaust pipe outlet of a vehicle at a halt when the accelerator is quickly released after the engine speed has reached a certain level to clamp down on illegally modified vehicles on the street.</a:t>
                      </a:r>
                    </a:p>
                  </a:txBody>
                  <a:tcPr marL="108000" marR="108000" marT="107982" marB="107982"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F6128">
                        <a:alpha val="0"/>
                      </a:srgbClr>
                    </a:solidFill>
                  </a:tcPr>
                </a:tc>
              </a:tr>
            </a:tbl>
          </a:graphicData>
        </a:graphic>
      </p:graphicFrame>
      <p:sp>
        <p:nvSpPr>
          <p:cNvPr id="30739" name="正方形/長方形 21"/>
          <p:cNvSpPr>
            <a:spLocks noChangeArrowheads="1"/>
          </p:cNvSpPr>
          <p:nvPr/>
        </p:nvSpPr>
        <p:spPr bwMode="auto">
          <a:xfrm>
            <a:off x="34925" y="584200"/>
            <a:ext cx="5049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61950" indent="-361950"/>
            <a:r>
              <a:rPr lang="ja-JP" altLang="en-US" sz="2000" dirty="0">
                <a:solidFill>
                  <a:srgbClr val="000000"/>
                </a:solidFill>
                <a:latin typeface="Times New Roman" pitchFamily="18" charset="0"/>
                <a:sym typeface="Wingdings" pitchFamily="2" charset="2"/>
              </a:rPr>
              <a:t></a:t>
            </a:r>
            <a:r>
              <a:rPr lang="en-US" altLang="ja-JP" sz="2000" dirty="0">
                <a:solidFill>
                  <a:srgbClr val="000000"/>
                </a:solidFill>
                <a:latin typeface="Times New Roman" pitchFamily="18" charset="0"/>
                <a:sym typeface="Times New Roman" pitchFamily="18" charset="0"/>
              </a:rPr>
              <a:t>	</a:t>
            </a:r>
            <a:r>
              <a:rPr lang="ja-JP" altLang="en-US" sz="2000" b="1" dirty="0">
                <a:solidFill>
                  <a:srgbClr val="000000"/>
                </a:solidFill>
                <a:latin typeface="Times New Roman" pitchFamily="18" charset="0"/>
                <a:sym typeface="Times New Roman" pitchFamily="18" charset="0"/>
              </a:rPr>
              <a:t>Outline of motor vehicle noise regulations</a:t>
            </a:r>
          </a:p>
        </p:txBody>
      </p:sp>
      <p:pic>
        <p:nvPicPr>
          <p:cNvPr id="30740"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1487488"/>
            <a:ext cx="21542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463" y="3249613"/>
            <a:ext cx="215265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Text Box 8"/>
          <p:cNvSpPr>
            <a:spLocks noChangeArrowheads="1"/>
          </p:cNvSpPr>
          <p:nvPr/>
        </p:nvSpPr>
        <p:spPr bwMode="auto">
          <a:xfrm>
            <a:off x="6348413" y="2695575"/>
            <a:ext cx="2700337" cy="52387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ja-JP" altLang="en-US" sz="1400">
                <a:latin typeface="Calibri" pitchFamily="34" charset="0"/>
                <a:sym typeface="ＭＳ Ｐゴシック" pitchFamily="50" charset="-128"/>
              </a:rPr>
              <a:t>Accelerating/cruising noise tests (A test track is required.)</a:t>
            </a:r>
          </a:p>
        </p:txBody>
      </p:sp>
      <p:sp>
        <p:nvSpPr>
          <p:cNvPr id="30743" name="Text Box 9"/>
          <p:cNvSpPr>
            <a:spLocks noChangeArrowheads="1"/>
          </p:cNvSpPr>
          <p:nvPr/>
        </p:nvSpPr>
        <p:spPr bwMode="auto">
          <a:xfrm>
            <a:off x="6478588" y="4530725"/>
            <a:ext cx="2438400" cy="52387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ja-JP" altLang="en-US" sz="1400">
                <a:latin typeface="Calibri" pitchFamily="34" charset="0"/>
                <a:sym typeface="ＭＳ Ｐゴシック" pitchFamily="50" charset="-128"/>
              </a:rPr>
              <a:t>Proximity stationary noise test</a:t>
            </a:r>
          </a:p>
          <a:p>
            <a:pPr algn="ctr" eaLnBrk="0" hangingPunct="0"/>
            <a:r>
              <a:rPr lang="ja-JP" altLang="en-US" sz="1400">
                <a:latin typeface="Calibri" pitchFamily="34" charset="0"/>
                <a:sym typeface="ＭＳ Ｐゴシック" pitchFamily="50" charset="-128"/>
              </a:rPr>
              <a:t>(No test track is required.)</a:t>
            </a:r>
            <a:endParaRPr lang="en-US" altLang="ja-JP" sz="1400">
              <a:latin typeface="Calibri" pitchFamily="34" charset="0"/>
              <a:sym typeface="ＭＳ Ｐゴシック" pitchFamily="50" charset="-128"/>
            </a:endParaRPr>
          </a:p>
        </p:txBody>
      </p:sp>
      <p:sp>
        <p:nvSpPr>
          <p:cNvPr id="30744" name="右中かっこ 4"/>
          <p:cNvSpPr>
            <a:spLocks/>
          </p:cNvSpPr>
          <p:nvPr/>
        </p:nvSpPr>
        <p:spPr bwMode="auto">
          <a:xfrm>
            <a:off x="6067425" y="3386138"/>
            <a:ext cx="298450" cy="982662"/>
          </a:xfrm>
          <a:prstGeom prst="rightBrace">
            <a:avLst>
              <a:gd name="adj1" fmla="val 4627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ja-JP"/>
          </a:p>
        </p:txBody>
      </p:sp>
      <p:sp>
        <p:nvSpPr>
          <p:cNvPr id="30745" name="右中かっこ 49"/>
          <p:cNvSpPr>
            <a:spLocks/>
          </p:cNvSpPr>
          <p:nvPr/>
        </p:nvSpPr>
        <p:spPr bwMode="auto">
          <a:xfrm>
            <a:off x="6067425" y="1673225"/>
            <a:ext cx="298450" cy="1609725"/>
          </a:xfrm>
          <a:prstGeom prst="rightBrace">
            <a:avLst>
              <a:gd name="adj1" fmla="val 50865"/>
              <a:gd name="adj2" fmla="val 36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ja-JP"/>
          </a:p>
        </p:txBody>
      </p:sp>
      <p:sp>
        <p:nvSpPr>
          <p:cNvPr id="30746" name="正方形/長方形 7"/>
          <p:cNvSpPr>
            <a:spLocks noChangeArrowheads="1"/>
          </p:cNvSpPr>
          <p:nvPr/>
        </p:nvSpPr>
        <p:spPr bwMode="auto">
          <a:xfrm>
            <a:off x="1588" y="0"/>
            <a:ext cx="9140825" cy="468313"/>
          </a:xfrm>
          <a:prstGeom prst="rect">
            <a:avLst/>
          </a:prstGeom>
          <a:gradFill rotWithShape="1">
            <a:gsLst>
              <a:gs pos="0">
                <a:srgbClr val="98B4E4"/>
              </a:gs>
              <a:gs pos="50000">
                <a:srgbClr val="C0D0ED"/>
              </a:gs>
              <a:gs pos="100000">
                <a:srgbClr val="E1E7F5"/>
              </a:gs>
            </a:gsLst>
            <a:lin ang="5400000" scaled="1"/>
          </a:gradFill>
          <a:ln w="9525">
            <a:solidFill>
              <a:schemeClr val="tx1"/>
            </a:solidFill>
            <a:miter lim="800000"/>
            <a:headEnd/>
            <a:tailEnd/>
          </a:ln>
        </p:spPr>
        <p:txBody>
          <a:bodyPr tIns="72000" bIns="72000">
            <a:spAutoFit/>
          </a:bodyPr>
          <a:lstStyle/>
          <a:p>
            <a:pPr algn="ctr"/>
            <a:r>
              <a:rPr lang="ja-JP" altLang="en-US" sz="2000" b="1" dirty="0">
                <a:solidFill>
                  <a:srgbClr val="000000"/>
                </a:solidFill>
                <a:latin typeface="Times New Roman" pitchFamily="18" charset="0"/>
                <a:sym typeface="Times New Roman" pitchFamily="18" charset="0"/>
              </a:rPr>
              <a:t>[Reference] Japan</a:t>
            </a:r>
            <a:r>
              <a:rPr lang="en-US" altLang="ja-JP" sz="2000" b="1" dirty="0">
                <a:solidFill>
                  <a:srgbClr val="000000"/>
                </a:solidFill>
                <a:latin typeface="Times New Roman" pitchFamily="18" charset="0"/>
                <a:sym typeface="Times New Roman" pitchFamily="18" charset="0"/>
              </a:rPr>
              <a:t>’</a:t>
            </a:r>
            <a:r>
              <a:rPr lang="ja-JP" altLang="en-US" sz="2000" b="1" dirty="0">
                <a:solidFill>
                  <a:srgbClr val="000000"/>
                </a:solidFill>
                <a:latin typeface="Times New Roman" pitchFamily="18" charset="0"/>
                <a:sym typeface="Times New Roman" pitchFamily="18" charset="0"/>
              </a:rPr>
              <a:t>s current regulations on motor vehicle noise</a:t>
            </a:r>
          </a:p>
        </p:txBody>
      </p:sp>
      <p:sp>
        <p:nvSpPr>
          <p:cNvPr id="30747"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88E9E5A9-D13E-4513-9A01-C4BA5B657B22}" type="slidenum">
              <a:rPr lang="ja-JP" altLang="en-US" sz="1600">
                <a:latin typeface="Times New Roman" pitchFamily="18" charset="0"/>
                <a:sym typeface="Times New Roman" pitchFamily="18" charset="0"/>
              </a:rPr>
              <a:pPr algn="r"/>
              <a:t>3</a:t>
            </a:fld>
            <a:endParaRPr lang="ja-JP" altLang="en-US" sz="1600">
              <a:latin typeface="Times New Roman" pitchFamily="18" charset="0"/>
              <a:sym typeface="Times New Roman" pitchFamily="18" charset="0"/>
            </a:endParaRPr>
          </a:p>
        </p:txBody>
      </p:sp>
      <p:pic>
        <p:nvPicPr>
          <p:cNvPr id="12" name="Picture 15" descr="moe_logo_small">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正方形/長方形 21"/>
          <p:cNvSpPr>
            <a:spLocks noChangeArrowheads="1"/>
          </p:cNvSpPr>
          <p:nvPr/>
        </p:nvSpPr>
        <p:spPr bwMode="auto">
          <a:xfrm>
            <a:off x="34925" y="584200"/>
            <a:ext cx="5284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61950" indent="-361950"/>
            <a:r>
              <a:rPr lang="ja-JP" altLang="en-US" sz="2000">
                <a:solidFill>
                  <a:srgbClr val="000000"/>
                </a:solidFill>
                <a:latin typeface="Times New Roman" pitchFamily="18" charset="0"/>
                <a:sym typeface="Wingdings" pitchFamily="2" charset="2"/>
              </a:rPr>
              <a:t></a:t>
            </a:r>
            <a:r>
              <a:rPr lang="en-US" altLang="ja-JP" sz="2000">
                <a:solidFill>
                  <a:srgbClr val="000000"/>
                </a:solidFill>
                <a:latin typeface="Times New Roman" pitchFamily="18" charset="0"/>
                <a:sym typeface="Times New Roman" pitchFamily="18" charset="0"/>
              </a:rPr>
              <a:t>	</a:t>
            </a:r>
            <a:r>
              <a:rPr lang="en-US" altLang="ja-JP" sz="2000" b="1">
                <a:solidFill>
                  <a:srgbClr val="000000"/>
                </a:solidFill>
                <a:latin typeface="Times New Roman" pitchFamily="18" charset="0"/>
                <a:sym typeface="Times New Roman" pitchFamily="18" charset="0"/>
              </a:rPr>
              <a:t>History of noise regulations (passenger car)</a:t>
            </a:r>
            <a:endParaRPr lang="ja-JP" altLang="en-US" sz="2000" b="1">
              <a:solidFill>
                <a:srgbClr val="000000"/>
              </a:solidFill>
              <a:latin typeface="Times New Roman" pitchFamily="18" charset="0"/>
              <a:sym typeface="Times New Roman" pitchFamily="18" charset="0"/>
            </a:endParaRPr>
          </a:p>
        </p:txBody>
      </p:sp>
      <p:sp>
        <p:nvSpPr>
          <p:cNvPr id="1030" name="正方形/長方形 7"/>
          <p:cNvSpPr>
            <a:spLocks noChangeArrowheads="1"/>
          </p:cNvSpPr>
          <p:nvPr/>
        </p:nvSpPr>
        <p:spPr bwMode="auto">
          <a:xfrm>
            <a:off x="1588" y="0"/>
            <a:ext cx="9140825" cy="468313"/>
          </a:xfrm>
          <a:prstGeom prst="rect">
            <a:avLst/>
          </a:prstGeom>
          <a:gradFill rotWithShape="1">
            <a:gsLst>
              <a:gs pos="0">
                <a:srgbClr val="98B4E4"/>
              </a:gs>
              <a:gs pos="50000">
                <a:srgbClr val="C0D0ED"/>
              </a:gs>
              <a:gs pos="100000">
                <a:srgbClr val="E1E7F5"/>
              </a:gs>
            </a:gsLst>
            <a:lin ang="5400000" scaled="1"/>
          </a:gradFill>
          <a:ln w="9525">
            <a:solidFill>
              <a:schemeClr val="tx1"/>
            </a:solidFill>
            <a:miter lim="800000"/>
            <a:headEnd/>
            <a:tailEnd/>
          </a:ln>
        </p:spPr>
        <p:txBody>
          <a:bodyPr tIns="72000" bIns="72000">
            <a:spAutoFit/>
          </a:bodyPr>
          <a:lstStyle/>
          <a:p>
            <a:pPr algn="ctr"/>
            <a:r>
              <a:rPr lang="ja-JP" altLang="en-US" sz="2000" b="1">
                <a:solidFill>
                  <a:srgbClr val="000000"/>
                </a:solidFill>
                <a:latin typeface="Times New Roman" pitchFamily="18" charset="0"/>
                <a:sym typeface="Times New Roman" pitchFamily="18" charset="0"/>
              </a:rPr>
              <a:t>[Reference] Japan</a:t>
            </a:r>
            <a:r>
              <a:rPr lang="en-US" altLang="ja-JP" sz="2000" b="1">
                <a:solidFill>
                  <a:srgbClr val="000000"/>
                </a:solidFill>
                <a:latin typeface="Times New Roman" pitchFamily="18" charset="0"/>
                <a:sym typeface="Times New Roman" pitchFamily="18" charset="0"/>
              </a:rPr>
              <a:t>’</a:t>
            </a:r>
            <a:r>
              <a:rPr lang="ja-JP" altLang="en-US" sz="2000" b="1">
                <a:solidFill>
                  <a:srgbClr val="000000"/>
                </a:solidFill>
                <a:latin typeface="Times New Roman" pitchFamily="18" charset="0"/>
                <a:sym typeface="Times New Roman" pitchFamily="18" charset="0"/>
              </a:rPr>
              <a:t>s current regulations on motor vehicle noise</a:t>
            </a:r>
          </a:p>
        </p:txBody>
      </p:sp>
      <p:sp>
        <p:nvSpPr>
          <p:cNvPr id="1031"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2C7BF7C-8854-4E82-9713-CBB111AEB57F}" type="slidenum">
              <a:rPr lang="ja-JP" altLang="en-US" sz="1600">
                <a:latin typeface="Times New Roman" pitchFamily="18" charset="0"/>
                <a:sym typeface="Times New Roman" pitchFamily="18" charset="0"/>
              </a:rPr>
              <a:pPr algn="r"/>
              <a:t>4</a:t>
            </a:fld>
            <a:endParaRPr lang="ja-JP" altLang="en-US" sz="1600">
              <a:latin typeface="Times New Roman" pitchFamily="18" charset="0"/>
              <a:sym typeface="Times New Roman" pitchFamily="18" charset="0"/>
            </a:endParaRPr>
          </a:p>
        </p:txBody>
      </p:sp>
      <p:sp>
        <p:nvSpPr>
          <p:cNvPr id="18" name="Text Box 16"/>
          <p:cNvSpPr>
            <a:spLocks noChangeArrowheads="1"/>
          </p:cNvSpPr>
          <p:nvPr/>
        </p:nvSpPr>
        <p:spPr bwMode="auto">
          <a:xfrm>
            <a:off x="4357688" y="3825875"/>
            <a:ext cx="4792662" cy="161925"/>
          </a:xfrm>
          <a:prstGeom prst="rect">
            <a:avLst/>
          </a:prstGeom>
          <a:noFill/>
          <a:ln w="9525">
            <a:noFill/>
            <a:miter lim="800000"/>
            <a:headEnd/>
            <a:tailEnd/>
          </a:ln>
        </p:spPr>
        <p:txBody>
          <a:bodyPr lIns="0" tIns="0" rIns="0" bIns="0">
            <a:spAutoFit/>
          </a:bodyPr>
          <a:lstStyle/>
          <a:p>
            <a:pPr>
              <a:spcBef>
                <a:spcPct val="50000"/>
              </a:spcBef>
              <a:defRPr/>
            </a:pPr>
            <a:r>
              <a:rPr lang="ja-JP" altLang="en-US" sz="1050" b="1" dirty="0">
                <a:latin typeface="Times New Roman" pitchFamily="18" charset="0"/>
                <a:sym typeface="Times New Roman" pitchFamily="18" charset="0"/>
              </a:rPr>
              <a:t>* The limit levels are converted to sound energy and the initial limit is set as 100%.</a:t>
            </a:r>
            <a:endParaRPr lang="ja-JP" altLang="en-US" sz="2000" b="1" dirty="0"/>
          </a:p>
        </p:txBody>
      </p:sp>
      <p:graphicFrame>
        <p:nvGraphicFramePr>
          <p:cNvPr id="1026" name="グラフ 45"/>
          <p:cNvGraphicFramePr>
            <a:graphicFrameLocks/>
          </p:cNvGraphicFramePr>
          <p:nvPr/>
        </p:nvGraphicFramePr>
        <p:xfrm>
          <a:off x="90488" y="1255713"/>
          <a:ext cx="4754562" cy="1376362"/>
        </p:xfrm>
        <a:graphic>
          <a:graphicData uri="http://schemas.openxmlformats.org/presentationml/2006/ole">
            <mc:AlternateContent xmlns:mc="http://schemas.openxmlformats.org/markup-compatibility/2006">
              <mc:Choice xmlns:v="urn:schemas-microsoft-com:vml" Requires="v">
                <p:oleObj spid="_x0000_s1137" r:id="rId4" imgW="4755292" imgH="1377815" progId="Excel.Chart.8">
                  <p:embed/>
                </p:oleObj>
              </mc:Choice>
              <mc:Fallback>
                <p:oleObj r:id="rId4" imgW="4755292" imgH="1377815" progId="Excel.Chart.8">
                  <p:embed/>
                  <p:pic>
                    <p:nvPicPr>
                      <p:cNvPr id="0" name="グラフ 4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8" y="1255713"/>
                        <a:ext cx="4754562" cy="1376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Text Box 13"/>
          <p:cNvSpPr txBox="1">
            <a:spLocks noChangeArrowheads="1"/>
          </p:cNvSpPr>
          <p:nvPr/>
        </p:nvSpPr>
        <p:spPr bwMode="auto">
          <a:xfrm>
            <a:off x="119063" y="1095375"/>
            <a:ext cx="2636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6700" indent="-266700"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kumimoji="1" lang="ja-JP" altLang="en-US" sz="1600">
                <a:solidFill>
                  <a:srgbClr val="000000"/>
                </a:solidFill>
                <a:sym typeface="Wingdings 2" pitchFamily="18" charset="2"/>
              </a:rPr>
              <a:t></a:t>
            </a:r>
            <a:r>
              <a:rPr kumimoji="1" lang="en-US" altLang="ja-JP" sz="1600">
                <a:solidFill>
                  <a:srgbClr val="000000"/>
                </a:solidFill>
                <a:sym typeface="Times New Roman" pitchFamily="18" charset="0"/>
              </a:rPr>
              <a:t>	</a:t>
            </a:r>
            <a:r>
              <a:rPr kumimoji="1" lang="ja-JP" altLang="en-US" sz="1600">
                <a:latin typeface="Times New Roman" pitchFamily="18" charset="0"/>
                <a:sym typeface="ＭＳ Ｐゴシック" pitchFamily="50" charset="-128"/>
              </a:rPr>
              <a:t>Accelerating vehicle noise</a:t>
            </a:r>
            <a:endParaRPr kumimoji="1" lang="ja-JP" altLang="en-US" sz="1600">
              <a:latin typeface="ＭＳ Ｐゴシック" pitchFamily="50" charset="-128"/>
            </a:endParaRPr>
          </a:p>
        </p:txBody>
      </p:sp>
      <p:sp>
        <p:nvSpPr>
          <p:cNvPr id="1034" name="Text Box 14"/>
          <p:cNvSpPr txBox="1">
            <a:spLocks noChangeArrowheads="1"/>
          </p:cNvSpPr>
          <p:nvPr/>
        </p:nvSpPr>
        <p:spPr bwMode="auto">
          <a:xfrm>
            <a:off x="119063" y="2511425"/>
            <a:ext cx="2293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6700" indent="-266700"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kumimoji="1" lang="ja-JP" altLang="en-US" sz="1600">
                <a:solidFill>
                  <a:srgbClr val="000000"/>
                </a:solidFill>
                <a:sym typeface="Wingdings 2" pitchFamily="18" charset="2"/>
              </a:rPr>
              <a:t></a:t>
            </a:r>
            <a:r>
              <a:rPr kumimoji="1" lang="en-US" altLang="ja-JP" sz="1600">
                <a:solidFill>
                  <a:srgbClr val="000000"/>
                </a:solidFill>
                <a:sym typeface="Times New Roman" pitchFamily="18" charset="0"/>
              </a:rPr>
              <a:t>	</a:t>
            </a:r>
            <a:r>
              <a:rPr kumimoji="1" lang="ja-JP" altLang="en-US" sz="1600">
                <a:latin typeface="Times New Roman" pitchFamily="18" charset="0"/>
                <a:sym typeface="ＭＳ Ｐゴシック" pitchFamily="50" charset="-128"/>
              </a:rPr>
              <a:t>Cruising vehicle noise</a:t>
            </a:r>
            <a:endParaRPr kumimoji="1" lang="ja-JP" altLang="en-US" sz="1600">
              <a:latin typeface="ＭＳ Ｐゴシック" pitchFamily="50" charset="-128"/>
            </a:endParaRPr>
          </a:p>
        </p:txBody>
      </p:sp>
      <p:graphicFrame>
        <p:nvGraphicFramePr>
          <p:cNvPr id="1027" name="グラフ 48"/>
          <p:cNvGraphicFramePr>
            <a:graphicFrameLocks/>
          </p:cNvGraphicFramePr>
          <p:nvPr/>
        </p:nvGraphicFramePr>
        <p:xfrm>
          <a:off x="76200" y="2682875"/>
          <a:ext cx="4783138" cy="1146175"/>
        </p:xfrm>
        <a:graphic>
          <a:graphicData uri="http://schemas.openxmlformats.org/presentationml/2006/ole">
            <mc:AlternateContent xmlns:mc="http://schemas.openxmlformats.org/markup-compatibility/2006">
              <mc:Choice xmlns:v="urn:schemas-microsoft-com:vml" Requires="v">
                <p:oleObj spid="_x0000_s1138" r:id="rId6" imgW="4779678" imgH="1146147" progId="Excel.Chart.8">
                  <p:embed/>
                </p:oleObj>
              </mc:Choice>
              <mc:Fallback>
                <p:oleObj r:id="rId6" imgW="4779678" imgH="1146147" progId="Excel.Chart.8">
                  <p:embed/>
                  <p:pic>
                    <p:nvPicPr>
                      <p:cNvPr id="0" name="グラフ 4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682875"/>
                        <a:ext cx="4783138"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Text Box 12"/>
          <p:cNvSpPr txBox="1">
            <a:spLocks noChangeArrowheads="1"/>
          </p:cNvSpPr>
          <p:nvPr/>
        </p:nvSpPr>
        <p:spPr bwMode="auto">
          <a:xfrm>
            <a:off x="5087938" y="1790700"/>
            <a:ext cx="2627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6700" indent="-266700"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kumimoji="1" lang="ja-JP" altLang="en-US" sz="1600">
                <a:solidFill>
                  <a:srgbClr val="000000"/>
                </a:solidFill>
                <a:sym typeface="Wingdings 2" pitchFamily="18" charset="2"/>
              </a:rPr>
              <a:t></a:t>
            </a:r>
            <a:r>
              <a:rPr kumimoji="1" lang="en-US" altLang="ja-JP" sz="1600">
                <a:solidFill>
                  <a:srgbClr val="000000"/>
                </a:solidFill>
                <a:sym typeface="Times New Roman" pitchFamily="18" charset="0"/>
              </a:rPr>
              <a:t>	</a:t>
            </a:r>
            <a:r>
              <a:rPr kumimoji="1" lang="ja-JP" altLang="en-US" sz="1600">
                <a:latin typeface="Times New Roman" pitchFamily="18" charset="0"/>
                <a:sym typeface="ＭＳ Ｐゴシック" pitchFamily="50" charset="-128"/>
              </a:rPr>
              <a:t>Proximity stationary noise</a:t>
            </a:r>
            <a:endParaRPr kumimoji="1" lang="ja-JP" altLang="en-US" sz="1600">
              <a:latin typeface="ＭＳ Ｐゴシック" pitchFamily="50" charset="-128"/>
            </a:endParaRPr>
          </a:p>
        </p:txBody>
      </p:sp>
      <p:graphicFrame>
        <p:nvGraphicFramePr>
          <p:cNvPr id="1028" name="グラフ 50"/>
          <p:cNvGraphicFramePr>
            <a:graphicFrameLocks/>
          </p:cNvGraphicFramePr>
          <p:nvPr/>
        </p:nvGraphicFramePr>
        <p:xfrm>
          <a:off x="4630738" y="1968500"/>
          <a:ext cx="4273550" cy="1273175"/>
        </p:xfrm>
        <a:graphic>
          <a:graphicData uri="http://schemas.openxmlformats.org/presentationml/2006/ole">
            <mc:AlternateContent xmlns:mc="http://schemas.openxmlformats.org/markup-compatibility/2006">
              <mc:Choice xmlns:v="urn:schemas-microsoft-com:vml" Requires="v">
                <p:oleObj spid="_x0000_s1139" r:id="rId8" imgW="4273666" imgH="1274174" progId="Excel.Chart.8">
                  <p:embed/>
                </p:oleObj>
              </mc:Choice>
              <mc:Fallback>
                <p:oleObj r:id="rId8" imgW="4273666" imgH="1274174" progId="Excel.Chart.8">
                  <p:embed/>
                  <p:pic>
                    <p:nvPicPr>
                      <p:cNvPr id="0" name="グラフ 5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0738" y="1968500"/>
                        <a:ext cx="4273550"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 Box 18"/>
          <p:cNvSpPr txBox="1">
            <a:spLocks noChangeArrowheads="1"/>
          </p:cNvSpPr>
          <p:nvPr/>
        </p:nvSpPr>
        <p:spPr bwMode="auto">
          <a:xfrm>
            <a:off x="4494213" y="1392238"/>
            <a:ext cx="792162" cy="246062"/>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en-US" altLang="ja-JP" sz="1000" b="1" dirty="0" smtClean="0">
                <a:solidFill>
                  <a:srgbClr val="080808"/>
                </a:solidFill>
                <a:latin typeface="+mn-lt"/>
              </a:rPr>
              <a:t>(84 dB)</a:t>
            </a:r>
            <a:endParaRPr lang="ja-JP" altLang="en-US" sz="1000" b="1" dirty="0">
              <a:solidFill>
                <a:srgbClr val="080808"/>
              </a:solidFill>
              <a:latin typeface="+mn-lt"/>
            </a:endParaRPr>
          </a:p>
        </p:txBody>
      </p:sp>
      <p:sp>
        <p:nvSpPr>
          <p:cNvPr id="1037" name="Text Box 18"/>
          <p:cNvSpPr txBox="1">
            <a:spLocks noChangeArrowheads="1"/>
          </p:cNvSpPr>
          <p:nvPr/>
        </p:nvSpPr>
        <p:spPr bwMode="auto">
          <a:xfrm>
            <a:off x="3611563" y="1555750"/>
            <a:ext cx="7921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spcBef>
                <a:spcPct val="50000"/>
              </a:spcBef>
            </a:pPr>
            <a:r>
              <a:rPr kumimoji="1" lang="en-US" altLang="ja-JP" sz="1000" b="1">
                <a:solidFill>
                  <a:srgbClr val="080808"/>
                </a:solidFill>
                <a:latin typeface="Times New Roman" pitchFamily="18" charset="0"/>
                <a:cs typeface="Times New Roman" pitchFamily="18" charset="0"/>
              </a:rPr>
              <a:t> (82 dB)</a:t>
            </a:r>
            <a:endParaRPr kumimoji="1" lang="ja-JP" altLang="en-US" sz="1000" b="1">
              <a:solidFill>
                <a:srgbClr val="080808"/>
              </a:solidFill>
              <a:latin typeface="Times New Roman" pitchFamily="18" charset="0"/>
              <a:cs typeface="Times New Roman" pitchFamily="18" charset="0"/>
            </a:endParaRPr>
          </a:p>
        </p:txBody>
      </p:sp>
      <p:sp>
        <p:nvSpPr>
          <p:cNvPr id="1038" name="Text Box 19"/>
          <p:cNvSpPr txBox="1">
            <a:spLocks noChangeArrowheads="1"/>
          </p:cNvSpPr>
          <p:nvPr/>
        </p:nvSpPr>
        <p:spPr bwMode="auto">
          <a:xfrm>
            <a:off x="3324225" y="1727200"/>
            <a:ext cx="7191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spcBef>
                <a:spcPct val="50000"/>
              </a:spcBef>
            </a:pPr>
            <a:r>
              <a:rPr kumimoji="1" lang="en-US" altLang="ja-JP" sz="1000" b="1">
                <a:solidFill>
                  <a:srgbClr val="080808"/>
                </a:solidFill>
                <a:latin typeface="Times New Roman" pitchFamily="18" charset="0"/>
                <a:cs typeface="Times New Roman" pitchFamily="18" charset="0"/>
              </a:rPr>
              <a:t>(81 dB)</a:t>
            </a:r>
            <a:endParaRPr kumimoji="1" lang="ja-JP" altLang="en-US" sz="1000" b="1">
              <a:solidFill>
                <a:srgbClr val="080808"/>
              </a:solidFill>
              <a:latin typeface="Times New Roman" pitchFamily="18" charset="0"/>
              <a:cs typeface="Times New Roman" pitchFamily="18" charset="0"/>
            </a:endParaRPr>
          </a:p>
        </p:txBody>
      </p:sp>
      <p:sp>
        <p:nvSpPr>
          <p:cNvPr id="1039" name="Text Box 20"/>
          <p:cNvSpPr txBox="1">
            <a:spLocks noChangeArrowheads="1"/>
          </p:cNvSpPr>
          <p:nvPr/>
        </p:nvSpPr>
        <p:spPr bwMode="auto">
          <a:xfrm>
            <a:off x="2747963" y="1892300"/>
            <a:ext cx="7191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spcBef>
                <a:spcPct val="50000"/>
              </a:spcBef>
            </a:pPr>
            <a:r>
              <a:rPr kumimoji="1" lang="en-US" altLang="ja-JP" sz="1000" b="1">
                <a:solidFill>
                  <a:srgbClr val="080808"/>
                </a:solidFill>
                <a:latin typeface="Times New Roman" pitchFamily="18" charset="0"/>
                <a:cs typeface="Times New Roman" pitchFamily="18" charset="0"/>
              </a:rPr>
              <a:t>(78 dB)</a:t>
            </a:r>
            <a:endParaRPr kumimoji="1" lang="ja-JP" altLang="en-US" sz="1000" b="1">
              <a:solidFill>
                <a:srgbClr val="080808"/>
              </a:solidFill>
              <a:latin typeface="Times New Roman" pitchFamily="18" charset="0"/>
              <a:cs typeface="Times New Roman" pitchFamily="18" charset="0"/>
            </a:endParaRPr>
          </a:p>
        </p:txBody>
      </p:sp>
      <p:sp>
        <p:nvSpPr>
          <p:cNvPr id="1040" name="Text Box 21"/>
          <p:cNvSpPr txBox="1">
            <a:spLocks noChangeArrowheads="1"/>
          </p:cNvSpPr>
          <p:nvPr/>
        </p:nvSpPr>
        <p:spPr bwMode="auto">
          <a:xfrm>
            <a:off x="2532063" y="2058988"/>
            <a:ext cx="719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spcBef>
                <a:spcPct val="50000"/>
              </a:spcBef>
            </a:pPr>
            <a:r>
              <a:rPr kumimoji="1" lang="en-US" altLang="ja-JP" sz="1000" b="1">
                <a:solidFill>
                  <a:srgbClr val="080808"/>
                </a:solidFill>
                <a:latin typeface="Times New Roman" pitchFamily="18" charset="0"/>
                <a:cs typeface="Times New Roman" pitchFamily="18" charset="0"/>
              </a:rPr>
              <a:t>(76 dB)</a:t>
            </a:r>
            <a:endParaRPr kumimoji="1" lang="ja-JP" altLang="en-US" sz="1000" b="1">
              <a:solidFill>
                <a:srgbClr val="080808"/>
              </a:solidFill>
              <a:latin typeface="Times New Roman" pitchFamily="18" charset="0"/>
              <a:cs typeface="Times New Roman" pitchFamily="18" charset="0"/>
            </a:endParaRPr>
          </a:p>
        </p:txBody>
      </p:sp>
      <p:sp>
        <p:nvSpPr>
          <p:cNvPr id="58" name="Text Box 23"/>
          <p:cNvSpPr txBox="1">
            <a:spLocks noChangeArrowheads="1"/>
          </p:cNvSpPr>
          <p:nvPr/>
        </p:nvSpPr>
        <p:spPr bwMode="auto">
          <a:xfrm>
            <a:off x="4508500" y="2838450"/>
            <a:ext cx="719138" cy="246063"/>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en-US" altLang="ja-JP" sz="1000" b="1" dirty="0" smtClean="0">
                <a:solidFill>
                  <a:srgbClr val="080808"/>
                </a:solidFill>
                <a:latin typeface="+mn-lt"/>
              </a:rPr>
              <a:t>(74 dB)</a:t>
            </a:r>
            <a:endParaRPr lang="ja-JP" altLang="en-US" sz="1000" b="1" dirty="0">
              <a:solidFill>
                <a:srgbClr val="080808"/>
              </a:solidFill>
              <a:latin typeface="+mn-lt"/>
            </a:endParaRPr>
          </a:p>
        </p:txBody>
      </p:sp>
      <p:sp>
        <p:nvSpPr>
          <p:cNvPr id="59" name="Text Box 22"/>
          <p:cNvSpPr txBox="1">
            <a:spLocks noChangeArrowheads="1"/>
          </p:cNvSpPr>
          <p:nvPr/>
        </p:nvSpPr>
        <p:spPr bwMode="auto">
          <a:xfrm>
            <a:off x="3611563" y="3043238"/>
            <a:ext cx="719137" cy="246062"/>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en-US" altLang="ja-JP" sz="1000" b="1" dirty="0" smtClean="0">
                <a:solidFill>
                  <a:srgbClr val="080808"/>
                </a:solidFill>
                <a:latin typeface="+mn-lt"/>
              </a:rPr>
              <a:t>(72 dB)</a:t>
            </a:r>
            <a:endParaRPr lang="ja-JP" altLang="en-US" sz="1000" b="1" dirty="0">
              <a:solidFill>
                <a:srgbClr val="080808"/>
              </a:solidFill>
              <a:latin typeface="+mn-lt"/>
            </a:endParaRPr>
          </a:p>
        </p:txBody>
      </p:sp>
      <p:sp>
        <p:nvSpPr>
          <p:cNvPr id="1043" name="正方形/長方形 62"/>
          <p:cNvSpPr>
            <a:spLocks noChangeArrowheads="1"/>
          </p:cNvSpPr>
          <p:nvPr/>
        </p:nvSpPr>
        <p:spPr bwMode="auto">
          <a:xfrm>
            <a:off x="1819275" y="1444625"/>
            <a:ext cx="2825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ja-JP" sz="1100">
                <a:latin typeface="Times New Roman" pitchFamily="18" charset="0"/>
                <a:cs typeface="Times New Roman" pitchFamily="18" charset="0"/>
              </a:rPr>
              <a:t>1971</a:t>
            </a:r>
            <a:endParaRPr lang="ja-JP" altLang="en-US" sz="1100">
              <a:latin typeface="Times New Roman" pitchFamily="18" charset="0"/>
              <a:cs typeface="Times New Roman" pitchFamily="18" charset="0"/>
            </a:endParaRPr>
          </a:p>
        </p:txBody>
      </p:sp>
      <p:sp>
        <p:nvSpPr>
          <p:cNvPr id="1044" name="正方形/長方形 63"/>
          <p:cNvSpPr>
            <a:spLocks noChangeArrowheads="1"/>
          </p:cNvSpPr>
          <p:nvPr/>
        </p:nvSpPr>
        <p:spPr bwMode="auto">
          <a:xfrm>
            <a:off x="1819275" y="1611313"/>
            <a:ext cx="2825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ja-JP" sz="1100">
                <a:latin typeface="Times New Roman" pitchFamily="18" charset="0"/>
                <a:cs typeface="Times New Roman" pitchFamily="18" charset="0"/>
              </a:rPr>
              <a:t>1977</a:t>
            </a:r>
            <a:endParaRPr lang="ja-JP" altLang="en-US" sz="1100">
              <a:latin typeface="Times New Roman" pitchFamily="18" charset="0"/>
              <a:cs typeface="Times New Roman" pitchFamily="18" charset="0"/>
            </a:endParaRPr>
          </a:p>
        </p:txBody>
      </p:sp>
      <p:sp>
        <p:nvSpPr>
          <p:cNvPr id="1045" name="正方形/長方形 64"/>
          <p:cNvSpPr>
            <a:spLocks noChangeArrowheads="1"/>
          </p:cNvSpPr>
          <p:nvPr/>
        </p:nvSpPr>
        <p:spPr bwMode="auto">
          <a:xfrm>
            <a:off x="1819275" y="1778000"/>
            <a:ext cx="2825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ja-JP" sz="1100">
                <a:latin typeface="Times New Roman" pitchFamily="18" charset="0"/>
                <a:cs typeface="Times New Roman" pitchFamily="18" charset="0"/>
              </a:rPr>
              <a:t>1979</a:t>
            </a:r>
            <a:endParaRPr lang="ja-JP" altLang="en-US" sz="1100">
              <a:latin typeface="Times New Roman" pitchFamily="18" charset="0"/>
              <a:cs typeface="Times New Roman" pitchFamily="18" charset="0"/>
            </a:endParaRPr>
          </a:p>
        </p:txBody>
      </p:sp>
      <p:sp>
        <p:nvSpPr>
          <p:cNvPr id="1046" name="正方形/長方形 65"/>
          <p:cNvSpPr>
            <a:spLocks noChangeArrowheads="1"/>
          </p:cNvSpPr>
          <p:nvPr/>
        </p:nvSpPr>
        <p:spPr bwMode="auto">
          <a:xfrm>
            <a:off x="1819275" y="1944688"/>
            <a:ext cx="2825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ja-JP" sz="1100">
                <a:latin typeface="Times New Roman" pitchFamily="18" charset="0"/>
                <a:cs typeface="Times New Roman" pitchFamily="18" charset="0"/>
              </a:rPr>
              <a:t>1982</a:t>
            </a:r>
            <a:endParaRPr lang="ja-JP" altLang="en-US" sz="1100">
              <a:latin typeface="Times New Roman" pitchFamily="18" charset="0"/>
              <a:cs typeface="Times New Roman" pitchFamily="18" charset="0"/>
            </a:endParaRPr>
          </a:p>
        </p:txBody>
      </p:sp>
      <p:sp>
        <p:nvSpPr>
          <p:cNvPr id="1047" name="正方形/長方形 66"/>
          <p:cNvSpPr>
            <a:spLocks noChangeArrowheads="1"/>
          </p:cNvSpPr>
          <p:nvPr/>
        </p:nvSpPr>
        <p:spPr bwMode="auto">
          <a:xfrm>
            <a:off x="187325" y="2124075"/>
            <a:ext cx="1914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ja-JP" sz="900">
                <a:latin typeface="Times New Roman" pitchFamily="18" charset="0"/>
                <a:cs typeface="Times New Roman" pitchFamily="18" charset="0"/>
              </a:rPr>
              <a:t>1998 (6 seats or less), 1999 (over 6 seats)</a:t>
            </a:r>
            <a:endParaRPr lang="ja-JP" altLang="en-US" sz="900">
              <a:latin typeface="Times New Roman" pitchFamily="18" charset="0"/>
              <a:cs typeface="Times New Roman" pitchFamily="18" charset="0"/>
            </a:endParaRPr>
          </a:p>
        </p:txBody>
      </p:sp>
      <p:sp>
        <p:nvSpPr>
          <p:cNvPr id="1048" name="正方形/長方形 67"/>
          <p:cNvSpPr>
            <a:spLocks noChangeArrowheads="1"/>
          </p:cNvSpPr>
          <p:nvPr/>
        </p:nvSpPr>
        <p:spPr bwMode="auto">
          <a:xfrm>
            <a:off x="187325" y="3095625"/>
            <a:ext cx="19145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ja-JP" sz="900">
                <a:latin typeface="Times New Roman" pitchFamily="18" charset="0"/>
                <a:cs typeface="Times New Roman" pitchFamily="18" charset="0"/>
              </a:rPr>
              <a:t>1998 (6 seats or less), 1999 (over 6 seats)</a:t>
            </a:r>
            <a:endParaRPr lang="ja-JP" altLang="en-US" sz="900">
              <a:latin typeface="Times New Roman" pitchFamily="18" charset="0"/>
              <a:cs typeface="Times New Roman" pitchFamily="18" charset="0"/>
            </a:endParaRPr>
          </a:p>
        </p:txBody>
      </p:sp>
      <p:sp>
        <p:nvSpPr>
          <p:cNvPr id="1049" name="正方形/長方形 68"/>
          <p:cNvSpPr>
            <a:spLocks noChangeArrowheads="1"/>
          </p:cNvSpPr>
          <p:nvPr/>
        </p:nvSpPr>
        <p:spPr bwMode="auto">
          <a:xfrm>
            <a:off x="1819275" y="2882900"/>
            <a:ext cx="2825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ja-JP" sz="1100">
                <a:latin typeface="Times New Roman" pitchFamily="18" charset="0"/>
                <a:cs typeface="Times New Roman" pitchFamily="18" charset="0"/>
              </a:rPr>
              <a:t>1971</a:t>
            </a:r>
            <a:endParaRPr lang="ja-JP" altLang="en-US" sz="1100">
              <a:latin typeface="Times New Roman" pitchFamily="18" charset="0"/>
              <a:cs typeface="Times New Roman" pitchFamily="18" charset="0"/>
            </a:endParaRPr>
          </a:p>
        </p:txBody>
      </p:sp>
      <p:sp>
        <p:nvSpPr>
          <p:cNvPr id="1050" name="正方形/長方形 69"/>
          <p:cNvSpPr>
            <a:spLocks noChangeArrowheads="1"/>
          </p:cNvSpPr>
          <p:nvPr/>
        </p:nvSpPr>
        <p:spPr bwMode="auto">
          <a:xfrm>
            <a:off x="4732338" y="2443163"/>
            <a:ext cx="19145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ja-JP" sz="900">
                <a:latin typeface="Times New Roman" pitchFamily="18" charset="0"/>
                <a:cs typeface="Times New Roman" pitchFamily="18" charset="0"/>
              </a:rPr>
              <a:t>1998 (6 seats or less), 1999 (over 6 seats)</a:t>
            </a:r>
            <a:endParaRPr lang="ja-JP" altLang="en-US" sz="900">
              <a:latin typeface="Times New Roman" pitchFamily="18" charset="0"/>
              <a:cs typeface="Times New Roman" pitchFamily="18" charset="0"/>
            </a:endParaRPr>
          </a:p>
        </p:txBody>
      </p:sp>
      <p:sp>
        <p:nvSpPr>
          <p:cNvPr id="1051" name="正方形/長方形 70"/>
          <p:cNvSpPr>
            <a:spLocks noChangeArrowheads="1"/>
          </p:cNvSpPr>
          <p:nvPr/>
        </p:nvSpPr>
        <p:spPr bwMode="auto">
          <a:xfrm>
            <a:off x="6364288" y="2192338"/>
            <a:ext cx="2825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ja-JP" sz="1100">
                <a:latin typeface="Times New Roman" pitchFamily="18" charset="0"/>
                <a:cs typeface="Times New Roman" pitchFamily="18" charset="0"/>
              </a:rPr>
              <a:t>1988</a:t>
            </a:r>
            <a:endParaRPr lang="ja-JP" altLang="en-US" sz="1100">
              <a:latin typeface="Times New Roman" pitchFamily="18" charset="0"/>
              <a:cs typeface="Times New Roman" pitchFamily="18" charset="0"/>
            </a:endParaRPr>
          </a:p>
        </p:txBody>
      </p:sp>
      <p:sp>
        <p:nvSpPr>
          <p:cNvPr id="1052" name="正方形/長方形 71"/>
          <p:cNvSpPr>
            <a:spLocks noChangeArrowheads="1"/>
          </p:cNvSpPr>
          <p:nvPr/>
        </p:nvSpPr>
        <p:spPr bwMode="auto">
          <a:xfrm>
            <a:off x="6505575" y="2678113"/>
            <a:ext cx="1412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altLang="ja-JP" sz="1100">
                <a:latin typeface="ＭＳ 明朝" pitchFamily="17" charset="-128"/>
                <a:ea typeface="ＭＳ 明朝" pitchFamily="17" charset="-128"/>
                <a:cs typeface="Times New Roman" pitchFamily="18" charset="0"/>
              </a:rPr>
              <a:t>〃</a:t>
            </a:r>
            <a:endParaRPr lang="ja-JP" altLang="en-US" sz="1100">
              <a:latin typeface="ＭＳ 明朝" pitchFamily="17" charset="-128"/>
              <a:ea typeface="ＭＳ 明朝" pitchFamily="17" charset="-128"/>
              <a:cs typeface="Times New Roman" pitchFamily="18" charset="0"/>
            </a:endParaRPr>
          </a:p>
        </p:txBody>
      </p:sp>
      <p:sp>
        <p:nvSpPr>
          <p:cNvPr id="25" name="テキスト ボックス 6"/>
          <p:cNvSpPr>
            <a:spLocks noChangeArrowheads="1"/>
          </p:cNvSpPr>
          <p:nvPr/>
        </p:nvSpPr>
        <p:spPr bwMode="auto">
          <a:xfrm>
            <a:off x="7620000" y="2352675"/>
            <a:ext cx="1479550" cy="368300"/>
          </a:xfrm>
          <a:prstGeom prst="rect">
            <a:avLst/>
          </a:prstGeom>
          <a:noFill/>
          <a:ln w="9525">
            <a:noFill/>
            <a:miter lim="800000"/>
            <a:headEnd/>
            <a:tailEnd/>
          </a:ln>
        </p:spPr>
        <p:txBody>
          <a:bodyPr/>
          <a:lstStyle/>
          <a:p>
            <a:pPr>
              <a:lnSpc>
                <a:spcPts val="1000"/>
              </a:lnSpc>
              <a:defRPr/>
            </a:pPr>
            <a:r>
              <a:rPr lang="ja-JP" altLang="en-US" sz="1000" b="1" dirty="0">
                <a:solidFill>
                  <a:srgbClr val="080808"/>
                </a:solidFill>
                <a:latin typeface="+mn-lt"/>
                <a:sym typeface="Times New Roman" pitchFamily="18" charset="0"/>
              </a:rPr>
              <a:t>Rear-engined ve</a:t>
            </a:r>
            <a:r>
              <a:rPr lang="ja-JP" altLang="en-US" sz="1000" b="1">
                <a:solidFill>
                  <a:srgbClr val="080808"/>
                </a:solidFill>
                <a:latin typeface="+mn-lt"/>
                <a:sym typeface="Times New Roman" pitchFamily="18" charset="0"/>
              </a:rPr>
              <a:t>h</a:t>
            </a:r>
            <a:r>
              <a:rPr lang="ja-JP" altLang="en-US" sz="1000" b="1" dirty="0">
                <a:solidFill>
                  <a:srgbClr val="080808"/>
                </a:solidFill>
                <a:latin typeface="+mn-lt"/>
                <a:sym typeface="Times New Roman" pitchFamily="18" charset="0"/>
              </a:rPr>
              <a:t>icle (100 dB)</a:t>
            </a:r>
          </a:p>
        </p:txBody>
      </p:sp>
      <p:sp>
        <p:nvSpPr>
          <p:cNvPr id="26" name="テキスト ボックス 6"/>
          <p:cNvSpPr>
            <a:spLocks noChangeArrowheads="1"/>
          </p:cNvSpPr>
          <p:nvPr/>
        </p:nvSpPr>
        <p:spPr bwMode="auto">
          <a:xfrm>
            <a:off x="7037388" y="2593975"/>
            <a:ext cx="1604962" cy="317500"/>
          </a:xfrm>
          <a:prstGeom prst="rect">
            <a:avLst/>
          </a:prstGeom>
          <a:noFill/>
          <a:ln w="9525">
            <a:noFill/>
            <a:miter lim="800000"/>
            <a:headEnd/>
            <a:tailEnd/>
          </a:ln>
        </p:spPr>
        <p:txBody>
          <a:bodyPr/>
          <a:lstStyle/>
          <a:p>
            <a:pPr>
              <a:lnSpc>
                <a:spcPts val="1000"/>
              </a:lnSpc>
              <a:defRPr/>
            </a:pPr>
            <a:r>
              <a:rPr lang="ja-JP" altLang="en-US" sz="1000" b="1" dirty="0">
                <a:solidFill>
                  <a:srgbClr val="080808"/>
                </a:solidFill>
                <a:latin typeface="+mn-lt"/>
                <a:sym typeface="Times New Roman" pitchFamily="18" charset="0"/>
              </a:rPr>
              <a:t>Ot</a:t>
            </a:r>
            <a:r>
              <a:rPr lang="ja-JP" altLang="en-US" sz="1000" b="1">
                <a:solidFill>
                  <a:srgbClr val="080808"/>
                </a:solidFill>
                <a:latin typeface="+mn-lt"/>
                <a:sym typeface="Times New Roman" pitchFamily="18" charset="0"/>
              </a:rPr>
              <a:t>h</a:t>
            </a:r>
            <a:r>
              <a:rPr lang="ja-JP" altLang="en-US" sz="1000" b="1" dirty="0">
                <a:solidFill>
                  <a:srgbClr val="080808"/>
                </a:solidFill>
                <a:latin typeface="+mn-lt"/>
                <a:sym typeface="Times New Roman" pitchFamily="18" charset="0"/>
              </a:rPr>
              <a:t>er t</a:t>
            </a:r>
            <a:r>
              <a:rPr lang="ja-JP" altLang="en-US" sz="1000" b="1">
                <a:solidFill>
                  <a:srgbClr val="080808"/>
                </a:solidFill>
                <a:latin typeface="+mn-lt"/>
                <a:sym typeface="Times New Roman" pitchFamily="18" charset="0"/>
              </a:rPr>
              <a:t>h</a:t>
            </a:r>
            <a:r>
              <a:rPr lang="ja-JP" altLang="en-US" sz="1000" b="1" dirty="0">
                <a:solidFill>
                  <a:srgbClr val="080808"/>
                </a:solidFill>
                <a:latin typeface="+mn-lt"/>
                <a:sym typeface="Times New Roman" pitchFamily="18" charset="0"/>
              </a:rPr>
              <a:t>an rear-engined ve</a:t>
            </a:r>
            <a:r>
              <a:rPr lang="ja-JP" altLang="en-US" sz="1000" b="1">
                <a:solidFill>
                  <a:srgbClr val="080808"/>
                </a:solidFill>
                <a:latin typeface="+mn-lt"/>
                <a:sym typeface="Times New Roman" pitchFamily="18" charset="0"/>
              </a:rPr>
              <a:t>h</a:t>
            </a:r>
            <a:r>
              <a:rPr lang="ja-JP" altLang="en-US" sz="1000" b="1" dirty="0">
                <a:solidFill>
                  <a:srgbClr val="080808"/>
                </a:solidFill>
                <a:latin typeface="+mn-lt"/>
                <a:sym typeface="Times New Roman" pitchFamily="18" charset="0"/>
              </a:rPr>
              <a:t>icle (96 dB)</a:t>
            </a:r>
          </a:p>
          <a:p>
            <a:pPr>
              <a:lnSpc>
                <a:spcPts val="1000"/>
              </a:lnSpc>
              <a:defRPr/>
            </a:pPr>
            <a:endParaRPr lang="ja-JP" altLang="en-US" sz="1000" b="1" dirty="0">
              <a:solidFill>
                <a:srgbClr val="080808"/>
              </a:solidFill>
              <a:latin typeface="+mn-lt"/>
              <a:sym typeface="Times New Roman" pitchFamily="18" charset="0"/>
            </a:endParaRPr>
          </a:p>
        </p:txBody>
      </p:sp>
      <p:sp>
        <p:nvSpPr>
          <p:cNvPr id="1055" name="Text Box 24"/>
          <p:cNvSpPr txBox="1">
            <a:spLocks noChangeArrowheads="1"/>
          </p:cNvSpPr>
          <p:nvPr/>
        </p:nvSpPr>
        <p:spPr bwMode="auto">
          <a:xfrm>
            <a:off x="8545513" y="2149475"/>
            <a:ext cx="792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spcBef>
                <a:spcPct val="50000"/>
              </a:spcBef>
            </a:pPr>
            <a:r>
              <a:rPr kumimoji="1" lang="en-US" altLang="ja-JP" sz="1000" b="1">
                <a:solidFill>
                  <a:srgbClr val="080808"/>
                </a:solidFill>
                <a:latin typeface="Times New Roman" pitchFamily="18" charset="0"/>
                <a:cs typeface="Times New Roman" pitchFamily="18" charset="0"/>
              </a:rPr>
              <a:t>(103 dB)</a:t>
            </a:r>
            <a:endParaRPr kumimoji="1" lang="ja-JP" altLang="en-US" sz="1000" b="1">
              <a:solidFill>
                <a:srgbClr val="080808"/>
              </a:solidFill>
              <a:latin typeface="Times New Roman" pitchFamily="18" charset="0"/>
              <a:cs typeface="Times New Roman" pitchFamily="18" charset="0"/>
            </a:endParaRPr>
          </a:p>
        </p:txBody>
      </p:sp>
      <p:pic>
        <p:nvPicPr>
          <p:cNvPr id="32" name="Picture 15" descr="moe_logo_small">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正方形/長方形 23"/>
          <p:cNvSpPr>
            <a:spLocks noChangeArrowheads="1"/>
          </p:cNvSpPr>
          <p:nvPr/>
        </p:nvSpPr>
        <p:spPr bwMode="auto">
          <a:xfrm>
            <a:off x="23813" y="671513"/>
            <a:ext cx="184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2000" b="1" u="sng">
                <a:solidFill>
                  <a:srgbClr val="000000"/>
                </a:solidFill>
                <a:latin typeface="Times New Roman" pitchFamily="18" charset="0"/>
                <a:sym typeface="Times New Roman" pitchFamily="18" charset="0"/>
              </a:rPr>
              <a:t>1.</a:t>
            </a:r>
            <a:r>
              <a:rPr lang="en-US" altLang="ja-JP" sz="2000" b="1" u="sng">
                <a:solidFill>
                  <a:srgbClr val="000000"/>
                </a:solidFill>
                <a:latin typeface="Times New Roman" pitchFamily="18" charset="0"/>
                <a:sym typeface="Times New Roman" pitchFamily="18" charset="0"/>
              </a:rPr>
              <a:t>	</a:t>
            </a:r>
            <a:r>
              <a:rPr lang="ja-JP" altLang="en-US" sz="2000" b="1" u="sng">
                <a:solidFill>
                  <a:srgbClr val="000000"/>
                </a:solidFill>
                <a:latin typeface="Times New Roman" pitchFamily="18" charset="0"/>
                <a:sym typeface="Times New Roman" pitchFamily="18" charset="0"/>
              </a:rPr>
              <a:t>Introduction</a:t>
            </a:r>
          </a:p>
        </p:txBody>
      </p:sp>
      <p:sp>
        <p:nvSpPr>
          <p:cNvPr id="15384" name="正方形/長方形 42"/>
          <p:cNvSpPr>
            <a:spLocks noChangeArrowheads="1"/>
          </p:cNvSpPr>
          <p:nvPr/>
        </p:nvSpPr>
        <p:spPr bwMode="auto">
          <a:xfrm>
            <a:off x="39688" y="1135063"/>
            <a:ext cx="5091112" cy="584200"/>
          </a:xfrm>
          <a:prstGeom prst="rect">
            <a:avLst/>
          </a:prstGeom>
          <a:noFill/>
          <a:ln w="9525">
            <a:noFill/>
            <a:miter lim="800000"/>
            <a:headEnd/>
            <a:tailEnd/>
          </a:ln>
        </p:spPr>
        <p:txBody>
          <a:bodyPr>
            <a:spAutoFit/>
          </a:bodyPr>
          <a:lstStyle/>
          <a:p>
            <a:pPr marL="266700" indent="-266700">
              <a:defRPr/>
            </a:pPr>
            <a:r>
              <a:rPr lang="ja-JP" altLang="en-US" sz="1600" dirty="0">
                <a:solidFill>
                  <a:srgbClr val="000000"/>
                </a:solidFill>
                <a:latin typeface="+mn-lt"/>
                <a:sym typeface="Wingdings 2"/>
              </a:rPr>
              <a:t></a:t>
            </a:r>
            <a:r>
              <a:rPr lang="en-US" altLang="ja-JP" sz="1600" dirty="0">
                <a:solidFill>
                  <a:srgbClr val="000000"/>
                </a:solidFill>
              </a:rPr>
              <a:t>	</a:t>
            </a:r>
            <a:r>
              <a:rPr lang="ja-JP" altLang="en-US" sz="1600" b="1" dirty="0">
                <a:solidFill>
                  <a:srgbClr val="000000"/>
                </a:solidFill>
                <a:latin typeface="Times New Roman" pitchFamily="18" charset="0"/>
              </a:rPr>
              <a:t>Necessity to review motor ve</a:t>
            </a:r>
            <a:r>
              <a:rPr lang="ja-JP" altLang="en-US" sz="1600" b="1">
                <a:solidFill>
                  <a:srgbClr val="000000"/>
                </a:solidFill>
                <a:latin typeface="Times New Roman" pitchFamily="18" charset="0"/>
              </a:rPr>
              <a:t>h</a:t>
            </a:r>
            <a:r>
              <a:rPr lang="ja-JP" altLang="en-US" sz="1600" b="1" dirty="0">
                <a:solidFill>
                  <a:srgbClr val="000000"/>
                </a:solidFill>
                <a:latin typeface="Times New Roman" pitchFamily="18" charset="0"/>
              </a:rPr>
              <a:t>icle noise reduction measures</a:t>
            </a:r>
          </a:p>
        </p:txBody>
      </p:sp>
      <p:sp>
        <p:nvSpPr>
          <p:cNvPr id="15387" name="正方形/長方形 45"/>
          <p:cNvSpPr>
            <a:spLocks noChangeArrowheads="1"/>
          </p:cNvSpPr>
          <p:nvPr/>
        </p:nvSpPr>
        <p:spPr bwMode="auto">
          <a:xfrm>
            <a:off x="241300" y="1724025"/>
            <a:ext cx="4918075" cy="3940175"/>
          </a:xfrm>
          <a:prstGeom prst="rect">
            <a:avLst/>
          </a:prstGeom>
          <a:noFill/>
          <a:ln w="9525">
            <a:noFill/>
            <a:miter lim="800000"/>
            <a:headEnd/>
            <a:tailEnd/>
          </a:ln>
        </p:spPr>
        <p:txBody>
          <a:bodyPr>
            <a:spAutoFit/>
          </a:bodyPr>
          <a:lstStyle/>
          <a:p>
            <a:pPr marL="180975" indent="-180975">
              <a:spcAft>
                <a:spcPts val="1200"/>
              </a:spcAft>
              <a:defRPr/>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Japan has tightened regulations, </a:t>
            </a:r>
            <a:r>
              <a:rPr lang="ja-JP" altLang="en-US" sz="1400" b="1" u="sng" dirty="0">
                <a:solidFill>
                  <a:srgbClr val="000000"/>
                </a:solidFill>
                <a:latin typeface="Times New Roman" pitchFamily="18" charset="0"/>
                <a:sym typeface="Times New Roman" pitchFamily="18" charset="0"/>
              </a:rPr>
              <a:t>reducing both cruising vehicle noise and accelerating vehicle noise</a:t>
            </a:r>
            <a:r>
              <a:rPr lang="ja-JP" altLang="en-US" sz="1400" dirty="0">
                <a:solidFill>
                  <a:srgbClr val="000000"/>
                </a:solidFill>
                <a:latin typeface="Times New Roman" pitchFamily="18" charset="0"/>
                <a:sym typeface="Times New Roman" pitchFamily="18" charset="0"/>
              </a:rPr>
              <a:t>. </a:t>
            </a:r>
            <a:endParaRPr lang="en-US" altLang="ja-JP" sz="1400" dirty="0">
              <a:solidFill>
                <a:srgbClr val="000000"/>
              </a:solidFill>
              <a:latin typeface="Times New Roman" pitchFamily="18" charset="0"/>
              <a:sym typeface="Times New Roman" pitchFamily="18" charset="0"/>
            </a:endParaRPr>
          </a:p>
          <a:p>
            <a:pPr marL="180975" indent="-180975">
              <a:spcAft>
                <a:spcPts val="1200"/>
              </a:spcAft>
              <a:defRPr/>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As for four-wheelers, the performance of vehicles, uses and road traffic environment have changed. </a:t>
            </a:r>
            <a:r>
              <a:rPr lang="ja-JP" altLang="en-US" sz="1400" b="1" u="sng" dirty="0">
                <a:latin typeface="Times New Roman" pitchFamily="18" charset="0"/>
                <a:sym typeface="Times New Roman" pitchFamily="18" charset="0"/>
              </a:rPr>
              <a:t>With the current driving noise test method, there is concern that beefing up of the regulations does not necessarily lead to reduction in motor vehicle noise</a:t>
            </a:r>
            <a:r>
              <a:rPr lang="ja-JP" altLang="en-US" sz="1400" dirty="0">
                <a:solidFill>
                  <a:srgbClr val="000000"/>
                </a:solidFill>
                <a:latin typeface="Times New Roman" pitchFamily="18" charset="0"/>
                <a:sym typeface="Times New Roman" pitchFamily="18" charset="0"/>
              </a:rPr>
              <a:t>.</a:t>
            </a:r>
            <a:endParaRPr lang="ja-JP" altLang="en-US" sz="1400" b="1" dirty="0">
              <a:solidFill>
                <a:srgbClr val="000000"/>
              </a:solidFill>
              <a:latin typeface="Times New Roman" pitchFamily="18" charset="0"/>
              <a:sym typeface="Times New Roman" pitchFamily="18" charset="0"/>
            </a:endParaRPr>
          </a:p>
          <a:p>
            <a:pPr marL="180975" indent="-180975">
              <a:spcAft>
                <a:spcPts val="1200"/>
              </a:spcAft>
              <a:defRPr/>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As the regulations on driving noise have been tightened repeatedly, </a:t>
            </a:r>
            <a:r>
              <a:rPr lang="ja-JP" altLang="en-US" sz="1400" b="1" u="sng" dirty="0">
                <a:solidFill>
                  <a:srgbClr val="000000"/>
                </a:solidFill>
                <a:latin typeface="Times New Roman" pitchFamily="18" charset="0"/>
                <a:sym typeface="Times New Roman" pitchFamily="18" charset="0"/>
              </a:rPr>
              <a:t>tire noise</a:t>
            </a:r>
            <a:r>
              <a:rPr lang="ja-JP" altLang="en-US" sz="1400" dirty="0">
                <a:solidFill>
                  <a:srgbClr val="000000"/>
                </a:solidFill>
                <a:latin typeface="Times New Roman" pitchFamily="18" charset="0"/>
                <a:sym typeface="Times New Roman" pitchFamily="18" charset="0"/>
              </a:rPr>
              <a:t>, generated by the contact of a tire with road surface, </a:t>
            </a:r>
            <a:r>
              <a:rPr lang="ja-JP" altLang="en-US" sz="1400" b="1" u="sng" dirty="0">
                <a:solidFill>
                  <a:srgbClr val="000000"/>
                </a:solidFill>
                <a:latin typeface="Times New Roman" pitchFamily="18" charset="0"/>
                <a:sym typeface="Times New Roman" pitchFamily="18" charset="0"/>
              </a:rPr>
              <a:t>accounts for a larger percentage of all the sources than before</a:t>
            </a:r>
            <a:r>
              <a:rPr lang="ja-JP" altLang="en-US" sz="1400" dirty="0">
                <a:solidFill>
                  <a:srgbClr val="000000"/>
                </a:solidFill>
                <a:latin typeface="Times New Roman" pitchFamily="18" charset="0"/>
                <a:sym typeface="Times New Roman" pitchFamily="18" charset="0"/>
              </a:rPr>
              <a:t>. (See </a:t>
            </a:r>
            <a:r>
              <a:rPr lang="en-US" altLang="ja-JP" sz="1400" dirty="0">
                <a:solidFill>
                  <a:srgbClr val="000000"/>
                </a:solidFill>
                <a:latin typeface="Times New Roman" pitchFamily="18" charset="0"/>
                <a:sym typeface="Times New Roman" pitchFamily="18" charset="0"/>
              </a:rPr>
              <a:t>the figure on the </a:t>
            </a:r>
            <a:r>
              <a:rPr lang="ja-JP" altLang="en-US" sz="1400" dirty="0">
                <a:solidFill>
                  <a:srgbClr val="000000"/>
                </a:solidFill>
                <a:latin typeface="Times New Roman" pitchFamily="18" charset="0"/>
                <a:sym typeface="Times New Roman" pitchFamily="18" charset="0"/>
              </a:rPr>
              <a:t>right.)</a:t>
            </a:r>
            <a:endParaRPr lang="en-US" altLang="ja-JP" sz="1400" dirty="0">
              <a:solidFill>
                <a:srgbClr val="000000"/>
              </a:solidFill>
              <a:latin typeface="Times New Roman" pitchFamily="18" charset="0"/>
              <a:sym typeface="Times New Roman" pitchFamily="18" charset="0"/>
            </a:endParaRPr>
          </a:p>
          <a:p>
            <a:pPr marL="180975" indent="-180975">
              <a:spcAft>
                <a:spcPts val="1200"/>
              </a:spcAft>
              <a:defRPr/>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Considering the situation above, the driving noise regulations need review as part of measures to </a:t>
            </a:r>
            <a:r>
              <a:rPr lang="ja-JP" altLang="en-US" sz="1400" b="1" u="sng" dirty="0">
                <a:solidFill>
                  <a:srgbClr val="000000"/>
                </a:solidFill>
                <a:latin typeface="Times New Roman" pitchFamily="18" charset="0"/>
                <a:sym typeface="Times New Roman" pitchFamily="18" charset="0"/>
              </a:rPr>
              <a:t>further reduce constantly generated noise</a:t>
            </a:r>
            <a:r>
              <a:rPr lang="ja-JP" altLang="en-US" sz="1400" dirty="0">
                <a:solidFill>
                  <a:srgbClr val="000000"/>
                </a:solidFill>
                <a:latin typeface="Times New Roman" pitchFamily="18" charset="0"/>
                <a:sym typeface="Times New Roman" pitchFamily="18" charset="0"/>
              </a:rPr>
              <a:t>.</a:t>
            </a:r>
            <a:endParaRPr lang="en-US" altLang="ja-JP" sz="1400" dirty="0">
              <a:solidFill>
                <a:srgbClr val="000000"/>
              </a:solidFill>
              <a:latin typeface="Times New Roman" pitchFamily="18" charset="0"/>
              <a:sym typeface="Times New Roman" pitchFamily="18" charset="0"/>
            </a:endParaRPr>
          </a:p>
          <a:p>
            <a:pPr>
              <a:defRPr/>
            </a:pPr>
            <a:endParaRPr lang="en-US" altLang="ja-JP" sz="1400" dirty="0">
              <a:solidFill>
                <a:srgbClr val="000000"/>
              </a:solidFill>
              <a:latin typeface="Times New Roman" pitchFamily="18" charset="0"/>
              <a:sym typeface="Times New Roman" pitchFamily="18" charset="0"/>
            </a:endParaRPr>
          </a:p>
        </p:txBody>
      </p:sp>
      <p:sp>
        <p:nvSpPr>
          <p:cNvPr id="16389" name="正方形/長方形 26"/>
          <p:cNvSpPr>
            <a:spLocks noChangeArrowheads="1"/>
          </p:cNvSpPr>
          <p:nvPr/>
        </p:nvSpPr>
        <p:spPr bwMode="auto">
          <a:xfrm>
            <a:off x="5688013" y="844550"/>
            <a:ext cx="3455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95350" indent="-895350"/>
            <a:r>
              <a:rPr lang="ja-JP" altLang="en-US" sz="1400">
                <a:solidFill>
                  <a:srgbClr val="000000"/>
                </a:solidFill>
                <a:latin typeface="Calibri" pitchFamily="34" charset="0"/>
                <a:sym typeface="Times New Roman" pitchFamily="18" charset="0"/>
              </a:rPr>
              <a:t>[Reference]</a:t>
            </a:r>
            <a:r>
              <a:rPr lang="en-US" altLang="ja-JP" sz="1400">
                <a:solidFill>
                  <a:srgbClr val="000000"/>
                </a:solidFill>
                <a:latin typeface="Calibri" pitchFamily="34" charset="0"/>
                <a:sym typeface="Times New Roman" pitchFamily="18" charset="0"/>
              </a:rPr>
              <a:t>	</a:t>
            </a:r>
            <a:r>
              <a:rPr lang="ja-JP" altLang="en-US" sz="1400">
                <a:solidFill>
                  <a:srgbClr val="000000"/>
                </a:solidFill>
                <a:latin typeface="Calibri" pitchFamily="34" charset="0"/>
                <a:sym typeface="Times New Roman" pitchFamily="18" charset="0"/>
              </a:rPr>
              <a:t>Ratio of accelerating vehicle noise sources by regulation year</a:t>
            </a:r>
            <a:endParaRPr lang="ja-JP" altLang="en-US" sz="1600">
              <a:solidFill>
                <a:srgbClr val="000000"/>
              </a:solidFill>
              <a:latin typeface="Calibri" pitchFamily="34" charset="0"/>
              <a:sym typeface="Times New Roman" pitchFamily="18" charset="0"/>
            </a:endParaRPr>
          </a:p>
        </p:txBody>
      </p:sp>
      <p:sp>
        <p:nvSpPr>
          <p:cNvPr id="16390" name="正方形/長方形 33"/>
          <p:cNvSpPr>
            <a:spLocks noChangeArrowheads="1"/>
          </p:cNvSpPr>
          <p:nvPr/>
        </p:nvSpPr>
        <p:spPr bwMode="auto">
          <a:xfrm>
            <a:off x="5688013" y="4057650"/>
            <a:ext cx="3424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895350" indent="-895350"/>
            <a:r>
              <a:rPr lang="ja-JP" altLang="en-US" sz="1400">
                <a:solidFill>
                  <a:srgbClr val="000000"/>
                </a:solidFill>
                <a:latin typeface="Calibri" pitchFamily="34" charset="0"/>
                <a:sym typeface="Times New Roman" pitchFamily="18" charset="0"/>
              </a:rPr>
              <a:t>[Reference]</a:t>
            </a:r>
            <a:r>
              <a:rPr lang="en-US" altLang="ja-JP" sz="1400">
                <a:solidFill>
                  <a:srgbClr val="000000"/>
                </a:solidFill>
                <a:latin typeface="Calibri" pitchFamily="34" charset="0"/>
                <a:sym typeface="Times New Roman" pitchFamily="18" charset="0"/>
              </a:rPr>
              <a:t>	</a:t>
            </a:r>
            <a:r>
              <a:rPr lang="ja-JP" altLang="en-US" sz="1400">
                <a:solidFill>
                  <a:srgbClr val="000000"/>
                </a:solidFill>
                <a:latin typeface="Calibri" pitchFamily="34" charset="0"/>
                <a:sym typeface="Times New Roman" pitchFamily="18" charset="0"/>
              </a:rPr>
              <a:t>Cruising vehicle noise by source</a:t>
            </a:r>
            <a:endParaRPr lang="ja-JP" altLang="en-US" sz="1600">
              <a:solidFill>
                <a:srgbClr val="000000"/>
              </a:solidFill>
              <a:latin typeface="Calibri" pitchFamily="34" charset="0"/>
              <a:sym typeface="Times New Roman" pitchFamily="18" charset="0"/>
            </a:endParaRPr>
          </a:p>
        </p:txBody>
      </p:sp>
      <p:sp>
        <p:nvSpPr>
          <p:cNvPr id="16391"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AB9B6E8C-EA70-42B9-92F6-78AEDB67361D}" type="slidenum">
              <a:rPr lang="ja-JP" altLang="en-US" sz="1600">
                <a:latin typeface="Times New Roman" pitchFamily="18" charset="0"/>
                <a:sym typeface="Times New Roman" pitchFamily="18" charset="0"/>
              </a:rPr>
              <a:pPr algn="r"/>
              <a:t>5</a:t>
            </a:fld>
            <a:endParaRPr lang="ja-JP" altLang="en-US" sz="1600">
              <a:latin typeface="Times New Roman" pitchFamily="18" charset="0"/>
              <a:sym typeface="Times New Roman" pitchFamily="18" charset="0"/>
            </a:endParaRPr>
          </a:p>
        </p:txBody>
      </p:sp>
      <p:pic>
        <p:nvPicPr>
          <p:cNvPr id="16393" name="図 23" descr="03-0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7863" y="4406900"/>
            <a:ext cx="338613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図 24" descr="03-01.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1473200"/>
            <a:ext cx="3429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正方形/長方形 25"/>
          <p:cNvSpPr>
            <a:spLocks noChangeArrowheads="1"/>
          </p:cNvSpPr>
          <p:nvPr/>
        </p:nvSpPr>
        <p:spPr bwMode="auto">
          <a:xfrm>
            <a:off x="7966075" y="1720850"/>
            <a:ext cx="862013" cy="227013"/>
          </a:xfrm>
          <a:prstGeom prst="rect">
            <a:avLst/>
          </a:prstGeom>
          <a:solidFill>
            <a:schemeClr val="bg1"/>
          </a:solidFill>
          <a:ln w="9525">
            <a:solidFill>
              <a:schemeClr val="tx1"/>
            </a:solidFill>
            <a:miter lim="800000"/>
            <a:headEnd/>
            <a:tailEnd/>
          </a:ln>
        </p:spPr>
        <p:txBody>
          <a:bodyPr wrap="none" lIns="72000" tIns="36000" rIns="72000" bIns="36000">
            <a:spAutoFit/>
          </a:bodyPr>
          <a:lstStyle/>
          <a:p>
            <a:r>
              <a:rPr lang="en-US" altLang="ja-JP" sz="1000">
                <a:latin typeface="Calibri" pitchFamily="34" charset="0"/>
              </a:rPr>
              <a:t>Passenger car</a:t>
            </a:r>
            <a:endParaRPr lang="ja-JP" altLang="en-US" sz="1000">
              <a:latin typeface="Calibri" pitchFamily="34" charset="0"/>
            </a:endParaRPr>
          </a:p>
        </p:txBody>
      </p:sp>
      <p:sp>
        <p:nvSpPr>
          <p:cNvPr id="16396" name="正方形/長方形 26"/>
          <p:cNvSpPr>
            <a:spLocks noChangeArrowheads="1"/>
          </p:cNvSpPr>
          <p:nvPr/>
        </p:nvSpPr>
        <p:spPr bwMode="auto">
          <a:xfrm rot="-5400000">
            <a:off x="5056981" y="2396332"/>
            <a:ext cx="13112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p>
            <a:r>
              <a:rPr lang="en-US" altLang="ja-JP" sz="800">
                <a:latin typeface="Calibri" pitchFamily="34" charset="0"/>
              </a:rPr>
              <a:t>Ratio of sources in loudness</a:t>
            </a:r>
            <a:endParaRPr lang="ja-JP" altLang="en-US" sz="800">
              <a:latin typeface="Calibri" pitchFamily="34" charset="0"/>
            </a:endParaRPr>
          </a:p>
        </p:txBody>
      </p:sp>
      <p:sp>
        <p:nvSpPr>
          <p:cNvPr id="16397" name="正方形/長方形 28"/>
          <p:cNvSpPr>
            <a:spLocks noChangeArrowheads="1"/>
          </p:cNvSpPr>
          <p:nvPr/>
        </p:nvSpPr>
        <p:spPr bwMode="auto">
          <a:xfrm>
            <a:off x="6238875" y="1625600"/>
            <a:ext cx="30638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6000" rIns="72000" bIns="36000">
            <a:spAutoFit/>
          </a:bodyPr>
          <a:lstStyle/>
          <a:p>
            <a:pPr algn="ctr"/>
            <a:r>
              <a:rPr lang="en-US" altLang="ja-JP" sz="800">
                <a:solidFill>
                  <a:schemeClr val="bg1"/>
                </a:solidFill>
                <a:latin typeface="Calibri" pitchFamily="34" charset="0"/>
              </a:rPr>
              <a:t>Tire</a:t>
            </a:r>
            <a:endParaRPr lang="ja-JP" altLang="en-US" sz="800">
              <a:solidFill>
                <a:schemeClr val="bg1"/>
              </a:solidFill>
              <a:latin typeface="Calibri" pitchFamily="34" charset="0"/>
            </a:endParaRPr>
          </a:p>
        </p:txBody>
      </p:sp>
      <p:sp>
        <p:nvSpPr>
          <p:cNvPr id="16398" name="正方形/長方形 29"/>
          <p:cNvSpPr>
            <a:spLocks noChangeArrowheads="1"/>
          </p:cNvSpPr>
          <p:nvPr/>
        </p:nvSpPr>
        <p:spPr bwMode="auto">
          <a:xfrm>
            <a:off x="6181725" y="1785938"/>
            <a:ext cx="4254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spAutoFit/>
          </a:bodyPr>
          <a:lstStyle/>
          <a:p>
            <a:pPr algn="ctr">
              <a:lnSpc>
                <a:spcPts val="450"/>
              </a:lnSpc>
            </a:pPr>
            <a:r>
              <a:rPr lang="en-US" altLang="ja-JP" sz="500">
                <a:latin typeface="Calibri" pitchFamily="34" charset="0"/>
              </a:rPr>
              <a:t>Intake system</a:t>
            </a:r>
            <a:endParaRPr lang="ja-JP" altLang="en-US" sz="500">
              <a:latin typeface="Calibri" pitchFamily="34" charset="0"/>
            </a:endParaRPr>
          </a:p>
        </p:txBody>
      </p:sp>
      <p:sp>
        <p:nvSpPr>
          <p:cNvPr id="16399" name="正方形/長方形 30"/>
          <p:cNvSpPr>
            <a:spLocks noChangeArrowheads="1"/>
          </p:cNvSpPr>
          <p:nvPr/>
        </p:nvSpPr>
        <p:spPr bwMode="auto">
          <a:xfrm>
            <a:off x="6192838" y="2038350"/>
            <a:ext cx="39846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800"/>
              </a:lnSpc>
            </a:pPr>
            <a:r>
              <a:rPr lang="en-US" altLang="ja-JP" sz="800">
                <a:solidFill>
                  <a:schemeClr val="bg1"/>
                </a:solidFill>
                <a:latin typeface="Calibri" pitchFamily="34" charset="0"/>
              </a:rPr>
              <a:t>Cooling system</a:t>
            </a:r>
            <a:endParaRPr lang="ja-JP" altLang="en-US" sz="800">
              <a:solidFill>
                <a:schemeClr val="bg1"/>
              </a:solidFill>
              <a:latin typeface="Calibri" pitchFamily="34" charset="0"/>
            </a:endParaRPr>
          </a:p>
        </p:txBody>
      </p:sp>
      <p:sp>
        <p:nvSpPr>
          <p:cNvPr id="16400" name="正方形/長方形 31"/>
          <p:cNvSpPr>
            <a:spLocks noChangeArrowheads="1"/>
          </p:cNvSpPr>
          <p:nvPr/>
        </p:nvSpPr>
        <p:spPr bwMode="auto">
          <a:xfrm>
            <a:off x="6192838" y="2406650"/>
            <a:ext cx="39846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800"/>
              </a:lnSpc>
            </a:pPr>
            <a:r>
              <a:rPr lang="en-US" altLang="ja-JP" sz="800">
                <a:latin typeface="Calibri" pitchFamily="34" charset="0"/>
              </a:rPr>
              <a:t>Exhaust system</a:t>
            </a:r>
            <a:endParaRPr lang="ja-JP" altLang="en-US" sz="800">
              <a:latin typeface="Calibri" pitchFamily="34" charset="0"/>
            </a:endParaRPr>
          </a:p>
        </p:txBody>
      </p:sp>
      <p:sp>
        <p:nvSpPr>
          <p:cNvPr id="16401" name="正方形/長方形 32"/>
          <p:cNvSpPr>
            <a:spLocks noChangeArrowheads="1"/>
          </p:cNvSpPr>
          <p:nvPr/>
        </p:nvSpPr>
        <p:spPr bwMode="auto">
          <a:xfrm>
            <a:off x="6192838" y="2847975"/>
            <a:ext cx="398462"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800"/>
              </a:lnSpc>
            </a:pPr>
            <a:r>
              <a:rPr lang="en-US" altLang="ja-JP" sz="800">
                <a:solidFill>
                  <a:schemeClr val="bg1"/>
                </a:solidFill>
                <a:latin typeface="Calibri" pitchFamily="34" charset="0"/>
              </a:rPr>
              <a:t>Engine</a:t>
            </a:r>
            <a:endParaRPr lang="ja-JP" altLang="en-US" sz="800">
              <a:solidFill>
                <a:schemeClr val="bg1"/>
              </a:solidFill>
              <a:latin typeface="Calibri" pitchFamily="34" charset="0"/>
            </a:endParaRPr>
          </a:p>
        </p:txBody>
      </p:sp>
      <p:sp>
        <p:nvSpPr>
          <p:cNvPr id="16402" name="正方形/長方形 33"/>
          <p:cNvSpPr>
            <a:spLocks noChangeArrowheads="1"/>
          </p:cNvSpPr>
          <p:nvPr/>
        </p:nvSpPr>
        <p:spPr bwMode="auto">
          <a:xfrm>
            <a:off x="6132513" y="3484563"/>
            <a:ext cx="5191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800"/>
              </a:lnSpc>
            </a:pPr>
            <a:r>
              <a:rPr lang="en-US" altLang="ja-JP" sz="800">
                <a:latin typeface="Calibri" pitchFamily="34" charset="0"/>
              </a:rPr>
              <a:t>1971 regulations</a:t>
            </a:r>
            <a:endParaRPr lang="ja-JP" altLang="en-US" sz="800">
              <a:latin typeface="Calibri" pitchFamily="34" charset="0"/>
            </a:endParaRPr>
          </a:p>
        </p:txBody>
      </p:sp>
      <p:sp>
        <p:nvSpPr>
          <p:cNvPr id="16403" name="正方形/長方形 34"/>
          <p:cNvSpPr>
            <a:spLocks noChangeArrowheads="1"/>
          </p:cNvSpPr>
          <p:nvPr/>
        </p:nvSpPr>
        <p:spPr bwMode="auto">
          <a:xfrm>
            <a:off x="6707188" y="3484563"/>
            <a:ext cx="5191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800"/>
              </a:lnSpc>
            </a:pPr>
            <a:r>
              <a:rPr lang="en-US" altLang="ja-JP" sz="800">
                <a:latin typeface="Calibri" pitchFamily="34" charset="0"/>
              </a:rPr>
              <a:t>1977 regulations</a:t>
            </a:r>
            <a:endParaRPr lang="ja-JP" altLang="en-US" sz="800">
              <a:latin typeface="Calibri" pitchFamily="34" charset="0"/>
            </a:endParaRPr>
          </a:p>
        </p:txBody>
      </p:sp>
      <p:sp>
        <p:nvSpPr>
          <p:cNvPr id="16404" name="正方形/長方形 35"/>
          <p:cNvSpPr>
            <a:spLocks noChangeArrowheads="1"/>
          </p:cNvSpPr>
          <p:nvPr/>
        </p:nvSpPr>
        <p:spPr bwMode="auto">
          <a:xfrm>
            <a:off x="7280275" y="3484563"/>
            <a:ext cx="5191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800"/>
              </a:lnSpc>
            </a:pPr>
            <a:r>
              <a:rPr lang="en-US" altLang="ja-JP" sz="800">
                <a:latin typeface="Calibri" pitchFamily="34" charset="0"/>
              </a:rPr>
              <a:t>1979 regulations</a:t>
            </a:r>
            <a:endParaRPr lang="ja-JP" altLang="en-US" sz="800">
              <a:latin typeface="Calibri" pitchFamily="34" charset="0"/>
            </a:endParaRPr>
          </a:p>
        </p:txBody>
      </p:sp>
      <p:sp>
        <p:nvSpPr>
          <p:cNvPr id="16405" name="正方形/長方形 36"/>
          <p:cNvSpPr>
            <a:spLocks noChangeArrowheads="1"/>
          </p:cNvSpPr>
          <p:nvPr/>
        </p:nvSpPr>
        <p:spPr bwMode="auto">
          <a:xfrm>
            <a:off x="7853363" y="3484563"/>
            <a:ext cx="5207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800"/>
              </a:lnSpc>
            </a:pPr>
            <a:r>
              <a:rPr lang="en-US" altLang="ja-JP" sz="800">
                <a:latin typeface="Calibri" pitchFamily="34" charset="0"/>
              </a:rPr>
              <a:t>1982 regulations</a:t>
            </a:r>
            <a:endParaRPr lang="ja-JP" altLang="en-US" sz="800">
              <a:latin typeface="Calibri" pitchFamily="34" charset="0"/>
            </a:endParaRPr>
          </a:p>
        </p:txBody>
      </p:sp>
      <p:sp>
        <p:nvSpPr>
          <p:cNvPr id="16406" name="正方形/長方形 37"/>
          <p:cNvSpPr>
            <a:spLocks noChangeArrowheads="1"/>
          </p:cNvSpPr>
          <p:nvPr/>
        </p:nvSpPr>
        <p:spPr bwMode="auto">
          <a:xfrm>
            <a:off x="8428038" y="3484563"/>
            <a:ext cx="5191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800"/>
              </a:lnSpc>
            </a:pPr>
            <a:r>
              <a:rPr lang="en-US" altLang="ja-JP" sz="800">
                <a:latin typeface="Calibri" pitchFamily="34" charset="0"/>
              </a:rPr>
              <a:t>1993 regulations</a:t>
            </a:r>
            <a:endParaRPr lang="ja-JP" altLang="en-US" sz="800">
              <a:latin typeface="Calibri" pitchFamily="34" charset="0"/>
            </a:endParaRPr>
          </a:p>
        </p:txBody>
      </p:sp>
      <p:sp>
        <p:nvSpPr>
          <p:cNvPr id="16407" name="正方形/長方形 38"/>
          <p:cNvSpPr>
            <a:spLocks noChangeArrowheads="1"/>
          </p:cNvSpPr>
          <p:nvPr/>
        </p:nvSpPr>
        <p:spPr bwMode="auto">
          <a:xfrm>
            <a:off x="5480050" y="4591050"/>
            <a:ext cx="877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altLang="ja-JP" sz="900">
                <a:latin typeface="Calibri" pitchFamily="34" charset="0"/>
              </a:rPr>
              <a:t>Passenger car</a:t>
            </a:r>
            <a:endParaRPr lang="ja-JP" altLang="en-US" sz="900">
              <a:latin typeface="Calibri" pitchFamily="34" charset="0"/>
            </a:endParaRPr>
          </a:p>
        </p:txBody>
      </p:sp>
      <p:sp>
        <p:nvSpPr>
          <p:cNvPr id="16408" name="正方形/長方形 39"/>
          <p:cNvSpPr>
            <a:spLocks noChangeArrowheads="1"/>
          </p:cNvSpPr>
          <p:nvPr/>
        </p:nvSpPr>
        <p:spPr bwMode="auto">
          <a:xfrm>
            <a:off x="5480050" y="5011738"/>
            <a:ext cx="8778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altLang="ja-JP" sz="900">
                <a:latin typeface="Calibri" pitchFamily="34" charset="0"/>
              </a:rPr>
              <a:t>Small truck</a:t>
            </a:r>
            <a:endParaRPr lang="ja-JP" altLang="en-US" sz="900">
              <a:latin typeface="Calibri" pitchFamily="34" charset="0"/>
            </a:endParaRPr>
          </a:p>
        </p:txBody>
      </p:sp>
      <p:sp>
        <p:nvSpPr>
          <p:cNvPr id="16409" name="正方形/長方形 40"/>
          <p:cNvSpPr>
            <a:spLocks noChangeArrowheads="1"/>
          </p:cNvSpPr>
          <p:nvPr/>
        </p:nvSpPr>
        <p:spPr bwMode="auto">
          <a:xfrm>
            <a:off x="5480050" y="5432425"/>
            <a:ext cx="8778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altLang="ja-JP" sz="900">
                <a:latin typeface="Calibri" pitchFamily="34" charset="0"/>
              </a:rPr>
              <a:t>Midsize truck</a:t>
            </a:r>
            <a:endParaRPr lang="ja-JP" altLang="en-US" sz="900">
              <a:latin typeface="Calibri" pitchFamily="34" charset="0"/>
            </a:endParaRPr>
          </a:p>
        </p:txBody>
      </p:sp>
      <p:sp>
        <p:nvSpPr>
          <p:cNvPr id="16410" name="正方形/長方形 41"/>
          <p:cNvSpPr>
            <a:spLocks noChangeArrowheads="1"/>
          </p:cNvSpPr>
          <p:nvPr/>
        </p:nvSpPr>
        <p:spPr bwMode="auto">
          <a:xfrm>
            <a:off x="5480050" y="5853113"/>
            <a:ext cx="8778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altLang="ja-JP" sz="900">
                <a:latin typeface="Calibri" pitchFamily="34" charset="0"/>
              </a:rPr>
              <a:t>Large truck</a:t>
            </a:r>
            <a:endParaRPr lang="ja-JP" altLang="en-US" sz="900">
              <a:latin typeface="Calibri" pitchFamily="34" charset="0"/>
            </a:endParaRPr>
          </a:p>
        </p:txBody>
      </p:sp>
      <p:sp>
        <p:nvSpPr>
          <p:cNvPr id="16411" name="正方形/長方形 42"/>
          <p:cNvSpPr>
            <a:spLocks noChangeArrowheads="1"/>
          </p:cNvSpPr>
          <p:nvPr/>
        </p:nvSpPr>
        <p:spPr bwMode="auto">
          <a:xfrm>
            <a:off x="6524625" y="4579938"/>
            <a:ext cx="39846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800"/>
              </a:lnSpc>
            </a:pPr>
            <a:r>
              <a:rPr lang="en-US" altLang="ja-JP" sz="800">
                <a:latin typeface="Calibri" pitchFamily="34" charset="0"/>
              </a:rPr>
              <a:t>Engine</a:t>
            </a:r>
          </a:p>
          <a:p>
            <a:pPr algn="ctr">
              <a:lnSpc>
                <a:spcPts val="800"/>
              </a:lnSpc>
            </a:pPr>
            <a:r>
              <a:rPr lang="en-US" altLang="ja-JP" sz="800">
                <a:latin typeface="Calibri" pitchFamily="34" charset="0"/>
              </a:rPr>
              <a:t>Other</a:t>
            </a:r>
            <a:endParaRPr lang="ja-JP" altLang="en-US" sz="800">
              <a:latin typeface="Calibri" pitchFamily="34" charset="0"/>
            </a:endParaRPr>
          </a:p>
        </p:txBody>
      </p:sp>
      <p:sp>
        <p:nvSpPr>
          <p:cNvPr id="16412" name="正方形/長方形 43"/>
          <p:cNvSpPr>
            <a:spLocks noChangeArrowheads="1"/>
          </p:cNvSpPr>
          <p:nvPr/>
        </p:nvSpPr>
        <p:spPr bwMode="auto">
          <a:xfrm>
            <a:off x="7875588" y="4630738"/>
            <a:ext cx="3984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ts val="800"/>
              </a:lnSpc>
            </a:pPr>
            <a:r>
              <a:rPr lang="en-US" altLang="ja-JP" sz="800">
                <a:solidFill>
                  <a:schemeClr val="bg1"/>
                </a:solidFill>
                <a:latin typeface="Calibri" pitchFamily="34" charset="0"/>
              </a:rPr>
              <a:t>Tire</a:t>
            </a:r>
            <a:endParaRPr lang="ja-JP" altLang="en-US" sz="800">
              <a:solidFill>
                <a:schemeClr val="bg1"/>
              </a:solidFill>
              <a:latin typeface="Calibri" pitchFamily="34" charset="0"/>
            </a:endParaRPr>
          </a:p>
        </p:txBody>
      </p:sp>
      <p:pic>
        <p:nvPicPr>
          <p:cNvPr id="29" name="Picture 15" descr="moe_logo_small">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Group 2"/>
          <p:cNvGraphicFramePr>
            <a:graphicFrameLocks noGrp="1"/>
          </p:cNvGraphicFramePr>
          <p:nvPr>
            <p:extLst>
              <p:ext uri="{D42A27DB-BD31-4B8C-83A1-F6EECF244321}">
                <p14:modId xmlns:p14="http://schemas.microsoft.com/office/powerpoint/2010/main" val="1092528969"/>
              </p:ext>
            </p:extLst>
          </p:nvPr>
        </p:nvGraphicFramePr>
        <p:xfrm>
          <a:off x="5013325" y="1574800"/>
          <a:ext cx="4051300" cy="3221080"/>
        </p:xfrm>
        <a:graphic>
          <a:graphicData uri="http://schemas.openxmlformats.org/drawingml/2006/table">
            <a:tbl>
              <a:tblPr/>
              <a:tblGrid>
                <a:gridCol w="940967"/>
                <a:gridCol w="3110333"/>
              </a:tblGrid>
              <a:tr h="457166">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Re</a:t>
                      </a:r>
                      <a:r>
                        <a:rPr kumimoji="0" lang="en-US" altLang="ja-JP"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port</a:t>
                      </a:r>
                      <a:endPar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Noise reduction measures</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32">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Interim (Dec</a:t>
                      </a:r>
                      <a:r>
                        <a:rPr kumimoji="0" lang="ja-JP" altLang="en-US" sz="1200" b="0" i="0" u="none"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18, 2008)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0175" marR="0" lvl="0" indent="-14605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t>
                      </a:r>
                      <a:r>
                        <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Adopt a precertification program for mufflers</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used for vehicles in current usage to reduce noise from accelerating vehicles.</a:t>
                      </a:r>
                      <a:endPar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384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T</a:t>
                      </a:r>
                      <a:r>
                        <a:rPr kumimoji="0" lang="ja-JP" altLang="en-US" sz="1200" b="0" i="0" u="none"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h</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e second (Apr</a:t>
                      </a:r>
                      <a:r>
                        <a:rPr kumimoji="0" lang="ja-JP" altLang="en-US" sz="1200" b="0" i="0" u="none"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19, 2012)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0175" marR="0" lvl="0" indent="-14605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t>
                      </a:r>
                      <a:r>
                        <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Adopt </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an </a:t>
                      </a:r>
                      <a:r>
                        <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international standard</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(UN Regulation No</a:t>
                      </a:r>
                      <a:r>
                        <a:rPr kumimoji="0" lang="ja-JP" altLang="en-US" sz="1200" b="0" i="0" u="none"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41 04 Series (R41-04): Motorcycle Noise) </a:t>
                      </a:r>
                      <a:r>
                        <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as motorcycle driving noise regulations</a:t>
                      </a:r>
                      <a:r>
                        <a:rPr kumimoji="0" lang="ja-JP" altLang="en-US" sz="1200" b="0" i="0" u="none"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a:t>
                      </a:r>
                      <a:endPar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p>
                      <a:pPr marL="130175" marR="0" lvl="0" indent="-146050" algn="l" defTabSz="914400" rtl="0" eaLnBrk="1" fontAlgn="base" latinLnBrk="0" hangingPunct="1">
                        <a:lnSpc>
                          <a:spcPct val="100000"/>
                        </a:lnSpc>
                        <a:spcBef>
                          <a:spcPts val="600"/>
                        </a:spcBef>
                        <a:spcAft>
                          <a:spcPct val="0"/>
                        </a:spcAft>
                        <a:buClrTx/>
                        <a:buSzTx/>
                        <a:buFont typeface="Arial" pitchFamily="34" charset="0"/>
                        <a:buNone/>
                        <a:tabLst/>
                      </a:pPr>
                      <a:r>
                        <a:rPr kumimoji="0" lang="en-US" altLang="ja-JP"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t>
                      </a:r>
                      <a:r>
                        <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Adopt </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an </a:t>
                      </a:r>
                      <a:r>
                        <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international standard</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(UN Regulation No</a:t>
                      </a:r>
                      <a:r>
                        <a:rPr kumimoji="0" lang="ja-JP" altLang="en-US" sz="1200" b="0" i="0" u="none"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117 02 Series (R117-02): Tire Rolling Sound Emissions, Ad</a:t>
                      </a:r>
                      <a:r>
                        <a:rPr kumimoji="0" lang="ja-JP" altLang="en-US" sz="1200" b="0" i="0" u="none"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h</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esion on Wet Surfaces, and Rolling Resistance) </a:t>
                      </a:r>
                      <a:r>
                        <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as 4-w</a:t>
                      </a:r>
                      <a:r>
                        <a:rPr kumimoji="0" lang="ja-JP" altLang="en-US" sz="1200" b="1" i="0" u="sng"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h</a:t>
                      </a:r>
                      <a:r>
                        <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eeler tire noise test met</a:t>
                      </a:r>
                      <a:r>
                        <a:rPr kumimoji="0" lang="ja-JP" altLang="en-US" sz="1200" b="1" i="0" u="sng"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h</a:t>
                      </a:r>
                      <a:r>
                        <a:rPr kumimoji="0" lang="ja-JP" alt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od</a:t>
                      </a:r>
                      <a:r>
                        <a:rPr kumimoji="0" lang="ja-JP" altLang="en-US" sz="1200" b="0" i="0" u="none"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a:t>
                      </a:r>
                      <a:r>
                        <a:rPr kumimoji="0" lang="ja-JP" altLang="en-US" sz="12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t>
                      </a:r>
                      <a:endParaRPr kumimoji="0" lang="en-US" sz="1200" b="1" i="0" u="sng"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 typeface="Arial" pitchFamily="34" charset="0"/>
                        <a:buNone/>
                        <a:tabLst/>
                      </a:pPr>
                      <a:r>
                        <a:rPr kumimoji="0" lang="ja-JP" altLang="en-US" sz="1200" b="1" i="1" u="sng" strike="noStrike" cap="none" normalizeH="0" baseline="0" dirty="0" smtClean="0">
                          <a:ln>
                            <a:noFill/>
                          </a:ln>
                          <a:solidFill>
                            <a:srgbClr val="FF0000"/>
                          </a:solidFill>
                          <a:effectLst/>
                          <a:latin typeface="Times New Roman" pitchFamily="18" charset="0"/>
                          <a:ea typeface="ＭＳ Ｐゴシック" pitchFamily="50" charset="-128"/>
                          <a:sym typeface="Times New Roman" pitchFamily="18" charset="0"/>
                        </a:rPr>
                        <a:t>(Timing of application is to be discussed</a:t>
                      </a:r>
                      <a:r>
                        <a:rPr kumimoji="0" lang="ja-JP" altLang="en-US" sz="1200" b="1" i="1" u="sng" strike="noStrike" cap="none" normalizeH="0" baseline="0" smtClean="0">
                          <a:ln>
                            <a:noFill/>
                          </a:ln>
                          <a:solidFill>
                            <a:srgbClr val="FF0000"/>
                          </a:solidFill>
                          <a:effectLst/>
                          <a:latin typeface="Times New Roman" pitchFamily="18" charset="0"/>
                          <a:ea typeface="ＭＳ Ｐゴシック" pitchFamily="50" charset="-128"/>
                          <a:sym typeface="Times New Roman" pitchFamily="18" charset="0"/>
                        </a:rPr>
                        <a:t>.</a:t>
                      </a:r>
                      <a:r>
                        <a:rPr kumimoji="0" lang="ja-JP" altLang="en-US" sz="1200" b="1" i="1" u="sng" strike="noStrike" cap="none" normalizeH="0" baseline="0" dirty="0" smtClean="0">
                          <a:ln>
                            <a:noFill/>
                          </a:ln>
                          <a:solidFill>
                            <a:srgbClr val="FF0000"/>
                          </a:solidFill>
                          <a:effectLst/>
                          <a:latin typeface="Times New Roman" pitchFamily="18" charset="0"/>
                          <a:ea typeface="ＭＳ Ｐゴシック" pitchFamily="50" charset="-128"/>
                          <a:sym typeface="Times New Roman" pitchFamily="18" charset="0"/>
                        </a:rPr>
                        <a:t>)</a:t>
                      </a:r>
                      <a:endParaRPr kumimoji="0" lang="ja-JP" altLang="en-US" sz="28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24" name="角丸四角形 24"/>
          <p:cNvSpPr>
            <a:spLocks noChangeArrowheads="1"/>
          </p:cNvSpPr>
          <p:nvPr/>
        </p:nvSpPr>
        <p:spPr bwMode="auto">
          <a:xfrm>
            <a:off x="79375" y="3068638"/>
            <a:ext cx="4637088" cy="2444750"/>
          </a:xfrm>
          <a:prstGeom prst="roundRect">
            <a:avLst>
              <a:gd name="adj" fmla="val 6861"/>
            </a:avLst>
          </a:prstGeom>
          <a:noFill/>
          <a:ln w="25400">
            <a:solidFill>
              <a:srgbClr val="395E8A"/>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ja-JP">
              <a:solidFill>
                <a:srgbClr val="FFFFFF"/>
              </a:solidFill>
            </a:endParaRPr>
          </a:p>
        </p:txBody>
      </p:sp>
      <p:sp>
        <p:nvSpPr>
          <p:cNvPr id="17425" name="正方形/長方形 20"/>
          <p:cNvSpPr>
            <a:spLocks noChangeArrowheads="1"/>
          </p:cNvSpPr>
          <p:nvPr/>
        </p:nvSpPr>
        <p:spPr bwMode="auto">
          <a:xfrm>
            <a:off x="301625" y="3906838"/>
            <a:ext cx="447992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600"/>
              </a:spcAft>
            </a:pPr>
            <a:r>
              <a:rPr lang="en-US" altLang="ja-JP" sz="1400" dirty="0">
                <a:solidFill>
                  <a:srgbClr val="000000"/>
                </a:solidFill>
                <a:latin typeface="Times New Roman" pitchFamily="18" charset="0"/>
                <a:cs typeface="Times New Roman" pitchFamily="18" charset="0"/>
                <a:sym typeface="Times New Roman" pitchFamily="18" charset="0"/>
              </a:rPr>
              <a:t>•	</a:t>
            </a:r>
            <a:r>
              <a:rPr lang="ja-JP" altLang="en-US" sz="1400" dirty="0">
                <a:solidFill>
                  <a:srgbClr val="000000"/>
                </a:solidFill>
                <a:latin typeface="Times New Roman" pitchFamily="18" charset="0"/>
                <a:cs typeface="Times New Roman" pitchFamily="18" charset="0"/>
                <a:sym typeface="Times New Roman" pitchFamily="18" charset="0"/>
              </a:rPr>
              <a:t>Conformity to international </a:t>
            </a:r>
            <a:r>
              <a:rPr lang="ja-JP" altLang="en-US" sz="1400" b="1" u="sng" dirty="0">
                <a:solidFill>
                  <a:srgbClr val="000000"/>
                </a:solidFill>
                <a:latin typeface="Times New Roman" pitchFamily="18" charset="0"/>
                <a:cs typeface="Times New Roman" pitchFamily="18" charset="0"/>
                <a:sym typeface="Times New Roman" pitchFamily="18" charset="0"/>
              </a:rPr>
              <a:t>regulations on 4-wheeler driving noise regulations</a:t>
            </a:r>
            <a:r>
              <a:rPr lang="ja-JP" altLang="en-US" sz="1400" dirty="0">
                <a:solidFill>
                  <a:srgbClr val="000000"/>
                </a:solidFill>
                <a:latin typeface="Times New Roman" pitchFamily="18" charset="0"/>
                <a:cs typeface="Times New Roman" pitchFamily="18" charset="0"/>
                <a:sym typeface="Times New Roman" pitchFamily="18" charset="0"/>
              </a:rPr>
              <a:t> </a:t>
            </a:r>
            <a:endParaRPr lang="ja-JP" altLang="en-US" sz="1400" dirty="0" smtClean="0">
              <a:solidFill>
                <a:srgbClr val="000000"/>
              </a:solidFill>
              <a:latin typeface="Times New Roman" pitchFamily="18" charset="0"/>
              <a:cs typeface="Times New Roman" pitchFamily="18" charset="0"/>
              <a:sym typeface="Times New Roman" pitchFamily="18" charset="0"/>
            </a:endParaRPr>
          </a:p>
          <a:p>
            <a:pPr marL="180975" indent="-180975">
              <a:spcAft>
                <a:spcPts val="600"/>
              </a:spcAft>
            </a:pPr>
            <a:r>
              <a:rPr lang="en-US" altLang="ja-JP" sz="1400" dirty="0" smtClean="0">
                <a:solidFill>
                  <a:srgbClr val="000000"/>
                </a:solidFill>
                <a:latin typeface="Times New Roman" pitchFamily="18" charset="0"/>
                <a:cs typeface="Times New Roman" pitchFamily="18" charset="0"/>
                <a:sym typeface="Times New Roman" pitchFamily="18" charset="0"/>
              </a:rPr>
              <a:t>•	</a:t>
            </a:r>
            <a:r>
              <a:rPr lang="ja-JP" altLang="en-US" sz="1400" dirty="0" smtClean="0">
                <a:solidFill>
                  <a:srgbClr val="000000"/>
                </a:solidFill>
                <a:latin typeface="Times New Roman" pitchFamily="18" charset="0"/>
                <a:cs typeface="Times New Roman" pitchFamily="18" charset="0"/>
                <a:sym typeface="Times New Roman" pitchFamily="18" charset="0"/>
              </a:rPr>
              <a:t>Review of </a:t>
            </a:r>
            <a:r>
              <a:rPr lang="ja-JP" altLang="en-US" sz="1400" b="1" u="sng" dirty="0" smtClean="0">
                <a:solidFill>
                  <a:srgbClr val="000000"/>
                </a:solidFill>
                <a:latin typeface="Times New Roman" pitchFamily="18" charset="0"/>
                <a:cs typeface="Times New Roman" pitchFamily="18" charset="0"/>
                <a:sym typeface="Times New Roman" pitchFamily="18" charset="0"/>
              </a:rPr>
              <a:t>regulations on proximity stationary noise</a:t>
            </a:r>
            <a:r>
              <a:rPr lang="ja-JP" altLang="en-US" sz="1400" dirty="0" smtClean="0">
                <a:solidFill>
                  <a:srgbClr val="000000"/>
                </a:solidFill>
                <a:latin typeface="Times New Roman" pitchFamily="18" charset="0"/>
                <a:cs typeface="Times New Roman" pitchFamily="18" charset="0"/>
                <a:sym typeface="Times New Roman" pitchFamily="18" charset="0"/>
              </a:rPr>
              <a:t> </a:t>
            </a:r>
            <a:r>
              <a:rPr lang="en-US" altLang="ja-JP" sz="1400" dirty="0" smtClean="0">
                <a:solidFill>
                  <a:srgbClr val="000000"/>
                </a:solidFill>
                <a:latin typeface="Times New Roman" pitchFamily="18" charset="0"/>
                <a:cs typeface="Times New Roman" pitchFamily="18" charset="0"/>
                <a:sym typeface="Times New Roman" pitchFamily="18" charset="0"/>
              </a:rPr>
              <a:t/>
            </a:r>
            <a:br>
              <a:rPr lang="en-US" altLang="ja-JP" sz="1400" dirty="0" smtClean="0">
                <a:solidFill>
                  <a:srgbClr val="000000"/>
                </a:solidFill>
                <a:latin typeface="Times New Roman" pitchFamily="18" charset="0"/>
                <a:cs typeface="Times New Roman" pitchFamily="18" charset="0"/>
                <a:sym typeface="Times New Roman" pitchFamily="18" charset="0"/>
              </a:rPr>
            </a:br>
            <a:endParaRPr lang="ja-JP" altLang="en-US" sz="1400" dirty="0" smtClean="0">
              <a:solidFill>
                <a:srgbClr val="000000"/>
              </a:solidFill>
              <a:latin typeface="Times New Roman" pitchFamily="18" charset="0"/>
              <a:cs typeface="Times New Roman" pitchFamily="18" charset="0"/>
              <a:sym typeface="Times New Roman" pitchFamily="18" charset="0"/>
            </a:endParaRPr>
          </a:p>
          <a:p>
            <a:pPr marL="180975" indent="-180975">
              <a:spcAft>
                <a:spcPts val="600"/>
              </a:spcAft>
            </a:pPr>
            <a:r>
              <a:rPr lang="en-US" altLang="ja-JP" sz="1400" dirty="0" smtClean="0">
                <a:solidFill>
                  <a:srgbClr val="000000"/>
                </a:solidFill>
                <a:latin typeface="Times New Roman" pitchFamily="18" charset="0"/>
                <a:cs typeface="Times New Roman" pitchFamily="18" charset="0"/>
                <a:sym typeface="Times New Roman" pitchFamily="18" charset="0"/>
              </a:rPr>
              <a:t>•</a:t>
            </a:r>
            <a:r>
              <a:rPr lang="en-US" altLang="ja-JP" sz="1400" dirty="0">
                <a:solidFill>
                  <a:srgbClr val="000000"/>
                </a:solidFill>
                <a:latin typeface="Times New Roman" pitchFamily="18" charset="0"/>
                <a:cs typeface="Times New Roman" pitchFamily="18" charset="0"/>
                <a:sym typeface="Times New Roman" pitchFamily="18" charset="0"/>
              </a:rPr>
              <a:t>	</a:t>
            </a:r>
            <a:r>
              <a:rPr lang="ja-JP" altLang="en-US" sz="1400" dirty="0">
                <a:solidFill>
                  <a:srgbClr val="000000"/>
                </a:solidFill>
                <a:latin typeface="Times New Roman" pitchFamily="18" charset="0"/>
                <a:cs typeface="Times New Roman" pitchFamily="18" charset="0"/>
                <a:sym typeface="Times New Roman" pitchFamily="18" charset="0"/>
              </a:rPr>
              <a:t>Timing of application of</a:t>
            </a:r>
            <a:r>
              <a:rPr lang="ja-JP" altLang="en-US" sz="1400" b="1" dirty="0">
                <a:solidFill>
                  <a:srgbClr val="000000"/>
                </a:solidFill>
                <a:latin typeface="Times New Roman" pitchFamily="18" charset="0"/>
                <a:cs typeface="Times New Roman" pitchFamily="18" charset="0"/>
                <a:sym typeface="Times New Roman" pitchFamily="18" charset="0"/>
              </a:rPr>
              <a:t> </a:t>
            </a:r>
            <a:r>
              <a:rPr lang="ja-JP" altLang="en-US" sz="1400" b="1" u="sng" dirty="0">
                <a:solidFill>
                  <a:srgbClr val="000000"/>
                </a:solidFill>
                <a:latin typeface="Times New Roman" pitchFamily="18" charset="0"/>
                <a:cs typeface="Times New Roman" pitchFamily="18" charset="0"/>
                <a:sym typeface="Times New Roman" pitchFamily="18" charset="0"/>
              </a:rPr>
              <a:t>regulations on tire noise</a:t>
            </a:r>
            <a:r>
              <a:rPr lang="ja-JP" altLang="en-US" sz="1400" b="1" dirty="0">
                <a:solidFill>
                  <a:srgbClr val="000000"/>
                </a:solidFill>
                <a:latin typeface="Times New Roman" pitchFamily="18" charset="0"/>
                <a:cs typeface="Times New Roman" pitchFamily="18" charset="0"/>
                <a:sym typeface="Times New Roman" pitchFamily="18" charset="0"/>
              </a:rPr>
              <a:t> </a:t>
            </a:r>
            <a:r>
              <a:rPr lang="en-US" altLang="ja-JP" sz="1400" b="1" dirty="0">
                <a:solidFill>
                  <a:srgbClr val="000000"/>
                </a:solidFill>
                <a:latin typeface="Times New Roman" pitchFamily="18" charset="0"/>
                <a:cs typeface="Times New Roman" pitchFamily="18" charset="0"/>
                <a:sym typeface="Times New Roman" pitchFamily="18" charset="0"/>
              </a:rPr>
              <a:t/>
            </a:r>
            <a:br>
              <a:rPr lang="en-US" altLang="ja-JP" sz="1400" b="1" dirty="0">
                <a:solidFill>
                  <a:srgbClr val="000000"/>
                </a:solidFill>
                <a:latin typeface="Times New Roman" pitchFamily="18" charset="0"/>
                <a:cs typeface="Times New Roman" pitchFamily="18" charset="0"/>
                <a:sym typeface="Times New Roman" pitchFamily="18" charset="0"/>
              </a:rPr>
            </a:br>
            <a:r>
              <a:rPr lang="ja-JP" altLang="en-US" sz="1400" dirty="0">
                <a:solidFill>
                  <a:srgbClr val="000000"/>
                </a:solidFill>
                <a:latin typeface="Times New Roman" pitchFamily="18" charset="0"/>
                <a:sym typeface="Times New Roman" pitchFamily="18" charset="0"/>
              </a:rPr>
              <a:t>　　　</a:t>
            </a:r>
            <a:endParaRPr lang="en-US" sz="1400" dirty="0">
              <a:solidFill>
                <a:srgbClr val="000000"/>
              </a:solidFill>
              <a:latin typeface="Times New Roman" pitchFamily="18" charset="0"/>
              <a:sym typeface="Times New Roman" pitchFamily="18" charset="0"/>
            </a:endParaRPr>
          </a:p>
        </p:txBody>
      </p:sp>
      <p:sp>
        <p:nvSpPr>
          <p:cNvPr id="17426" name="テキスト ボックス 22"/>
          <p:cNvSpPr>
            <a:spLocks noChangeArrowheads="1"/>
          </p:cNvSpPr>
          <p:nvPr/>
        </p:nvSpPr>
        <p:spPr bwMode="auto">
          <a:xfrm>
            <a:off x="303213" y="3408363"/>
            <a:ext cx="4468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400" dirty="0">
                <a:solidFill>
                  <a:srgbClr val="000000"/>
                </a:solidFill>
                <a:latin typeface="Times New Roman" pitchFamily="18" charset="0"/>
                <a:sym typeface="Times New Roman" pitchFamily="18" charset="0"/>
              </a:rPr>
              <a:t>Discussion of action items suggested by 2nd </a:t>
            </a:r>
            <a:r>
              <a:rPr lang="en-US" altLang="ja-JP" sz="1400" dirty="0" smtClean="0">
                <a:solidFill>
                  <a:srgbClr val="000000"/>
                </a:solidFill>
                <a:latin typeface="Times New Roman" pitchFamily="18" charset="0"/>
                <a:sym typeface="Times New Roman" pitchFamily="18" charset="0"/>
              </a:rPr>
              <a:t>report</a:t>
            </a:r>
            <a:endParaRPr lang="ja-JP" altLang="en-US" sz="1400" dirty="0">
              <a:solidFill>
                <a:srgbClr val="000000"/>
              </a:solidFill>
              <a:latin typeface="Times New Roman" pitchFamily="18" charset="0"/>
              <a:sym typeface="Times New Roman" pitchFamily="18" charset="0"/>
            </a:endParaRPr>
          </a:p>
        </p:txBody>
      </p:sp>
      <p:sp>
        <p:nvSpPr>
          <p:cNvPr id="17427" name="下矢印 43"/>
          <p:cNvSpPr>
            <a:spLocks noChangeArrowheads="1"/>
          </p:cNvSpPr>
          <p:nvPr/>
        </p:nvSpPr>
        <p:spPr bwMode="auto">
          <a:xfrm>
            <a:off x="2054225" y="2538413"/>
            <a:ext cx="687388" cy="403225"/>
          </a:xfrm>
          <a:prstGeom prst="downArrow">
            <a:avLst>
              <a:gd name="adj1" fmla="val 50000"/>
              <a:gd name="adj2" fmla="val 50000"/>
            </a:avLst>
          </a:prstGeom>
          <a:solidFill>
            <a:srgbClr val="FFFFFF"/>
          </a:solidFill>
          <a:ln w="25400">
            <a:solidFill>
              <a:schemeClr val="accent1"/>
            </a:solidFill>
            <a:miter lim="800000"/>
            <a:headEnd/>
            <a:tailEnd/>
          </a:ln>
        </p:spPr>
        <p:txBody>
          <a:bodyPr anchor="ctr"/>
          <a:lstStyle/>
          <a:p>
            <a:pPr algn="ctr"/>
            <a:endParaRPr lang="ja-JP" altLang="ja-JP">
              <a:solidFill>
                <a:srgbClr val="000000"/>
              </a:solidFill>
            </a:endParaRPr>
          </a:p>
        </p:txBody>
      </p:sp>
      <p:sp>
        <p:nvSpPr>
          <p:cNvPr id="17428" name="正方形/長方形 45"/>
          <p:cNvSpPr>
            <a:spLocks noChangeArrowheads="1"/>
          </p:cNvSpPr>
          <p:nvPr/>
        </p:nvSpPr>
        <p:spPr bwMode="auto">
          <a:xfrm>
            <a:off x="241300" y="1485900"/>
            <a:ext cx="4918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In reply to the consultation of June 29, 2005, the interim </a:t>
            </a:r>
            <a:r>
              <a:rPr lang="ja-JP" altLang="en-US" sz="1400" dirty="0" smtClean="0">
                <a:solidFill>
                  <a:srgbClr val="000000"/>
                </a:solidFill>
                <a:latin typeface="Times New Roman" pitchFamily="18" charset="0"/>
                <a:sym typeface="Times New Roman" pitchFamily="18" charset="0"/>
              </a:rPr>
              <a:t>re</a:t>
            </a:r>
            <a:r>
              <a:rPr lang="en-US" altLang="ja-JP" sz="1400" dirty="0" smtClean="0">
                <a:solidFill>
                  <a:srgbClr val="000000"/>
                </a:solidFill>
                <a:latin typeface="Times New Roman" pitchFamily="18" charset="0"/>
                <a:sym typeface="Times New Roman" pitchFamily="18" charset="0"/>
              </a:rPr>
              <a:t>port</a:t>
            </a:r>
            <a:r>
              <a:rPr lang="ja-JP" altLang="en-US" sz="1400" dirty="0" smtClean="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(2008) and the second </a:t>
            </a:r>
            <a:r>
              <a:rPr lang="en-US" altLang="ja-JP" sz="1400" dirty="0" smtClean="0">
                <a:solidFill>
                  <a:srgbClr val="000000"/>
                </a:solidFill>
                <a:latin typeface="Times New Roman" pitchFamily="18" charset="0"/>
                <a:sym typeface="Times New Roman" pitchFamily="18" charset="0"/>
              </a:rPr>
              <a:t>report</a:t>
            </a:r>
            <a:r>
              <a:rPr lang="ja-JP" altLang="en-US" sz="1400" dirty="0" smtClean="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(2012) suggested that </a:t>
            </a:r>
            <a:r>
              <a:rPr lang="ja-JP" altLang="en-US" sz="1400" b="1" u="sng" dirty="0">
                <a:solidFill>
                  <a:srgbClr val="000000"/>
                </a:solidFill>
                <a:latin typeface="Times New Roman" pitchFamily="18" charset="0"/>
                <a:sym typeface="Times New Roman" pitchFamily="18" charset="0"/>
              </a:rPr>
              <a:t>motor vehicle noise regulations be tightened</a:t>
            </a:r>
            <a:r>
              <a:rPr lang="ja-JP" altLang="en-US" sz="1400" dirty="0">
                <a:solidFill>
                  <a:srgbClr val="000000"/>
                </a:solidFill>
                <a:latin typeface="Times New Roman" pitchFamily="18" charset="0"/>
                <a:sym typeface="Times New Roman" pitchFamily="18" charset="0"/>
              </a:rPr>
              <a:t>. (See the table on the right.)</a:t>
            </a:r>
            <a:endParaRPr lang="en-US" altLang="ja-JP" sz="1400" dirty="0">
              <a:solidFill>
                <a:srgbClr val="000000"/>
              </a:solidFill>
              <a:latin typeface="Times New Roman" pitchFamily="18" charset="0"/>
              <a:sym typeface="Times New Roman" pitchFamily="18" charset="0"/>
            </a:endParaRPr>
          </a:p>
        </p:txBody>
      </p:sp>
      <p:sp>
        <p:nvSpPr>
          <p:cNvPr id="23" name="正方形/長方形 42"/>
          <p:cNvSpPr>
            <a:spLocks noChangeArrowheads="1"/>
          </p:cNvSpPr>
          <p:nvPr/>
        </p:nvSpPr>
        <p:spPr bwMode="auto">
          <a:xfrm>
            <a:off x="39688" y="1123950"/>
            <a:ext cx="5091112" cy="338138"/>
          </a:xfrm>
          <a:prstGeom prst="rect">
            <a:avLst/>
          </a:prstGeom>
          <a:noFill/>
          <a:ln w="9525">
            <a:noFill/>
            <a:miter lim="800000"/>
            <a:headEnd/>
            <a:tailEnd/>
          </a:ln>
        </p:spPr>
        <p:txBody>
          <a:bodyPr>
            <a:spAutoFit/>
          </a:bodyPr>
          <a:lstStyle/>
          <a:p>
            <a:pPr marL="266700" indent="-266700">
              <a:defRPr/>
            </a:pPr>
            <a:r>
              <a:rPr lang="ja-JP" altLang="en-US" sz="1600" dirty="0">
                <a:solidFill>
                  <a:srgbClr val="000000"/>
                </a:solidFill>
                <a:latin typeface="+mn-lt"/>
                <a:sym typeface="Wingdings 2"/>
              </a:rPr>
              <a:t></a:t>
            </a:r>
            <a:r>
              <a:rPr lang="en-US" altLang="ja-JP" sz="1600" dirty="0">
                <a:solidFill>
                  <a:srgbClr val="000000"/>
                </a:solidFill>
              </a:rPr>
              <a:t>	</a:t>
            </a:r>
            <a:r>
              <a:rPr lang="ja-JP" altLang="en-US" sz="1600" b="1" dirty="0">
                <a:solidFill>
                  <a:srgbClr val="000000"/>
                </a:solidFill>
                <a:latin typeface="Times New Roman" pitchFamily="18" charset="0"/>
              </a:rPr>
              <a:t> Past </a:t>
            </a:r>
            <a:r>
              <a:rPr lang="ja-JP" altLang="en-US" sz="1600" b="1" dirty="0" smtClean="0">
                <a:solidFill>
                  <a:srgbClr val="000000"/>
                </a:solidFill>
                <a:latin typeface="Times New Roman" pitchFamily="18" charset="0"/>
              </a:rPr>
              <a:t>re</a:t>
            </a:r>
            <a:r>
              <a:rPr lang="en-US" altLang="ja-JP" sz="1600" b="1" dirty="0" smtClean="0">
                <a:solidFill>
                  <a:srgbClr val="000000"/>
                </a:solidFill>
                <a:latin typeface="Times New Roman" pitchFamily="18" charset="0"/>
              </a:rPr>
              <a:t>port</a:t>
            </a:r>
            <a:r>
              <a:rPr lang="ja-JP" altLang="en-US" sz="1600" b="1" dirty="0" smtClean="0">
                <a:solidFill>
                  <a:srgbClr val="000000"/>
                </a:solidFill>
                <a:latin typeface="Times New Roman" pitchFamily="18" charset="0"/>
              </a:rPr>
              <a:t>s</a:t>
            </a:r>
            <a:endParaRPr lang="ja-JP" altLang="en-US" sz="1600" b="1" dirty="0">
              <a:solidFill>
                <a:srgbClr val="000000"/>
              </a:solidFill>
              <a:latin typeface="Times New Roman" pitchFamily="18" charset="0"/>
            </a:endParaRPr>
          </a:p>
        </p:txBody>
      </p:sp>
      <p:sp>
        <p:nvSpPr>
          <p:cNvPr id="24" name="正方形/長方形 42"/>
          <p:cNvSpPr>
            <a:spLocks noChangeArrowheads="1"/>
          </p:cNvSpPr>
          <p:nvPr/>
        </p:nvSpPr>
        <p:spPr bwMode="auto">
          <a:xfrm>
            <a:off x="128588" y="3111500"/>
            <a:ext cx="2646362" cy="338554"/>
          </a:xfrm>
          <a:prstGeom prst="rect">
            <a:avLst/>
          </a:prstGeom>
          <a:noFill/>
          <a:ln w="9525">
            <a:noFill/>
            <a:miter lim="800000"/>
            <a:headEnd/>
            <a:tailEnd/>
          </a:ln>
        </p:spPr>
        <p:txBody>
          <a:bodyPr>
            <a:spAutoFit/>
          </a:bodyPr>
          <a:lstStyle/>
          <a:p>
            <a:pPr marL="266700" indent="-266700">
              <a:defRPr/>
            </a:pPr>
            <a:r>
              <a:rPr lang="ja-JP" altLang="en-US" sz="1600" dirty="0">
                <a:solidFill>
                  <a:srgbClr val="000000"/>
                </a:solidFill>
                <a:latin typeface="+mn-lt"/>
                <a:sym typeface="Wingdings 2"/>
              </a:rPr>
              <a:t></a:t>
            </a:r>
            <a:r>
              <a:rPr lang="en-US" altLang="ja-JP" sz="1600" dirty="0">
                <a:solidFill>
                  <a:srgbClr val="000000"/>
                </a:solidFill>
              </a:rPr>
              <a:t>	</a:t>
            </a:r>
            <a:r>
              <a:rPr lang="ja-JP" altLang="en-US" sz="1600" b="1" dirty="0">
                <a:solidFill>
                  <a:srgbClr val="000000"/>
                </a:solidFill>
                <a:latin typeface="Times New Roman" pitchFamily="18" charset="0"/>
              </a:rPr>
              <a:t> </a:t>
            </a:r>
            <a:r>
              <a:rPr lang="en-US" altLang="ja-JP" sz="1600" b="1" dirty="0" smtClean="0">
                <a:solidFill>
                  <a:srgbClr val="000000"/>
                </a:solidFill>
                <a:latin typeface="Times New Roman" pitchFamily="18" charset="0"/>
              </a:rPr>
              <a:t>Point</a:t>
            </a:r>
            <a:r>
              <a:rPr lang="ja-JP" altLang="en-US" sz="1600" b="1" dirty="0" smtClean="0">
                <a:solidFill>
                  <a:srgbClr val="000000"/>
                </a:solidFill>
                <a:latin typeface="Times New Roman" pitchFamily="18" charset="0"/>
              </a:rPr>
              <a:t> </a:t>
            </a:r>
            <a:r>
              <a:rPr lang="ja-JP" altLang="en-US" sz="1600" b="1" dirty="0">
                <a:solidFill>
                  <a:srgbClr val="000000"/>
                </a:solidFill>
                <a:latin typeface="Times New Roman" pitchFamily="18" charset="0"/>
              </a:rPr>
              <a:t>of the third report</a:t>
            </a:r>
          </a:p>
        </p:txBody>
      </p:sp>
      <p:sp>
        <p:nvSpPr>
          <p:cNvPr id="17431"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A819E049-3E67-41E3-876E-04E44884D2F9}" type="slidenum">
              <a:rPr lang="ja-JP" altLang="en-US" sz="1600">
                <a:latin typeface="Times New Roman" pitchFamily="18" charset="0"/>
                <a:sym typeface="Times New Roman" pitchFamily="18" charset="0"/>
              </a:rPr>
              <a:pPr algn="r"/>
              <a:t>6</a:t>
            </a:fld>
            <a:endParaRPr lang="ja-JP" altLang="en-US" sz="1600">
              <a:latin typeface="Times New Roman" pitchFamily="18" charset="0"/>
              <a:sym typeface="Times New Roman" pitchFamily="18" charset="0"/>
            </a:endParaRPr>
          </a:p>
        </p:txBody>
      </p:sp>
      <p:sp>
        <p:nvSpPr>
          <p:cNvPr id="17432" name="正方形/長方形 23"/>
          <p:cNvSpPr>
            <a:spLocks noChangeArrowheads="1"/>
          </p:cNvSpPr>
          <p:nvPr/>
        </p:nvSpPr>
        <p:spPr bwMode="auto">
          <a:xfrm>
            <a:off x="23813" y="671513"/>
            <a:ext cx="3160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2000" b="1" u="sng">
                <a:solidFill>
                  <a:srgbClr val="000000"/>
                </a:solidFill>
                <a:latin typeface="Times New Roman" pitchFamily="18" charset="0"/>
                <a:sym typeface="Times New Roman" pitchFamily="18" charset="0"/>
              </a:rPr>
              <a:t>1.</a:t>
            </a:r>
            <a:r>
              <a:rPr lang="en-US" altLang="ja-JP" sz="2000" b="1" u="sng">
                <a:solidFill>
                  <a:srgbClr val="000000"/>
                </a:solidFill>
                <a:latin typeface="Times New Roman" pitchFamily="18" charset="0"/>
                <a:sym typeface="Times New Roman" pitchFamily="18" charset="0"/>
              </a:rPr>
              <a:t>	</a:t>
            </a:r>
            <a:r>
              <a:rPr lang="ja-JP" altLang="en-US" sz="2000" b="1" u="sng">
                <a:solidFill>
                  <a:srgbClr val="000000"/>
                </a:solidFill>
                <a:latin typeface="Times New Roman" pitchFamily="18" charset="0"/>
                <a:sym typeface="Times New Roman" pitchFamily="18" charset="0"/>
              </a:rPr>
              <a:t>Introduction </a:t>
            </a:r>
            <a:r>
              <a:rPr lang="en-US" altLang="ja-JP" sz="2000" b="1" u="sng">
                <a:solidFill>
                  <a:srgbClr val="000000"/>
                </a:solidFill>
                <a:latin typeface="Times New Roman" pitchFamily="18" charset="0"/>
                <a:sym typeface="Times New Roman" pitchFamily="18" charset="0"/>
              </a:rPr>
              <a:t>(continued)</a:t>
            </a:r>
            <a:endParaRPr lang="ja-JP" altLang="en-US" sz="2000" b="1" u="sng">
              <a:solidFill>
                <a:srgbClr val="000000"/>
              </a:solidFill>
              <a:latin typeface="Times New Roman" pitchFamily="18" charset="0"/>
              <a:sym typeface="Times New Roman" pitchFamily="18" charset="0"/>
            </a:endParaRPr>
          </a:p>
        </p:txBody>
      </p:sp>
      <p:pic>
        <p:nvPicPr>
          <p:cNvPr id="13"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正方形/長方形 25"/>
          <p:cNvSpPr>
            <a:spLocks noChangeArrowheads="1"/>
          </p:cNvSpPr>
          <p:nvPr/>
        </p:nvSpPr>
        <p:spPr bwMode="auto">
          <a:xfrm>
            <a:off x="19050" y="671513"/>
            <a:ext cx="589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2000" b="1" u="sng">
                <a:solidFill>
                  <a:srgbClr val="000000"/>
                </a:solidFill>
                <a:latin typeface="Times New Roman" pitchFamily="18" charset="0"/>
                <a:sym typeface="Times New Roman" pitchFamily="18" charset="0"/>
              </a:rPr>
              <a:t>2.</a:t>
            </a:r>
            <a:r>
              <a:rPr lang="en-US" altLang="ja-JP" sz="2000" b="1" u="sng">
                <a:solidFill>
                  <a:srgbClr val="000000"/>
                </a:solidFill>
                <a:latin typeface="Times New Roman" pitchFamily="18" charset="0"/>
                <a:sym typeface="Times New Roman" pitchFamily="18" charset="0"/>
              </a:rPr>
              <a:t>	</a:t>
            </a:r>
            <a:r>
              <a:rPr lang="ja-JP" altLang="en-US" sz="2000" b="1" u="sng">
                <a:solidFill>
                  <a:srgbClr val="000000"/>
                </a:solidFill>
                <a:latin typeface="Times New Roman" pitchFamily="18" charset="0"/>
                <a:sym typeface="Times New Roman" pitchFamily="18" charset="0"/>
              </a:rPr>
              <a:t>Driving noise reduction measures of four-wheelers</a:t>
            </a:r>
          </a:p>
        </p:txBody>
      </p:sp>
      <p:sp>
        <p:nvSpPr>
          <p:cNvPr id="16389" name="正方形/長方形 2"/>
          <p:cNvSpPr>
            <a:spLocks noChangeArrowheads="1"/>
          </p:cNvSpPr>
          <p:nvPr/>
        </p:nvSpPr>
        <p:spPr bwMode="auto">
          <a:xfrm>
            <a:off x="107950" y="1193800"/>
            <a:ext cx="1531938" cy="338138"/>
          </a:xfrm>
          <a:prstGeom prst="rect">
            <a:avLst/>
          </a:prstGeom>
          <a:noFill/>
          <a:ln w="9525">
            <a:noFill/>
            <a:miter lim="800000"/>
            <a:headEnd/>
            <a:tailEnd/>
          </a:ln>
        </p:spPr>
        <p:txBody>
          <a:bodyPr wrap="none">
            <a:spAutoFit/>
          </a:bodyPr>
          <a:lstStyle/>
          <a:p>
            <a:pPr marL="266700" indent="-266700">
              <a:defRPr/>
            </a:pPr>
            <a:r>
              <a:rPr lang="ja-JP" altLang="en-US" sz="1600" dirty="0">
                <a:solidFill>
                  <a:srgbClr val="000000"/>
                </a:solidFill>
                <a:latin typeface="+mn-lt"/>
                <a:sym typeface="Wingdings 2"/>
              </a:rPr>
              <a:t></a:t>
            </a:r>
            <a:r>
              <a:rPr lang="en-US" altLang="ja-JP" sz="1600" dirty="0">
                <a:solidFill>
                  <a:srgbClr val="000000"/>
                </a:solidFill>
                <a:latin typeface="+mn-lt"/>
                <a:sym typeface="Times New Roman" pitchFamily="18" charset="0"/>
              </a:rPr>
              <a:t>	</a:t>
            </a:r>
            <a:r>
              <a:rPr lang="ja-JP" altLang="en-US" sz="1600" b="1" dirty="0">
                <a:solidFill>
                  <a:srgbClr val="000000"/>
                </a:solidFill>
                <a:latin typeface="+mn-lt"/>
                <a:sym typeface="Times New Roman" pitchFamily="18" charset="0"/>
              </a:rPr>
              <a:t>Background</a:t>
            </a:r>
            <a:endParaRPr lang="ja-JP" altLang="en-US" sz="1600" b="1" dirty="0">
              <a:solidFill>
                <a:srgbClr val="000000"/>
              </a:solidFill>
              <a:latin typeface="+mn-lt"/>
              <a:sym typeface="Wingdings 2"/>
            </a:endParaRPr>
          </a:p>
        </p:txBody>
      </p:sp>
      <p:sp>
        <p:nvSpPr>
          <p:cNvPr id="18436" name="Rectangle 8"/>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ja-JP" b="1" i="1">
              <a:sym typeface="ＭＳ Ｐゴシック" pitchFamily="50" charset="-128"/>
            </a:endParaRPr>
          </a:p>
        </p:txBody>
      </p:sp>
      <p:sp>
        <p:nvSpPr>
          <p:cNvPr id="18437" name="正方形/長方形 16"/>
          <p:cNvSpPr>
            <a:spLocks noChangeArrowheads="1"/>
          </p:cNvSpPr>
          <p:nvPr/>
        </p:nvSpPr>
        <p:spPr bwMode="auto">
          <a:xfrm>
            <a:off x="358775" y="1543050"/>
            <a:ext cx="8785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The United Nations, with Japan playing an active role, have reviewed the UN Regulation No.51 03 Series (R51-03): Vehicle Noise Emissions </a:t>
            </a:r>
            <a:r>
              <a:rPr lang="ja-JP" altLang="en-US" sz="1400" b="1" u="sng" dirty="0">
                <a:solidFill>
                  <a:srgbClr val="000000"/>
                </a:solidFill>
                <a:latin typeface="Times New Roman" pitchFamily="18" charset="0"/>
                <a:sym typeface="Times New Roman" pitchFamily="18" charset="0"/>
              </a:rPr>
              <a:t>in order to adapt it to changes in vehicle performance and actual urban driving condition</a:t>
            </a:r>
            <a:r>
              <a:rPr lang="ja-JP" altLang="en-US" sz="1400" dirty="0">
                <a:solidFill>
                  <a:srgbClr val="000000"/>
                </a:solidFill>
                <a:latin typeface="Times New Roman" pitchFamily="18" charset="0"/>
                <a:sym typeface="Times New Roman" pitchFamily="18" charset="0"/>
              </a:rPr>
              <a:t>.  </a:t>
            </a:r>
          </a:p>
          <a:p>
            <a:pPr marL="180975" indent="-180975">
              <a:spcAft>
                <a:spcPts val="12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Japan needs to consider adopting the R51-03, which has been improved, </a:t>
            </a:r>
            <a:r>
              <a:rPr lang="ja-JP" altLang="en-US" sz="1400" b="1" u="sng" dirty="0">
                <a:solidFill>
                  <a:srgbClr val="000000"/>
                </a:solidFill>
                <a:latin typeface="Times New Roman" pitchFamily="18" charset="0"/>
                <a:sym typeface="Times New Roman" pitchFamily="18" charset="0"/>
              </a:rPr>
              <a:t>to improve the fulfillment of environmental standards and reduce complaints from the residents living near roads</a:t>
            </a:r>
            <a:r>
              <a:rPr lang="ja-JP" altLang="en-US" sz="1400" dirty="0">
                <a:solidFill>
                  <a:srgbClr val="000000"/>
                </a:solidFill>
                <a:latin typeface="Times New Roman" pitchFamily="18" charset="0"/>
                <a:sym typeface="Times New Roman" pitchFamily="18" charset="0"/>
              </a:rPr>
              <a:t>.</a:t>
            </a:r>
          </a:p>
        </p:txBody>
      </p:sp>
      <p:sp>
        <p:nvSpPr>
          <p:cNvPr id="18438" name="下矢印 37"/>
          <p:cNvSpPr>
            <a:spLocks noChangeArrowheads="1"/>
          </p:cNvSpPr>
          <p:nvPr/>
        </p:nvSpPr>
        <p:spPr bwMode="auto">
          <a:xfrm>
            <a:off x="4111625" y="3149600"/>
            <a:ext cx="920750" cy="419100"/>
          </a:xfrm>
          <a:prstGeom prst="downArrow">
            <a:avLst>
              <a:gd name="adj1" fmla="val 50000"/>
              <a:gd name="adj2" fmla="val 50000"/>
            </a:avLst>
          </a:prstGeom>
          <a:solidFill>
            <a:srgbClr val="FFFFFF"/>
          </a:solidFill>
          <a:ln w="25400">
            <a:solidFill>
              <a:srgbClr val="F79646"/>
            </a:solidFill>
            <a:miter lim="800000"/>
            <a:headEnd/>
            <a:tailEnd/>
          </a:ln>
        </p:spPr>
        <p:txBody>
          <a:bodyPr anchor="ctr"/>
          <a:lstStyle/>
          <a:p>
            <a:pPr algn="ctr"/>
            <a:endParaRPr lang="ja-JP" altLang="ja-JP">
              <a:solidFill>
                <a:srgbClr val="000000"/>
              </a:solidFill>
            </a:endParaRPr>
          </a:p>
        </p:txBody>
      </p:sp>
      <p:sp>
        <p:nvSpPr>
          <p:cNvPr id="18439"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45FD36B5-91BF-464D-8EA8-F30E5D68E7C0}" type="slidenum">
              <a:rPr lang="ja-JP" altLang="en-US" sz="1600">
                <a:latin typeface="Times New Roman" pitchFamily="18" charset="0"/>
                <a:sym typeface="Times New Roman" pitchFamily="18" charset="0"/>
              </a:rPr>
              <a:pPr algn="r"/>
              <a:t>7</a:t>
            </a:fld>
            <a:endParaRPr lang="ja-JP" altLang="en-US" sz="1600">
              <a:latin typeface="Times New Roman" pitchFamily="18" charset="0"/>
              <a:sym typeface="Times New Roman" pitchFamily="18" charset="0"/>
            </a:endParaRPr>
          </a:p>
        </p:txBody>
      </p:sp>
      <p:pic>
        <p:nvPicPr>
          <p:cNvPr id="9"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
        <p:nvSpPr>
          <p:cNvPr id="19458" name="スライド番号プレースホルダ 5"/>
          <p:cNvSpPr>
            <a:spLocks noGrp="1"/>
          </p:cNvSpPr>
          <p:nvPr>
            <p:ph type="sldNum" sz="quarter" idx="12"/>
          </p:nvPr>
        </p:nvSpPr>
        <p:spPr>
          <a:xfrm>
            <a:off x="6553200" y="50514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buFont typeface="Arial" charset="0"/>
              <a:buNone/>
            </a:pPr>
            <a:fld id="{48AFBC5C-599D-4338-B7FB-EF7BC104795C}" type="slidenum">
              <a:rPr lang="ja-JP" altLang="en-US" smtClean="0">
                <a:solidFill>
                  <a:srgbClr val="898989"/>
                </a:solidFill>
              </a:rPr>
              <a:pPr eaLnBrk="1" hangingPunct="1">
                <a:buFont typeface="Arial" charset="0"/>
                <a:buNone/>
              </a:pPr>
              <a:t>8</a:t>
            </a:fld>
            <a:endParaRPr lang="ja-JP" altLang="en-US" sz="1800" smtClean="0"/>
          </a:p>
        </p:txBody>
      </p:sp>
      <p:sp>
        <p:nvSpPr>
          <p:cNvPr id="19459" name="角丸四角形 35"/>
          <p:cNvSpPr>
            <a:spLocks noChangeArrowheads="1"/>
          </p:cNvSpPr>
          <p:nvPr/>
        </p:nvSpPr>
        <p:spPr bwMode="auto">
          <a:xfrm>
            <a:off x="119063" y="987425"/>
            <a:ext cx="8905875" cy="5724525"/>
          </a:xfrm>
          <a:prstGeom prst="roundRect">
            <a:avLst>
              <a:gd name="adj" fmla="val 4981"/>
            </a:avLst>
          </a:prstGeom>
          <a:solidFill>
            <a:srgbClr val="FFFFCC"/>
          </a:solidFill>
          <a:ln w="25400">
            <a:solidFill>
              <a:srgbClr val="395E8A"/>
            </a:solidFill>
            <a:round/>
            <a:headEnd/>
            <a:tailEnd/>
          </a:ln>
        </p:spPr>
        <p:txBody>
          <a:bodyPr anchor="ctr"/>
          <a:lstStyle/>
          <a:p>
            <a:pPr algn="ctr"/>
            <a:endParaRPr lang="ja-JP" altLang="ja-JP" sz="1600">
              <a:solidFill>
                <a:srgbClr val="FFFFFF"/>
              </a:solidFill>
            </a:endParaRPr>
          </a:p>
        </p:txBody>
      </p:sp>
      <p:sp>
        <p:nvSpPr>
          <p:cNvPr id="19461" name="正方形/長方形 15"/>
          <p:cNvSpPr>
            <a:spLocks noChangeArrowheads="1"/>
          </p:cNvSpPr>
          <p:nvPr/>
        </p:nvSpPr>
        <p:spPr bwMode="auto">
          <a:xfrm>
            <a:off x="107950" y="1162050"/>
            <a:ext cx="570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1600">
                <a:solidFill>
                  <a:srgbClr val="000000"/>
                </a:solidFill>
                <a:sym typeface="Wingdings 2" pitchFamily="18" charset="2"/>
              </a:rPr>
              <a:t></a:t>
            </a:r>
            <a:r>
              <a:rPr lang="en-US" altLang="ja-JP" sz="1600">
                <a:solidFill>
                  <a:srgbClr val="000000"/>
                </a:solidFill>
                <a:sym typeface="Times New Roman" pitchFamily="18" charset="0"/>
              </a:rPr>
              <a:t>	</a:t>
            </a:r>
            <a:r>
              <a:rPr lang="ja-JP" altLang="en-US" sz="1600" b="1">
                <a:solidFill>
                  <a:srgbClr val="000000"/>
                </a:solidFill>
                <a:latin typeface="Times New Roman" pitchFamily="18" charset="0"/>
                <a:sym typeface="Times New Roman" pitchFamily="18" charset="0"/>
              </a:rPr>
              <a:t>Adoption of a new test method for accelerating vehicle noise</a:t>
            </a:r>
          </a:p>
        </p:txBody>
      </p:sp>
      <p:sp>
        <p:nvSpPr>
          <p:cNvPr id="19462" name="正方形/長方形 36"/>
          <p:cNvSpPr>
            <a:spLocks noChangeArrowheads="1"/>
          </p:cNvSpPr>
          <p:nvPr/>
        </p:nvSpPr>
        <p:spPr bwMode="auto">
          <a:xfrm>
            <a:off x="117475" y="844550"/>
            <a:ext cx="2708275" cy="338138"/>
          </a:xfrm>
          <a:prstGeom prst="rect">
            <a:avLst/>
          </a:prstGeom>
          <a:gradFill rotWithShape="1">
            <a:gsLst>
              <a:gs pos="0">
                <a:srgbClr val="C96C1F"/>
              </a:gs>
              <a:gs pos="79999">
                <a:srgbClr val="FF8F33"/>
              </a:gs>
              <a:gs pos="100000">
                <a:srgbClr val="FF8F3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600" b="1">
                <a:solidFill>
                  <a:srgbClr val="FFFFFF"/>
                </a:solidFill>
                <a:latin typeface="Times New Roman" pitchFamily="18" charset="0"/>
              </a:rPr>
              <a:t>Points in the third report</a:t>
            </a:r>
          </a:p>
        </p:txBody>
      </p:sp>
      <p:sp>
        <p:nvSpPr>
          <p:cNvPr id="19463" name="正方形/長方形 17"/>
          <p:cNvSpPr>
            <a:spLocks noChangeArrowheads="1"/>
          </p:cNvSpPr>
          <p:nvPr/>
        </p:nvSpPr>
        <p:spPr bwMode="auto">
          <a:xfrm>
            <a:off x="241300" y="1422400"/>
            <a:ext cx="8731250" cy="142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3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According to a survey on the urban driving condition of four-wheelers in Japan, passenger cars and small commercial vehicles hardly run at wide open throttle (WOT) acceleration, which is a condition of the current accelerating noise test method. Midsize and large commercial vehicles run at WOT acceleration but the engine speed during acceleration is far greater than that used for the test.</a:t>
            </a:r>
            <a:endParaRPr lang="en-US" altLang="ja-JP" sz="1400" dirty="0">
              <a:solidFill>
                <a:srgbClr val="000000"/>
              </a:solidFill>
              <a:latin typeface="Times New Roman" pitchFamily="18" charset="0"/>
              <a:sym typeface="Times New Roman" pitchFamily="18" charset="0"/>
            </a:endParaRPr>
          </a:p>
          <a:p>
            <a:pPr marL="180975" indent="-180975">
              <a:spcAft>
                <a:spcPts val="3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It is confirmed that the new international standard is applicable to our country. </a:t>
            </a:r>
            <a:r>
              <a:rPr lang="ja-JP" altLang="en-US" sz="1400" b="1" u="sng" dirty="0">
                <a:solidFill>
                  <a:srgbClr val="000000"/>
                </a:solidFill>
                <a:latin typeface="Times New Roman" pitchFamily="18" charset="0"/>
                <a:sym typeface="Times New Roman" pitchFamily="18" charset="0"/>
              </a:rPr>
              <a:t>Japan should adopt the accelerating noise test method of the R51-03 and conform to its target limits and timing of application</a:t>
            </a:r>
            <a:r>
              <a:rPr lang="ja-JP" altLang="en-US" sz="1400" b="1" u="sng" dirty="0" smtClean="0">
                <a:solidFill>
                  <a:srgbClr val="000000"/>
                </a:solidFill>
                <a:latin typeface="Times New Roman" pitchFamily="18" charset="0"/>
                <a:sym typeface="Times New Roman" pitchFamily="18" charset="0"/>
              </a:rPr>
              <a:t>.</a:t>
            </a:r>
            <a:endParaRPr lang="en-US" altLang="ja-JP" sz="1400" dirty="0">
              <a:solidFill>
                <a:srgbClr val="000000"/>
              </a:solidFill>
              <a:latin typeface="Times New Roman" pitchFamily="18" charset="0"/>
              <a:sym typeface="Times New Roman" pitchFamily="18" charset="0"/>
            </a:endParaRPr>
          </a:p>
        </p:txBody>
      </p:sp>
      <p:sp>
        <p:nvSpPr>
          <p:cNvPr id="19464" name="正方形/長方形 20"/>
          <p:cNvSpPr>
            <a:spLocks noChangeArrowheads="1"/>
          </p:cNvSpPr>
          <p:nvPr/>
        </p:nvSpPr>
        <p:spPr bwMode="auto">
          <a:xfrm>
            <a:off x="133350" y="3009900"/>
            <a:ext cx="6811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1600" dirty="0">
                <a:solidFill>
                  <a:srgbClr val="000000"/>
                </a:solidFill>
                <a:sym typeface="Wingdings 2" pitchFamily="18" charset="2"/>
              </a:rPr>
              <a:t></a:t>
            </a:r>
            <a:r>
              <a:rPr lang="en-US" altLang="ja-JP" sz="1600" dirty="0">
                <a:solidFill>
                  <a:srgbClr val="000000"/>
                </a:solidFill>
                <a:sym typeface="Times New Roman" pitchFamily="18" charset="0"/>
              </a:rPr>
              <a:t>	</a:t>
            </a:r>
            <a:r>
              <a:rPr lang="ja-JP" altLang="en-US" sz="1600" b="1" dirty="0">
                <a:solidFill>
                  <a:srgbClr val="000000"/>
                </a:solidFill>
                <a:latin typeface="Times New Roman" pitchFamily="18" charset="0"/>
                <a:sym typeface="Times New Roman" pitchFamily="18" charset="0"/>
              </a:rPr>
              <a:t>New target limits of accelerating vehicle noise and timing of application</a:t>
            </a:r>
            <a:endParaRPr lang="en-US" altLang="ja-JP" sz="1600" b="1" dirty="0">
              <a:solidFill>
                <a:srgbClr val="000000"/>
              </a:solidFill>
              <a:latin typeface="Times New Roman" pitchFamily="18" charset="0"/>
              <a:sym typeface="Times New Roman" pitchFamily="18" charset="0"/>
            </a:endParaRPr>
          </a:p>
        </p:txBody>
      </p:sp>
      <p:sp>
        <p:nvSpPr>
          <p:cNvPr id="19465" name="正方形/長方形 22"/>
          <p:cNvSpPr>
            <a:spLocks noChangeArrowheads="1"/>
          </p:cNvSpPr>
          <p:nvPr/>
        </p:nvSpPr>
        <p:spPr bwMode="auto">
          <a:xfrm>
            <a:off x="241300" y="3270250"/>
            <a:ext cx="46101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3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The </a:t>
            </a:r>
            <a:r>
              <a:rPr lang="en-US" altLang="ja-JP" sz="1400" dirty="0">
                <a:solidFill>
                  <a:srgbClr val="000000"/>
                </a:solidFill>
                <a:latin typeface="Times New Roman" pitchFamily="18" charset="0"/>
                <a:sym typeface="Times New Roman" pitchFamily="18" charset="0"/>
              </a:rPr>
              <a:t>R51-03</a:t>
            </a:r>
            <a:r>
              <a:rPr lang="ja-JP" altLang="en-US" sz="1400" dirty="0">
                <a:solidFill>
                  <a:srgbClr val="000000"/>
                </a:solidFill>
                <a:latin typeface="Times New Roman" pitchFamily="18" charset="0"/>
                <a:sym typeface="Times New Roman" pitchFamily="18" charset="0"/>
              </a:rPr>
              <a:t> specifies limits </a:t>
            </a:r>
            <a:r>
              <a:rPr lang="ja-JP" altLang="en-US" sz="1400" b="1" u="sng" dirty="0">
                <a:solidFill>
                  <a:srgbClr val="000000"/>
                </a:solidFill>
                <a:latin typeface="Times New Roman" pitchFamily="18" charset="0"/>
                <a:sym typeface="Times New Roman" pitchFamily="18" charset="0"/>
              </a:rPr>
              <a:t>tightened in three stages from Phase 1 to Phase 3</a:t>
            </a:r>
            <a:r>
              <a:rPr lang="ja-JP" altLang="en-US" sz="1400" dirty="0">
                <a:solidFill>
                  <a:srgbClr val="000000"/>
                </a:solidFill>
                <a:latin typeface="Times New Roman" pitchFamily="18" charset="0"/>
                <a:sym typeface="Times New Roman" pitchFamily="18" charset="0"/>
              </a:rPr>
              <a:t>. It is expected that vehicles are phased out from those with larger accelerating noise first. That will produce a definite effect on reduction of motor vehicle noise. However, the UN is to examine the limits in Phase 3 after application of the limits in Phase 2 begins. </a:t>
            </a:r>
            <a:r>
              <a:rPr lang="ja-JP" altLang="en-US" sz="1400" b="1" u="sng" dirty="0">
                <a:solidFill>
                  <a:srgbClr val="000000"/>
                </a:solidFill>
                <a:latin typeface="Times New Roman" pitchFamily="18" charset="0"/>
                <a:sym typeface="Times New Roman" pitchFamily="18" charset="0"/>
              </a:rPr>
              <a:t>At the moment, even electric cars exceed the limits and technological possibility is unknown.</a:t>
            </a:r>
            <a:r>
              <a:rPr lang="ja-JP" altLang="en-US" sz="1400" dirty="0">
                <a:solidFill>
                  <a:srgbClr val="000000"/>
                </a:solidFill>
                <a:latin typeface="Times New Roman" pitchFamily="18" charset="0"/>
                <a:sym typeface="Times New Roman" pitchFamily="18" charset="0"/>
              </a:rPr>
              <a:t> </a:t>
            </a:r>
          </a:p>
          <a:p>
            <a:pPr marL="180975" indent="-180975">
              <a:spcAft>
                <a:spcPts val="3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For that reason, </a:t>
            </a:r>
            <a:r>
              <a:rPr lang="ja-JP" altLang="en-US" sz="1400" b="1" u="sng" dirty="0">
                <a:solidFill>
                  <a:srgbClr val="000000"/>
                </a:solidFill>
                <a:latin typeface="Times New Roman" pitchFamily="18" charset="0"/>
                <a:sym typeface="Times New Roman" pitchFamily="18" charset="0"/>
              </a:rPr>
              <a:t>Japan should adopt the limits in Phase 1 and Phase 2 first</a:t>
            </a:r>
            <a:r>
              <a:rPr lang="ja-JP" altLang="en-US" sz="1400" dirty="0" smtClean="0">
                <a:solidFill>
                  <a:srgbClr val="000000"/>
                </a:solidFill>
                <a:latin typeface="Times New Roman" pitchFamily="18" charset="0"/>
                <a:sym typeface="Times New Roman" pitchFamily="18" charset="0"/>
              </a:rPr>
              <a:t>.</a:t>
            </a:r>
            <a:endParaRPr lang="en-US" altLang="ja-JP" sz="1400" dirty="0" smtClean="0">
              <a:solidFill>
                <a:srgbClr val="000000"/>
              </a:solidFill>
              <a:latin typeface="Times New Roman" pitchFamily="18" charset="0"/>
              <a:sym typeface="Times New Roman" pitchFamily="18" charset="0"/>
            </a:endParaRPr>
          </a:p>
          <a:p>
            <a:pPr marL="180975" indent="-180975">
              <a:spcAft>
                <a:spcPts val="300"/>
              </a:spcAft>
            </a:pPr>
            <a:r>
              <a:rPr lang="en-US" altLang="ja-JP" sz="1400" dirty="0" smtClean="0">
                <a:solidFill>
                  <a:srgbClr val="000000"/>
                </a:solidFill>
                <a:latin typeface="Times New Roman" pitchFamily="18" charset="0"/>
                <a:sym typeface="Times New Roman" pitchFamily="18" charset="0"/>
              </a:rPr>
              <a:t>•	F</a:t>
            </a:r>
            <a:r>
              <a:rPr lang="ja-JP" altLang="en-US" sz="1400" dirty="0" smtClean="0">
                <a:solidFill>
                  <a:srgbClr val="000000"/>
                </a:solidFill>
                <a:latin typeface="Times New Roman" pitchFamily="18" charset="0"/>
                <a:sym typeface="Times New Roman" pitchFamily="18" charset="0"/>
              </a:rPr>
              <a:t>or conformity to international standards, </a:t>
            </a:r>
            <a:r>
              <a:rPr lang="ja-JP" altLang="en-US" sz="1400" b="1" u="sng" dirty="0" smtClean="0">
                <a:solidFill>
                  <a:srgbClr val="000000"/>
                </a:solidFill>
                <a:latin typeface="Times New Roman" pitchFamily="18" charset="0"/>
                <a:sym typeface="Times New Roman" pitchFamily="18" charset="0"/>
              </a:rPr>
              <a:t>the limits in Phase 1 should be applied from 2016</a:t>
            </a:r>
            <a:r>
              <a:rPr lang="ja-JP" altLang="en-US" sz="1400" dirty="0" smtClean="0">
                <a:solidFill>
                  <a:srgbClr val="000000"/>
                </a:solidFill>
                <a:latin typeface="Times New Roman" pitchFamily="18" charset="0"/>
                <a:sym typeface="Times New Roman" pitchFamily="18" charset="0"/>
              </a:rPr>
              <a:t> and those in Phase 2 should be applied from </a:t>
            </a:r>
            <a:r>
              <a:rPr lang="ja-JP" altLang="en-US" sz="1400" b="1" u="sng" dirty="0" smtClean="0">
                <a:solidFill>
                  <a:srgbClr val="000000"/>
                </a:solidFill>
                <a:latin typeface="Times New Roman" pitchFamily="18" charset="0"/>
                <a:sym typeface="Times New Roman" pitchFamily="18" charset="0"/>
              </a:rPr>
              <a:t>2020 except that the limit for N2 should be applied from 2022</a:t>
            </a:r>
            <a:r>
              <a:rPr lang="ja-JP" altLang="en-US" sz="1400" dirty="0" smtClean="0">
                <a:solidFill>
                  <a:srgbClr val="000000"/>
                </a:solidFill>
                <a:latin typeface="Times New Roman" pitchFamily="18" charset="0"/>
                <a:sym typeface="Times New Roman" pitchFamily="18" charset="0"/>
              </a:rPr>
              <a:t>.</a:t>
            </a:r>
            <a:endParaRPr lang="en-US" altLang="ja-JP" sz="1400" dirty="0">
              <a:solidFill>
                <a:srgbClr val="000000"/>
              </a:solidFill>
              <a:latin typeface="Times New Roman" pitchFamily="18" charset="0"/>
              <a:sym typeface="Times New Roman" pitchFamily="18" charset="0"/>
            </a:endParaRPr>
          </a:p>
        </p:txBody>
      </p:sp>
      <p:graphicFrame>
        <p:nvGraphicFramePr>
          <p:cNvPr id="6159" name="Group 15"/>
          <p:cNvGraphicFramePr>
            <a:graphicFrameLocks noGrp="1"/>
          </p:cNvGraphicFramePr>
          <p:nvPr/>
        </p:nvGraphicFramePr>
        <p:xfrm>
          <a:off x="4991100" y="4221163"/>
          <a:ext cx="3911601" cy="1951035"/>
        </p:xfrm>
        <a:graphic>
          <a:graphicData uri="http://schemas.openxmlformats.org/drawingml/2006/table">
            <a:tbl>
              <a:tblPr/>
              <a:tblGrid>
                <a:gridCol w="1047717"/>
                <a:gridCol w="954628"/>
                <a:gridCol w="954628"/>
                <a:gridCol w="954628"/>
              </a:tblGrid>
              <a:tr h="365819">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ja-JP" sz="8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Current (WOT acceleration)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P</a:t>
                      </a:r>
                      <a:r>
                        <a:rPr kumimoji="0" lang="ja-JP" altLang="en-US" sz="900" b="0" i="0" u="none"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h</a:t>
                      </a:r>
                      <a:r>
                        <a:rPr kumimoji="0"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ase 1 (urban acceleration)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P</a:t>
                      </a:r>
                      <a:r>
                        <a:rPr kumimoji="0" lang="ja-JP" altLang="en-US" sz="900" b="0" i="0" u="none" strike="noStrike" cap="none" normalizeH="0" baseline="0" smtClean="0">
                          <a:ln>
                            <a:noFill/>
                          </a:ln>
                          <a:solidFill>
                            <a:schemeClr val="tx1"/>
                          </a:solidFill>
                          <a:effectLst/>
                          <a:latin typeface="Times New Roman" pitchFamily="18" charset="0"/>
                          <a:ea typeface="ＭＳ Ｐゴシック" pitchFamily="50" charset="-128"/>
                          <a:sym typeface="Times New Roman" pitchFamily="18" charset="0"/>
                        </a:rPr>
                        <a:t>h</a:t>
                      </a:r>
                      <a:r>
                        <a:rPr kumimoji="0"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ase 2 (urban acceleration)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304">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M1</a:t>
                      </a: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t>
                      </a:r>
                      <a: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r>
                      <a:b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b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(passenger cars)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76</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72</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70</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304">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N1</a:t>
                      </a: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t>
                      </a:r>
                      <a: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r>
                      <a:b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b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(small trucks)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76</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72</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71</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304">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N2</a:t>
                      </a: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t>
                      </a:r>
                      <a: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r>
                      <a:b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b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(midsize trucks)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80</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77</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75</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304">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N3</a:t>
                      </a: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t>
                      </a:r>
                      <a: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
                      </a:r>
                      <a:br>
                        <a:rPr kumimoji="0" lang="en-US" altLang="ja-JP"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br>
                      <a:r>
                        <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(large trucks)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81</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81</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rPr>
                        <a:t>79</a:t>
                      </a:r>
                      <a:endParaRPr kumimoji="0" lang="ja-JP" altLang="en-US" sz="1000" b="0" i="0" u="none" strike="noStrike" cap="none" normalizeH="0" baseline="0" dirty="0" smtClean="0">
                        <a:ln>
                          <a:noFill/>
                        </a:ln>
                        <a:solidFill>
                          <a:schemeClr val="tx1"/>
                        </a:solidFill>
                        <a:effectLst/>
                        <a:latin typeface="Times New Roman" pitchFamily="18" charset="0"/>
                        <a:ea typeface="ＭＳ Ｐゴシック" pitchFamily="50" charset="-128"/>
                        <a:sym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9498" name="直線コネクタ 26"/>
          <p:cNvSpPr>
            <a:spLocks noChangeShapeType="1"/>
          </p:cNvSpPr>
          <p:nvPr/>
        </p:nvSpPr>
        <p:spPr bwMode="auto">
          <a:xfrm>
            <a:off x="4991100" y="4229100"/>
            <a:ext cx="1047750" cy="350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99" name="右矢印 27"/>
          <p:cNvSpPr>
            <a:spLocks noChangeArrowheads="1"/>
          </p:cNvSpPr>
          <p:nvPr/>
        </p:nvSpPr>
        <p:spPr bwMode="auto">
          <a:xfrm>
            <a:off x="6902450" y="4294188"/>
            <a:ext cx="231775" cy="222250"/>
          </a:xfrm>
          <a:prstGeom prst="rightArrow">
            <a:avLst>
              <a:gd name="adj1" fmla="val 50000"/>
              <a:gd name="adj2" fmla="val 49999"/>
            </a:avLst>
          </a:prstGeom>
          <a:solidFill>
            <a:srgbClr val="FF0000"/>
          </a:solidFill>
          <a:ln w="25400">
            <a:solidFill>
              <a:srgbClr val="FFFF00"/>
            </a:solidFill>
            <a:miter lim="800000"/>
            <a:headEnd/>
            <a:tailEnd/>
          </a:ln>
        </p:spPr>
        <p:txBody>
          <a:bodyPr anchor="ctr"/>
          <a:lstStyle/>
          <a:p>
            <a:pPr algn="ctr"/>
            <a:endParaRPr lang="ja-JP" altLang="ja-JP">
              <a:solidFill>
                <a:srgbClr val="FFFFFF"/>
              </a:solidFill>
            </a:endParaRPr>
          </a:p>
        </p:txBody>
      </p:sp>
      <p:sp>
        <p:nvSpPr>
          <p:cNvPr id="19500" name="右矢印 28"/>
          <p:cNvSpPr>
            <a:spLocks noChangeArrowheads="1"/>
          </p:cNvSpPr>
          <p:nvPr/>
        </p:nvSpPr>
        <p:spPr bwMode="auto">
          <a:xfrm>
            <a:off x="7854950" y="4294188"/>
            <a:ext cx="231775" cy="222250"/>
          </a:xfrm>
          <a:prstGeom prst="rightArrow">
            <a:avLst>
              <a:gd name="adj1" fmla="val 50000"/>
              <a:gd name="adj2" fmla="val 49999"/>
            </a:avLst>
          </a:prstGeom>
          <a:solidFill>
            <a:srgbClr val="FF0000"/>
          </a:solidFill>
          <a:ln w="25400">
            <a:solidFill>
              <a:srgbClr val="FFFF00"/>
            </a:solidFill>
            <a:miter lim="800000"/>
            <a:headEnd/>
            <a:tailEnd/>
          </a:ln>
        </p:spPr>
        <p:txBody>
          <a:bodyPr anchor="ctr"/>
          <a:lstStyle/>
          <a:p>
            <a:pPr algn="ctr"/>
            <a:endParaRPr lang="ja-JP" altLang="ja-JP">
              <a:solidFill>
                <a:srgbClr val="FFFFFF"/>
              </a:solidFill>
            </a:endParaRPr>
          </a:p>
        </p:txBody>
      </p:sp>
      <p:sp>
        <p:nvSpPr>
          <p:cNvPr id="19501" name="正方形/長方形 29"/>
          <p:cNvSpPr>
            <a:spLocks noChangeArrowheads="1"/>
          </p:cNvSpPr>
          <p:nvPr/>
        </p:nvSpPr>
        <p:spPr bwMode="auto">
          <a:xfrm>
            <a:off x="4991100" y="3546475"/>
            <a:ext cx="35623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95350" indent="-895350"/>
            <a:r>
              <a:rPr lang="ja-JP" altLang="en-US" sz="1300">
                <a:solidFill>
                  <a:srgbClr val="000000"/>
                </a:solidFill>
                <a:latin typeface="Calibri" pitchFamily="34" charset="0"/>
                <a:sym typeface="Times New Roman" pitchFamily="18" charset="0"/>
              </a:rPr>
              <a:t>[Reference]</a:t>
            </a:r>
            <a:r>
              <a:rPr lang="en-US" altLang="ja-JP" sz="1300">
                <a:solidFill>
                  <a:srgbClr val="000000"/>
                </a:solidFill>
                <a:latin typeface="Calibri" pitchFamily="34" charset="0"/>
                <a:sym typeface="Times New Roman" pitchFamily="18" charset="0"/>
              </a:rPr>
              <a:t>	</a:t>
            </a:r>
            <a:r>
              <a:rPr lang="ja-JP" altLang="en-US" sz="1300">
                <a:solidFill>
                  <a:srgbClr val="000000"/>
                </a:solidFill>
                <a:latin typeface="Calibri" pitchFamily="34" charset="0"/>
                <a:sym typeface="Times New Roman" pitchFamily="18" charset="0"/>
              </a:rPr>
              <a:t>Comparison of limits in current and new regulations </a:t>
            </a:r>
            <a:r>
              <a:rPr lang="en-US" altLang="ja-JP" sz="1300">
                <a:solidFill>
                  <a:srgbClr val="000000"/>
                </a:solidFill>
                <a:latin typeface="Calibri" pitchFamily="34" charset="0"/>
                <a:sym typeface="Times New Roman" pitchFamily="18" charset="0"/>
              </a:rPr>
              <a:t/>
            </a:r>
            <a:br>
              <a:rPr lang="en-US" altLang="ja-JP" sz="1300">
                <a:solidFill>
                  <a:srgbClr val="000000"/>
                </a:solidFill>
                <a:latin typeface="Calibri" pitchFamily="34" charset="0"/>
                <a:sym typeface="Times New Roman" pitchFamily="18" charset="0"/>
              </a:rPr>
            </a:br>
            <a:r>
              <a:rPr lang="ja-JP" altLang="en-US" sz="1300">
                <a:solidFill>
                  <a:srgbClr val="000000"/>
                </a:solidFill>
                <a:latin typeface="Calibri" pitchFamily="34" charset="0"/>
                <a:sym typeface="Times New Roman" pitchFamily="18" charset="0"/>
              </a:rPr>
              <a:t>(Example)</a:t>
            </a:r>
          </a:p>
        </p:txBody>
      </p:sp>
      <p:sp>
        <p:nvSpPr>
          <p:cNvPr id="19502" name="テキスト ボックス 33"/>
          <p:cNvSpPr>
            <a:spLocks noChangeArrowheads="1"/>
          </p:cNvSpPr>
          <p:nvPr/>
        </p:nvSpPr>
        <p:spPr bwMode="auto">
          <a:xfrm>
            <a:off x="5429250" y="4181475"/>
            <a:ext cx="739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800">
                <a:solidFill>
                  <a:srgbClr val="000000"/>
                </a:solidFill>
                <a:latin typeface="Times New Roman" pitchFamily="18" charset="0"/>
                <a:cs typeface="Times New Roman" pitchFamily="18" charset="0"/>
                <a:sym typeface="ＭＳ Ｐゴシック" pitchFamily="50" charset="-128"/>
              </a:rPr>
              <a:t>Regulations</a:t>
            </a:r>
          </a:p>
        </p:txBody>
      </p:sp>
      <p:sp>
        <p:nvSpPr>
          <p:cNvPr id="19503" name="テキスト ボックス 34"/>
          <p:cNvSpPr>
            <a:spLocks noChangeArrowheads="1"/>
          </p:cNvSpPr>
          <p:nvPr/>
        </p:nvSpPr>
        <p:spPr bwMode="auto">
          <a:xfrm>
            <a:off x="4927600" y="4398963"/>
            <a:ext cx="800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800">
                <a:solidFill>
                  <a:srgbClr val="000000"/>
                </a:solidFill>
                <a:latin typeface="Times New Roman" pitchFamily="18" charset="0"/>
                <a:cs typeface="Times New Roman" pitchFamily="18" charset="0"/>
                <a:sym typeface="ＭＳ Ｐゴシック" pitchFamily="50" charset="-128"/>
              </a:rPr>
              <a:t>Category</a:t>
            </a:r>
          </a:p>
        </p:txBody>
      </p:sp>
      <p:sp>
        <p:nvSpPr>
          <p:cNvPr id="19504" name="正方形/長方形 39"/>
          <p:cNvSpPr>
            <a:spLocks noChangeArrowheads="1"/>
          </p:cNvSpPr>
          <p:nvPr/>
        </p:nvSpPr>
        <p:spPr bwMode="auto">
          <a:xfrm>
            <a:off x="8293100" y="4057650"/>
            <a:ext cx="6985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ja-JP" altLang="en-US" sz="900">
                <a:latin typeface="Times New Roman" pitchFamily="18" charset="0"/>
              </a:rPr>
              <a:t>(Unit: dB)</a:t>
            </a:r>
          </a:p>
        </p:txBody>
      </p:sp>
      <p:sp>
        <p:nvSpPr>
          <p:cNvPr id="19505"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2BDFCA15-177E-4774-A26A-D31483674AAF}" type="slidenum">
              <a:rPr lang="ja-JP" altLang="en-US" sz="1600">
                <a:latin typeface="Times New Roman" pitchFamily="18" charset="0"/>
                <a:sym typeface="Times New Roman" pitchFamily="18" charset="0"/>
              </a:rPr>
              <a:pPr algn="r"/>
              <a:t>8</a:t>
            </a:fld>
            <a:endParaRPr lang="ja-JP" altLang="en-US" sz="1600">
              <a:latin typeface="Times New Roman" pitchFamily="18" charset="0"/>
              <a:sym typeface="Times New Roman" pitchFamily="18" charset="0"/>
            </a:endParaRPr>
          </a:p>
        </p:txBody>
      </p:sp>
      <p:sp>
        <p:nvSpPr>
          <p:cNvPr id="19507" name="正方形/長方形 25"/>
          <p:cNvSpPr>
            <a:spLocks noChangeArrowheads="1"/>
          </p:cNvSpPr>
          <p:nvPr/>
        </p:nvSpPr>
        <p:spPr bwMode="auto">
          <a:xfrm>
            <a:off x="19050" y="447675"/>
            <a:ext cx="726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2000" b="1" u="sng">
                <a:solidFill>
                  <a:srgbClr val="000000"/>
                </a:solidFill>
                <a:latin typeface="Times New Roman" pitchFamily="18" charset="0"/>
                <a:sym typeface="Times New Roman" pitchFamily="18" charset="0"/>
              </a:rPr>
              <a:t>2.</a:t>
            </a:r>
            <a:r>
              <a:rPr lang="en-US" altLang="ja-JP" sz="2000" b="1" u="sng">
                <a:solidFill>
                  <a:srgbClr val="000000"/>
                </a:solidFill>
                <a:latin typeface="Times New Roman" pitchFamily="18" charset="0"/>
                <a:sym typeface="Times New Roman" pitchFamily="18" charset="0"/>
              </a:rPr>
              <a:t>	</a:t>
            </a:r>
            <a:r>
              <a:rPr lang="ja-JP" altLang="en-US" sz="2000" b="1" u="sng">
                <a:solidFill>
                  <a:srgbClr val="000000"/>
                </a:solidFill>
                <a:latin typeface="Times New Roman" pitchFamily="18" charset="0"/>
                <a:sym typeface="Times New Roman" pitchFamily="18" charset="0"/>
              </a:rPr>
              <a:t>Driving noise reduction measures of four-wheelers </a:t>
            </a:r>
            <a:r>
              <a:rPr lang="en-US" altLang="ja-JP" sz="2000" b="1" u="sng">
                <a:solidFill>
                  <a:srgbClr val="000000"/>
                </a:solidFill>
                <a:latin typeface="Times New Roman" pitchFamily="18" charset="0"/>
                <a:sym typeface="Times New Roman" pitchFamily="18" charset="0"/>
              </a:rPr>
              <a:t>(continued)</a:t>
            </a:r>
            <a:endParaRPr lang="ja-JP" altLang="en-US" sz="2000" b="1" u="sng">
              <a:solidFill>
                <a:srgbClr val="000000"/>
              </a:solidFill>
              <a:latin typeface="Times New Roman" pitchFamily="18" charset="0"/>
              <a:sym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5" descr="moe_logo_smal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40567"/>
            <a:ext cx="611560" cy="4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6"/>
          <p:cNvSpPr txBox="1">
            <a:spLocks noChangeArrowheads="1"/>
          </p:cNvSpPr>
          <p:nvPr/>
        </p:nvSpPr>
        <p:spPr bwMode="auto">
          <a:xfrm>
            <a:off x="553623" y="6478728"/>
            <a:ext cx="369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2"/>
                </a:solidFill>
                <a:latin typeface="Times New Roman" pitchFamily="18" charset="0"/>
                <a:ea typeface="ＭＳ Ｐゴシック" pitchFamily="50" charset="-128"/>
              </a:defRPr>
            </a:lvl1pPr>
            <a:lvl2pPr marL="742950" indent="-285750" eaLnBrk="0" hangingPunct="0">
              <a:defRPr kumimoji="1" sz="1200">
                <a:solidFill>
                  <a:schemeClr val="tx2"/>
                </a:solidFill>
                <a:latin typeface="Times New Roman" pitchFamily="18" charset="0"/>
                <a:ea typeface="ＭＳ Ｐゴシック" pitchFamily="50" charset="-128"/>
              </a:defRPr>
            </a:lvl2pPr>
            <a:lvl3pPr marL="1143000" indent="-228600" eaLnBrk="0" hangingPunct="0">
              <a:defRPr kumimoji="1" sz="1200">
                <a:solidFill>
                  <a:schemeClr val="tx2"/>
                </a:solidFill>
                <a:latin typeface="Times New Roman" pitchFamily="18" charset="0"/>
                <a:ea typeface="ＭＳ Ｐゴシック" pitchFamily="50" charset="-128"/>
              </a:defRPr>
            </a:lvl3pPr>
            <a:lvl4pPr marL="1600200" indent="-228600" eaLnBrk="0" hangingPunct="0">
              <a:defRPr kumimoji="1" sz="1200">
                <a:solidFill>
                  <a:schemeClr val="tx2"/>
                </a:solidFill>
                <a:latin typeface="Times New Roman" pitchFamily="18" charset="0"/>
                <a:ea typeface="ＭＳ Ｐゴシック" pitchFamily="50" charset="-128"/>
              </a:defRPr>
            </a:lvl4pPr>
            <a:lvl5pPr marL="2057400" indent="-228600" eaLnBrk="0" hangingPunct="0">
              <a:defRPr kumimoji="1" sz="1200">
                <a:solidFill>
                  <a:schemeClr val="tx2"/>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1200">
                <a:solidFill>
                  <a:schemeClr val="tx2"/>
                </a:solidFill>
                <a:latin typeface="Times New Roman" pitchFamily="18" charset="0"/>
                <a:ea typeface="ＭＳ Ｐゴシック" pitchFamily="50" charset="-128"/>
              </a:defRPr>
            </a:lvl9pPr>
          </a:lstStyle>
          <a:p>
            <a:pPr eaLnBrk="1" hangingPunct="1">
              <a:defRPr/>
            </a:pPr>
            <a:r>
              <a:rPr lang="en-US" altLang="ja-JP" sz="1800" dirty="0" smtClean="0">
                <a:latin typeface="Arial Black" pitchFamily="34" charset="0"/>
              </a:rPr>
              <a:t>Ministry of the Environment</a:t>
            </a:r>
          </a:p>
        </p:txBody>
      </p:sp>
      <p:sp>
        <p:nvSpPr>
          <p:cNvPr id="20482" name="角丸四角形 35"/>
          <p:cNvSpPr>
            <a:spLocks noChangeArrowheads="1"/>
          </p:cNvSpPr>
          <p:nvPr/>
        </p:nvSpPr>
        <p:spPr bwMode="auto">
          <a:xfrm>
            <a:off x="119063" y="987425"/>
            <a:ext cx="8905875" cy="5724525"/>
          </a:xfrm>
          <a:prstGeom prst="roundRect">
            <a:avLst>
              <a:gd name="adj" fmla="val 4981"/>
            </a:avLst>
          </a:prstGeom>
          <a:solidFill>
            <a:srgbClr val="FFFFCC"/>
          </a:solidFill>
          <a:ln w="25400">
            <a:solidFill>
              <a:srgbClr val="395E8A"/>
            </a:solidFill>
            <a:round/>
            <a:headEnd/>
            <a:tailEnd/>
          </a:ln>
        </p:spPr>
        <p:txBody>
          <a:bodyPr anchor="ctr"/>
          <a:lstStyle/>
          <a:p>
            <a:pPr algn="ctr"/>
            <a:endParaRPr lang="ja-JP" altLang="ja-JP" sz="1600">
              <a:solidFill>
                <a:srgbClr val="FFFFFF"/>
              </a:solidFill>
            </a:endParaRPr>
          </a:p>
        </p:txBody>
      </p:sp>
      <p:sp>
        <p:nvSpPr>
          <p:cNvPr id="20483" name="正方形/長方形 36"/>
          <p:cNvSpPr>
            <a:spLocks noChangeArrowheads="1"/>
          </p:cNvSpPr>
          <p:nvPr/>
        </p:nvSpPr>
        <p:spPr bwMode="auto">
          <a:xfrm>
            <a:off x="117475" y="844550"/>
            <a:ext cx="2708275" cy="338138"/>
          </a:xfrm>
          <a:prstGeom prst="rect">
            <a:avLst/>
          </a:prstGeom>
          <a:gradFill rotWithShape="1">
            <a:gsLst>
              <a:gs pos="0">
                <a:srgbClr val="C96C1F"/>
              </a:gs>
              <a:gs pos="79999">
                <a:srgbClr val="FF8F33"/>
              </a:gs>
              <a:gs pos="100000">
                <a:srgbClr val="FF8F3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600" b="1">
                <a:solidFill>
                  <a:srgbClr val="FFFFFF"/>
                </a:solidFill>
                <a:latin typeface="Times New Roman" pitchFamily="18" charset="0"/>
              </a:rPr>
              <a:t>Points in the third report</a:t>
            </a:r>
          </a:p>
        </p:txBody>
      </p:sp>
      <p:sp>
        <p:nvSpPr>
          <p:cNvPr id="20484"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ja-JP" b="1" i="1">
              <a:sym typeface="ＭＳ Ｐゴシック" pitchFamily="50" charset="-128"/>
            </a:endParaRPr>
          </a:p>
        </p:txBody>
      </p:sp>
      <p:sp>
        <p:nvSpPr>
          <p:cNvPr id="20485" name="Rectangle 8"/>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ja-JP" b="1" i="1">
              <a:sym typeface="ＭＳ Ｐゴシック" pitchFamily="50" charset="-128"/>
            </a:endParaRPr>
          </a:p>
        </p:txBody>
      </p:sp>
      <p:sp>
        <p:nvSpPr>
          <p:cNvPr id="20486" name="正方形/長方形 33"/>
          <p:cNvSpPr>
            <a:spLocks noChangeArrowheads="1"/>
          </p:cNvSpPr>
          <p:nvPr/>
        </p:nvSpPr>
        <p:spPr bwMode="auto">
          <a:xfrm>
            <a:off x="107950" y="1254125"/>
            <a:ext cx="5221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1600" dirty="0">
                <a:solidFill>
                  <a:srgbClr val="000000"/>
                </a:solidFill>
                <a:sym typeface="Wingdings 2" pitchFamily="18" charset="2"/>
              </a:rPr>
              <a:t></a:t>
            </a:r>
            <a:r>
              <a:rPr lang="en-US" altLang="ja-JP" sz="1600" dirty="0">
                <a:solidFill>
                  <a:srgbClr val="000000"/>
                </a:solidFill>
                <a:sym typeface="Times New Roman" pitchFamily="18" charset="0"/>
              </a:rPr>
              <a:t>	</a:t>
            </a:r>
            <a:r>
              <a:rPr lang="ja-JP" altLang="en-US" sz="1600" b="1" dirty="0">
                <a:solidFill>
                  <a:srgbClr val="000000"/>
                </a:solidFill>
                <a:latin typeface="Times New Roman" pitchFamily="18" charset="0"/>
                <a:sym typeface="Times New Roman" pitchFamily="18" charset="0"/>
              </a:rPr>
              <a:t>Adoption of the Additional Sound Emission Provisions</a:t>
            </a:r>
          </a:p>
        </p:txBody>
      </p:sp>
      <p:pic>
        <p:nvPicPr>
          <p:cNvPr id="20487" name="Picture 2"/>
          <p:cNvPicPr>
            <a:picLocks noChangeAspect="1" noChangeArrowheads="1"/>
          </p:cNvPicPr>
          <p:nvPr/>
        </p:nvPicPr>
        <p:blipFill>
          <a:blip r:embed="rId5">
            <a:extLst>
              <a:ext uri="{28A0092B-C50C-407E-A947-70E740481C1C}">
                <a14:useLocalDpi xmlns:a14="http://schemas.microsoft.com/office/drawing/2010/main" val="0"/>
              </a:ext>
            </a:extLst>
          </a:blip>
          <a:srcRect l="26723" t="9543" r="9795" b="52631"/>
          <a:stretch>
            <a:fillRect/>
          </a:stretch>
        </p:blipFill>
        <p:spPr bwMode="auto">
          <a:xfrm>
            <a:off x="6380163" y="1531938"/>
            <a:ext cx="25257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テキスト ボックス 8"/>
          <p:cNvSpPr>
            <a:spLocks noChangeArrowheads="1"/>
          </p:cNvSpPr>
          <p:nvPr/>
        </p:nvSpPr>
        <p:spPr bwMode="auto">
          <a:xfrm>
            <a:off x="6178550" y="1130300"/>
            <a:ext cx="2794000" cy="415925"/>
          </a:xfrm>
          <a:prstGeom prst="rect">
            <a:avLst/>
          </a:prstGeom>
          <a:noFill/>
          <a:ln w="9525">
            <a:noFill/>
            <a:miter lim="800000"/>
            <a:headEnd/>
            <a:tailEnd/>
          </a:ln>
        </p:spPr>
        <p:txBody>
          <a:bodyPr anchor="ctr">
            <a:spAutoFit/>
          </a:bodyPr>
          <a:lstStyle/>
          <a:p>
            <a:pPr marL="714375" indent="-714375">
              <a:spcBef>
                <a:spcPts val="500"/>
              </a:spcBef>
              <a:spcAft>
                <a:spcPts val="500"/>
              </a:spcAft>
              <a:defRPr/>
            </a:pPr>
            <a:r>
              <a:rPr lang="ja-JP" altLang="en-US" sz="1050" dirty="0">
                <a:solidFill>
                  <a:srgbClr val="000000"/>
                </a:solidFill>
                <a:latin typeface="Calibri" pitchFamily="34" charset="0"/>
                <a:ea typeface="ＭＳ ゴシック" pitchFamily="49" charset="-128"/>
                <a:sym typeface="ＭＳ Ｐゴシック" pitchFamily="50" charset="-128"/>
              </a:rPr>
              <a:t>[Reference]</a:t>
            </a:r>
            <a:r>
              <a:rPr lang="en-US" altLang="ja-JP" sz="1050" dirty="0">
                <a:solidFill>
                  <a:srgbClr val="000000"/>
                </a:solidFill>
                <a:latin typeface="Calibri" pitchFamily="34" charset="0"/>
                <a:ea typeface="ＭＳ ゴシック" pitchFamily="49" charset="-128"/>
                <a:sym typeface="ＭＳ Ｐゴシック" pitchFamily="50" charset="-128"/>
              </a:rPr>
              <a:t>	</a:t>
            </a:r>
            <a:r>
              <a:rPr lang="ja-JP" altLang="en-US" sz="1050" dirty="0">
                <a:solidFill>
                  <a:srgbClr val="000000"/>
                </a:solidFill>
                <a:latin typeface="Calibri" pitchFamily="34" charset="0"/>
                <a:ea typeface="ＭＳ ゴシック" pitchFamily="49" charset="-128"/>
                <a:sym typeface="ＭＳ Ｐゴシック" pitchFamily="50" charset="-128"/>
              </a:rPr>
              <a:t>Example of control of acceleration at the test condition of 50 km/h</a:t>
            </a:r>
            <a:endParaRPr lang="ja-JP" altLang="en-US" sz="1050" dirty="0">
              <a:latin typeface="Calibri" pitchFamily="34" charset="0"/>
              <a:sym typeface="ＭＳ Ｐゴシック" pitchFamily="50" charset="-128"/>
            </a:endParaRPr>
          </a:p>
        </p:txBody>
      </p:sp>
      <p:sp>
        <p:nvSpPr>
          <p:cNvPr id="17444" name="テキスト ボックス 3"/>
          <p:cNvSpPr>
            <a:spLocks noChangeArrowheads="1"/>
          </p:cNvSpPr>
          <p:nvPr/>
        </p:nvSpPr>
        <p:spPr bwMode="auto">
          <a:xfrm>
            <a:off x="6597650" y="3760788"/>
            <a:ext cx="2297113" cy="207962"/>
          </a:xfrm>
          <a:prstGeom prst="rect">
            <a:avLst/>
          </a:prstGeom>
          <a:noFill/>
          <a:ln w="9525">
            <a:noFill/>
            <a:miter lim="800000"/>
            <a:headEnd/>
            <a:tailEnd/>
          </a:ln>
        </p:spPr>
        <p:txBody>
          <a:bodyPr/>
          <a:lstStyle/>
          <a:p>
            <a:pPr>
              <a:spcBef>
                <a:spcPts val="500"/>
              </a:spcBef>
              <a:spcAft>
                <a:spcPts val="500"/>
              </a:spcAft>
              <a:defRPr/>
            </a:pPr>
            <a:r>
              <a:rPr lang="ja-JP" altLang="en-US" sz="900" i="1" dirty="0">
                <a:solidFill>
                  <a:srgbClr val="000000"/>
                </a:solidFill>
                <a:latin typeface="+mn-lt"/>
                <a:ea typeface="ＭＳ 明朝" pitchFamily="17" charset="-128"/>
                <a:sym typeface="ＭＳ Ｐゴシック" pitchFamily="50" charset="-128"/>
              </a:rPr>
              <a:t>Source: </a:t>
            </a:r>
            <a:r>
              <a:rPr lang="en-US" altLang="ja-JP" sz="900" i="1" dirty="0">
                <a:solidFill>
                  <a:srgbClr val="000000"/>
                </a:solidFill>
                <a:latin typeface="+mn-lt"/>
                <a:ea typeface="ＭＳ 明朝" pitchFamily="17" charset="-128"/>
                <a:sym typeface="ＭＳ Ｐゴシック" pitchFamily="50" charset="-128"/>
              </a:rPr>
              <a:t>TNO VENOLIVA Report</a:t>
            </a:r>
            <a:endParaRPr lang="ja-JP" altLang="en-US" sz="900" i="1" dirty="0">
              <a:latin typeface="+mn-lt"/>
              <a:sym typeface="ＭＳ Ｐゴシック" pitchFamily="50" charset="-128"/>
            </a:endParaRPr>
          </a:p>
        </p:txBody>
      </p:sp>
      <p:sp>
        <p:nvSpPr>
          <p:cNvPr id="20490" name="正方形/長方形 29"/>
          <p:cNvSpPr>
            <a:spLocks noChangeArrowheads="1"/>
          </p:cNvSpPr>
          <p:nvPr/>
        </p:nvSpPr>
        <p:spPr bwMode="auto">
          <a:xfrm>
            <a:off x="295275" y="1565275"/>
            <a:ext cx="56038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6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The category M1 and N1 vehicles, subject to partial throttle acceleration test, </a:t>
            </a:r>
            <a:r>
              <a:rPr lang="en-US" altLang="ja-JP" sz="1400" dirty="0">
                <a:solidFill>
                  <a:srgbClr val="000000"/>
                </a:solidFill>
                <a:latin typeface="Times New Roman" pitchFamily="18" charset="0"/>
                <a:sym typeface="Times New Roman" pitchFamily="18" charset="0"/>
              </a:rPr>
              <a:t>of which engines </a:t>
            </a:r>
            <a:r>
              <a:rPr lang="ja-JP" altLang="en-US" sz="1400" dirty="0">
                <a:solidFill>
                  <a:srgbClr val="000000"/>
                </a:solidFill>
                <a:latin typeface="Times New Roman" pitchFamily="18" charset="0"/>
                <a:sym typeface="Times New Roman" pitchFamily="18" charset="0"/>
              </a:rPr>
              <a:t>are now electronically controlled and thus it is possible to reduce the noise level only during the accelerating noise test to satisfy the limits. </a:t>
            </a:r>
            <a:r>
              <a:rPr lang="ja-JP" altLang="en-US" sz="1400" b="1" u="sng" dirty="0">
                <a:solidFill>
                  <a:srgbClr val="000000"/>
                </a:solidFill>
                <a:latin typeface="Times New Roman" pitchFamily="18" charset="0"/>
                <a:sym typeface="Times New Roman" pitchFamily="18" charset="0"/>
              </a:rPr>
              <a:t>To prevent a noise level from soaring</a:t>
            </a:r>
            <a:r>
              <a:rPr lang="ja-JP" altLang="en-US" sz="1400" dirty="0">
                <a:solidFill>
                  <a:srgbClr val="000000"/>
                </a:solidFill>
                <a:latin typeface="Times New Roman" pitchFamily="18" charset="0"/>
                <a:sym typeface="Times New Roman" pitchFamily="18" charset="0"/>
              </a:rPr>
              <a:t> during actual driving, the R51-03 has the Additional Sound Emission Provisions.</a:t>
            </a:r>
          </a:p>
          <a:p>
            <a:pPr marL="180975" indent="-180975">
              <a:spcAft>
                <a:spcPts val="600"/>
              </a:spcAft>
            </a:pPr>
            <a:r>
              <a:rPr lang="en-US" altLang="ja-JP" sz="1400" dirty="0">
                <a:solidFill>
                  <a:srgbClr val="000000"/>
                </a:solidFill>
                <a:latin typeface="Times New Roman" pitchFamily="18" charset="0"/>
                <a:sym typeface="Times New Roman" pitchFamily="18" charset="0"/>
              </a:rPr>
              <a:t>•	</a:t>
            </a:r>
            <a:r>
              <a:rPr lang="ja-JP" altLang="en-US" sz="1400" b="1" u="sng" dirty="0">
                <a:solidFill>
                  <a:srgbClr val="000000"/>
                </a:solidFill>
                <a:latin typeface="Times New Roman" pitchFamily="18" charset="0"/>
                <a:sym typeface="Times New Roman" pitchFamily="18" charset="0"/>
              </a:rPr>
              <a:t>For M1 and N1 vehicles</a:t>
            </a:r>
            <a:r>
              <a:rPr lang="ja-JP" altLang="en-US" sz="1400" dirty="0">
                <a:solidFill>
                  <a:srgbClr val="000000"/>
                </a:solidFill>
                <a:latin typeface="Times New Roman" pitchFamily="18" charset="0"/>
                <a:sym typeface="Times New Roman" pitchFamily="18" charset="0"/>
              </a:rPr>
              <a:t>, Japan should also </a:t>
            </a:r>
            <a:r>
              <a:rPr lang="ja-JP" altLang="en-US" sz="1400" b="1" u="sng" dirty="0">
                <a:solidFill>
                  <a:srgbClr val="000000"/>
                </a:solidFill>
                <a:latin typeface="Times New Roman" pitchFamily="18" charset="0"/>
                <a:sym typeface="Times New Roman" pitchFamily="18" charset="0"/>
              </a:rPr>
              <a:t>adopt the Additional Sound Emission Provisions when introducing the R51-03 in 2016</a:t>
            </a:r>
            <a:r>
              <a:rPr lang="ja-JP" altLang="en-US" sz="1400" dirty="0">
                <a:solidFill>
                  <a:srgbClr val="000000"/>
                </a:solidFill>
                <a:latin typeface="Times New Roman" pitchFamily="18" charset="0"/>
                <a:sym typeface="Times New Roman" pitchFamily="18" charset="0"/>
              </a:rPr>
              <a:t> to prevent noise from soaring when a vehicle is driving under the conditions different from the test conditions. </a:t>
            </a:r>
            <a:endParaRPr lang="en-US" altLang="ja-JP" sz="1400" dirty="0">
              <a:solidFill>
                <a:srgbClr val="000000"/>
              </a:solidFill>
              <a:latin typeface="Times New Roman" pitchFamily="18" charset="0"/>
              <a:sym typeface="Times New Roman" pitchFamily="18" charset="0"/>
            </a:endParaRPr>
          </a:p>
        </p:txBody>
      </p:sp>
      <p:sp>
        <p:nvSpPr>
          <p:cNvPr id="20491" name="正方形/長方形 31"/>
          <p:cNvSpPr>
            <a:spLocks noChangeArrowheads="1"/>
          </p:cNvSpPr>
          <p:nvPr/>
        </p:nvSpPr>
        <p:spPr bwMode="auto">
          <a:xfrm>
            <a:off x="107950" y="3708400"/>
            <a:ext cx="4478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1600">
                <a:solidFill>
                  <a:srgbClr val="000000"/>
                </a:solidFill>
                <a:sym typeface="Wingdings 2" pitchFamily="18" charset="2"/>
              </a:rPr>
              <a:t></a:t>
            </a:r>
            <a:r>
              <a:rPr lang="en-US" altLang="ja-JP" sz="1600">
                <a:solidFill>
                  <a:srgbClr val="000000"/>
                </a:solidFill>
                <a:sym typeface="Times New Roman" pitchFamily="18" charset="0"/>
              </a:rPr>
              <a:t>	</a:t>
            </a:r>
            <a:r>
              <a:rPr lang="ja-JP" altLang="en-US" sz="1600" b="1">
                <a:solidFill>
                  <a:srgbClr val="000000"/>
                </a:solidFill>
                <a:latin typeface="Times New Roman" pitchFamily="18" charset="0"/>
                <a:sym typeface="Times New Roman" pitchFamily="18" charset="0"/>
              </a:rPr>
              <a:t>Adoption of compressed air sound regulations</a:t>
            </a:r>
            <a:endParaRPr lang="en-US" altLang="ja-JP" sz="1600" b="1">
              <a:solidFill>
                <a:srgbClr val="000000"/>
              </a:solidFill>
              <a:latin typeface="Times New Roman" pitchFamily="18" charset="0"/>
              <a:sym typeface="Times New Roman" pitchFamily="18" charset="0"/>
            </a:endParaRPr>
          </a:p>
        </p:txBody>
      </p:sp>
      <p:pic>
        <p:nvPicPr>
          <p:cNvPr id="2049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2725" y="4476750"/>
            <a:ext cx="216058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3" name="テキスト ボックス 8"/>
          <p:cNvSpPr>
            <a:spLocks noChangeArrowheads="1"/>
          </p:cNvSpPr>
          <p:nvPr/>
        </p:nvSpPr>
        <p:spPr bwMode="auto">
          <a:xfrm>
            <a:off x="6178550" y="4057650"/>
            <a:ext cx="2794000" cy="415925"/>
          </a:xfrm>
          <a:prstGeom prst="rect">
            <a:avLst/>
          </a:prstGeom>
          <a:noFill/>
          <a:ln w="9525">
            <a:noFill/>
            <a:miter lim="800000"/>
            <a:headEnd/>
            <a:tailEnd/>
          </a:ln>
        </p:spPr>
        <p:txBody>
          <a:bodyPr>
            <a:spAutoFit/>
          </a:bodyPr>
          <a:lstStyle/>
          <a:p>
            <a:pPr marL="714375" indent="-714375">
              <a:spcBef>
                <a:spcPts val="500"/>
              </a:spcBef>
              <a:spcAft>
                <a:spcPts val="500"/>
              </a:spcAft>
              <a:defRPr/>
            </a:pPr>
            <a:r>
              <a:rPr lang="ja-JP" altLang="en-US" sz="1050" dirty="0">
                <a:solidFill>
                  <a:srgbClr val="000000"/>
                </a:solidFill>
                <a:latin typeface="Calibri" pitchFamily="34" charset="0"/>
                <a:ea typeface="ＭＳ ゴシック" pitchFamily="49" charset="-128"/>
                <a:sym typeface="ＭＳ Ｐゴシック" pitchFamily="50" charset="-128"/>
              </a:rPr>
              <a:t>[Reference]</a:t>
            </a:r>
            <a:r>
              <a:rPr lang="en-US" altLang="ja-JP" sz="1050" dirty="0">
                <a:solidFill>
                  <a:srgbClr val="000000"/>
                </a:solidFill>
                <a:latin typeface="Calibri" pitchFamily="34" charset="0"/>
                <a:ea typeface="ＭＳ ゴシック" pitchFamily="49" charset="-128"/>
                <a:sym typeface="ＭＳ Ｐゴシック" pitchFamily="50" charset="-128"/>
              </a:rPr>
              <a:t>	</a:t>
            </a:r>
            <a:r>
              <a:rPr lang="ja-JP" altLang="en-US" sz="1050" dirty="0">
                <a:solidFill>
                  <a:srgbClr val="000000"/>
                </a:solidFill>
                <a:latin typeface="Calibri" pitchFamily="34" charset="0"/>
                <a:ea typeface="ＭＳ ゴシック" pitchFamily="49" charset="-128"/>
                <a:sym typeface="ＭＳ Ｐゴシック" pitchFamily="50" charset="-128"/>
              </a:rPr>
              <a:t>Measurement of compressed air sound</a:t>
            </a:r>
            <a:endParaRPr lang="ja-JP" altLang="en-US" sz="1050" dirty="0">
              <a:latin typeface="Calibri" pitchFamily="34" charset="0"/>
              <a:sym typeface="ＭＳ Ｐゴシック" pitchFamily="50" charset="-128"/>
            </a:endParaRPr>
          </a:p>
        </p:txBody>
      </p:sp>
      <p:sp>
        <p:nvSpPr>
          <p:cNvPr id="20494" name="テキスト ボックス 3"/>
          <p:cNvSpPr>
            <a:spLocks noChangeArrowheads="1"/>
          </p:cNvSpPr>
          <p:nvPr/>
        </p:nvSpPr>
        <p:spPr bwMode="auto">
          <a:xfrm>
            <a:off x="6597650" y="6200775"/>
            <a:ext cx="22558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950" indent="-361950">
              <a:spcBef>
                <a:spcPts val="500"/>
              </a:spcBef>
              <a:spcAft>
                <a:spcPts val="500"/>
              </a:spcAft>
            </a:pPr>
            <a:r>
              <a:rPr lang="ja-JP" altLang="en-US" sz="900" i="1">
                <a:solidFill>
                  <a:srgbClr val="000000"/>
                </a:solidFill>
                <a:latin typeface="Times New Roman" pitchFamily="18" charset="0"/>
                <a:ea typeface="ＭＳ 明朝" pitchFamily="17" charset="-128"/>
                <a:cs typeface="Times New Roman" pitchFamily="18" charset="0"/>
                <a:sym typeface="ＭＳ Ｐゴシック" pitchFamily="50" charset="-128"/>
              </a:rPr>
              <a:t>Source:</a:t>
            </a:r>
            <a:r>
              <a:rPr lang="en-US" altLang="ja-JP" sz="900" i="1">
                <a:solidFill>
                  <a:srgbClr val="000000"/>
                </a:solidFill>
                <a:latin typeface="Times New Roman" pitchFamily="18" charset="0"/>
                <a:ea typeface="ＭＳ 明朝" pitchFamily="17" charset="-128"/>
                <a:cs typeface="Times New Roman" pitchFamily="18" charset="0"/>
                <a:sym typeface="ＭＳ Ｐゴシック" pitchFamily="50" charset="-128"/>
              </a:rPr>
              <a:t>	</a:t>
            </a:r>
            <a:r>
              <a:rPr lang="ja-JP" altLang="en-US" sz="900" i="1">
                <a:solidFill>
                  <a:srgbClr val="000000"/>
                </a:solidFill>
                <a:latin typeface="Times New Roman" pitchFamily="18" charset="0"/>
                <a:ea typeface="ＭＳ 明朝" pitchFamily="17" charset="-128"/>
                <a:cs typeface="Times New Roman" pitchFamily="18" charset="0"/>
                <a:sym typeface="ＭＳ Ｐゴシック" pitchFamily="50" charset="-128"/>
              </a:rPr>
              <a:t>Japan Automobile Manufacturers Association, Inc.</a:t>
            </a:r>
          </a:p>
          <a:p>
            <a:pPr marL="361950" indent="-361950">
              <a:spcBef>
                <a:spcPts val="500"/>
              </a:spcBef>
              <a:spcAft>
                <a:spcPts val="500"/>
              </a:spcAft>
            </a:pPr>
            <a:endParaRPr lang="ja-JP" altLang="en-US" sz="900" i="1">
              <a:latin typeface="Times New Roman" pitchFamily="18" charset="0"/>
              <a:ea typeface="ＭＳ 明朝" pitchFamily="17" charset="-128"/>
              <a:cs typeface="Times New Roman" pitchFamily="18" charset="0"/>
              <a:sym typeface="ＭＳ Ｐゴシック" pitchFamily="50" charset="-128"/>
            </a:endParaRPr>
          </a:p>
        </p:txBody>
      </p:sp>
      <p:sp>
        <p:nvSpPr>
          <p:cNvPr id="20495" name="正方形/長方形 44"/>
          <p:cNvSpPr>
            <a:spLocks noChangeArrowheads="1"/>
          </p:cNvSpPr>
          <p:nvPr/>
        </p:nvSpPr>
        <p:spPr bwMode="auto">
          <a:xfrm>
            <a:off x="295275" y="4010025"/>
            <a:ext cx="56038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6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The </a:t>
            </a:r>
            <a:r>
              <a:rPr lang="en-US" altLang="ja-JP" sz="1400" dirty="0">
                <a:solidFill>
                  <a:srgbClr val="000000"/>
                </a:solidFill>
                <a:latin typeface="Times New Roman" pitchFamily="18" charset="0"/>
                <a:sym typeface="Times New Roman" pitchFamily="18" charset="0"/>
              </a:rPr>
              <a:t>R51-03</a:t>
            </a:r>
            <a:r>
              <a:rPr lang="ja-JP" altLang="en-US" sz="1400" dirty="0">
                <a:solidFill>
                  <a:srgbClr val="000000"/>
                </a:solidFill>
                <a:latin typeface="Times New Roman" pitchFamily="18" charset="0"/>
                <a:sym typeface="Times New Roman" pitchFamily="18" charset="0"/>
              </a:rPr>
              <a:t> </a:t>
            </a:r>
            <a:r>
              <a:rPr lang="ja-JP" altLang="en-US" sz="1400" b="1" u="sng" dirty="0">
                <a:solidFill>
                  <a:srgbClr val="000000"/>
                </a:solidFill>
                <a:latin typeface="Times New Roman" pitchFamily="18" charset="0"/>
                <a:sym typeface="Times New Roman" pitchFamily="18" charset="0"/>
              </a:rPr>
              <a:t>sets a limit on the compressed air sound generated by brake operation</a:t>
            </a:r>
            <a:r>
              <a:rPr lang="ja-JP" altLang="en-US" sz="1400" dirty="0">
                <a:solidFill>
                  <a:srgbClr val="000000"/>
                </a:solidFill>
                <a:latin typeface="Times New Roman" pitchFamily="18" charset="0"/>
                <a:sym typeface="Times New Roman" pitchFamily="18" charset="0"/>
              </a:rPr>
              <a:t> for </a:t>
            </a:r>
            <a:r>
              <a:rPr lang="ja-JP" altLang="en-US" sz="1400" b="1" u="sng" dirty="0">
                <a:solidFill>
                  <a:srgbClr val="000000"/>
                </a:solidFill>
                <a:latin typeface="Times New Roman" pitchFamily="18" charset="0"/>
                <a:sym typeface="Times New Roman" pitchFamily="18" charset="0"/>
              </a:rPr>
              <a:t>vehicles having a maximum permissible mass exceeding 2.8 tons and equipped with an air brake</a:t>
            </a:r>
            <a:r>
              <a:rPr lang="ja-JP" altLang="en-US" sz="1400" dirty="0">
                <a:solidFill>
                  <a:srgbClr val="000000"/>
                </a:solidFill>
                <a:latin typeface="Times New Roman" pitchFamily="18" charset="0"/>
                <a:sym typeface="Times New Roman" pitchFamily="18" charset="0"/>
              </a:rPr>
              <a:t>.  (The limit: 72 dB)</a:t>
            </a:r>
            <a:endParaRPr lang="en-US" altLang="ja-JP" sz="1400" dirty="0">
              <a:solidFill>
                <a:srgbClr val="000000"/>
              </a:solidFill>
              <a:latin typeface="Times New Roman" pitchFamily="18" charset="0"/>
              <a:sym typeface="Times New Roman" pitchFamily="18" charset="0"/>
            </a:endParaRPr>
          </a:p>
          <a:p>
            <a:pPr marL="180975" indent="-180975">
              <a:spcAft>
                <a:spcPts val="600"/>
              </a:spcAft>
            </a:pPr>
            <a:r>
              <a:rPr lang="en-US" altLang="ja-JP" sz="1400" dirty="0">
                <a:solidFill>
                  <a:srgbClr val="000000"/>
                </a:solidFill>
                <a:latin typeface="Times New Roman" pitchFamily="18" charset="0"/>
                <a:sym typeface="Times New Roman" pitchFamily="18" charset="0"/>
              </a:rPr>
              <a:t>•	</a:t>
            </a:r>
            <a:r>
              <a:rPr lang="ja-JP" altLang="en-US" sz="1400" dirty="0">
                <a:solidFill>
                  <a:srgbClr val="000000"/>
                </a:solidFill>
                <a:latin typeface="Times New Roman" pitchFamily="18" charset="0"/>
                <a:sym typeface="Times New Roman" pitchFamily="18" charset="0"/>
              </a:rPr>
              <a:t>In our country, noise from those vehicles should be reduced by setting a limit on the sound generated by brake operation. Therefore, Japan should </a:t>
            </a:r>
            <a:r>
              <a:rPr lang="ja-JP" altLang="en-US" sz="1400" b="1" u="sng" dirty="0">
                <a:solidFill>
                  <a:srgbClr val="000000"/>
                </a:solidFill>
                <a:latin typeface="Times New Roman" pitchFamily="18" charset="0"/>
                <a:sym typeface="Times New Roman" pitchFamily="18" charset="0"/>
              </a:rPr>
              <a:t>adopt the compressed air sound regulations when introducing the R51-03 in 2016 and use the limit of the R51-03 (72 dB) as the target limit</a:t>
            </a:r>
            <a:r>
              <a:rPr lang="ja-JP" altLang="en-US" sz="1400" dirty="0">
                <a:solidFill>
                  <a:srgbClr val="000000"/>
                </a:solidFill>
                <a:latin typeface="Times New Roman" pitchFamily="18" charset="0"/>
                <a:sym typeface="Times New Roman" pitchFamily="18" charset="0"/>
              </a:rPr>
              <a:t>.</a:t>
            </a:r>
            <a:endParaRPr lang="en-US" altLang="ja-JP" sz="1400" dirty="0">
              <a:solidFill>
                <a:srgbClr val="000000"/>
              </a:solidFill>
              <a:latin typeface="Times New Roman" pitchFamily="18" charset="0"/>
              <a:sym typeface="Times New Roman" pitchFamily="18" charset="0"/>
            </a:endParaRPr>
          </a:p>
        </p:txBody>
      </p:sp>
      <p:sp>
        <p:nvSpPr>
          <p:cNvPr id="20497" name="正方形/長方形 25"/>
          <p:cNvSpPr>
            <a:spLocks noChangeArrowheads="1"/>
          </p:cNvSpPr>
          <p:nvPr/>
        </p:nvSpPr>
        <p:spPr bwMode="auto">
          <a:xfrm>
            <a:off x="19050" y="447675"/>
            <a:ext cx="726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6700" indent="-266700"/>
            <a:r>
              <a:rPr lang="ja-JP" altLang="en-US" sz="2000" b="1" u="sng">
                <a:solidFill>
                  <a:srgbClr val="000000"/>
                </a:solidFill>
                <a:latin typeface="Times New Roman" pitchFamily="18" charset="0"/>
                <a:sym typeface="Times New Roman" pitchFamily="18" charset="0"/>
              </a:rPr>
              <a:t>2.</a:t>
            </a:r>
            <a:r>
              <a:rPr lang="en-US" altLang="ja-JP" sz="2000" b="1" u="sng">
                <a:solidFill>
                  <a:srgbClr val="000000"/>
                </a:solidFill>
                <a:latin typeface="Times New Roman" pitchFamily="18" charset="0"/>
                <a:sym typeface="Times New Roman" pitchFamily="18" charset="0"/>
              </a:rPr>
              <a:t>	</a:t>
            </a:r>
            <a:r>
              <a:rPr lang="ja-JP" altLang="en-US" sz="2000" b="1" u="sng">
                <a:solidFill>
                  <a:srgbClr val="000000"/>
                </a:solidFill>
                <a:latin typeface="Times New Roman" pitchFamily="18" charset="0"/>
                <a:sym typeface="Times New Roman" pitchFamily="18" charset="0"/>
              </a:rPr>
              <a:t>Driving noise reduction measures of four-wheelers </a:t>
            </a:r>
            <a:r>
              <a:rPr lang="en-US" altLang="ja-JP" sz="2000" b="1" u="sng">
                <a:solidFill>
                  <a:srgbClr val="000000"/>
                </a:solidFill>
                <a:latin typeface="Times New Roman" pitchFamily="18" charset="0"/>
                <a:sym typeface="Times New Roman" pitchFamily="18" charset="0"/>
              </a:rPr>
              <a:t>(continued)</a:t>
            </a:r>
            <a:endParaRPr lang="ja-JP" altLang="en-US" sz="2000" b="1" u="sng">
              <a:solidFill>
                <a:srgbClr val="000000"/>
              </a:solidFill>
              <a:latin typeface="Times New Roman" pitchFamily="18" charset="0"/>
              <a:sym typeface="Times New Roman" pitchFamily="18" charset="0"/>
            </a:endParaRPr>
          </a:p>
        </p:txBody>
      </p:sp>
      <p:sp>
        <p:nvSpPr>
          <p:cNvPr id="20498" name="スライド番号プレースホルダー 3"/>
          <p:cNvSpPr>
            <a:spLocks noChangeArrowheads="1"/>
          </p:cNvSpPr>
          <p:nvPr/>
        </p:nvSpPr>
        <p:spPr bwMode="auto">
          <a:xfrm>
            <a:off x="70770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4DE2B273-6123-4E5D-B29F-6D53B376DDF2}" type="slidenum">
              <a:rPr lang="ja-JP" altLang="en-US" sz="1600">
                <a:latin typeface="Times New Roman" pitchFamily="18" charset="0"/>
                <a:sym typeface="Times New Roman" pitchFamily="18" charset="0"/>
              </a:rPr>
              <a:pPr algn="r"/>
              <a:t>9</a:t>
            </a:fld>
            <a:endParaRPr lang="ja-JP" altLang="en-US" sz="1600">
              <a:latin typeface="Times New Roman" pitchFamily="18" charset="0"/>
              <a:sym typeface="Times New Roman" pitchFamily="18" charset="0"/>
            </a:endParaRPr>
          </a:p>
        </p:txBody>
      </p:sp>
    </p:spTree>
  </p:cSld>
  <p:clrMapOvr>
    <a:masterClrMapping/>
  </p:clrMapOvr>
</p:sld>
</file>

<file path=ppt/theme/theme1.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テーマ">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1387</TotalTime>
  <Pages>0</Pages>
  <Words>1141</Words>
  <Characters>0</Characters>
  <Application>Microsoft Office PowerPoint</Application>
  <DocSecurity>0</DocSecurity>
  <PresentationFormat>On-screen Show (4:3)</PresentationFormat>
  <Lines>0</Lines>
  <Paragraphs>366</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​​テーマ</vt:lpstr>
      <vt:lpstr>Microsoft Excel Chart</vt:lpstr>
      <vt:lpstr>Environmental Control Technology Office, Policy Planning Division, Environmental Management Bureau, Ministry of the Environment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環境省</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大輔</dc:creator>
  <cp:lastModifiedBy>Konstantin Glukhenkiy</cp:lastModifiedBy>
  <cp:revision>863</cp:revision>
  <dcterms:created xsi:type="dcterms:W3CDTF">2012-06-27T03:56:00Z</dcterms:created>
  <dcterms:modified xsi:type="dcterms:W3CDTF">2015-08-27T13:35:09Z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