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623" r:id="rId2"/>
    <p:sldId id="590" r:id="rId3"/>
    <p:sldId id="587" r:id="rId4"/>
    <p:sldId id="622" r:id="rId5"/>
    <p:sldId id="582" r:id="rId6"/>
    <p:sldId id="605" r:id="rId7"/>
    <p:sldId id="619" r:id="rId8"/>
    <p:sldId id="620" r:id="rId9"/>
    <p:sldId id="621" r:id="rId10"/>
    <p:sldId id="628" r:id="rId11"/>
    <p:sldId id="625" r:id="rId12"/>
  </p:sldIdLst>
  <p:sldSz cx="9906000" cy="6858000" type="A4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48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kumimoji="1" sz="48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kumimoji="1" sz="48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kumimoji="1" sz="48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kumimoji="1" sz="48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48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48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48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48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FFF66"/>
    <a:srgbClr val="FF0066"/>
    <a:srgbClr val="0066CC"/>
    <a:srgbClr val="0000FF"/>
    <a:srgbClr val="006699"/>
    <a:srgbClr val="0000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76" autoAdjust="0"/>
    <p:restoredTop sz="93381" autoAdjust="0"/>
  </p:normalViewPr>
  <p:slideViewPr>
    <p:cSldViewPr showGuides="1">
      <p:cViewPr>
        <p:scale>
          <a:sx n="103" d="100"/>
          <a:sy n="103" d="100"/>
        </p:scale>
        <p:origin x="-792" y="-5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192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Tpbkkydt001\hd\&#12461;&#12515;&#12499;&#12493;&#12483;&#12488;&#65288;091019&#65289;\&#12461;&#12515;&#12499;&#12493;&#12483;&#12488;\&#9678;&#25216;&#34899;&#29677;\&#65281;9%20&#28023;&#22806;&#20986;&#24373;\201501%20&#28023;&#22806;&#35519;&#26619;&#65288;&#12479;&#12452;&#12516;&#23455;&#24907;&#35519;&#26619;&#65288;&#27431;&#24030;&#65289;&#65289;\03%20&#12503;&#12524;&#12476;&#12531;&#12486;&#12540;&#12471;&#12519;&#12531;\&#21442;&#32771;&#36039;&#26009;\&#12464;&#12521;&#12501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0232697886448406"/>
          <c:y val="0.11597987751531058"/>
          <c:w val="0.75069208454206382"/>
          <c:h val="0.83309419655876804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lang="ja-JP" sz="1200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Sheet1!$B$5:$B$9</c:f>
              <c:strCache>
                <c:ptCount val="5"/>
                <c:pt idx="0">
                  <c:v>1971</c:v>
                </c:pt>
                <c:pt idx="1">
                  <c:v>1977</c:v>
                </c:pt>
                <c:pt idx="2">
                  <c:v>1979</c:v>
                </c:pt>
                <c:pt idx="3">
                  <c:v>1982</c:v>
                </c:pt>
                <c:pt idx="4">
                  <c:v>1998/1999</c:v>
                </c:pt>
              </c:strCache>
            </c:strRef>
          </c:cat>
          <c:val>
            <c:numRef>
              <c:f>Sheet1!$C$5:$C$9</c:f>
              <c:numCache>
                <c:formatCode>General</c:formatCode>
                <c:ptCount val="5"/>
                <c:pt idx="0">
                  <c:v>84</c:v>
                </c:pt>
                <c:pt idx="1">
                  <c:v>82</c:v>
                </c:pt>
                <c:pt idx="2">
                  <c:v>81</c:v>
                </c:pt>
                <c:pt idx="3">
                  <c:v>78</c:v>
                </c:pt>
                <c:pt idx="4">
                  <c:v>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1"/>
        <c:overlap val="100"/>
        <c:axId val="116799488"/>
        <c:axId val="114452160"/>
      </c:barChart>
      <c:catAx>
        <c:axId val="11679948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ja-JP"/>
            </a:pPr>
            <a:endParaRPr lang="en-US"/>
          </a:p>
        </c:txPr>
        <c:crossAx val="114452160"/>
        <c:crosses val="autoZero"/>
        <c:auto val="1"/>
        <c:lblAlgn val="ctr"/>
        <c:lblOffset val="100"/>
        <c:noMultiLvlLbl val="0"/>
      </c:catAx>
      <c:valAx>
        <c:axId val="114452160"/>
        <c:scaling>
          <c:orientation val="minMax"/>
          <c:max val="85"/>
          <c:min val="70"/>
        </c:scaling>
        <c:delete val="0"/>
        <c:axPos val="t"/>
        <c:majorGridlines/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lang="ja-JP"/>
            </a:pPr>
            <a:endParaRPr lang="en-US"/>
          </a:p>
        </c:txPr>
        <c:crossAx val="116799488"/>
        <c:crosses val="autoZero"/>
        <c:crossBetween val="between"/>
        <c:majorUnit val="5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0.09722</cdr:y>
    </cdr:from>
    <cdr:to>
      <cdr:x>0.21212</cdr:x>
      <cdr:y>0.16667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0" y="266700"/>
          <a:ext cx="800100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0" tIns="0" rIns="0" bIns="0" rtlCol="0"/>
        <a:lstStyle xmlns:a="http://schemas.openxmlformats.org/drawingml/2006/main"/>
        <a:p xmlns:a="http://schemas.openxmlformats.org/drawingml/2006/main">
          <a:r>
            <a:rPr lang="en-US" altLang="ja-JP" sz="1000" dirty="0">
              <a:latin typeface="Times New Roman" pitchFamily="18" charset="0"/>
              <a:cs typeface="Times New Roman" pitchFamily="18" charset="0"/>
            </a:rPr>
            <a:t>  Regulation</a:t>
          </a:r>
          <a:r>
            <a:rPr lang="en-US" altLang="ja-JP" sz="1000" baseline="0" dirty="0">
              <a:latin typeface="Times New Roman" pitchFamily="18" charset="0"/>
              <a:cs typeface="Times New Roman" pitchFamily="18" charset="0"/>
            </a:rPr>
            <a:t> at</a:t>
          </a:r>
          <a:endParaRPr lang="ja-JP" altLang="en-US" sz="10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0.81061</cdr:x>
      <cdr:y>0.80903</cdr:y>
    </cdr:from>
    <cdr:to>
      <cdr:x>0.89394</cdr:x>
      <cdr:y>0.88194</cdr:y>
    </cdr:to>
    <cdr:sp macro="" textlink="">
      <cdr:nvSpPr>
        <cdr:cNvPr id="3" name="テキスト ボックス 1"/>
        <cdr:cNvSpPr txBox="1"/>
      </cdr:nvSpPr>
      <cdr:spPr>
        <a:xfrm xmlns:a="http://schemas.openxmlformats.org/drawingml/2006/main">
          <a:off x="3057525" y="2219325"/>
          <a:ext cx="314325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altLang="ja-JP" sz="1200">
              <a:latin typeface="Times New Roman" pitchFamily="18" charset="0"/>
              <a:cs typeface="Times New Roman" pitchFamily="18" charset="0"/>
            </a:rPr>
            <a:t>(dB)</a:t>
          </a:r>
          <a:endParaRPr lang="ja-JP" altLang="en-US" sz="120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7451242-5D24-443A-B9CC-D3CBCFE74336}" type="datetimeFigureOut">
              <a:rPr lang="ja-JP" altLang="en-US"/>
              <a:pPr/>
              <a:t>2015/9/8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8343293-395C-43AD-95E8-337BDA3E006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2269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9319" tIns="34660" rIns="69319" bIns="34660" numCol="1" anchor="t" anchorCtr="0" compatLnSpc="1">
            <a:prstTxWarp prst="textNoShape">
              <a:avLst/>
            </a:prstTxWarp>
          </a:bodyPr>
          <a:lstStyle>
            <a:lvl1pPr defTabSz="692150" eaLnBrk="1" hangingPunct="1">
              <a:defRPr sz="900"/>
            </a:lvl1pPr>
          </a:lstStyle>
          <a:p>
            <a:endParaRPr lang="en-US" altLang="ja-JP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9319" tIns="34660" rIns="69319" bIns="34660" numCol="1" anchor="t" anchorCtr="0" compatLnSpc="1">
            <a:prstTxWarp prst="textNoShape">
              <a:avLst/>
            </a:prstTxWarp>
          </a:bodyPr>
          <a:lstStyle>
            <a:lvl1pPr algn="r" defTabSz="692150" eaLnBrk="1" hangingPunct="1">
              <a:defRPr sz="900"/>
            </a:lvl1pPr>
          </a:lstStyle>
          <a:p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6913" y="739775"/>
            <a:ext cx="5343525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9319" tIns="34660" rIns="69319" bIns="346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9319" tIns="34660" rIns="69319" bIns="34660" numCol="1" anchor="b" anchorCtr="0" compatLnSpc="1">
            <a:prstTxWarp prst="textNoShape">
              <a:avLst/>
            </a:prstTxWarp>
          </a:bodyPr>
          <a:lstStyle>
            <a:lvl1pPr defTabSz="692150" eaLnBrk="1" hangingPunct="1">
              <a:defRPr sz="900"/>
            </a:lvl1pPr>
          </a:lstStyle>
          <a:p>
            <a:endParaRPr lang="en-US" altLang="ja-JP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9319" tIns="34660" rIns="69319" bIns="34660" numCol="1" anchor="b" anchorCtr="0" compatLnSpc="1">
            <a:prstTxWarp prst="textNoShape">
              <a:avLst/>
            </a:prstTxWarp>
          </a:bodyPr>
          <a:lstStyle>
            <a:lvl1pPr algn="r" defTabSz="692150" eaLnBrk="1" hangingPunct="1">
              <a:defRPr sz="900"/>
            </a:lvl1pPr>
          </a:lstStyle>
          <a:p>
            <a:fld id="{3BDFAF20-52C0-410B-9A69-86DF1FE0721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46027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5740" algn="l" defTabSz="9142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95325" y="739775"/>
            <a:ext cx="5345113" cy="3700463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ja-JP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8975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1363" indent="-284163" defTabSz="688975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1413" indent="-227013" defTabSz="688975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598613" indent="-227013" defTabSz="688975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5813" indent="-227013" defTabSz="688975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3013" indent="-227013" defTabSz="688975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0213" indent="-227013" defTabSz="688975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7413" indent="-227013" defTabSz="688975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4613" indent="-227013" defTabSz="688975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fld id="{99644901-D74F-4F13-A063-6A1AAB3B9D02}" type="slidenum">
              <a:rPr lang="en-US" altLang="ja-JP" sz="900"/>
              <a:pPr/>
              <a:t>0</a:t>
            </a:fld>
            <a:endParaRPr lang="en-US" altLang="ja-JP" sz="900"/>
          </a:p>
        </p:txBody>
      </p:sp>
    </p:spTree>
    <p:extLst>
      <p:ext uri="{BB962C8B-B14F-4D97-AF65-F5344CB8AC3E}">
        <p14:creationId xmlns:p14="http://schemas.microsoft.com/office/powerpoint/2010/main" val="25596389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62281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0408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3258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1439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97685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671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0758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19871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58823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222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lit_to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30"/>
          <a:stretch>
            <a:fillRect/>
          </a:stretch>
        </p:blipFill>
        <p:spPr bwMode="auto">
          <a:xfrm>
            <a:off x="0" y="6524625"/>
            <a:ext cx="9906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1833563" y="3284538"/>
            <a:ext cx="8072437" cy="73025"/>
          </a:xfrm>
          <a:prstGeom prst="rect">
            <a:avLst/>
          </a:prstGeom>
          <a:solidFill>
            <a:srgbClr val="0066CC"/>
          </a:solidFill>
          <a:ln>
            <a:noFill/>
          </a:ln>
          <a:extLst/>
        </p:spPr>
        <p:txBody>
          <a:bodyPr wrap="none" lIns="91429" tIns="45715" rIns="91429" bIns="45715" anchor="ctr"/>
          <a:lstStyle/>
          <a:p>
            <a:pPr eaLnBrk="1" hangingPunct="1"/>
            <a:endParaRPr lang="ja-JP" altLang="en-US"/>
          </a:p>
        </p:txBody>
      </p:sp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1550"/>
            <a:ext cx="23018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0" y="6524625"/>
            <a:ext cx="3643313" cy="2762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1429" tIns="45715" rIns="91429" bIns="45715">
            <a:spAutoFit/>
          </a:bodyPr>
          <a:lstStyle>
            <a:lvl1pPr eaLnBrk="0" hangingPunct="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1200" i="1" dirty="0" smtClean="0">
                <a:solidFill>
                  <a:schemeClr val="bg1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4187" y="2133601"/>
            <a:ext cx="8151813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1317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6D88FD-1A9A-4F2B-A178-F75AEAD1EFB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604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0"/>
            <a:ext cx="2352675" cy="612616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" y="0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851D9B-7978-4DFB-81A7-A6207B7EF0D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7158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" y="0"/>
            <a:ext cx="7605713" cy="476251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95300" y="1600201"/>
            <a:ext cx="8915400" cy="4525963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879B39-AB24-4D5D-A0A9-E15D6181384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1693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BB29FC-30B8-4125-8ED7-2AEF8A52723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5623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48" indent="0">
              <a:buNone/>
              <a:defRPr sz="1800"/>
            </a:lvl2pPr>
            <a:lvl3pPr marL="914296" indent="0">
              <a:buNone/>
              <a:defRPr sz="1600"/>
            </a:lvl3pPr>
            <a:lvl4pPr marL="1371445" indent="0">
              <a:buNone/>
              <a:defRPr sz="1400"/>
            </a:lvl4pPr>
            <a:lvl5pPr marL="1828592" indent="0">
              <a:buNone/>
              <a:defRPr sz="1400"/>
            </a:lvl5pPr>
            <a:lvl6pPr marL="2285740" indent="0">
              <a:buNone/>
              <a:defRPr sz="1400"/>
            </a:lvl6pPr>
            <a:lvl7pPr marL="2742888" indent="0">
              <a:buNone/>
              <a:defRPr sz="1400"/>
            </a:lvl7pPr>
            <a:lvl8pPr marL="3200036" indent="0">
              <a:buNone/>
              <a:defRPr sz="1400"/>
            </a:lvl8pPr>
            <a:lvl9pPr marL="3657184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B850FD-D91B-4E82-8ED5-1CAC9DCD8DB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7246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199" y="1600201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F94ACE-5381-4149-AEF3-0E8DCDAC29A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2221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48" indent="0">
              <a:buNone/>
              <a:defRPr sz="2000" b="1"/>
            </a:lvl2pPr>
            <a:lvl3pPr marL="914296" indent="0">
              <a:buNone/>
              <a:defRPr sz="1800" b="1"/>
            </a:lvl3pPr>
            <a:lvl4pPr marL="1371445" indent="0">
              <a:buNone/>
              <a:defRPr sz="1600" b="1"/>
            </a:lvl4pPr>
            <a:lvl5pPr marL="1828592" indent="0">
              <a:buNone/>
              <a:defRPr sz="1600" b="1"/>
            </a:lvl5pPr>
            <a:lvl6pPr marL="2285740" indent="0">
              <a:buNone/>
              <a:defRPr sz="1600" b="1"/>
            </a:lvl6pPr>
            <a:lvl7pPr marL="2742888" indent="0">
              <a:buNone/>
              <a:defRPr sz="1600" b="1"/>
            </a:lvl7pPr>
            <a:lvl8pPr marL="3200036" indent="0">
              <a:buNone/>
              <a:defRPr sz="1600" b="1"/>
            </a:lvl8pPr>
            <a:lvl9pPr marL="3657184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7" y="1535113"/>
            <a:ext cx="4378325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48" indent="0">
              <a:buNone/>
              <a:defRPr sz="2000" b="1"/>
            </a:lvl2pPr>
            <a:lvl3pPr marL="914296" indent="0">
              <a:buNone/>
              <a:defRPr sz="1800" b="1"/>
            </a:lvl3pPr>
            <a:lvl4pPr marL="1371445" indent="0">
              <a:buNone/>
              <a:defRPr sz="1600" b="1"/>
            </a:lvl4pPr>
            <a:lvl5pPr marL="1828592" indent="0">
              <a:buNone/>
              <a:defRPr sz="1600" b="1"/>
            </a:lvl5pPr>
            <a:lvl6pPr marL="2285740" indent="0">
              <a:buNone/>
              <a:defRPr sz="1600" b="1"/>
            </a:lvl6pPr>
            <a:lvl7pPr marL="2742888" indent="0">
              <a:buNone/>
              <a:defRPr sz="1600" b="1"/>
            </a:lvl7pPr>
            <a:lvl8pPr marL="3200036" indent="0">
              <a:buNone/>
              <a:defRPr sz="1600" b="1"/>
            </a:lvl8pPr>
            <a:lvl9pPr marL="3657184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7" y="2174875"/>
            <a:ext cx="4378325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0B5572-538F-4F22-A3E6-4BA8F7A8F09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2782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4EC819-A057-4B6B-B07A-0672C12FDF1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641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2F7617-97D9-4C8B-A7B0-648D4BB97C1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3686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49"/>
            <a:ext cx="3259138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8" indent="0">
              <a:buNone/>
              <a:defRPr sz="1200"/>
            </a:lvl2pPr>
            <a:lvl3pPr marL="914296" indent="0">
              <a:buNone/>
              <a:defRPr sz="1100"/>
            </a:lvl3pPr>
            <a:lvl4pPr marL="1371445" indent="0">
              <a:buNone/>
              <a:defRPr sz="900"/>
            </a:lvl4pPr>
            <a:lvl5pPr marL="1828592" indent="0">
              <a:buNone/>
              <a:defRPr sz="900"/>
            </a:lvl5pPr>
            <a:lvl6pPr marL="2285740" indent="0">
              <a:buNone/>
              <a:defRPr sz="900"/>
            </a:lvl6pPr>
            <a:lvl7pPr marL="2742888" indent="0">
              <a:buNone/>
              <a:defRPr sz="900"/>
            </a:lvl7pPr>
            <a:lvl8pPr marL="3200036" indent="0">
              <a:buNone/>
              <a:defRPr sz="900"/>
            </a:lvl8pPr>
            <a:lvl9pPr marL="3657184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AE0396-5628-4770-9C94-FFABAE8CA0A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9396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8" indent="0">
              <a:buNone/>
              <a:defRPr sz="2800"/>
            </a:lvl2pPr>
            <a:lvl3pPr marL="914296" indent="0">
              <a:buNone/>
              <a:defRPr sz="2300"/>
            </a:lvl3pPr>
            <a:lvl4pPr marL="1371445" indent="0">
              <a:buNone/>
              <a:defRPr sz="2000"/>
            </a:lvl4pPr>
            <a:lvl5pPr marL="1828592" indent="0">
              <a:buNone/>
              <a:defRPr sz="2000"/>
            </a:lvl5pPr>
            <a:lvl6pPr marL="2285740" indent="0">
              <a:buNone/>
              <a:defRPr sz="2000"/>
            </a:lvl6pPr>
            <a:lvl7pPr marL="2742888" indent="0">
              <a:buNone/>
              <a:defRPr sz="2000"/>
            </a:lvl7pPr>
            <a:lvl8pPr marL="3200036" indent="0">
              <a:buNone/>
              <a:defRPr sz="2000"/>
            </a:lvl8pPr>
            <a:lvl9pPr marL="3657184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48" indent="0">
              <a:buNone/>
              <a:defRPr sz="1200"/>
            </a:lvl2pPr>
            <a:lvl3pPr marL="914296" indent="0">
              <a:buNone/>
              <a:defRPr sz="1100"/>
            </a:lvl3pPr>
            <a:lvl4pPr marL="1371445" indent="0">
              <a:buNone/>
              <a:defRPr sz="900"/>
            </a:lvl4pPr>
            <a:lvl5pPr marL="1828592" indent="0">
              <a:buNone/>
              <a:defRPr sz="900"/>
            </a:lvl5pPr>
            <a:lvl6pPr marL="2285740" indent="0">
              <a:buNone/>
              <a:defRPr sz="900"/>
            </a:lvl6pPr>
            <a:lvl7pPr marL="2742888" indent="0">
              <a:buNone/>
              <a:defRPr sz="900"/>
            </a:lvl7pPr>
            <a:lvl8pPr marL="3200036" indent="0">
              <a:buNone/>
              <a:defRPr sz="900"/>
            </a:lvl8pPr>
            <a:lvl9pPr marL="3657184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93BD36-DEF1-4639-B95C-2D75D6651D0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2518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82113" y="6624638"/>
            <a:ext cx="7413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7C9643C-B835-48AB-A19B-3134D929AAD9}" type="slidenum">
              <a:rPr lang="en-US" altLang="ja-JP"/>
              <a:pPr/>
              <a:t>‹#›</a:t>
            </a:fld>
            <a:endParaRPr lang="en-US" altLang="ja-JP"/>
          </a:p>
        </p:txBody>
      </p:sp>
      <p:grpSp>
        <p:nvGrpSpPr>
          <p:cNvPr id="2" name="Group 18"/>
          <p:cNvGrpSpPr>
            <a:grpSpLocks/>
          </p:cNvGrpSpPr>
          <p:nvPr userDrawn="1"/>
        </p:nvGrpSpPr>
        <p:grpSpPr bwMode="auto"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033" name="Picture 9" descr="mlit_top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34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5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6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7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60571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pic>
        <p:nvPicPr>
          <p:cNvPr id="1032" name="Picture 14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0"/>
          <a:stretch>
            <a:fillRect/>
          </a:stretch>
        </p:blipFill>
        <p:spPr bwMode="auto">
          <a:xfrm>
            <a:off x="8226425" y="0"/>
            <a:ext cx="16795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403" r:id="rId1"/>
    <p:sldLayoutId id="2147486392" r:id="rId2"/>
    <p:sldLayoutId id="2147486393" r:id="rId3"/>
    <p:sldLayoutId id="2147486394" r:id="rId4"/>
    <p:sldLayoutId id="2147486395" r:id="rId5"/>
    <p:sldLayoutId id="2147486396" r:id="rId6"/>
    <p:sldLayoutId id="2147486397" r:id="rId7"/>
    <p:sldLayoutId id="2147486398" r:id="rId8"/>
    <p:sldLayoutId id="2147486399" r:id="rId9"/>
    <p:sldLayoutId id="2147486400" r:id="rId10"/>
    <p:sldLayoutId id="2147486401" r:id="rId11"/>
    <p:sldLayoutId id="214748640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148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296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445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592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314" indent="-22857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462" indent="-22857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610" indent="-22857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5758" indent="-22857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2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8" algn="l" defTabSz="9142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6" algn="l" defTabSz="9142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5" algn="l" defTabSz="9142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2" algn="l" defTabSz="9142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40" algn="l" defTabSz="9142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88" algn="l" defTabSz="9142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36" algn="l" defTabSz="9142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84" algn="l" defTabSz="9142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4850" y="1484313"/>
            <a:ext cx="8640763" cy="1212850"/>
          </a:xfrm>
        </p:spPr>
        <p:txBody>
          <a:bodyPr/>
          <a:lstStyle/>
          <a:p>
            <a:pPr algn="ctr" defTabSz="911225" eaLnBrk="1" hangingPunct="1"/>
            <a:r>
              <a:rPr lang="en-US" altLang="ja-JP" sz="4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The trend of noise regulation</a:t>
            </a:r>
            <a:br>
              <a:rPr lang="en-US" altLang="ja-JP" sz="4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altLang="ja-JP" sz="4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ja-JP" altLang="en-US" sz="4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4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Japan</a:t>
            </a:r>
            <a:endParaRPr lang="en-US" altLang="ja-JP" sz="4800" b="1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741363" y="4076700"/>
            <a:ext cx="8567737" cy="446088"/>
          </a:xfrm>
          <a:prstGeom prst="rect">
            <a:avLst/>
          </a:prstGeom>
        </p:spPr>
        <p:txBody>
          <a:bodyPr lIns="91429" tIns="45715" rIns="91429" bIns="45715">
            <a:spAutoFit/>
          </a:bodyPr>
          <a:lstStyle/>
          <a:p>
            <a:pPr algn="ctr"/>
            <a:r>
              <a:rPr lang="en-US" altLang="ja-JP" sz="23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Ministry of Land, Infrastructure, Transport and Tourism</a:t>
            </a:r>
            <a:endParaRPr lang="ja-JP" altLang="ja-JP" sz="230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944938" y="4522788"/>
            <a:ext cx="1679575" cy="446087"/>
          </a:xfrm>
          <a:prstGeom prst="rect">
            <a:avLst/>
          </a:prstGeom>
        </p:spPr>
        <p:txBody>
          <a:bodyPr lIns="91429" tIns="45715" rIns="91429" bIns="45715">
            <a:spAutoFit/>
          </a:bodyPr>
          <a:lstStyle/>
          <a:p>
            <a:pPr algn="ctr"/>
            <a:r>
              <a:rPr lang="en-US" altLang="ja-JP" sz="23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&amp;</a:t>
            </a:r>
            <a:endParaRPr lang="ja-JP" altLang="ja-JP" sz="230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19188" y="4968875"/>
            <a:ext cx="7812087" cy="446088"/>
          </a:xfrm>
          <a:prstGeom prst="rect">
            <a:avLst/>
          </a:prstGeom>
        </p:spPr>
        <p:txBody>
          <a:bodyPr lIns="91429" tIns="45715" rIns="91429" bIns="45715">
            <a:spAutoFit/>
          </a:bodyPr>
          <a:lstStyle/>
          <a:p>
            <a:pPr algn="ctr"/>
            <a:r>
              <a:rPr lang="en-US" altLang="ja-JP" sz="23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Japan Automobile Standards Internationalization Center</a:t>
            </a:r>
            <a:endParaRPr lang="ja-JP" altLang="ja-JP" sz="230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32520" y="260648"/>
            <a:ext cx="41044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eaLnBrk="1" hangingPunct="1"/>
            <a:r>
              <a:rPr lang="en-TT" altLang="zh-CN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Transmitted by the expert from Japan </a:t>
            </a:r>
            <a:r>
              <a:rPr lang="en-US" altLang="zh-CN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485083" y="75981"/>
            <a:ext cx="273164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eaLnBrk="1" hangingPunct="1"/>
            <a:r>
              <a:rPr lang="en-TT" altLang="de-DE" sz="1200" u="sng" dirty="0">
                <a:latin typeface="Arial" panose="020B0604020202020204" pitchFamily="34" charset="0"/>
                <a:cs typeface="Arial" panose="020B0604020202020204" pitchFamily="34" charset="0"/>
              </a:rPr>
              <a:t>Informal </a:t>
            </a:r>
            <a:r>
              <a:rPr lang="en-TT" altLang="de-DE" sz="1200" u="sng"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  <a:r>
              <a:rPr lang="en-TT" altLang="de-DE" sz="1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TT" altLang="de-DE" sz="1200" b="1" smtClean="0">
                <a:latin typeface="Arial" panose="020B0604020202020204" pitchFamily="34" charset="0"/>
                <a:cs typeface="Arial" panose="020B0604020202020204" pitchFamily="34" charset="0"/>
              </a:rPr>
              <a:t>GRB-</a:t>
            </a:r>
            <a:r>
              <a:rPr lang="en-TT" altLang="zh-CN" sz="1200" b="1" smtClean="0">
                <a:latin typeface="Arial" panose="020B0604020202020204" pitchFamily="34" charset="0"/>
                <a:cs typeface="Arial" panose="020B0604020202020204" pitchFamily="34" charset="0"/>
              </a:rPr>
              <a:t>62</a:t>
            </a:r>
            <a:r>
              <a:rPr lang="en-TT" altLang="de-DE" sz="1200" b="1" smtClean="0">
                <a:latin typeface="Arial" panose="020B0604020202020204" pitchFamily="34" charset="0"/>
                <a:cs typeface="Arial" panose="020B0604020202020204" pitchFamily="34" charset="0"/>
              </a:rPr>
              <a:t>-13-Rev.1</a:t>
            </a:r>
            <a:endParaRPr lang="en-US" altLang="zh-CN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TT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TT" altLang="zh-CN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62nd GRB</a:t>
            </a:r>
            <a:r>
              <a:rPr lang="en-TT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, 1-3 September </a:t>
            </a:r>
            <a:r>
              <a:rPr lang="en-TT" altLang="zh-CN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2015,</a:t>
            </a:r>
            <a:endParaRPr lang="en-TT" altLang="zh-CN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TT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 agenda item </a:t>
            </a:r>
            <a:r>
              <a:rPr lang="en-TT" altLang="zh-CN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9)</a:t>
            </a:r>
            <a:r>
              <a:rPr lang="en-US" altLang="zh-CN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" name="タイトル 6"/>
          <p:cNvSpPr>
            <a:spLocks noGrp="1"/>
          </p:cNvSpPr>
          <p:nvPr>
            <p:ph type="title"/>
          </p:nvPr>
        </p:nvSpPr>
        <p:spPr>
          <a:xfrm>
            <a:off x="11113" y="0"/>
            <a:ext cx="7605712" cy="476250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altLang="ja-JP" sz="32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Summary</a:t>
            </a:r>
          </a:p>
        </p:txBody>
      </p:sp>
      <p:sp>
        <p:nvSpPr>
          <p:cNvPr id="12291" name="スライド番号プレースホルダ 9"/>
          <p:cNvSpPr txBox="1">
            <a:spLocks/>
          </p:cNvSpPr>
          <p:nvPr/>
        </p:nvSpPr>
        <p:spPr bwMode="auto">
          <a:xfrm>
            <a:off x="9458325" y="6524625"/>
            <a:ext cx="447675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fld id="{3F6F3F63-426E-49D9-BB44-363175032E49}" type="slidenum">
              <a:rPr lang="en-US" altLang="ja-JP" sz="1800">
                <a:latin typeface="Times New Roman" pitchFamily="18" charset="0"/>
                <a:cs typeface="Times New Roman" pitchFamily="18" charset="0"/>
              </a:rPr>
              <a:pPr algn="r"/>
              <a:t>9</a:t>
            </a:fld>
            <a:endParaRPr lang="en-US" altLang="ja-JP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正方形/長方形 4"/>
          <p:cNvSpPr/>
          <p:nvPr/>
        </p:nvSpPr>
        <p:spPr bwMode="auto">
          <a:xfrm>
            <a:off x="211138" y="1192213"/>
            <a:ext cx="9421812" cy="1465262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ja-JP" alt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82575" y="981075"/>
            <a:ext cx="5399088" cy="4016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altLang="ja-JP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Schedule of enforcement of R117-02 in Japan</a:t>
            </a:r>
            <a:endParaRPr lang="en-US" altLang="ja-JP" sz="2000">
              <a:solidFill>
                <a:schemeClr val="tx1"/>
              </a:solidFill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12294" name="テキスト ボックス 6"/>
          <p:cNvSpPr txBox="1">
            <a:spLocks noChangeArrowheads="1"/>
          </p:cNvSpPr>
          <p:nvPr/>
        </p:nvSpPr>
        <p:spPr bwMode="auto">
          <a:xfrm>
            <a:off x="436563" y="1485900"/>
            <a:ext cx="87645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200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・</a:t>
            </a:r>
            <a:r>
              <a:rPr lang="en-US" altLang="ja-JP" sz="200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Period of Public Comment: From 31 July 2015 to 4 September 2015</a:t>
            </a:r>
          </a:p>
        </p:txBody>
      </p:sp>
      <p:sp>
        <p:nvSpPr>
          <p:cNvPr id="12295" name="テキスト ボックス 7"/>
          <p:cNvSpPr txBox="1">
            <a:spLocks noChangeArrowheads="1"/>
          </p:cNvSpPr>
          <p:nvPr/>
        </p:nvSpPr>
        <p:spPr bwMode="auto">
          <a:xfrm>
            <a:off x="441325" y="1885950"/>
            <a:ext cx="88328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ja-JP" altLang="en-US" sz="200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・</a:t>
            </a:r>
            <a:r>
              <a:rPr lang="en-US" altLang="ja-JP" sz="200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Publication and Enforcement of the revision of the Safety Regulations for Road Transport Vehicles on the same day: 8 October 2015 (tbd) </a:t>
            </a:r>
          </a:p>
        </p:txBody>
      </p:sp>
      <p:sp>
        <p:nvSpPr>
          <p:cNvPr id="9" name="正方形/長方形 8"/>
          <p:cNvSpPr/>
          <p:nvPr/>
        </p:nvSpPr>
        <p:spPr bwMode="auto">
          <a:xfrm>
            <a:off x="231775" y="3136900"/>
            <a:ext cx="9401175" cy="1465263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ja-JP" alt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44488" y="2895600"/>
            <a:ext cx="5399087" cy="4000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altLang="ja-JP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Schedule of enforcement of R51-03 in Japan</a:t>
            </a:r>
            <a:endParaRPr lang="en-US" altLang="ja-JP" sz="2000">
              <a:solidFill>
                <a:schemeClr val="tx1"/>
              </a:solidFill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12298" name="テキスト ボックス 10"/>
          <p:cNvSpPr txBox="1">
            <a:spLocks noChangeArrowheads="1"/>
          </p:cNvSpPr>
          <p:nvPr/>
        </p:nvSpPr>
        <p:spPr bwMode="auto">
          <a:xfrm>
            <a:off x="357188" y="3378200"/>
            <a:ext cx="61801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200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・</a:t>
            </a:r>
            <a:r>
              <a:rPr lang="en-US" altLang="ja-JP" sz="200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Period of Public Comment: December 2015 (tbd)</a:t>
            </a:r>
          </a:p>
        </p:txBody>
      </p:sp>
      <p:sp>
        <p:nvSpPr>
          <p:cNvPr id="12299" name="テキスト ボックス 11"/>
          <p:cNvSpPr txBox="1">
            <a:spLocks noChangeArrowheads="1"/>
          </p:cNvSpPr>
          <p:nvPr/>
        </p:nvSpPr>
        <p:spPr bwMode="auto">
          <a:xfrm>
            <a:off x="360363" y="3821113"/>
            <a:ext cx="89138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ja-JP" altLang="en-US" sz="200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・</a:t>
            </a:r>
            <a:r>
              <a:rPr lang="en-US" altLang="ja-JP" sz="200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Publication and Enforcement of the revision of the Safety Regulations for Road Transport Vehicles on the same day: March 2016 (tbd)</a:t>
            </a: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231775" y="5100638"/>
            <a:ext cx="9401175" cy="1247775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ja-JP" altLang="en-US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344488" y="4889500"/>
            <a:ext cx="6659562" cy="4000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altLang="ja-JP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Japanese contribution to the GRB activities for the future</a:t>
            </a:r>
            <a:endParaRPr lang="en-US" altLang="ja-JP" sz="2000">
              <a:solidFill>
                <a:schemeClr val="tx1"/>
              </a:solidFill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12302" name="テキスト ボックス 15"/>
          <p:cNvSpPr txBox="1">
            <a:spLocks noChangeArrowheads="1"/>
          </p:cNvSpPr>
          <p:nvPr/>
        </p:nvSpPr>
        <p:spPr bwMode="auto">
          <a:xfrm>
            <a:off x="679450" y="5464175"/>
            <a:ext cx="8305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sz="2000">
                <a:latin typeface="Times New Roman" pitchFamily="18" charset="0"/>
                <a:cs typeface="Times New Roman" pitchFamily="18" charset="0"/>
              </a:rPr>
              <a:t>Japan will participate positively in the GRB activities as ever, considering the issues</a:t>
            </a:r>
            <a:r>
              <a:rPr lang="ja-JP" altLang="en-US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>
                <a:latin typeface="Times New Roman" pitchFamily="18" charset="0"/>
                <a:cs typeface="Times New Roman" pitchFamily="18" charset="0"/>
              </a:rPr>
              <a:t>discussed</a:t>
            </a:r>
            <a:r>
              <a:rPr lang="en-US" altLang="ja-JP" sz="200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lang="en-US" altLang="ja-JP" sz="2000">
                <a:latin typeface="Times New Roman" pitchFamily="18" charset="0"/>
                <a:cs typeface="Times New Roman" pitchFamily="18" charset="0"/>
              </a:rPr>
              <a:t>in GRB such as the limit values for R51-03 Phase 3.</a:t>
            </a:r>
            <a:endParaRPr lang="en-US" altLang="ja-JP" sz="1800">
              <a:latin typeface="Times New Roman" pitchFamily="18" charset="0"/>
              <a:ea typeface="HG丸ｺﾞｼｯｸM-PRO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065213" y="1412875"/>
            <a:ext cx="7200900" cy="83026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Thanks for your attention !</a:t>
            </a:r>
            <a:endParaRPr lang="ja-JP" altLang="en-US" i="1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741363" y="4076700"/>
            <a:ext cx="8567737" cy="446088"/>
          </a:xfrm>
          <a:prstGeom prst="rect">
            <a:avLst/>
          </a:prstGeom>
        </p:spPr>
        <p:txBody>
          <a:bodyPr lIns="91429" tIns="45715" rIns="91429" bIns="45715">
            <a:spAutoFit/>
          </a:bodyPr>
          <a:lstStyle/>
          <a:p>
            <a:pPr algn="ctr"/>
            <a:r>
              <a:rPr lang="en-US" altLang="ja-JP" sz="23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Ministry of Land, Infrastructure, Transport and Tourism</a:t>
            </a:r>
            <a:endParaRPr lang="ja-JP" altLang="ja-JP" sz="230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521200" y="4457700"/>
            <a:ext cx="744538" cy="446088"/>
          </a:xfrm>
          <a:prstGeom prst="rect">
            <a:avLst/>
          </a:prstGeom>
        </p:spPr>
        <p:txBody>
          <a:bodyPr lIns="91429" tIns="45715" rIns="91429" bIns="45715">
            <a:spAutoFit/>
          </a:bodyPr>
          <a:lstStyle/>
          <a:p>
            <a:pPr algn="ctr"/>
            <a:r>
              <a:rPr lang="en-US" altLang="ja-JP" sz="23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&amp;</a:t>
            </a:r>
            <a:endParaRPr lang="ja-JP" altLang="ja-JP" sz="230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41363" y="4856163"/>
            <a:ext cx="8567737" cy="446087"/>
          </a:xfrm>
          <a:prstGeom prst="rect">
            <a:avLst/>
          </a:prstGeom>
        </p:spPr>
        <p:txBody>
          <a:bodyPr lIns="91429" tIns="45715" rIns="91429" bIns="45715">
            <a:spAutoFit/>
          </a:bodyPr>
          <a:lstStyle/>
          <a:p>
            <a:pPr algn="ctr"/>
            <a:r>
              <a:rPr lang="en-US" altLang="ja-JP" sz="23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Japan Automobile Standards Internationalization Center</a:t>
            </a:r>
            <a:endParaRPr lang="ja-JP" altLang="ja-JP" sz="230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9072563" y="6481763"/>
            <a:ext cx="776287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fld id="{AEED1732-44EA-4C83-A6CF-BC56B91B5FF9}" type="slidenum">
              <a:rPr lang="en-US" altLang="ja-JP" sz="2000">
                <a:latin typeface="Times New Roman" pitchFamily="18" charset="0"/>
                <a:cs typeface="Times New Roman" pitchFamily="18" charset="0"/>
              </a:rPr>
              <a:pPr/>
              <a:t>1</a:t>
            </a:fld>
            <a:endParaRPr lang="en-US" altLang="ja-JP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990600" y="2133600"/>
            <a:ext cx="82105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marL="444500" indent="-44450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ja-JP" sz="320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Flow of establishing</a:t>
            </a:r>
            <a:r>
              <a:rPr lang="en-US" altLang="ja-JP" sz="3200">
                <a:solidFill>
                  <a:srgbClr val="FF0000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lang="en-US" altLang="ja-JP" sz="320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vehicle noise regulation in Japan</a:t>
            </a:r>
            <a:endParaRPr lang="ja-JP" altLang="en-US" sz="3200"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4100" name="正方形/長方形 6"/>
          <p:cNvSpPr>
            <a:spLocks noChangeArrowheads="1"/>
          </p:cNvSpPr>
          <p:nvPr/>
        </p:nvSpPr>
        <p:spPr bwMode="auto">
          <a:xfrm>
            <a:off x="3584575" y="1116013"/>
            <a:ext cx="1757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>
            <a:spAutoFit/>
          </a:bodyPr>
          <a:lstStyle/>
          <a:p>
            <a:pPr eaLnBrk="1" hangingPunct="1"/>
            <a:r>
              <a:rPr lang="en-US" altLang="ja-JP" sz="3200" b="1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Contents</a:t>
            </a:r>
          </a:p>
        </p:txBody>
      </p:sp>
      <p:sp>
        <p:nvSpPr>
          <p:cNvPr id="4101" name="正方形/長方形 8"/>
          <p:cNvSpPr>
            <a:spLocks noChangeArrowheads="1"/>
          </p:cNvSpPr>
          <p:nvPr/>
        </p:nvSpPr>
        <p:spPr bwMode="auto">
          <a:xfrm>
            <a:off x="990600" y="3800475"/>
            <a:ext cx="7632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ja-JP" sz="3200" b="1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 N</a:t>
            </a:r>
            <a:r>
              <a:rPr lang="en-US" altLang="ja-JP" sz="320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ext vehicle</a:t>
            </a:r>
            <a:r>
              <a:rPr lang="en-US" altLang="ja-JP" sz="3200">
                <a:solidFill>
                  <a:srgbClr val="FF0000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lang="en-US" altLang="ja-JP" sz="320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noise regulation</a:t>
            </a:r>
            <a:endParaRPr lang="ja-JP" altLang="en-US" sz="2000"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4102" name="正方形/長方形 10"/>
          <p:cNvSpPr>
            <a:spLocks noChangeArrowheads="1"/>
          </p:cNvSpPr>
          <p:nvPr/>
        </p:nvSpPr>
        <p:spPr bwMode="auto">
          <a:xfrm>
            <a:off x="1279525" y="4448175"/>
            <a:ext cx="5186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/>
          <a:p>
            <a:pPr marL="447675" lvl="2" indent="-447675" eaLnBrk="1" hangingPunct="1">
              <a:buFont typeface="Wingdings" pitchFamily="2" charset="2"/>
              <a:buChar char="u"/>
            </a:pPr>
            <a:r>
              <a:rPr lang="en-US" altLang="ja-JP" sz="3200" b="1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lang="en-US" altLang="ja-JP" sz="320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Vehicle</a:t>
            </a:r>
            <a:r>
              <a:rPr lang="en-US" altLang="ja-JP" sz="3200">
                <a:solidFill>
                  <a:srgbClr val="FF0000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lang="en-US" altLang="ja-JP" sz="320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noise regulation</a:t>
            </a:r>
            <a:endParaRPr lang="en-US" altLang="ja-JP" sz="2800"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4103" name="正方形/長方形 11"/>
          <p:cNvSpPr>
            <a:spLocks noChangeArrowheads="1"/>
          </p:cNvSpPr>
          <p:nvPr/>
        </p:nvSpPr>
        <p:spPr bwMode="auto">
          <a:xfrm>
            <a:off x="1279525" y="5024438"/>
            <a:ext cx="7548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/>
          <a:p>
            <a:pPr marL="447675" lvl="2" indent="-447675" eaLnBrk="1" hangingPunct="1">
              <a:buFont typeface="Wingdings" pitchFamily="2" charset="2"/>
              <a:buChar char="u"/>
            </a:pPr>
            <a:r>
              <a:rPr lang="en-US" altLang="ja-JP" sz="3200" b="1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lang="en-US" altLang="ja-JP" sz="320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Tire noise</a:t>
            </a:r>
            <a:r>
              <a:rPr lang="ja-JP" altLang="en-US" sz="320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lang="en-US" altLang="ja-JP" sz="320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regulation, etc.</a:t>
            </a:r>
            <a:endParaRPr lang="en-US" altLang="ja-JP" sz="2800"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4104" name="正方形/長方形 13"/>
          <p:cNvSpPr>
            <a:spLocks noChangeArrowheads="1"/>
          </p:cNvSpPr>
          <p:nvPr/>
        </p:nvSpPr>
        <p:spPr bwMode="auto">
          <a:xfrm>
            <a:off x="990600" y="3132138"/>
            <a:ext cx="669766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ja-JP" sz="3200" b="1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lang="en-US" altLang="ja-JP" sz="320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Current vehicle noise regulation</a:t>
            </a:r>
            <a:endParaRPr lang="ja-JP" altLang="en-US" sz="2000"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15" name="タイトル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2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Measures for reducing vehicle noise</a:t>
            </a:r>
            <a:endParaRPr lang="ja-JP" altLang="en-US" sz="3200" smtClean="0">
              <a:cs typeface="Times New Roman" pitchFamily="18" charset="0"/>
            </a:endParaRPr>
          </a:p>
        </p:txBody>
      </p:sp>
      <p:sp>
        <p:nvSpPr>
          <p:cNvPr id="4106" name="正方形/長方形 9"/>
          <p:cNvSpPr>
            <a:spLocks noChangeArrowheads="1"/>
          </p:cNvSpPr>
          <p:nvPr/>
        </p:nvSpPr>
        <p:spPr bwMode="auto">
          <a:xfrm>
            <a:off x="992188" y="5661025"/>
            <a:ext cx="3024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ja-JP" sz="3200" b="1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lang="en-US" altLang="ja-JP" sz="320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Summary</a:t>
            </a:r>
            <a:endParaRPr lang="ja-JP" altLang="en-US" sz="2000"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番号プレースホルダ 9"/>
          <p:cNvSpPr>
            <a:spLocks noGrp="1"/>
          </p:cNvSpPr>
          <p:nvPr>
            <p:ph type="sldNum" sz="quarter" idx="12"/>
          </p:nvPr>
        </p:nvSpPr>
        <p:spPr>
          <a:xfrm>
            <a:off x="9401175" y="6524625"/>
            <a:ext cx="447675" cy="3000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fld id="{CA737434-18C8-4EBE-BDB0-7AF6BDF56BFA}" type="slidenum">
              <a:rPr lang="en-US" altLang="ja-JP" sz="1800">
                <a:latin typeface="Century" pitchFamily="18" charset="0"/>
              </a:rPr>
              <a:pPr/>
              <a:t>2</a:t>
            </a:fld>
            <a:endParaRPr lang="en-US" altLang="ja-JP" sz="1800">
              <a:latin typeface="Century" pitchFamily="18" charset="0"/>
            </a:endParaRPr>
          </a:p>
        </p:txBody>
      </p:sp>
      <p:sp>
        <p:nvSpPr>
          <p:cNvPr id="5123" name="角丸四角形 29"/>
          <p:cNvSpPr>
            <a:spLocks noChangeArrowheads="1"/>
          </p:cNvSpPr>
          <p:nvPr/>
        </p:nvSpPr>
        <p:spPr bwMode="auto">
          <a:xfrm>
            <a:off x="144463" y="914400"/>
            <a:ext cx="9632950" cy="5600700"/>
          </a:xfrm>
          <a:prstGeom prst="roundRect">
            <a:avLst>
              <a:gd name="adj" fmla="val 6940"/>
            </a:avLst>
          </a:prstGeom>
          <a:solidFill>
            <a:srgbClr val="CCFFFF">
              <a:alpha val="50195"/>
            </a:srgbClr>
          </a:solidFill>
          <a:ln w="9525" algn="ctr">
            <a:solidFill>
              <a:srgbClr val="FF00FF"/>
            </a:solidFill>
            <a:round/>
            <a:headEnd/>
            <a:tailEnd/>
          </a:ln>
        </p:spPr>
        <p:txBody>
          <a:bodyPr lIns="91429" tIns="45715" rIns="91429" bIns="45715"/>
          <a:lstStyle/>
          <a:p>
            <a:pPr eaLnBrk="1" hangingPunct="1"/>
            <a:endParaRPr lang="en-US" altLang="ja-JP" sz="28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ja-JP" sz="28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ja-JP" sz="28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ja-JP" sz="28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ja-JP" sz="18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ja-JP" sz="18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ja-JP" sz="18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ja-JP" sz="18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ja-JP" sz="18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ja-JP" sz="18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ja-JP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8782050" y="1090613"/>
            <a:ext cx="779463" cy="3529012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lIns="91429" tIns="45715" rIns="91429" bIns="4571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ja-JP" altLang="en-US" sz="1800" b="1">
                <a:solidFill>
                  <a:srgbClr val="0066CC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ＷＴＯ</a:t>
            </a:r>
            <a:endParaRPr lang="en-US" altLang="ja-JP" sz="1800" b="1">
              <a:solidFill>
                <a:srgbClr val="0066CC"/>
              </a:solidFill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  <a:p>
            <a:pPr algn="ctr" eaLnBrk="1" hangingPunct="1">
              <a:lnSpc>
                <a:spcPts val="1400"/>
              </a:lnSpc>
              <a:spcBef>
                <a:spcPct val="50000"/>
              </a:spcBef>
            </a:pPr>
            <a:r>
              <a:rPr lang="ja-JP" altLang="en-US" sz="1800">
                <a:solidFill>
                  <a:srgbClr val="0066CC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　</a:t>
            </a:r>
            <a:r>
              <a:rPr lang="en-US" altLang="ja-JP" sz="1800" b="1">
                <a:solidFill>
                  <a:srgbClr val="0066CC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(World Trade Organization</a:t>
            </a:r>
            <a:r>
              <a:rPr lang="ja-JP" altLang="en-US" sz="1800" b="1">
                <a:solidFill>
                  <a:srgbClr val="0066CC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）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008313" y="1235075"/>
            <a:ext cx="1274762" cy="1223963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9" tIns="45715" rIns="91429" bIns="45715" anchor="ctr"/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2800" b="1">
                <a:solidFill>
                  <a:srgbClr val="0066CC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MOE</a:t>
            </a:r>
          </a:p>
        </p:txBody>
      </p:sp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2533650" y="3922713"/>
            <a:ext cx="2347913" cy="1192212"/>
          </a:xfrm>
          <a:prstGeom prst="rect">
            <a:avLst/>
          </a:prstGeom>
          <a:solidFill>
            <a:srgbClr val="FFFF00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9" tIns="45715" rIns="91429" bIns="45715" anchor="ctr"/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2000">
                <a:solidFill>
                  <a:srgbClr val="3333CC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Permissible limit of automotive noise </a:t>
            </a:r>
            <a:endParaRPr lang="ja-JP" altLang="en-US" sz="2000">
              <a:solidFill>
                <a:srgbClr val="3333CC"/>
              </a:solidFill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5097463" y="3898900"/>
            <a:ext cx="2808287" cy="1200150"/>
          </a:xfrm>
          <a:prstGeom prst="rect">
            <a:avLst/>
          </a:prstGeom>
          <a:solidFill>
            <a:srgbClr val="FFFF00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1800">
                <a:solidFill>
                  <a:srgbClr val="3333CC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The Announcement that Prescribes Details of Safety Regulations for Road Transport Vehicles</a:t>
            </a:r>
            <a:endParaRPr lang="ja-JP" altLang="en-US" sz="1800">
              <a:solidFill>
                <a:srgbClr val="3333CC"/>
              </a:solidFill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1784180" y="1889867"/>
            <a:ext cx="1080588" cy="63351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>
              <a:alpha val="74901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35996" rIns="0" bIns="35996" anchor="ctr">
            <a:spAutoFit/>
          </a:bodyPr>
          <a:lstStyle/>
          <a:p>
            <a:pPr algn="ctr" eaLnBrk="1" hangingPunct="1">
              <a:defRPr/>
            </a:pPr>
            <a:r>
              <a:rPr lang="en-US" altLang="ja-JP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Report</a:t>
            </a:r>
            <a:endParaRPr lang="ja-JP" alt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5129" name="AutoShape 10"/>
          <p:cNvSpPr>
            <a:spLocks noChangeArrowheads="1"/>
          </p:cNvSpPr>
          <p:nvPr/>
        </p:nvSpPr>
        <p:spPr bwMode="auto">
          <a:xfrm>
            <a:off x="4421188" y="1522413"/>
            <a:ext cx="1081087" cy="673100"/>
          </a:xfrm>
          <a:prstGeom prst="rightArrow">
            <a:avLst>
              <a:gd name="adj1" fmla="val 50000"/>
              <a:gd name="adj2" fmla="val 25059"/>
            </a:avLst>
          </a:prstGeom>
          <a:solidFill>
            <a:schemeClr val="accent1">
              <a:alpha val="74901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45715" rIns="0" bIns="45715" anchor="ctr">
            <a:spAutoFit/>
          </a:bodyPr>
          <a:lstStyle/>
          <a:p>
            <a:pPr algn="ctr" eaLnBrk="1" hangingPunct="1"/>
            <a:r>
              <a:rPr lang="en-US" altLang="ja-JP" sz="1600">
                <a:solidFill>
                  <a:schemeClr val="bg1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Inform</a:t>
            </a:r>
            <a:endParaRPr lang="ja-JP" altLang="en-US" sz="1600">
              <a:solidFill>
                <a:schemeClr val="bg1"/>
              </a:solidFill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5130" name="AutoShape 13"/>
          <p:cNvSpPr>
            <a:spLocks noChangeArrowheads="1"/>
          </p:cNvSpPr>
          <p:nvPr/>
        </p:nvSpPr>
        <p:spPr bwMode="auto">
          <a:xfrm>
            <a:off x="7329488" y="1187450"/>
            <a:ext cx="1304925" cy="671513"/>
          </a:xfrm>
          <a:prstGeom prst="rightArrow">
            <a:avLst>
              <a:gd name="adj1" fmla="val 50000"/>
              <a:gd name="adj2" fmla="val 27476"/>
            </a:avLst>
          </a:prstGeom>
          <a:solidFill>
            <a:schemeClr val="accent1">
              <a:alpha val="74901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1429" tIns="45715" rIns="91429" bIns="45715" anchor="ctr">
            <a:spAutoFit/>
          </a:bodyPr>
          <a:lstStyle/>
          <a:p>
            <a:pPr algn="ctr" eaLnBrk="1" hangingPunct="1"/>
            <a:r>
              <a:rPr lang="en-US" altLang="ja-JP" sz="1600">
                <a:solidFill>
                  <a:schemeClr val="bg1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Notice</a:t>
            </a:r>
          </a:p>
        </p:txBody>
      </p:sp>
      <p:sp>
        <p:nvSpPr>
          <p:cNvPr id="5131" name="Text Box 15"/>
          <p:cNvSpPr txBox="1">
            <a:spLocks noChangeArrowheads="1"/>
          </p:cNvSpPr>
          <p:nvPr/>
        </p:nvSpPr>
        <p:spPr bwMode="auto">
          <a:xfrm>
            <a:off x="2505075" y="2671763"/>
            <a:ext cx="2519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ja-JP" sz="2000" b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Noise</a:t>
            </a:r>
            <a:r>
              <a:rPr lang="en-US" altLang="ja-JP" sz="2000" b="1">
                <a:solidFill>
                  <a:srgbClr val="3333CC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 Regulation Act</a:t>
            </a:r>
            <a:endParaRPr lang="ja-JP" altLang="en-US" sz="2000" b="1">
              <a:solidFill>
                <a:srgbClr val="3333CC"/>
              </a:solidFill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5132" name="Text Box 18"/>
          <p:cNvSpPr txBox="1">
            <a:spLocks noChangeArrowheads="1"/>
          </p:cNvSpPr>
          <p:nvPr/>
        </p:nvSpPr>
        <p:spPr bwMode="auto">
          <a:xfrm>
            <a:off x="5384800" y="2554288"/>
            <a:ext cx="20875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2000" b="1">
                <a:solidFill>
                  <a:srgbClr val="3333CC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Road Transport Vehicle Act</a:t>
            </a:r>
            <a:endParaRPr lang="ja-JP" altLang="en-US" sz="2000" b="1">
              <a:solidFill>
                <a:srgbClr val="3333CC"/>
              </a:solidFill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5133" name="AutoShape 19"/>
          <p:cNvSpPr>
            <a:spLocks noChangeArrowheads="1"/>
          </p:cNvSpPr>
          <p:nvPr/>
        </p:nvSpPr>
        <p:spPr bwMode="auto">
          <a:xfrm rot="5400000">
            <a:off x="6242844" y="4461669"/>
            <a:ext cx="428625" cy="1887537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23 w 21600"/>
              <a:gd name="T13" fmla="*/ 5400 h 21600"/>
              <a:gd name="T14" fmla="*/ 1887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endParaRPr lang="en-US"/>
          </a:p>
        </p:txBody>
      </p:sp>
      <p:sp>
        <p:nvSpPr>
          <p:cNvPr id="5134" name="Text Box 20"/>
          <p:cNvSpPr txBox="1">
            <a:spLocks noChangeArrowheads="1"/>
          </p:cNvSpPr>
          <p:nvPr/>
        </p:nvSpPr>
        <p:spPr bwMode="auto">
          <a:xfrm>
            <a:off x="4808538" y="5578475"/>
            <a:ext cx="3673475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ja-JP" sz="2300" b="1">
                <a:solidFill>
                  <a:srgbClr val="FF0000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Enforcement of regulation</a:t>
            </a:r>
            <a:endParaRPr lang="ja-JP" altLang="en-US" sz="2300" b="1">
              <a:solidFill>
                <a:srgbClr val="FF0000"/>
              </a:solidFill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21" name="AutoShape 23"/>
          <p:cNvSpPr>
            <a:spLocks noChangeArrowheads="1"/>
          </p:cNvSpPr>
          <p:nvPr/>
        </p:nvSpPr>
        <p:spPr bwMode="auto">
          <a:xfrm rot="10800000" flipV="1">
            <a:off x="7256718" y="1852033"/>
            <a:ext cx="1426805" cy="672504"/>
          </a:xfrm>
          <a:prstGeom prst="rightArrow">
            <a:avLst>
              <a:gd name="adj1" fmla="val 50000"/>
              <a:gd name="adj2" fmla="val 52872"/>
            </a:avLst>
          </a:prstGeom>
          <a:solidFill>
            <a:schemeClr val="accent1">
              <a:alpha val="74901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1429" tIns="45715" rIns="91429" bIns="45715" anchor="ctr">
            <a:spAutoFit/>
          </a:bodyPr>
          <a:lstStyle/>
          <a:p>
            <a:pPr algn="ctr" eaLnBrk="1" hangingPunct="1">
              <a:defRPr/>
            </a:pPr>
            <a:r>
              <a:rPr lang="en-US" altLang="ja-JP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Comment</a:t>
            </a:r>
            <a:endParaRPr lang="ja-JP" alt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5136" name="AutoShape 9"/>
          <p:cNvSpPr>
            <a:spLocks noChangeArrowheads="1"/>
          </p:cNvSpPr>
          <p:nvPr/>
        </p:nvSpPr>
        <p:spPr bwMode="auto">
          <a:xfrm flipH="1">
            <a:off x="1784350" y="1206500"/>
            <a:ext cx="1081088" cy="633413"/>
          </a:xfrm>
          <a:prstGeom prst="rightArrow">
            <a:avLst>
              <a:gd name="adj1" fmla="val 50000"/>
              <a:gd name="adj2" fmla="val 25001"/>
            </a:avLst>
          </a:prstGeom>
          <a:solidFill>
            <a:schemeClr val="accent1">
              <a:alpha val="74901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35996" rIns="0" bIns="35996" anchor="ctr">
            <a:spAutoFit/>
          </a:bodyPr>
          <a:lstStyle/>
          <a:p>
            <a:pPr algn="ctr" eaLnBrk="1" hangingPunct="1"/>
            <a:r>
              <a:rPr lang="en-US" altLang="ja-JP" sz="1600">
                <a:solidFill>
                  <a:schemeClr val="bg1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Consult</a:t>
            </a:r>
            <a:endParaRPr lang="ja-JP" altLang="en-US" sz="1600">
              <a:solidFill>
                <a:schemeClr val="bg1"/>
              </a:solidFill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25" name="下矢印 24"/>
          <p:cNvSpPr>
            <a:spLocks noChangeArrowheads="1"/>
          </p:cNvSpPr>
          <p:nvPr/>
        </p:nvSpPr>
        <p:spPr bwMode="auto">
          <a:xfrm>
            <a:off x="5338434" y="3312121"/>
            <a:ext cx="2206855" cy="443549"/>
          </a:xfrm>
          <a:prstGeom prst="downArrow">
            <a:avLst>
              <a:gd name="adj1" fmla="val 49657"/>
              <a:gd name="adj2" fmla="val 36560"/>
            </a:avLst>
          </a:prstGeom>
          <a:solidFill>
            <a:schemeClr val="accent1">
              <a:alpha val="74901"/>
            </a:schemeClr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lIns="74286" tIns="8889" rIns="74286" bIns="8889" anchor="ctr" anchorCtr="1"/>
          <a:lstStyle/>
          <a:p>
            <a:pPr algn="ctr" eaLnBrk="1" hangingPunct="1">
              <a:defRPr/>
            </a:pPr>
            <a:r>
              <a:rPr lang="en-US" altLang="ja-JP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revision</a:t>
            </a:r>
            <a:endParaRPr lang="ja-JP" altLang="en-US" sz="1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26" name="下矢印 25"/>
          <p:cNvSpPr>
            <a:spLocks noChangeArrowheads="1"/>
          </p:cNvSpPr>
          <p:nvPr/>
        </p:nvSpPr>
        <p:spPr bwMode="auto">
          <a:xfrm>
            <a:off x="2576736" y="3322810"/>
            <a:ext cx="2232248" cy="448816"/>
          </a:xfrm>
          <a:prstGeom prst="downArrow">
            <a:avLst>
              <a:gd name="adj1" fmla="val 49657"/>
              <a:gd name="adj2" fmla="val 36560"/>
            </a:avLst>
          </a:prstGeom>
          <a:solidFill>
            <a:schemeClr val="accent1">
              <a:alpha val="74901"/>
            </a:schemeClr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lIns="74286" tIns="8889" rIns="74286" bIns="8889" anchor="ctr" anchorCtr="1"/>
          <a:lstStyle/>
          <a:p>
            <a:pPr algn="ctr" eaLnBrk="1" hangingPunct="1">
              <a:defRPr/>
            </a:pPr>
            <a:r>
              <a:rPr lang="en-US" altLang="ja-JP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revision</a:t>
            </a:r>
            <a:endParaRPr lang="ja-JP" altLang="en-US" sz="1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5139" name="Text Box 5"/>
          <p:cNvSpPr txBox="1">
            <a:spLocks noChangeArrowheads="1"/>
          </p:cNvSpPr>
          <p:nvPr/>
        </p:nvSpPr>
        <p:spPr bwMode="auto">
          <a:xfrm>
            <a:off x="5673725" y="1235075"/>
            <a:ext cx="1366838" cy="1223963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9" tIns="45715" rIns="91429" bIns="45715" anchor="ctr"/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2800" b="1">
                <a:solidFill>
                  <a:srgbClr val="0066CC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MLIT</a:t>
            </a:r>
          </a:p>
        </p:txBody>
      </p:sp>
      <p:sp>
        <p:nvSpPr>
          <p:cNvPr id="5140" name="Text Box 5"/>
          <p:cNvSpPr txBox="1">
            <a:spLocks noChangeArrowheads="1"/>
          </p:cNvSpPr>
          <p:nvPr/>
        </p:nvSpPr>
        <p:spPr bwMode="auto">
          <a:xfrm>
            <a:off x="344488" y="1235075"/>
            <a:ext cx="1295400" cy="1223963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9" tIns="45715" rIns="91429" bIns="45715" anchor="ctr"/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2800" b="1">
                <a:solidFill>
                  <a:srgbClr val="0066CC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CEC</a:t>
            </a:r>
          </a:p>
        </p:txBody>
      </p:sp>
      <p:sp>
        <p:nvSpPr>
          <p:cNvPr id="5141" name="テキスト ボックス 30"/>
          <p:cNvSpPr txBox="1">
            <a:spLocks noChangeArrowheads="1"/>
          </p:cNvSpPr>
          <p:nvPr/>
        </p:nvSpPr>
        <p:spPr bwMode="auto">
          <a:xfrm>
            <a:off x="273050" y="5649913"/>
            <a:ext cx="62642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/>
          <a:p>
            <a:pPr eaLnBrk="1" hangingPunct="1"/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CEC: Central Environment Council</a:t>
            </a:r>
          </a:p>
          <a:p>
            <a:pPr eaLnBrk="1" hangingPunct="1"/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MOE: Ministry of the Environment</a:t>
            </a:r>
          </a:p>
          <a:p>
            <a:pPr eaLnBrk="1" hangingPunct="1"/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MLIT: Ministry of Land, Infrastructure, Transport and Tourism</a:t>
            </a:r>
            <a:endParaRPr lang="ja-JP" altLang="en-US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0" y="0"/>
            <a:ext cx="8266113" cy="438150"/>
          </a:xfrm>
        </p:spPr>
        <p:txBody>
          <a:bodyPr/>
          <a:lstStyle/>
          <a:p>
            <a:pPr>
              <a:defRPr/>
            </a:pPr>
            <a:r>
              <a:rPr lang="en-US" altLang="ja-JP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Flow </a:t>
            </a:r>
            <a:r>
              <a:rPr lang="en-US" altLang="ja-JP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of establishing vehicle noise regulation in Japan</a:t>
            </a:r>
            <a:endParaRPr lang="en-US" altLang="ja-JP" b="1" dirty="0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" name="タイトル 6"/>
          <p:cNvSpPr>
            <a:spLocks noGrp="1"/>
          </p:cNvSpPr>
          <p:nvPr>
            <p:ph type="title"/>
          </p:nvPr>
        </p:nvSpPr>
        <p:spPr>
          <a:xfrm>
            <a:off x="11113" y="0"/>
            <a:ext cx="7605712" cy="476250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altLang="ja-JP" sz="32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Current vehicle noise regulation</a:t>
            </a:r>
            <a:endParaRPr lang="en-US" altLang="ja-JP" sz="3200" b="1" dirty="0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6147" name="スライド番号プレースホルダ 9"/>
          <p:cNvSpPr txBox="1">
            <a:spLocks/>
          </p:cNvSpPr>
          <p:nvPr/>
        </p:nvSpPr>
        <p:spPr bwMode="auto">
          <a:xfrm>
            <a:off x="9361488" y="6524625"/>
            <a:ext cx="503237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fld id="{5F43F0E9-29BD-434F-A77D-A5DF5FF25787}" type="slidenum">
              <a:rPr lang="en-US" altLang="ja-JP" sz="1800">
                <a:latin typeface="Times New Roman" pitchFamily="18" charset="0"/>
                <a:cs typeface="Times New Roman" pitchFamily="18" charset="0"/>
              </a:rPr>
              <a:pPr algn="r"/>
              <a:t>3</a:t>
            </a:fld>
            <a:endParaRPr lang="en-US" altLang="ja-JP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52575" y="6173788"/>
            <a:ext cx="6626225" cy="4000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>
              <a:spcBef>
                <a:spcPts val="600"/>
              </a:spcBef>
              <a:buFont typeface="Wingdings" pitchFamily="2" charset="2"/>
              <a:buChar char="n"/>
              <a:defRPr/>
            </a:pPr>
            <a:r>
              <a:rPr lang="en-US" altLang="ja-JP" sz="2000" kern="0" dirty="0">
                <a:solidFill>
                  <a:schemeClr val="tx1"/>
                </a:solidFill>
                <a:latin typeface="Times New Roman" panose="02020603050405020304" pitchFamily="18" charset="0"/>
                <a:ea typeface="HG丸ｺﾞｼｯｸM-PRO" pitchFamily="50" charset="-128"/>
                <a:cs typeface="Times New Roman" pitchFamily="18" charset="0"/>
              </a:rPr>
              <a:t>Noise regulation value has been 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gradually</a:t>
            </a:r>
            <a:r>
              <a:rPr lang="en-US" altLang="ja-JP" sz="2000" kern="0" dirty="0">
                <a:solidFill>
                  <a:schemeClr val="tx1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 strengthened.</a:t>
            </a:r>
          </a:p>
        </p:txBody>
      </p:sp>
      <p:pic>
        <p:nvPicPr>
          <p:cNvPr id="614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8" y="4437063"/>
            <a:ext cx="2160587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3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950" y="4652963"/>
            <a:ext cx="209708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297"/>
          <p:cNvSpPr txBox="1">
            <a:spLocks noChangeArrowheads="1"/>
          </p:cNvSpPr>
          <p:nvPr/>
        </p:nvSpPr>
        <p:spPr bwMode="auto">
          <a:xfrm>
            <a:off x="200025" y="2955925"/>
            <a:ext cx="4465638" cy="722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ja-JP" sz="1800" b="1">
                <a:solidFill>
                  <a:srgbClr val="3333CC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Acceleration test</a:t>
            </a:r>
          </a:p>
          <a:p>
            <a:pPr algn="ctr">
              <a:spcBef>
                <a:spcPts val="600"/>
              </a:spcBef>
            </a:pPr>
            <a:r>
              <a:rPr lang="en-US" altLang="ja-JP" sz="1800">
                <a:solidFill>
                  <a:srgbClr val="3333CC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ja-JP" altLang="en-US" sz="1800" b="1">
                <a:solidFill>
                  <a:srgbClr val="3333CC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（</a:t>
            </a:r>
            <a:r>
              <a:rPr lang="en-US" altLang="ja-JP" sz="1800" b="1">
                <a:solidFill>
                  <a:srgbClr val="3333CC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 introduced in 1971</a:t>
            </a:r>
            <a:r>
              <a:rPr lang="ja-JP" altLang="en-US" sz="1800" b="1">
                <a:solidFill>
                  <a:srgbClr val="3333CC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）</a:t>
            </a:r>
          </a:p>
        </p:txBody>
      </p:sp>
      <p:sp>
        <p:nvSpPr>
          <p:cNvPr id="13" name="Text Box 297"/>
          <p:cNvSpPr txBox="1">
            <a:spLocks noChangeArrowheads="1"/>
          </p:cNvSpPr>
          <p:nvPr/>
        </p:nvSpPr>
        <p:spPr bwMode="auto">
          <a:xfrm>
            <a:off x="200025" y="5153025"/>
            <a:ext cx="4465638" cy="723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800" b="1">
                <a:solidFill>
                  <a:srgbClr val="3333CC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Stationary test</a:t>
            </a:r>
          </a:p>
          <a:p>
            <a:pPr algn="ctr">
              <a:spcBef>
                <a:spcPts val="600"/>
              </a:spcBef>
            </a:pPr>
            <a:r>
              <a:rPr lang="ja-JP" altLang="en-US" sz="1800" b="1">
                <a:solidFill>
                  <a:srgbClr val="3333CC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（</a:t>
            </a:r>
            <a:r>
              <a:rPr lang="en-US" altLang="ja-JP" sz="1800" b="1">
                <a:solidFill>
                  <a:srgbClr val="3333CC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 introduced in 1986</a:t>
            </a:r>
            <a:r>
              <a:rPr lang="ja-JP" altLang="en-US" sz="1800" b="1">
                <a:solidFill>
                  <a:srgbClr val="3333CC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）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5457825" y="1052513"/>
            <a:ext cx="4176713" cy="5857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n-US" altLang="ja-JP" sz="1600" b="1">
                <a:solidFill>
                  <a:srgbClr val="FFFFFF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Transition of Acceleration  noise regulation value on passenger cars</a:t>
            </a:r>
            <a:endParaRPr lang="ja-JP" altLang="en-US" sz="1600" b="1">
              <a:solidFill>
                <a:srgbClr val="FFFFFF"/>
              </a:solidFill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22" name="Text Box 297"/>
          <p:cNvSpPr txBox="1">
            <a:spLocks noChangeArrowheads="1"/>
          </p:cNvSpPr>
          <p:nvPr/>
        </p:nvSpPr>
        <p:spPr bwMode="auto">
          <a:xfrm>
            <a:off x="200025" y="1052513"/>
            <a:ext cx="4465638" cy="723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800" b="1">
                <a:solidFill>
                  <a:srgbClr val="3333CC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Constant speed test</a:t>
            </a:r>
          </a:p>
          <a:p>
            <a:pPr algn="ctr">
              <a:spcBef>
                <a:spcPts val="600"/>
              </a:spcBef>
            </a:pPr>
            <a:r>
              <a:rPr lang="ja-JP" altLang="en-US" sz="1800" b="1">
                <a:solidFill>
                  <a:srgbClr val="3333CC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（</a:t>
            </a:r>
            <a:r>
              <a:rPr lang="en-US" altLang="ja-JP" sz="1800" b="1">
                <a:solidFill>
                  <a:srgbClr val="3333CC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introduced in 1951</a:t>
            </a:r>
            <a:r>
              <a:rPr lang="ja-JP" altLang="en-US" sz="1800" b="1">
                <a:solidFill>
                  <a:srgbClr val="3333CC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）</a:t>
            </a:r>
          </a:p>
        </p:txBody>
      </p:sp>
      <p:sp>
        <p:nvSpPr>
          <p:cNvPr id="6155" name="テキスト ボックス 25"/>
          <p:cNvSpPr txBox="1">
            <a:spLocks noChangeArrowheads="1"/>
          </p:cNvSpPr>
          <p:nvPr/>
        </p:nvSpPr>
        <p:spPr bwMode="auto">
          <a:xfrm>
            <a:off x="200025" y="1949450"/>
            <a:ext cx="46656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just"/>
            <a:r>
              <a:rPr lang="en-US" altLang="ja-JP" sz="1600">
                <a:solidFill>
                  <a:srgbClr val="0000FF"/>
                </a:solidFill>
                <a:latin typeface="Century" pitchFamily="18" charset="0"/>
                <a:ea typeface="HG丸ｺﾞｼｯｸM-PRO" pitchFamily="50" charset="-128"/>
              </a:rPr>
              <a:t> </a:t>
            </a:r>
            <a:r>
              <a:rPr lang="en-US" altLang="ja-JP" sz="1600" b="1">
                <a:solidFill>
                  <a:srgbClr val="3333CC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*</a:t>
            </a:r>
            <a:r>
              <a:rPr lang="ja-JP" altLang="en-US" sz="1600" b="1">
                <a:solidFill>
                  <a:srgbClr val="3333CC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lang="en-US" altLang="ja-JP" sz="1600" b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Constant speed test for motorcycles was abolished when UN-Regulation No.41 was introduced in Japan.</a:t>
            </a:r>
            <a:endParaRPr lang="ja-JP" altLang="en-US" sz="1600">
              <a:solidFill>
                <a:srgbClr val="0000FF"/>
              </a:solidFill>
              <a:latin typeface="Century" pitchFamily="18" charset="0"/>
              <a:ea typeface="HG丸ｺﾞｼｯｸM-PRO" pitchFamily="50" charset="-128"/>
            </a:endParaRPr>
          </a:p>
        </p:txBody>
      </p:sp>
      <p:sp>
        <p:nvSpPr>
          <p:cNvPr id="6156" name="テキスト ボックス 25"/>
          <p:cNvSpPr txBox="1">
            <a:spLocks noChangeArrowheads="1"/>
          </p:cNvSpPr>
          <p:nvPr/>
        </p:nvSpPr>
        <p:spPr bwMode="auto">
          <a:xfrm>
            <a:off x="200025" y="3824288"/>
            <a:ext cx="460851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just"/>
            <a:r>
              <a:rPr lang="en-US" altLang="ja-JP" sz="1600" b="1">
                <a:solidFill>
                  <a:srgbClr val="3333CC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 * Acceleration test for motorcycles was abolished and replaced by 'acceleration test' and 'ASEP ' when UN-Regulation No.41 was introduced</a:t>
            </a:r>
            <a:r>
              <a:rPr lang="ja-JP" altLang="en-US" sz="1600" b="1">
                <a:solidFill>
                  <a:srgbClr val="3333CC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lang="en-US" altLang="ja-JP" sz="1600" b="1">
                <a:solidFill>
                  <a:srgbClr val="3333CC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in January 2014.</a:t>
            </a:r>
          </a:p>
        </p:txBody>
      </p:sp>
      <p:graphicFrame>
        <p:nvGraphicFramePr>
          <p:cNvPr id="15" name="グラフ 14"/>
          <p:cNvGraphicFramePr/>
          <p:nvPr/>
        </p:nvGraphicFramePr>
        <p:xfrm>
          <a:off x="5529064" y="1700585"/>
          <a:ext cx="4088904" cy="2455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 bwMode="auto">
          <a:xfrm>
            <a:off x="4737100" y="1692275"/>
            <a:ext cx="4860925" cy="3011488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ja-JP" altLang="en-US"/>
          </a:p>
        </p:txBody>
      </p:sp>
      <p:sp>
        <p:nvSpPr>
          <p:cNvPr id="7171" name="スライド番号プレースホルダ 9"/>
          <p:cNvSpPr txBox="1">
            <a:spLocks/>
          </p:cNvSpPr>
          <p:nvPr/>
        </p:nvSpPr>
        <p:spPr bwMode="auto">
          <a:xfrm>
            <a:off x="9258300" y="6497638"/>
            <a:ext cx="6477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/>
          <a:lstStyle>
            <a:lvl1pPr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 eaLnBrk="1" hangingPunct="1"/>
            <a:fld id="{EB93CC55-C0A9-413D-8544-A883EB0CF0D9}" type="slidenum">
              <a:rPr lang="en-US" altLang="ja-JP" sz="2000">
                <a:latin typeface="Times New Roman" pitchFamily="18" charset="0"/>
                <a:cs typeface="Times New Roman" pitchFamily="18" charset="0"/>
              </a:rPr>
              <a:pPr algn="r" eaLnBrk="1" hangingPunct="1"/>
              <a:t>4</a:t>
            </a:fld>
            <a:endParaRPr lang="en-US" altLang="ja-JP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-87313" y="1279525"/>
            <a:ext cx="3816351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ja-JP" sz="2000" b="1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【 Outline of the Amendment 】</a:t>
            </a:r>
            <a:endParaRPr lang="ja-JP" altLang="en-US" sz="2000" b="1"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-87313" y="4776788"/>
            <a:ext cx="3887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ja-JP" sz="2000" b="1" dirty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【Date of </a:t>
            </a:r>
            <a:r>
              <a:rPr lang="en-US" altLang="ja-JP" sz="2000" b="1" dirty="0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enforcement</a:t>
            </a:r>
            <a:r>
              <a:rPr lang="en-US" altLang="ja-JP" sz="2000" b="1" dirty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】</a:t>
            </a:r>
            <a:endParaRPr lang="ja-JP" altLang="en-US" sz="2000" b="1" dirty="0"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7174" name="正方形/長方形 8"/>
          <p:cNvSpPr>
            <a:spLocks noChangeArrowheads="1"/>
          </p:cNvSpPr>
          <p:nvPr/>
        </p:nvSpPr>
        <p:spPr bwMode="auto">
          <a:xfrm>
            <a:off x="-87313" y="808038"/>
            <a:ext cx="3168651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/>
          <a:p>
            <a:pPr eaLnBrk="1" hangingPunct="1"/>
            <a:r>
              <a:rPr lang="ja-JP" altLang="ja-JP" sz="200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【</a:t>
            </a:r>
            <a:r>
              <a:rPr lang="en-US" altLang="ja-JP" sz="2000" b="1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 Scope </a:t>
            </a:r>
            <a:r>
              <a:rPr lang="ja-JP" altLang="ja-JP" sz="2000" b="1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】</a:t>
            </a:r>
          </a:p>
        </p:txBody>
      </p:sp>
      <p:sp>
        <p:nvSpPr>
          <p:cNvPr id="21" name="タイトル 6"/>
          <p:cNvSpPr>
            <a:spLocks noGrp="1"/>
          </p:cNvSpPr>
          <p:nvPr>
            <p:ph type="title"/>
          </p:nvPr>
        </p:nvSpPr>
        <p:spPr>
          <a:xfrm>
            <a:off x="11113" y="0"/>
            <a:ext cx="7966075" cy="476250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altLang="ja-JP" sz="32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Next</a:t>
            </a:r>
            <a:r>
              <a:rPr lang="ja-JP" altLang="en-US" sz="32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lang="en-US" altLang="ja-JP" sz="32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vehicle </a:t>
            </a:r>
            <a:r>
              <a:rPr lang="en-US" altLang="ja-JP" sz="32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noise regulation</a:t>
            </a:r>
            <a:endParaRPr lang="en-US" altLang="ja-JP" sz="3200" b="1" dirty="0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7176" name="正方形/長方形 18"/>
          <p:cNvSpPr>
            <a:spLocks noChangeArrowheads="1"/>
          </p:cNvSpPr>
          <p:nvPr/>
        </p:nvSpPr>
        <p:spPr bwMode="auto">
          <a:xfrm>
            <a:off x="1352550" y="847725"/>
            <a:ext cx="2232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/>
          <a:p>
            <a:pPr marL="354013" indent="-354013" algn="just" eaLnBrk="1" hangingPunct="1"/>
            <a:r>
              <a:rPr lang="en-US" altLang="ja-JP" sz="200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M</a:t>
            </a:r>
            <a:r>
              <a:rPr lang="ja-JP" altLang="en-US" sz="200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  </a:t>
            </a:r>
            <a:r>
              <a:rPr lang="en-US" altLang="ja-JP" sz="200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and N</a:t>
            </a:r>
            <a:r>
              <a:rPr lang="ja-JP" altLang="en-US" sz="200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lang="en-US" altLang="ja-JP" sz="200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category   </a:t>
            </a:r>
            <a:endParaRPr lang="ja-JP" altLang="en-US" sz="2000"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22" name="正方形/長方形 21"/>
          <p:cNvSpPr/>
          <p:nvPr/>
        </p:nvSpPr>
        <p:spPr bwMode="auto">
          <a:xfrm>
            <a:off x="200025" y="1692275"/>
            <a:ext cx="3060700" cy="3011488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ja-JP" altLang="en-US"/>
          </a:p>
        </p:txBody>
      </p:sp>
      <p:sp>
        <p:nvSpPr>
          <p:cNvPr id="7178" name="正方形/長方形 34"/>
          <p:cNvSpPr>
            <a:spLocks noChangeArrowheads="1"/>
          </p:cNvSpPr>
          <p:nvPr/>
        </p:nvSpPr>
        <p:spPr bwMode="auto">
          <a:xfrm>
            <a:off x="342900" y="2195513"/>
            <a:ext cx="2952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1400" b="1">
                <a:latin typeface="Century" pitchFamily="18" charset="0"/>
                <a:ea typeface="HG丸ｺﾞｼｯｸM-PRO" pitchFamily="50" charset="-128"/>
              </a:rPr>
              <a:t>● </a:t>
            </a:r>
            <a:r>
              <a:rPr lang="en-US" altLang="ja-JP" sz="1400" b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Constant speed test</a:t>
            </a:r>
            <a:endParaRPr lang="ja-JP" altLang="en-US" sz="1400" b="1">
              <a:latin typeface="Century" pitchFamily="18" charset="0"/>
              <a:ea typeface="HG丸ｺﾞｼｯｸM-PRO" pitchFamily="50" charset="-128"/>
            </a:endParaRPr>
          </a:p>
        </p:txBody>
      </p:sp>
      <p:sp>
        <p:nvSpPr>
          <p:cNvPr id="23563" name="正方形/長方形 34"/>
          <p:cNvSpPr>
            <a:spLocks noChangeArrowheads="1"/>
          </p:cNvSpPr>
          <p:nvPr/>
        </p:nvSpPr>
        <p:spPr bwMode="auto">
          <a:xfrm>
            <a:off x="344488" y="2609850"/>
            <a:ext cx="34417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1400" b="1">
                <a:latin typeface="Century" pitchFamily="18" charset="0"/>
                <a:ea typeface="HG丸ｺﾞｼｯｸM-PRO" pitchFamily="50" charset="-128"/>
              </a:rPr>
              <a:t>● </a:t>
            </a:r>
            <a:r>
              <a:rPr lang="en-US" altLang="ja-JP" sz="1400" b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Acceleration test</a:t>
            </a:r>
            <a:endParaRPr lang="en-US" altLang="ja-JP" sz="14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ja-JP" sz="1400" b="1" u="sng">
                <a:solidFill>
                  <a:srgbClr val="3333CC"/>
                </a:solidFill>
                <a:latin typeface="Times New Roman" pitchFamily="18" charset="0"/>
                <a:ea typeface="HG丸ｺﾞｼｯｸM-PRO" pitchFamily="50" charset="-128"/>
              </a:rPr>
              <a:t>(</a:t>
            </a:r>
            <a:r>
              <a:rPr lang="en-US" altLang="ja-JP" sz="1400" b="1" u="sng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Full throttle acceleration)</a:t>
            </a:r>
            <a:endParaRPr lang="ja-JP" altLang="en-US" sz="1400" b="1" u="sng">
              <a:solidFill>
                <a:srgbClr val="3333CC"/>
              </a:solidFill>
              <a:latin typeface="Times New Roman" pitchFamily="18" charset="0"/>
              <a:ea typeface="HG丸ｺﾞｼｯｸM-PRO" pitchFamily="50" charset="-128"/>
            </a:endParaRPr>
          </a:p>
        </p:txBody>
      </p:sp>
      <p:sp>
        <p:nvSpPr>
          <p:cNvPr id="23564" name="正方形/長方形 34"/>
          <p:cNvSpPr>
            <a:spLocks noChangeArrowheads="1"/>
          </p:cNvSpPr>
          <p:nvPr/>
        </p:nvSpPr>
        <p:spPr bwMode="auto">
          <a:xfrm>
            <a:off x="328613" y="3582988"/>
            <a:ext cx="3111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1400" b="1">
                <a:latin typeface="Century" pitchFamily="18" charset="0"/>
                <a:ea typeface="HG丸ｺﾞｼｯｸM-PRO" pitchFamily="50" charset="-128"/>
              </a:rPr>
              <a:t>● </a:t>
            </a:r>
            <a:r>
              <a:rPr lang="en-US" altLang="ja-JP" sz="1400" b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Stationary test</a:t>
            </a:r>
            <a:endParaRPr lang="en-US" altLang="ja-JP" sz="1400" b="1" u="sng">
              <a:latin typeface="Century" pitchFamily="18" charset="0"/>
              <a:ea typeface="HG丸ｺﾞｼｯｸM-PRO" pitchFamily="50" charset="-128"/>
            </a:endParaRPr>
          </a:p>
          <a:p>
            <a:r>
              <a:rPr lang="en-US" altLang="ja-JP" sz="1400" b="1" u="sng">
                <a:solidFill>
                  <a:srgbClr val="3333CC"/>
                </a:solidFill>
                <a:latin typeface="Times New Roman" pitchFamily="18" charset="0"/>
                <a:ea typeface="HG丸ｺﾞｼｯｸM-PRO" pitchFamily="50" charset="-128"/>
              </a:rPr>
              <a:t>(Absolute value )</a:t>
            </a:r>
            <a:endParaRPr lang="ja-JP" altLang="en-US" sz="1400" b="1" u="sng">
              <a:solidFill>
                <a:srgbClr val="3333CC"/>
              </a:solidFill>
              <a:latin typeface="Times New Roman" pitchFamily="18" charset="0"/>
              <a:ea typeface="HG丸ｺﾞｼｯｸM-PRO" pitchFamily="50" charset="-128"/>
            </a:endParaRPr>
          </a:p>
        </p:txBody>
      </p:sp>
      <p:sp>
        <p:nvSpPr>
          <p:cNvPr id="7181" name="正方形/長方形 34"/>
          <p:cNvSpPr>
            <a:spLocks noChangeArrowheads="1"/>
          </p:cNvSpPr>
          <p:nvPr/>
        </p:nvSpPr>
        <p:spPr bwMode="auto">
          <a:xfrm>
            <a:off x="4953000" y="2608263"/>
            <a:ext cx="3887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1400">
                <a:latin typeface="Century" pitchFamily="18" charset="0"/>
                <a:ea typeface="HG丸ｺﾞｼｯｸM-PRO" pitchFamily="50" charset="-128"/>
              </a:rPr>
              <a:t>● </a:t>
            </a:r>
            <a:r>
              <a:rPr lang="en-US" altLang="ja-JP" sz="1400" b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Acceleration test</a:t>
            </a:r>
            <a:endParaRPr lang="en-US" altLang="ja-JP" sz="1400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ja-JP" sz="1400" b="1" u="sng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altLang="ja-JP" sz="1400" b="1" u="sng">
                <a:solidFill>
                  <a:srgbClr val="3333CC"/>
                </a:solidFill>
                <a:latin typeface="Times New Roman" pitchFamily="18" charset="0"/>
                <a:ea typeface="HG丸ｺﾞｼｯｸM-PRO" pitchFamily="50" charset="-128"/>
              </a:rPr>
              <a:t>Normal driving condition in urban traffic )</a:t>
            </a:r>
            <a:endParaRPr lang="ja-JP" altLang="en-US" sz="1400" b="1" u="sng">
              <a:solidFill>
                <a:srgbClr val="3333CC"/>
              </a:solidFill>
              <a:latin typeface="Times New Roman" pitchFamily="18" charset="0"/>
              <a:ea typeface="HG丸ｺﾞｼｯｸM-PRO" pitchFamily="50" charset="-128"/>
            </a:endParaRPr>
          </a:p>
        </p:txBody>
      </p:sp>
      <p:sp>
        <p:nvSpPr>
          <p:cNvPr id="29" name="正方形/長方形 34"/>
          <p:cNvSpPr>
            <a:spLocks noChangeArrowheads="1"/>
          </p:cNvSpPr>
          <p:nvPr/>
        </p:nvSpPr>
        <p:spPr bwMode="auto">
          <a:xfrm>
            <a:off x="4953000" y="3565525"/>
            <a:ext cx="504031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40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● </a:t>
            </a:r>
            <a:r>
              <a:rPr lang="en-US" altLang="ja-JP" sz="1400" b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Stationary test</a:t>
            </a:r>
            <a:endParaRPr lang="en-US" altLang="ja-JP" sz="14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ja-JP" sz="1400">
                <a:latin typeface="Times New Roman" pitchFamily="18" charset="0"/>
                <a:cs typeface="Times New Roman" pitchFamily="18" charset="0"/>
              </a:rPr>
              <a:t>* New Type Approval Vehicles : </a:t>
            </a:r>
            <a:r>
              <a:rPr lang="en-US" altLang="ja-JP" sz="1400" b="1" u="sng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Measurement only</a:t>
            </a:r>
          </a:p>
          <a:p>
            <a:r>
              <a:rPr lang="en-US" altLang="ja-JP" sz="1400">
                <a:latin typeface="Times New Roman" pitchFamily="18" charset="0"/>
                <a:cs typeface="Times New Roman" pitchFamily="18" charset="0"/>
              </a:rPr>
              <a:t>* In use car </a:t>
            </a:r>
            <a:r>
              <a:rPr lang="en-US" altLang="ja-JP" sz="140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ja-JP" sz="1400" b="1" u="sng">
                <a:solidFill>
                  <a:srgbClr val="3333CC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rPr>
              <a:t>Relative value</a:t>
            </a:r>
            <a:endParaRPr lang="ja-JP" altLang="en-US" sz="1400" b="1">
              <a:solidFill>
                <a:srgbClr val="3333CC"/>
              </a:solidFill>
              <a:latin typeface="Times New Roman" pitchFamily="18" charset="0"/>
              <a:ea typeface="HG丸ｺﾞｼｯｸM-PRO" pitchFamily="50" charset="-128"/>
            </a:endParaRPr>
          </a:p>
        </p:txBody>
      </p:sp>
      <p:sp>
        <p:nvSpPr>
          <p:cNvPr id="7183" name="正方形/長方形 34"/>
          <p:cNvSpPr>
            <a:spLocks noChangeArrowheads="1"/>
          </p:cNvSpPr>
          <p:nvPr/>
        </p:nvSpPr>
        <p:spPr bwMode="auto">
          <a:xfrm>
            <a:off x="4953000" y="3132138"/>
            <a:ext cx="4321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1400">
                <a:latin typeface="Century" pitchFamily="18" charset="0"/>
                <a:ea typeface="HG丸ｺﾞｼｯｸM-PRO" pitchFamily="50" charset="-128"/>
              </a:rPr>
              <a:t>●</a:t>
            </a:r>
            <a:r>
              <a:rPr lang="en-US" altLang="ja-JP" sz="1400">
                <a:solidFill>
                  <a:srgbClr val="0070C0"/>
                </a:solidFill>
                <a:latin typeface="Century" pitchFamily="18" charset="0"/>
              </a:rPr>
              <a:t> </a:t>
            </a:r>
            <a:r>
              <a:rPr lang="en-US" altLang="ja-JP" sz="1400" b="1">
                <a:latin typeface="Times New Roman" pitchFamily="18" charset="0"/>
                <a:cs typeface="Times New Roman" pitchFamily="18" charset="0"/>
              </a:rPr>
              <a:t>Additional Sound</a:t>
            </a:r>
            <a:r>
              <a:rPr lang="ja-JP" altLang="en-US" sz="1400" b="1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ja-JP" sz="1400" b="1">
                <a:latin typeface="Times New Roman" pitchFamily="18" charset="0"/>
                <a:cs typeface="Times New Roman" pitchFamily="18" charset="0"/>
              </a:rPr>
              <a:t>Emission Provisions (</a:t>
            </a:r>
            <a:r>
              <a:rPr lang="en-US" altLang="ja-JP" sz="1400" b="1" u="sng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ASEP)</a:t>
            </a:r>
            <a:endParaRPr lang="ja-JP" altLang="en-US" sz="1400" b="1"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7184" name="右矢印 19"/>
          <p:cNvSpPr>
            <a:spLocks noChangeArrowheads="1"/>
          </p:cNvSpPr>
          <p:nvPr/>
        </p:nvSpPr>
        <p:spPr bwMode="auto">
          <a:xfrm>
            <a:off x="3800475" y="2413000"/>
            <a:ext cx="576263" cy="165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7185" name="正方形/長方形 34"/>
          <p:cNvSpPr>
            <a:spLocks noChangeArrowheads="1"/>
          </p:cNvSpPr>
          <p:nvPr/>
        </p:nvSpPr>
        <p:spPr bwMode="auto">
          <a:xfrm>
            <a:off x="415925" y="1836738"/>
            <a:ext cx="2590800" cy="3079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1400" b="1">
                <a:latin typeface="Times New Roman" pitchFamily="18" charset="0"/>
                <a:cs typeface="Times New Roman" pitchFamily="18" charset="0"/>
              </a:rPr>
              <a:t>Current regulations in Japan</a:t>
            </a:r>
          </a:p>
        </p:txBody>
      </p:sp>
      <p:sp>
        <p:nvSpPr>
          <p:cNvPr id="7186" name="正方形/長方形 34"/>
          <p:cNvSpPr>
            <a:spLocks noChangeArrowheads="1"/>
          </p:cNvSpPr>
          <p:nvPr/>
        </p:nvSpPr>
        <p:spPr bwMode="auto">
          <a:xfrm>
            <a:off x="5168900" y="1816100"/>
            <a:ext cx="4032250" cy="3079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1400" b="1">
                <a:latin typeface="Century" pitchFamily="18" charset="0"/>
                <a:ea typeface="HG丸ｺﾞｼｯｸM-PRO" pitchFamily="50" charset="-128"/>
              </a:rPr>
              <a:t>Next regulation harmonizing with  R51-03</a:t>
            </a:r>
            <a:endParaRPr lang="ja-JP" altLang="en-US" sz="1400" b="1">
              <a:latin typeface="Century" pitchFamily="18" charset="0"/>
              <a:ea typeface="HG丸ｺﾞｼｯｸM-PRO" pitchFamily="50" charset="-128"/>
            </a:endParaRPr>
          </a:p>
        </p:txBody>
      </p:sp>
      <p:graphicFrame>
        <p:nvGraphicFramePr>
          <p:cNvPr id="33" name="表 32"/>
          <p:cNvGraphicFramePr>
            <a:graphicFrameLocks noGrp="1"/>
          </p:cNvGraphicFramePr>
          <p:nvPr/>
        </p:nvGraphicFramePr>
        <p:xfrm>
          <a:off x="200025" y="5246688"/>
          <a:ext cx="9432925" cy="1186358"/>
        </p:xfrm>
        <a:graphic>
          <a:graphicData uri="http://schemas.openxmlformats.org/drawingml/2006/table">
            <a:tbl>
              <a:tblPr/>
              <a:tblGrid>
                <a:gridCol w="3536950"/>
                <a:gridCol w="2727325"/>
                <a:gridCol w="3168650"/>
              </a:tblGrid>
              <a:tr h="363538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</a:endParaRPr>
                    </a:p>
                  </a:txBody>
                  <a:tcPr marL="91446" marR="91446" marT="45650" marB="456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HG丸ｺﾞｼｯｸM-PRO" pitchFamily="50" charset="-128"/>
                        </a:rPr>
                        <a:t>Phase1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</a:endParaRPr>
                    </a:p>
                  </a:txBody>
                  <a:tcPr marL="91446" marR="91446" marT="45650" marB="456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HG丸ｺﾞｼｯｸM-PRO" pitchFamily="50" charset="-128"/>
                        </a:rPr>
                        <a:t>Phase2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</a:endParaRPr>
                    </a:p>
                  </a:txBody>
                  <a:tcPr marL="91446" marR="91446" marT="45650" marB="456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  <a:cs typeface="Times New Roman" pitchFamily="18" charset="0"/>
                        </a:rPr>
                        <a:t>New Type Approval Vehicles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（</a:t>
                      </a: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  <a:cs typeface="Times New Roman" pitchFamily="18" charset="0"/>
                        </a:rPr>
                        <a:t>Except the import </a:t>
                      </a: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HG丸ｺﾞｼｯｸM-PRO" pitchFamily="50" charset="-128"/>
                        </a:rPr>
                        <a:t>vehicle 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）</a:t>
                      </a:r>
                    </a:p>
                  </a:txBody>
                  <a:tcPr marL="91446" marR="91446" marT="45650" marB="456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  <a:cs typeface="Times New Roman" pitchFamily="18" charset="0"/>
                        </a:rPr>
                        <a:t>［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  <a:cs typeface="Times New Roman" pitchFamily="18" charset="0"/>
                        </a:rPr>
                        <a:t>1 October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  <a:cs typeface="Times New Roman" pitchFamily="18" charset="0"/>
                        </a:rPr>
                        <a:t>］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  <a:cs typeface="Times New Roman" pitchFamily="18" charset="0"/>
                        </a:rPr>
                        <a:t> 2016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91446" marR="91446" marT="45650" marB="456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丸ｺﾞｼｯｸM-PRO" pitchFamily="50" charset="-128"/>
                        </a:rPr>
                        <a:t> 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HG丸ｺﾞｼｯｸM-PRO" pitchFamily="50" charset="-128"/>
                        </a:rPr>
                        <a:t>［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  <a:cs typeface="Times New Roman" pitchFamily="18" charset="0"/>
                        </a:rPr>
                        <a:t>1 September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  <a:cs typeface="Times New Roman" pitchFamily="18" charset="0"/>
                        </a:rPr>
                        <a:t>］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  <a:cs typeface="Times New Roman" pitchFamily="18" charset="0"/>
                        </a:rPr>
                        <a:t> 2020 (N2 : 2022)</a:t>
                      </a:r>
                    </a:p>
                  </a:txBody>
                  <a:tcPr marL="91446" marR="91446" marT="45650" marB="456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  <a:cs typeface="Times New Roman" pitchFamily="18" charset="0"/>
                        </a:rPr>
                        <a:t>Other than above mentioned</a:t>
                      </a: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91446" marR="91446" marT="45650" marB="456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丸ｺﾞｼｯｸM-PRO" pitchFamily="50" charset="-128"/>
                        </a:rPr>
                        <a:t> 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  <a:cs typeface="Times New Roman" pitchFamily="18" charset="0"/>
                        </a:rPr>
                        <a:t>Not applied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91446" marR="91446" marT="45650" marB="456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丸ｺﾞｼｯｸM-PRO" pitchFamily="50" charset="-128"/>
                        </a:rPr>
                        <a:t> 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HG丸ｺﾞｼｯｸM-PRO" pitchFamily="50" charset="-128"/>
                        </a:rPr>
                        <a:t>［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  <a:cs typeface="Times New Roman" pitchFamily="18" charset="0"/>
                        </a:rPr>
                        <a:t>1 September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  <a:cs typeface="Times New Roman" pitchFamily="18" charset="0"/>
                        </a:rPr>
                        <a:t>］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  <a:cs typeface="Times New Roman" pitchFamily="18" charset="0"/>
                        </a:rPr>
                        <a:t> 2022 (N2 : 2023)</a:t>
                      </a:r>
                    </a:p>
                  </a:txBody>
                  <a:tcPr marL="91446" marR="91446" marT="45650" marB="456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05" name="正方形/長方形 34"/>
          <p:cNvSpPr>
            <a:spLocks noChangeArrowheads="1"/>
          </p:cNvSpPr>
          <p:nvPr/>
        </p:nvSpPr>
        <p:spPr bwMode="auto">
          <a:xfrm>
            <a:off x="4953000" y="4283075"/>
            <a:ext cx="48974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ja-JP" altLang="en-US" sz="1400" b="1">
                <a:latin typeface="Century" pitchFamily="18" charset="0"/>
                <a:ea typeface="HG丸ｺﾞｼｯｸM-PRO" pitchFamily="50" charset="-128"/>
              </a:rPr>
              <a:t>● </a:t>
            </a:r>
            <a:r>
              <a:rPr lang="en-US" altLang="ja-JP" sz="1400" b="1">
                <a:latin typeface="Times New Roman" pitchFamily="18" charset="0"/>
                <a:cs typeface="Times New Roman" pitchFamily="18" charset="0"/>
              </a:rPr>
              <a:t>Compressed air noise</a:t>
            </a:r>
            <a:r>
              <a:rPr lang="ja-JP" altLang="en-US" sz="1400">
                <a:latin typeface="Century" pitchFamily="18" charset="0"/>
                <a:ea typeface="HG丸ｺﾞｼｯｸM-PRO" pitchFamily="50" charset="-128"/>
              </a:rPr>
              <a:t>（</a:t>
            </a:r>
            <a:r>
              <a:rPr lang="en-US" altLang="ja-JP" sz="1400">
                <a:latin typeface="Century" pitchFamily="18" charset="0"/>
                <a:ea typeface="HG丸ｺﾞｼｯｸM-PRO" pitchFamily="50" charset="-128"/>
              </a:rPr>
              <a:t>GVWR &gt;2.8t</a:t>
            </a:r>
            <a:r>
              <a:rPr lang="ja-JP" altLang="en-US" sz="1400">
                <a:latin typeface="Century" pitchFamily="18" charset="0"/>
                <a:ea typeface="HG丸ｺﾞｼｯｸM-PRO" pitchFamily="50" charset="-128"/>
              </a:rPr>
              <a:t>）</a:t>
            </a:r>
            <a:endParaRPr lang="ja-JP" altLang="en-US" sz="1400" u="sng">
              <a:latin typeface="Century" pitchFamily="18" charset="0"/>
              <a:ea typeface="HG丸ｺﾞｼｯｸM-PRO" pitchFamily="50" charset="-128"/>
            </a:endParaRPr>
          </a:p>
        </p:txBody>
      </p:sp>
      <p:sp>
        <p:nvSpPr>
          <p:cNvPr id="7206" name="正方形/長方形 2"/>
          <p:cNvSpPr>
            <a:spLocks noChangeArrowheads="1"/>
          </p:cNvSpPr>
          <p:nvPr/>
        </p:nvSpPr>
        <p:spPr bwMode="auto">
          <a:xfrm>
            <a:off x="4213225" y="1333500"/>
            <a:ext cx="57991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ja-JP" sz="140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※ “GVWR” means technically permissible maximum laden mass.</a:t>
            </a:r>
            <a:endParaRPr lang="ja-JP" altLang="en-US" sz="1400"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7207" name="正方形/長方形 34"/>
          <p:cNvSpPr>
            <a:spLocks noChangeArrowheads="1"/>
          </p:cNvSpPr>
          <p:nvPr/>
        </p:nvSpPr>
        <p:spPr bwMode="auto">
          <a:xfrm>
            <a:off x="4953000" y="2235200"/>
            <a:ext cx="4321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1400">
                <a:latin typeface="Century" pitchFamily="18" charset="0"/>
                <a:ea typeface="HG丸ｺﾞｼｯｸM-PRO" pitchFamily="50" charset="-128"/>
              </a:rPr>
              <a:t>（●</a:t>
            </a:r>
            <a:r>
              <a:rPr lang="en-US" altLang="ja-JP" sz="1400">
                <a:latin typeface="Century" pitchFamily="18" charset="0"/>
              </a:rPr>
              <a:t> </a:t>
            </a:r>
            <a:r>
              <a:rPr lang="en-US" altLang="ja-JP" sz="1400" b="1" u="sng">
                <a:latin typeface="Century" pitchFamily="18" charset="0"/>
              </a:rPr>
              <a:t>Constant speed test is </a:t>
            </a:r>
            <a:r>
              <a:rPr lang="en-US" altLang="ja-JP" sz="1400" b="1" u="sng">
                <a:solidFill>
                  <a:srgbClr val="FF0000"/>
                </a:solidFill>
                <a:latin typeface="Century" pitchFamily="18" charset="0"/>
              </a:rPr>
              <a:t>not applied</a:t>
            </a:r>
            <a:r>
              <a:rPr lang="en-US" altLang="ja-JP" sz="1400" b="1" u="sng">
                <a:latin typeface="Century" pitchFamily="18" charset="0"/>
              </a:rPr>
              <a:t>.</a:t>
            </a:r>
            <a:r>
              <a:rPr lang="ja-JP" altLang="en-US" sz="1400">
                <a:latin typeface="Century" pitchFamily="18" charset="0"/>
              </a:rPr>
              <a:t>）</a:t>
            </a:r>
            <a:endParaRPr lang="ja-JP" altLang="en-US" sz="1400"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" name="タイトル 6"/>
          <p:cNvSpPr>
            <a:spLocks noGrp="1"/>
          </p:cNvSpPr>
          <p:nvPr>
            <p:ph type="title"/>
          </p:nvPr>
        </p:nvSpPr>
        <p:spPr>
          <a:xfrm>
            <a:off x="11113" y="0"/>
            <a:ext cx="8110537" cy="47625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ja-JP" sz="32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Next vehicle noise regulation</a:t>
            </a:r>
            <a:endParaRPr lang="ja-JP" altLang="en-US" sz="3200" b="1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8195" name="正方形/長方形 8"/>
          <p:cNvSpPr>
            <a:spLocks noChangeArrowheads="1"/>
          </p:cNvSpPr>
          <p:nvPr/>
        </p:nvSpPr>
        <p:spPr bwMode="auto">
          <a:xfrm>
            <a:off x="141288" y="5927725"/>
            <a:ext cx="5994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sz="1400">
                <a:solidFill>
                  <a:srgbClr val="000000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*2   GVWR </a:t>
            </a:r>
            <a:r>
              <a:rPr lang="ja-JP" altLang="en-US" sz="1400">
                <a:solidFill>
                  <a:srgbClr val="000000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：</a:t>
            </a:r>
            <a:r>
              <a:rPr lang="en-US" altLang="ja-JP" sz="140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 Technically permissible maximum laden mass</a:t>
            </a:r>
            <a:r>
              <a:rPr lang="ja-JP" altLang="en-US" sz="1400">
                <a:solidFill>
                  <a:srgbClr val="000000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（</a:t>
            </a:r>
            <a:r>
              <a:rPr lang="en-US" altLang="ja-JP" sz="1400">
                <a:solidFill>
                  <a:srgbClr val="000000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t</a:t>
            </a:r>
            <a:r>
              <a:rPr lang="ja-JP" altLang="en-US" sz="1400">
                <a:solidFill>
                  <a:srgbClr val="000000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） </a:t>
            </a:r>
          </a:p>
        </p:txBody>
      </p:sp>
      <p:sp>
        <p:nvSpPr>
          <p:cNvPr id="8196" name="正方形/長方形 9"/>
          <p:cNvSpPr>
            <a:spLocks noChangeArrowheads="1"/>
          </p:cNvSpPr>
          <p:nvPr/>
        </p:nvSpPr>
        <p:spPr bwMode="auto">
          <a:xfrm>
            <a:off x="147638" y="6221413"/>
            <a:ext cx="41703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sz="1400">
                <a:solidFill>
                  <a:srgbClr val="000000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*3  </a:t>
            </a:r>
            <a:r>
              <a:rPr lang="ja-JP" altLang="en-US" sz="1400">
                <a:solidFill>
                  <a:srgbClr val="000000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lang="en-US" altLang="ja-JP" sz="1400">
                <a:solidFill>
                  <a:srgbClr val="000000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Pn</a:t>
            </a:r>
            <a:r>
              <a:rPr lang="ja-JP" altLang="en-US" sz="1400">
                <a:solidFill>
                  <a:srgbClr val="000000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：</a:t>
            </a:r>
            <a:r>
              <a:rPr lang="en-US" altLang="ja-JP" sz="1400">
                <a:solidFill>
                  <a:srgbClr val="000000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Rated Maximum net power</a:t>
            </a:r>
            <a:r>
              <a:rPr lang="ja-JP" altLang="en-US" sz="1400">
                <a:solidFill>
                  <a:srgbClr val="000000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（</a:t>
            </a:r>
            <a:r>
              <a:rPr lang="en-US" altLang="ja-JP" sz="1400">
                <a:solidFill>
                  <a:srgbClr val="000000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kW</a:t>
            </a:r>
            <a:r>
              <a:rPr lang="ja-JP" altLang="en-US" sz="1400">
                <a:solidFill>
                  <a:srgbClr val="000000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）</a:t>
            </a:r>
          </a:p>
        </p:txBody>
      </p:sp>
      <p:sp>
        <p:nvSpPr>
          <p:cNvPr id="8197" name="正方形/長方形 18"/>
          <p:cNvSpPr>
            <a:spLocks noChangeArrowheads="1"/>
          </p:cNvSpPr>
          <p:nvPr/>
        </p:nvSpPr>
        <p:spPr bwMode="auto">
          <a:xfrm>
            <a:off x="-50800" y="836613"/>
            <a:ext cx="2527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sz="2000" b="1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</a:rPr>
              <a:t>【</a:t>
            </a:r>
            <a:r>
              <a:rPr lang="en-US" altLang="ja-JP" sz="2000" b="1">
                <a:latin typeface="Times New Roman" pitchFamily="18" charset="0"/>
                <a:cs typeface="Times New Roman" pitchFamily="18" charset="0"/>
              </a:rPr>
              <a:t>Regulation value</a:t>
            </a:r>
            <a:r>
              <a:rPr lang="en-US" altLang="ja-JP" sz="2000" b="1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</a:rPr>
              <a:t>】</a:t>
            </a:r>
            <a:endParaRPr lang="ja-JP" altLang="en-US" sz="2000" b="1">
              <a:solidFill>
                <a:srgbClr val="000000"/>
              </a:solidFill>
              <a:latin typeface="Century" pitchFamily="18" charset="0"/>
              <a:ea typeface="HG丸ｺﾞｼｯｸM-PRO" pitchFamily="50" charset="-128"/>
            </a:endParaRPr>
          </a:p>
        </p:txBody>
      </p:sp>
      <p:sp>
        <p:nvSpPr>
          <p:cNvPr id="8198" name="正方形/長方形 18"/>
          <p:cNvSpPr>
            <a:spLocks noChangeArrowheads="1"/>
          </p:cNvSpPr>
          <p:nvPr/>
        </p:nvSpPr>
        <p:spPr bwMode="auto">
          <a:xfrm>
            <a:off x="60325" y="2127250"/>
            <a:ext cx="24415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ja-JP" sz="1400">
                <a:latin typeface="Century" pitchFamily="18" charset="0"/>
                <a:ea typeface="HG丸ｺﾞｼｯｸM-PRO" pitchFamily="50" charset="-128"/>
              </a:rPr>
              <a:t>Phase 3 has been designed in UNR51-03</a:t>
            </a:r>
            <a:r>
              <a:rPr lang="ja-JP" altLang="en-US" sz="1400">
                <a:latin typeface="Century" pitchFamily="18" charset="0"/>
                <a:ea typeface="HG丸ｺﾞｼｯｸM-PRO" pitchFamily="50" charset="-128"/>
              </a:rPr>
              <a:t> </a:t>
            </a:r>
            <a:r>
              <a:rPr lang="en-US" altLang="ja-JP" sz="1400">
                <a:latin typeface="Century" pitchFamily="18" charset="0"/>
                <a:ea typeface="HG丸ｺﾞｼｯｸM-PRO" pitchFamily="50" charset="-128"/>
              </a:rPr>
              <a:t>on the assumption that review will be conducted if necessary.</a:t>
            </a:r>
          </a:p>
        </p:txBody>
      </p:sp>
      <p:sp>
        <p:nvSpPr>
          <p:cNvPr id="8199" name="正方形/長方形 16"/>
          <p:cNvSpPr>
            <a:spLocks noChangeArrowheads="1"/>
          </p:cNvSpPr>
          <p:nvPr/>
        </p:nvSpPr>
        <p:spPr bwMode="auto">
          <a:xfrm>
            <a:off x="-15875" y="1373188"/>
            <a:ext cx="2790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1400" b="1">
                <a:solidFill>
                  <a:srgbClr val="000000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（</a:t>
            </a:r>
            <a:r>
              <a:rPr lang="en-US" altLang="ja-JP" sz="1400" b="1">
                <a:solidFill>
                  <a:srgbClr val="000000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Same as UNR51-03)</a:t>
            </a:r>
            <a:r>
              <a:rPr lang="ja-JP" altLang="en-US" sz="1400" b="1">
                <a:solidFill>
                  <a:srgbClr val="000000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）</a:t>
            </a:r>
            <a:endParaRPr lang="ja-JP" altLang="en-US" sz="1400" b="1"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8200" name="スライド番号プレースホルダ 9"/>
          <p:cNvSpPr txBox="1">
            <a:spLocks/>
          </p:cNvSpPr>
          <p:nvPr/>
        </p:nvSpPr>
        <p:spPr bwMode="auto">
          <a:xfrm>
            <a:off x="9258300" y="6497638"/>
            <a:ext cx="6477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/>
          <a:lstStyle>
            <a:lvl1pPr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 eaLnBrk="1" hangingPunct="1"/>
            <a:fld id="{64BCCAFD-7D10-43A7-804D-F40F5F3001B2}" type="slidenum">
              <a:rPr lang="en-US" altLang="ja-JP" sz="2000">
                <a:latin typeface="Times New Roman" pitchFamily="18" charset="0"/>
                <a:cs typeface="Times New Roman" pitchFamily="18" charset="0"/>
              </a:rPr>
              <a:pPr algn="r" eaLnBrk="1" hangingPunct="1"/>
              <a:t>5</a:t>
            </a:fld>
            <a:endParaRPr lang="en-US" altLang="ja-JP" sz="2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201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513" y="922338"/>
            <a:ext cx="7056437" cy="456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2" name="正方形/長方形 14"/>
          <p:cNvSpPr>
            <a:spLocks noChangeArrowheads="1"/>
          </p:cNvSpPr>
          <p:nvPr/>
        </p:nvSpPr>
        <p:spPr bwMode="auto">
          <a:xfrm>
            <a:off x="266700" y="3471863"/>
            <a:ext cx="21002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sz="1800">
                <a:latin typeface="Times New Roman" pitchFamily="18" charset="0"/>
                <a:cs typeface="Times New Roman" pitchFamily="18" charset="0"/>
              </a:rPr>
              <a:t>Japan will not adopt </a:t>
            </a:r>
            <a:r>
              <a:rPr lang="en-US" altLang="ja-JP" sz="180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Phase 3 </a:t>
            </a:r>
            <a:r>
              <a:rPr lang="en-US" altLang="ja-JP" sz="1800">
                <a:latin typeface="Times New Roman" pitchFamily="18" charset="0"/>
                <a:cs typeface="Times New Roman" pitchFamily="18" charset="0"/>
              </a:rPr>
              <a:t>for the time being.</a:t>
            </a:r>
            <a:endParaRPr lang="ja-JP" altLang="en-US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3" name="右矢印 15"/>
          <p:cNvSpPr>
            <a:spLocks noChangeArrowheads="1"/>
          </p:cNvSpPr>
          <p:nvPr/>
        </p:nvSpPr>
        <p:spPr bwMode="auto">
          <a:xfrm rot="5400000">
            <a:off x="1081881" y="2955132"/>
            <a:ext cx="360363" cy="673100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eaLnBrk="1" hangingPunct="1"/>
            <a:endParaRPr lang="ja-JP" altLang="en-US" sz="1600"/>
          </a:p>
        </p:txBody>
      </p:sp>
      <p:sp>
        <p:nvSpPr>
          <p:cNvPr id="8204" name="正方形/長方形 8"/>
          <p:cNvSpPr>
            <a:spLocks noChangeArrowheads="1"/>
          </p:cNvSpPr>
          <p:nvPr/>
        </p:nvSpPr>
        <p:spPr bwMode="auto">
          <a:xfrm>
            <a:off x="147638" y="5424488"/>
            <a:ext cx="709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sz="1400">
                <a:solidFill>
                  <a:srgbClr val="000000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*1  PMR (Power to Mass Ratio) means following formula.</a:t>
            </a:r>
          </a:p>
          <a:p>
            <a:r>
              <a:rPr lang="en-US" altLang="ja-JP" sz="1400">
                <a:solidFill>
                  <a:srgbClr val="000000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      </a:t>
            </a:r>
            <a:r>
              <a:rPr lang="en-US" altLang="ja-JP" sz="1400" i="1">
                <a:solidFill>
                  <a:srgbClr val="000000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&lt;Maximum output power (kw) / </a:t>
            </a:r>
            <a:r>
              <a:rPr lang="en-US" altLang="ja-JP" sz="1400" i="1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Mass of a vehicle in running order</a:t>
            </a:r>
            <a:r>
              <a:rPr lang="en-US" altLang="ja-JP" sz="1400" i="1">
                <a:solidFill>
                  <a:srgbClr val="000000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(kg))×1000&gt;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正方形/長方形 35"/>
          <p:cNvSpPr>
            <a:spLocks noChangeArrowheads="1"/>
          </p:cNvSpPr>
          <p:nvPr/>
        </p:nvSpPr>
        <p:spPr bwMode="auto">
          <a:xfrm>
            <a:off x="344488" y="3883025"/>
            <a:ext cx="35290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1600">
                <a:latin typeface="Century" pitchFamily="18" charset="0"/>
                <a:ea typeface="HG丸ｺﾞｼｯｸM-PRO" pitchFamily="50" charset="-128"/>
              </a:rPr>
              <a:t>・</a:t>
            </a:r>
            <a:r>
              <a:rPr lang="en-US" altLang="ja-JP" sz="1600" u="sng">
                <a:latin typeface="Century" pitchFamily="18" charset="0"/>
                <a:ea typeface="HG丸ｺﾞｼｯｸM-PRO" pitchFamily="50" charset="-128"/>
              </a:rPr>
              <a:t>Stud-less tires*</a:t>
            </a:r>
            <a:endParaRPr lang="ja-JP" altLang="en-US" sz="1600" u="sng">
              <a:latin typeface="Century" pitchFamily="18" charset="0"/>
              <a:ea typeface="HG丸ｺﾞｼｯｸM-PRO" pitchFamily="50" charset="-128"/>
            </a:endParaRPr>
          </a:p>
        </p:txBody>
      </p:sp>
      <p:sp>
        <p:nvSpPr>
          <p:cNvPr id="9219" name="正方形/長方形 9"/>
          <p:cNvSpPr>
            <a:spLocks noChangeArrowheads="1"/>
          </p:cNvSpPr>
          <p:nvPr/>
        </p:nvSpPr>
        <p:spPr bwMode="auto">
          <a:xfrm>
            <a:off x="342900" y="1423988"/>
            <a:ext cx="57975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sz="1600" dirty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</a:rPr>
              <a:t> * Automobile which wear the following tires is out of scope.</a:t>
            </a:r>
          </a:p>
        </p:txBody>
      </p:sp>
      <p:sp>
        <p:nvSpPr>
          <p:cNvPr id="9220" name="正方形/長方形 13"/>
          <p:cNvSpPr>
            <a:spLocks noChangeArrowheads="1"/>
          </p:cNvSpPr>
          <p:nvPr/>
        </p:nvSpPr>
        <p:spPr bwMode="auto">
          <a:xfrm>
            <a:off x="273050" y="1096963"/>
            <a:ext cx="27352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/>
          <a:p>
            <a:pPr marL="354013" indent="-354013" algn="just" eaLnBrk="1" hangingPunct="1">
              <a:buFont typeface="Wingdings" pitchFamily="2" charset="2"/>
              <a:buChar char="Ø"/>
            </a:pPr>
            <a:r>
              <a:rPr lang="en-US" altLang="ja-JP" sz="160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M,</a:t>
            </a:r>
            <a:r>
              <a:rPr lang="ja-JP" altLang="en-US" sz="160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lang="en-US" altLang="ja-JP" sz="160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N</a:t>
            </a:r>
            <a:r>
              <a:rPr lang="ja-JP" altLang="en-US" sz="160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lang="en-US" altLang="ja-JP" sz="160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and O category</a:t>
            </a:r>
            <a:endParaRPr lang="ja-JP" altLang="en-US" sz="1600"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9221" name="正方形/長方形 8"/>
          <p:cNvSpPr>
            <a:spLocks noChangeArrowheads="1"/>
          </p:cNvSpPr>
          <p:nvPr/>
        </p:nvSpPr>
        <p:spPr bwMode="auto">
          <a:xfrm>
            <a:off x="-87313" y="692150"/>
            <a:ext cx="1512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/>
          <a:p>
            <a:pPr eaLnBrk="1" hangingPunct="1"/>
            <a:r>
              <a:rPr lang="ja-JP" altLang="ja-JP" sz="200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【</a:t>
            </a:r>
            <a:r>
              <a:rPr lang="en-US" altLang="ja-JP" sz="2000" b="1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 Scope </a:t>
            </a:r>
            <a:r>
              <a:rPr lang="ja-JP" altLang="ja-JP" sz="2000" b="1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】</a:t>
            </a:r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ja-JP" sz="32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Next</a:t>
            </a:r>
            <a:r>
              <a:rPr lang="ja-JP" altLang="en-US" sz="32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lang="en-US" altLang="ja-JP" sz="32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tire </a:t>
            </a:r>
            <a:r>
              <a:rPr lang="en-US" altLang="ja-JP" sz="32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noise regulation</a:t>
            </a:r>
            <a:endParaRPr lang="en-US" altLang="ja-JP" sz="3200" b="1" dirty="0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3" name="正方形/長方形 14"/>
          <p:cNvSpPr>
            <a:spLocks noChangeArrowheads="1"/>
          </p:cNvSpPr>
          <p:nvPr/>
        </p:nvSpPr>
        <p:spPr bwMode="auto">
          <a:xfrm>
            <a:off x="346076" y="2314576"/>
            <a:ext cx="34559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r>
              <a:rPr lang="ja-JP" altLang="en-US" sz="1600" dirty="0" smtClean="0">
                <a:solidFill>
                  <a:srgbClr val="000000"/>
                </a:solidFill>
                <a:latin typeface="Century" panose="02040604050505020304" pitchFamily="18" charset="0"/>
                <a:ea typeface="HG丸ｺﾞｼｯｸM-PRO" panose="020F0600000000000000" pitchFamily="50" charset="-128"/>
              </a:rPr>
              <a:t>・</a:t>
            </a:r>
            <a:r>
              <a:rPr lang="en-US" altLang="ja-JP" sz="1600" strike="sngStrike" dirty="0" smtClean="0">
                <a:solidFill>
                  <a:srgbClr val="000000"/>
                </a:solidFill>
                <a:latin typeface="Century" panose="02040604050505020304" pitchFamily="18" charset="0"/>
                <a:ea typeface="HG丸ｺﾞｼｯｸM-PRO" panose="020F0600000000000000" pitchFamily="50" charset="-128"/>
              </a:rPr>
              <a:t>Temporary use spare tires</a:t>
            </a:r>
          </a:p>
        </p:txBody>
      </p:sp>
      <p:sp>
        <p:nvSpPr>
          <p:cNvPr id="20490" name="正方形/長方形 15"/>
          <p:cNvSpPr>
            <a:spLocks noChangeArrowheads="1"/>
          </p:cNvSpPr>
          <p:nvPr/>
        </p:nvSpPr>
        <p:spPr bwMode="auto">
          <a:xfrm>
            <a:off x="346076" y="2581276"/>
            <a:ext cx="38163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r>
              <a:rPr lang="ja-JP" altLang="en-US" sz="1600" dirty="0" smtClean="0">
                <a:solidFill>
                  <a:srgbClr val="000000"/>
                </a:solidFill>
                <a:latin typeface="Century" panose="02040604050505020304" pitchFamily="18" charset="0"/>
                <a:ea typeface="HG丸ｺﾞｼｯｸM-PRO" panose="020F0600000000000000" pitchFamily="50" charset="-128"/>
              </a:rPr>
              <a:t>・</a:t>
            </a:r>
            <a:r>
              <a:rPr lang="en-US" altLang="ja-JP" sz="1600" strike="sngStrike" dirty="0" smtClean="0">
                <a:solidFill>
                  <a:srgbClr val="000000"/>
                </a:solidFill>
                <a:latin typeface="Century" panose="02040604050505020304" pitchFamily="18" charset="0"/>
                <a:ea typeface="HG丸ｺﾞｼｯｸM-PRO" panose="020F0600000000000000" pitchFamily="50" charset="-128"/>
              </a:rPr>
              <a:t>Tires designed for competitions</a:t>
            </a:r>
          </a:p>
        </p:txBody>
      </p:sp>
      <p:sp>
        <p:nvSpPr>
          <p:cNvPr id="9225" name="正方形/長方形 17"/>
          <p:cNvSpPr>
            <a:spLocks noChangeArrowheads="1"/>
          </p:cNvSpPr>
          <p:nvPr/>
        </p:nvSpPr>
        <p:spPr bwMode="auto">
          <a:xfrm>
            <a:off x="342900" y="1665288"/>
            <a:ext cx="87137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1600" dirty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</a:rPr>
              <a:t>・</a:t>
            </a:r>
            <a:r>
              <a:rPr lang="en-US" altLang="ja-JP" sz="1600" dirty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</a:rPr>
              <a:t>Tires having a nominal rim diameter code </a:t>
            </a:r>
            <a:r>
              <a:rPr lang="ja-JP" altLang="en-US" sz="1600" dirty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</a:rPr>
              <a:t>≦</a:t>
            </a:r>
            <a:r>
              <a:rPr lang="en-US" altLang="ja-JP" sz="1600" dirty="0" smtClean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</a:rPr>
              <a:t> </a:t>
            </a:r>
            <a:r>
              <a:rPr lang="en-US" altLang="ja-JP" sz="1600" dirty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</a:rPr>
              <a:t>10 (or </a:t>
            </a:r>
            <a:r>
              <a:rPr lang="ja-JP" altLang="en-US" sz="1600" dirty="0" smtClean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</a:rPr>
              <a:t>≦</a:t>
            </a:r>
            <a:r>
              <a:rPr lang="en-US" altLang="ja-JP" sz="1600" dirty="0" smtClean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</a:rPr>
              <a:t> </a:t>
            </a:r>
            <a:r>
              <a:rPr lang="en-US" altLang="ja-JP" sz="1600" dirty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</a:rPr>
              <a:t>254 mm) or </a:t>
            </a:r>
            <a:r>
              <a:rPr lang="ja-JP" altLang="en-US" sz="1600" dirty="0" smtClean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</a:rPr>
              <a:t>≧</a:t>
            </a:r>
            <a:r>
              <a:rPr lang="en-US" altLang="ja-JP" sz="1600" dirty="0" smtClean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</a:rPr>
              <a:t> </a:t>
            </a:r>
            <a:r>
              <a:rPr lang="en-US" altLang="ja-JP" sz="1600" dirty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</a:rPr>
              <a:t>25 (or </a:t>
            </a:r>
            <a:r>
              <a:rPr lang="ja-JP" altLang="en-US" sz="1600" dirty="0" smtClean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</a:rPr>
              <a:t>≧</a:t>
            </a:r>
            <a:r>
              <a:rPr lang="en-US" altLang="ja-JP" sz="1600" dirty="0" smtClean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</a:rPr>
              <a:t> </a:t>
            </a:r>
            <a:r>
              <a:rPr lang="en-US" altLang="ja-JP" sz="1600" dirty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</a:rPr>
              <a:t>635 mm)</a:t>
            </a:r>
          </a:p>
        </p:txBody>
      </p:sp>
      <p:sp>
        <p:nvSpPr>
          <p:cNvPr id="9226" name="正方形/長方形 18"/>
          <p:cNvSpPr>
            <a:spLocks noChangeArrowheads="1"/>
          </p:cNvSpPr>
          <p:nvPr/>
        </p:nvSpPr>
        <p:spPr bwMode="auto">
          <a:xfrm>
            <a:off x="360363" y="1882775"/>
            <a:ext cx="47275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160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</a:rPr>
              <a:t>・</a:t>
            </a:r>
            <a:r>
              <a:rPr lang="en-US" altLang="ja-JP" sz="160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</a:rPr>
              <a:t>Tires with a speed rating less than 80 km/h</a:t>
            </a:r>
          </a:p>
        </p:txBody>
      </p:sp>
      <p:sp>
        <p:nvSpPr>
          <p:cNvPr id="22543" name="正方形/長方形 19"/>
          <p:cNvSpPr>
            <a:spLocks noChangeArrowheads="1"/>
          </p:cNvSpPr>
          <p:nvPr/>
        </p:nvSpPr>
        <p:spPr bwMode="auto">
          <a:xfrm>
            <a:off x="360363" y="3055666"/>
            <a:ext cx="90185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r>
              <a:rPr lang="ja-JP" altLang="en-US" sz="1600" dirty="0" smtClean="0">
                <a:solidFill>
                  <a:srgbClr val="000000"/>
                </a:solidFill>
                <a:latin typeface="Century" panose="02040604050505020304" pitchFamily="18" charset="0"/>
                <a:ea typeface="HG丸ｺﾞｼｯｸM-PRO" panose="020F0600000000000000" pitchFamily="50" charset="-128"/>
              </a:rPr>
              <a:t>・</a:t>
            </a:r>
            <a:r>
              <a:rPr lang="en-US" altLang="ja-JP" sz="1600" strike="sngStrike" dirty="0" smtClean="0">
                <a:solidFill>
                  <a:srgbClr val="000000"/>
                </a:solidFill>
                <a:latin typeface="Century" panose="02040604050505020304" pitchFamily="18" charset="0"/>
                <a:ea typeface="HG丸ｺﾞｼｯｸM-PRO" panose="020F0600000000000000" pitchFamily="50" charset="-128"/>
              </a:rPr>
              <a:t>Tires fitted with additional devices to improve traction properties (e.g. studded tires)</a:t>
            </a:r>
          </a:p>
        </p:txBody>
      </p:sp>
      <p:sp>
        <p:nvSpPr>
          <p:cNvPr id="18448" name="正方形/長方形 20"/>
          <p:cNvSpPr>
            <a:spLocks noChangeArrowheads="1"/>
          </p:cNvSpPr>
          <p:nvPr/>
        </p:nvSpPr>
        <p:spPr bwMode="auto">
          <a:xfrm>
            <a:off x="360363" y="3343003"/>
            <a:ext cx="92011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600" dirty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</a:rPr>
              <a:t>・</a:t>
            </a:r>
            <a:r>
              <a:rPr lang="en-US" altLang="ja-JP" sz="1600" strike="sngStrike" dirty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</a:rPr>
              <a:t>Tires designed only to be fitted to vehicles registered for the first time before 1 October 1990.</a:t>
            </a:r>
          </a:p>
        </p:txBody>
      </p:sp>
      <p:sp>
        <p:nvSpPr>
          <p:cNvPr id="9229" name="正方形/長方形 21"/>
          <p:cNvSpPr>
            <a:spLocks noChangeArrowheads="1"/>
          </p:cNvSpPr>
          <p:nvPr/>
        </p:nvSpPr>
        <p:spPr bwMode="auto">
          <a:xfrm>
            <a:off x="358775" y="2093913"/>
            <a:ext cx="30813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1600">
                <a:latin typeface="Century" pitchFamily="18" charset="0"/>
                <a:ea typeface="HG丸ｺﾞｼｯｸM-PRO" pitchFamily="50" charset="-128"/>
              </a:rPr>
              <a:t>・</a:t>
            </a:r>
            <a:r>
              <a:rPr lang="en-US" altLang="ja-JP" sz="1600">
                <a:latin typeface="Century" pitchFamily="18" charset="0"/>
                <a:ea typeface="HG丸ｺﾞｼｯｸM-PRO" pitchFamily="50" charset="-128"/>
              </a:rPr>
              <a:t>Professional off-road tires.</a:t>
            </a:r>
          </a:p>
        </p:txBody>
      </p:sp>
      <p:sp>
        <p:nvSpPr>
          <p:cNvPr id="9230" name="スライド番号プレースホルダ 9"/>
          <p:cNvSpPr txBox="1">
            <a:spLocks/>
          </p:cNvSpPr>
          <p:nvPr/>
        </p:nvSpPr>
        <p:spPr bwMode="auto">
          <a:xfrm>
            <a:off x="9458325" y="6524625"/>
            <a:ext cx="447675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fld id="{F1C8FF48-9BEE-4C36-9EB6-1CC70A2A115C}" type="slidenum">
              <a:rPr lang="en-US" altLang="ja-JP" sz="1800">
                <a:latin typeface="Times New Roman" pitchFamily="18" charset="0"/>
                <a:cs typeface="Times New Roman" pitchFamily="18" charset="0"/>
              </a:rPr>
              <a:pPr algn="r"/>
              <a:t>6</a:t>
            </a:fld>
            <a:endParaRPr lang="en-US" altLang="ja-JP" sz="18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952736"/>
              </p:ext>
            </p:extLst>
          </p:nvPr>
        </p:nvGraphicFramePr>
        <p:xfrm>
          <a:off x="990600" y="4859338"/>
          <a:ext cx="7418388" cy="1739109"/>
        </p:xfrm>
        <a:graphic>
          <a:graphicData uri="http://schemas.openxmlformats.org/drawingml/2006/table">
            <a:tbl>
              <a:tblPr/>
              <a:tblGrid>
                <a:gridCol w="2413000"/>
                <a:gridCol w="2722563"/>
                <a:gridCol w="2282825"/>
              </a:tblGrid>
              <a:tr h="303213">
                <a:tc row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Category of 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Ｐゴシック" pitchFamily="50" charset="-128"/>
                          <a:cs typeface="Times New Roman" pitchFamily="18" charset="0"/>
                        </a:rPr>
                        <a:t>vehicle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059" marB="4505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Date of enforcement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T="45059" marB="4505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7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New Type Approval Vehicles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(Except PHP Vehicle)</a:t>
                      </a:r>
                    </a:p>
                  </a:txBody>
                  <a:tcPr marT="45059" marB="4505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Other than above mentioned</a:t>
                      </a:r>
                    </a:p>
                  </a:txBody>
                  <a:tcPr marT="45059" marB="4505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M1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T="45059" marB="450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丸ｺﾞｼｯｸM-PRO" pitchFamily="50" charset="-128"/>
                        </a:rPr>
                        <a:t> 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1 April 2018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T="45059" marB="450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丸ｺﾞｼｯｸM-PRO" pitchFamily="50" charset="-128"/>
                        </a:rPr>
                        <a:t> 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1 April 2022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T="45059" marB="450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M2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、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N1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、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O1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、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O2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T="45059" marB="450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1 April 2019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T="45059" marB="450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1 April 2024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T="45059" marB="450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M3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、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N2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、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N3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、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O3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、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O4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T="45059" marB="450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1 April 2023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T="45059" marB="450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1 April 2026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T="45059" marB="450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55" name="Text Box 3"/>
          <p:cNvSpPr txBox="1">
            <a:spLocks noChangeArrowheads="1"/>
          </p:cNvSpPr>
          <p:nvPr/>
        </p:nvSpPr>
        <p:spPr bwMode="auto">
          <a:xfrm>
            <a:off x="-15875" y="4459288"/>
            <a:ext cx="4032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ja-JP" sz="2000" b="1" dirty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【Date of </a:t>
            </a:r>
            <a:r>
              <a:rPr lang="en-US" altLang="ja-JP" sz="2000" b="1" dirty="0" smtClean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enforcement</a:t>
            </a:r>
            <a:r>
              <a:rPr lang="en-US" altLang="ja-JP" sz="2000" b="1" dirty="0"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】</a:t>
            </a:r>
            <a:endParaRPr lang="ja-JP" altLang="en-US" sz="2000" b="1" dirty="0"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22" name="正方形/長方形 17"/>
          <p:cNvSpPr>
            <a:spLocks noChangeArrowheads="1"/>
          </p:cNvSpPr>
          <p:nvPr/>
        </p:nvSpPr>
        <p:spPr bwMode="auto">
          <a:xfrm>
            <a:off x="344488" y="2847777"/>
            <a:ext cx="87137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r>
              <a:rPr lang="ja-JP" altLang="en-US" sz="1600" dirty="0" smtClean="0">
                <a:solidFill>
                  <a:srgbClr val="000000"/>
                </a:solidFill>
                <a:latin typeface="Century" panose="02040604050505020304" pitchFamily="18" charset="0"/>
                <a:ea typeface="HG丸ｺﾞｼｯｸM-PRO" panose="020F0600000000000000" pitchFamily="50" charset="-128"/>
              </a:rPr>
              <a:t>・</a:t>
            </a:r>
            <a:r>
              <a:rPr lang="en-US" altLang="ja-JP" sz="1600" strike="sngStrike" dirty="0" smtClean="0">
                <a:solidFill>
                  <a:srgbClr val="000000"/>
                </a:solidFill>
                <a:latin typeface="Century" panose="02040604050505020304" pitchFamily="18" charset="0"/>
                <a:ea typeface="HG丸ｺﾞｼｯｸM-PRO" panose="020F0600000000000000" pitchFamily="50" charset="-128"/>
              </a:rPr>
              <a:t>Tires</a:t>
            </a:r>
            <a:r>
              <a:rPr lang="ja-JP" altLang="en-US" sz="1600" strike="sngStrike" dirty="0" smtClean="0">
                <a:solidFill>
                  <a:srgbClr val="000000"/>
                </a:solidFill>
                <a:latin typeface="Century" panose="02040604050505020304" pitchFamily="18" charset="0"/>
                <a:ea typeface="HG丸ｺﾞｼｯｸM-PRO" panose="020F0600000000000000" pitchFamily="50" charset="-128"/>
              </a:rPr>
              <a:t> </a:t>
            </a:r>
            <a:r>
              <a:rPr lang="en-US" altLang="ja-JP" sz="1600" strike="sngStrike" dirty="0" smtClean="0">
                <a:solidFill>
                  <a:srgbClr val="000000"/>
                </a:solidFill>
                <a:latin typeface="Century" panose="02040604050505020304" pitchFamily="18" charset="0"/>
                <a:ea typeface="HG丸ｺﾞｼｯｸM-PRO" panose="020F0600000000000000" pitchFamily="50" charset="-128"/>
              </a:rPr>
              <a:t>intended to be fitted to road vehicles of categories other than M,N and O</a:t>
            </a:r>
          </a:p>
        </p:txBody>
      </p:sp>
      <p:sp>
        <p:nvSpPr>
          <p:cNvPr id="23" name="正方形/長方形 17"/>
          <p:cNvSpPr>
            <a:spLocks noChangeArrowheads="1"/>
          </p:cNvSpPr>
          <p:nvPr/>
        </p:nvSpPr>
        <p:spPr bwMode="auto">
          <a:xfrm>
            <a:off x="358775" y="3610720"/>
            <a:ext cx="87137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r>
              <a:rPr lang="ja-JP" altLang="en-US" sz="1600" dirty="0" smtClean="0">
                <a:latin typeface="Century" panose="02040604050505020304" pitchFamily="18" charset="0"/>
                <a:ea typeface="HG丸ｺﾞｼｯｸM-PRO" panose="020F0600000000000000" pitchFamily="50" charset="-128"/>
              </a:rPr>
              <a:t>・</a:t>
            </a:r>
            <a:r>
              <a:rPr lang="en-US" altLang="ja-JP" sz="1600" u="sng" dirty="0" smtClean="0">
                <a:latin typeface="Century" panose="02040604050505020304" pitchFamily="18" charset="0"/>
                <a:ea typeface="HG丸ｺﾞｼｯｸM-PRO" panose="020F0600000000000000" pitchFamily="50" charset="-128"/>
              </a:rPr>
              <a:t>Tires conforming to Regulation No.75</a:t>
            </a:r>
            <a:endParaRPr lang="en-US" altLang="ja-JP" sz="1600" u="sng" strike="sngStrike" dirty="0" smtClean="0">
              <a:latin typeface="Century" panose="02040604050505020304" pitchFamily="18" charset="0"/>
              <a:ea typeface="HG丸ｺﾞｼｯｸM-PRO" panose="020F0600000000000000" pitchFamily="50" charset="-128"/>
            </a:endParaRPr>
          </a:p>
        </p:txBody>
      </p:sp>
      <p:sp>
        <p:nvSpPr>
          <p:cNvPr id="9258" name="正方形/長方形 9"/>
          <p:cNvSpPr>
            <a:spLocks noChangeArrowheads="1"/>
          </p:cNvSpPr>
          <p:nvPr/>
        </p:nvSpPr>
        <p:spPr bwMode="auto">
          <a:xfrm>
            <a:off x="792163" y="4156075"/>
            <a:ext cx="84089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sz="160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</a:rPr>
              <a:t>*Japanese original tires which is designed to ensure the safety on both ice and snow</a:t>
            </a:r>
            <a:endParaRPr lang="ja-JP" altLang="en-US" sz="1600">
              <a:solidFill>
                <a:srgbClr val="000000"/>
              </a:solidFill>
              <a:latin typeface="Century" pitchFamily="18" charset="0"/>
              <a:ea typeface="HG丸ｺﾞｼｯｸM-PRO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roup 86"/>
          <p:cNvGraphicFramePr>
            <a:graphicFrameLocks noGrp="1"/>
          </p:cNvGraphicFramePr>
          <p:nvPr/>
        </p:nvGraphicFramePr>
        <p:xfrm>
          <a:off x="2408238" y="4941888"/>
          <a:ext cx="5137150" cy="1748292"/>
        </p:xfrm>
        <a:graphic>
          <a:graphicData uri="http://schemas.openxmlformats.org/drawingml/2006/table">
            <a:tbl>
              <a:tblPr/>
              <a:tblGrid>
                <a:gridCol w="1465262"/>
                <a:gridCol w="1871663"/>
                <a:gridCol w="1800225"/>
              </a:tblGrid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Class of tire</a:t>
                      </a:r>
                    </a:p>
                  </a:txBody>
                  <a:tcPr marL="35996" marR="35996" marT="46769" marB="4676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MAX value(Stage 1)</a:t>
                      </a:r>
                    </a:p>
                  </a:txBody>
                  <a:tcPr marL="35996" marR="35996" marT="46769" marB="4676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MAX value(Stage 2)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　</a:t>
                      </a:r>
                      <a:endParaRPr kumimoji="1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35996" marR="35996" marT="46769" marB="4676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C1</a:t>
                      </a:r>
                    </a:p>
                  </a:txBody>
                  <a:tcPr marL="35996" marR="35996" marT="46769" marB="4676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12.0</a:t>
                      </a:r>
                    </a:p>
                  </a:txBody>
                  <a:tcPr marL="35996" marR="35996" marT="46769" marB="4676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10.5</a:t>
                      </a:r>
                    </a:p>
                  </a:txBody>
                  <a:tcPr marL="35996" marR="35996" marT="46769" marB="4676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C2</a:t>
                      </a:r>
                    </a:p>
                  </a:txBody>
                  <a:tcPr marL="35996" marR="35996" marT="46769" marB="4676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10.5</a:t>
                      </a:r>
                    </a:p>
                  </a:txBody>
                  <a:tcPr marL="35996" marR="35996" marT="46769" marB="4676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9.0</a:t>
                      </a:r>
                    </a:p>
                  </a:txBody>
                  <a:tcPr marL="35996" marR="35996" marT="46769" marB="4676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C3</a:t>
                      </a:r>
                    </a:p>
                  </a:txBody>
                  <a:tcPr marL="35996" marR="35996" marT="46769" marB="4676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8.0</a:t>
                      </a:r>
                    </a:p>
                  </a:txBody>
                  <a:tcPr marL="35996" marR="35996" marT="46769" marB="4676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6.5</a:t>
                      </a:r>
                    </a:p>
                  </a:txBody>
                  <a:tcPr marL="35996" marR="35996" marT="46769" marB="4676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For "snow tire for use in severe snow conditions", the limits shall be increased by 1 N/kN.</a:t>
                      </a:r>
                    </a:p>
                  </a:txBody>
                  <a:tcPr marL="35996" marR="35996" marT="46769" marB="4676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7" name="Group 86"/>
          <p:cNvGraphicFramePr>
            <a:graphicFrameLocks noGrp="1"/>
          </p:cNvGraphicFramePr>
          <p:nvPr/>
        </p:nvGraphicFramePr>
        <p:xfrm>
          <a:off x="4808538" y="1546225"/>
          <a:ext cx="4765675" cy="3070120"/>
        </p:xfrm>
        <a:graphic>
          <a:graphicData uri="http://schemas.openxmlformats.org/drawingml/2006/table">
            <a:tbl>
              <a:tblPr/>
              <a:tblGrid>
                <a:gridCol w="720725"/>
                <a:gridCol w="166687"/>
                <a:gridCol w="1397000"/>
                <a:gridCol w="1092200"/>
                <a:gridCol w="1389063"/>
              </a:tblGrid>
              <a:tr h="3063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Class of tire</a:t>
                      </a:r>
                    </a:p>
                  </a:txBody>
                  <a:tcPr marL="36003" marR="36003" marT="46826" marB="468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Normal Section Width (mm)</a:t>
                      </a:r>
                    </a:p>
                  </a:txBody>
                  <a:tcPr marL="36003" marR="36003" marT="46826" marB="468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Limit dB(Stage 2)</a:t>
                      </a:r>
                    </a:p>
                  </a:txBody>
                  <a:tcPr marL="36003" marR="36003" marT="46826" marB="468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63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Other</a:t>
                      </a:r>
                    </a:p>
                  </a:txBody>
                  <a:tcPr marL="36003" marR="36003" marT="46826" marB="468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Traction tires</a:t>
                      </a:r>
                    </a:p>
                  </a:txBody>
                  <a:tcPr marL="36003" marR="36003" marT="46826" marB="468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C2</a:t>
                      </a:r>
                    </a:p>
                  </a:txBody>
                  <a:tcPr marL="36003" marR="36003" marT="46826" marB="468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Normal tire</a:t>
                      </a:r>
                    </a:p>
                  </a:txBody>
                  <a:tcPr marL="36003" marR="36003" marT="46826" marB="468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36003" marR="36003" marT="46826" marB="468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73</a:t>
                      </a:r>
                    </a:p>
                  </a:txBody>
                  <a:tcPr marL="36003" marR="36003" marT="46826" marB="468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36003" marR="36003" marT="46826" marB="468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Snow tire </a:t>
                      </a:r>
                    </a:p>
                  </a:txBody>
                  <a:tcPr marL="36003" marR="36003" marT="46826" marB="46826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36003" marR="36003" marT="46826" marB="468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73</a:t>
                      </a:r>
                    </a:p>
                  </a:txBody>
                  <a:tcPr marL="36003" marR="36003" marT="46826" marB="468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Severe snow tire</a:t>
                      </a:r>
                    </a:p>
                  </a:txBody>
                  <a:tcPr marL="36003" marR="36003" marT="46826" marB="468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73</a:t>
                      </a:r>
                    </a:p>
                  </a:txBody>
                  <a:tcPr marL="36003" marR="36003" marT="46826" marB="468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36003" marR="36003" marT="46826" marB="468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Special use tire</a:t>
                      </a:r>
                    </a:p>
                  </a:txBody>
                  <a:tcPr marL="36003" marR="36003" marT="46826" marB="468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36003" marR="36003" marT="46826" marB="468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36003" marR="36003" marT="46826" marB="468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C3</a:t>
                      </a:r>
                    </a:p>
                  </a:txBody>
                  <a:tcPr marL="36003" marR="36003" marT="46826" marB="468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Normal tire</a:t>
                      </a:r>
                    </a:p>
                  </a:txBody>
                  <a:tcPr marL="36003" marR="36003" marT="46826" marB="468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73</a:t>
                      </a:r>
                    </a:p>
                  </a:txBody>
                  <a:tcPr marL="36003" marR="36003" marT="46826" marB="468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36003" marR="36003" marT="46826" marB="468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36003" marR="36003" marT="46826" marB="468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Snow tire </a:t>
                      </a:r>
                    </a:p>
                  </a:txBody>
                  <a:tcPr marL="36003" marR="36003" marT="46826" marB="46826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73</a:t>
                      </a:r>
                    </a:p>
                  </a:txBody>
                  <a:tcPr marL="36003" marR="36003" marT="46826" marB="468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36003" marR="36003" marT="46826" marB="468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Severe snow tire</a:t>
                      </a:r>
                    </a:p>
                  </a:txBody>
                  <a:tcPr marL="36003" marR="36003" marT="46826" marB="468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36003" marR="36003" marT="46826" marB="468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76</a:t>
                      </a:r>
                    </a:p>
                  </a:txBody>
                  <a:tcPr marL="36003" marR="36003" marT="46826" marB="468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Special use tire</a:t>
                      </a:r>
                    </a:p>
                  </a:txBody>
                  <a:tcPr marL="36003" marR="36003" marT="46826" marB="468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36003" marR="36003" marT="46826" marB="468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77</a:t>
                      </a:r>
                    </a:p>
                  </a:txBody>
                  <a:tcPr marL="36003" marR="36003" marT="46826" marB="468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Group 86"/>
          <p:cNvGraphicFramePr>
            <a:graphicFrameLocks noGrp="1"/>
          </p:cNvGraphicFramePr>
          <p:nvPr/>
        </p:nvGraphicFramePr>
        <p:xfrm>
          <a:off x="488950" y="1736725"/>
          <a:ext cx="4105275" cy="2886081"/>
        </p:xfrm>
        <a:graphic>
          <a:graphicData uri="http://schemas.openxmlformats.org/drawingml/2006/table">
            <a:tbl>
              <a:tblPr/>
              <a:tblGrid>
                <a:gridCol w="857250"/>
                <a:gridCol w="1714500"/>
                <a:gridCol w="1533525"/>
              </a:tblGrid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Class of tire</a:t>
                      </a:r>
                    </a:p>
                  </a:txBody>
                  <a:tcPr marL="36015" marR="36015" marT="46833" marB="468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Normal Section Width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(mm)</a:t>
                      </a:r>
                    </a:p>
                  </a:txBody>
                  <a:tcPr marL="36015" marR="36015" marT="46833" marB="468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Limit dB (Stage 2)</a:t>
                      </a:r>
                    </a:p>
                  </a:txBody>
                  <a:tcPr marL="36015" marR="36015" marT="46833" marB="468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HG丸ｺﾞｼｯｸM-PRO" pitchFamily="50" charset="-128"/>
                        </a:rPr>
                        <a:t>C1</a:t>
                      </a:r>
                    </a:p>
                  </a:txBody>
                  <a:tcPr marL="36015" marR="36015" marT="46833" marB="468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HG丸ｺﾞｼｯｸM-PRO" pitchFamily="50" charset="-128"/>
                        </a:rPr>
                        <a:t>w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HG丸ｺﾞｼｯｸM-PRO" pitchFamily="50" charset="-128"/>
                        </a:rPr>
                        <a:t>≦</a:t>
                      </a: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HG丸ｺﾞｼｯｸM-PRO" pitchFamily="50" charset="-128"/>
                        </a:rPr>
                        <a:t>185</a:t>
                      </a:r>
                    </a:p>
                  </a:txBody>
                  <a:tcPr marL="36015" marR="36015" marT="46833" marB="468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HG丸ｺﾞｼｯｸM-PRO" pitchFamily="50" charset="-128"/>
                        </a:rPr>
                        <a:t>70</a:t>
                      </a:r>
                    </a:p>
                  </a:txBody>
                  <a:tcPr marL="36015" marR="36015" marT="46833" marB="468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HG丸ｺﾞｼｯｸM-PRO" pitchFamily="50" charset="-128"/>
                        </a:rPr>
                        <a:t>185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HG丸ｺﾞｼｯｸM-PRO" pitchFamily="50" charset="-128"/>
                        </a:rPr>
                        <a:t>＜</a:t>
                      </a: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HG丸ｺﾞｼｯｸM-PRO" pitchFamily="50" charset="-128"/>
                        </a:rPr>
                        <a:t>w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HG丸ｺﾞｼｯｸM-PRO" pitchFamily="50" charset="-128"/>
                        </a:rPr>
                        <a:t>≦</a:t>
                      </a: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HG丸ｺﾞｼｯｸM-PRO" pitchFamily="50" charset="-128"/>
                        </a:rPr>
                        <a:t>245</a:t>
                      </a:r>
                    </a:p>
                  </a:txBody>
                  <a:tcPr marL="36015" marR="36015" marT="46833" marB="468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HG丸ｺﾞｼｯｸM-PRO" pitchFamily="50" charset="-128"/>
                        </a:rPr>
                        <a:t>71</a:t>
                      </a:r>
                    </a:p>
                  </a:txBody>
                  <a:tcPr marL="36015" marR="36015" marT="46833" marB="468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HG丸ｺﾞｼｯｸM-PRO" pitchFamily="50" charset="-128"/>
                        </a:rPr>
                        <a:t>245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HG丸ｺﾞｼｯｸM-PRO" pitchFamily="50" charset="-128"/>
                        </a:rPr>
                        <a:t>＜</a:t>
                      </a: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HG丸ｺﾞｼｯｸM-PRO" pitchFamily="50" charset="-128"/>
                        </a:rPr>
                        <a:t>w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HG丸ｺﾞｼｯｸM-PRO" pitchFamily="50" charset="-128"/>
                        </a:rPr>
                        <a:t>≦</a:t>
                      </a: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HG丸ｺﾞｼｯｸM-PRO" pitchFamily="50" charset="-128"/>
                        </a:rPr>
                        <a:t>275</a:t>
                      </a:r>
                    </a:p>
                  </a:txBody>
                  <a:tcPr marL="36015" marR="36015" marT="46833" marB="468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HG丸ｺﾞｼｯｸM-PRO" pitchFamily="50" charset="-128"/>
                        </a:rPr>
                        <a:t>72</a:t>
                      </a:r>
                    </a:p>
                  </a:txBody>
                  <a:tcPr marL="36015" marR="36015" marT="46833" marB="468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HG丸ｺﾞｼｯｸM-PRO" pitchFamily="50" charset="-128"/>
                        </a:rPr>
                        <a:t>275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HG丸ｺﾞｼｯｸM-PRO" pitchFamily="50" charset="-128"/>
                        </a:rPr>
                        <a:t>＜</a:t>
                      </a: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HG丸ｺﾞｼｯｸM-PRO" pitchFamily="50" charset="-128"/>
                        </a:rPr>
                        <a:t>w</a:t>
                      </a:r>
                    </a:p>
                  </a:txBody>
                  <a:tcPr marL="36015" marR="36015" marT="46833" marB="468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HG丸ｺﾞｼｯｸM-PRO" pitchFamily="50" charset="-128"/>
                        </a:rPr>
                        <a:t>74</a:t>
                      </a:r>
                    </a:p>
                  </a:txBody>
                  <a:tcPr marL="36015" marR="36015" marT="46833" marB="468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063">
                <a:tc gridSpan="3"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  <a:cs typeface="Times New Roman" pitchFamily="18" charset="0"/>
                        </a:rPr>
                        <a:t>The above limits shall be increased by 1 dB(A) for "snow tyre for use in severe snow conditions",</a:t>
                      </a:r>
                      <a:endParaRPr kumimoji="1" lang="ja-JP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  <a:cs typeface="Times New Roman" pitchFamily="18" charset="0"/>
                        </a:rPr>
                        <a:t>extra load tyres or reinforced tyres, or any combination of these classifications</a:t>
                      </a: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.</a:t>
                      </a:r>
                      <a:endParaRPr kumimoji="1" lang="en-US" altLang="ja-JP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</a:endParaRPr>
                    </a:p>
                  </a:txBody>
                  <a:tcPr marL="36015" marR="36015" marT="46833" marB="468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308" name="タイトル 6"/>
          <p:cNvSpPr>
            <a:spLocks noGrp="1"/>
          </p:cNvSpPr>
          <p:nvPr>
            <p:ph type="title"/>
          </p:nvPr>
        </p:nvSpPr>
        <p:spPr>
          <a:xfrm>
            <a:off x="11113" y="0"/>
            <a:ext cx="7605712" cy="476250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altLang="ja-JP" sz="32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Next tire </a:t>
            </a:r>
            <a:r>
              <a:rPr lang="en-US" altLang="ja-JP" sz="32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noise regulation</a:t>
            </a:r>
            <a:endParaRPr lang="en-US" altLang="ja-JP" sz="3200" b="1" dirty="0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8588" y="1231900"/>
            <a:ext cx="1728787" cy="3698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altLang="ja-JP" sz="1800" b="1">
                <a:solidFill>
                  <a:srgbClr val="3333CC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Tire noise</a:t>
            </a:r>
            <a:endParaRPr lang="ja-JP" altLang="en-US" sz="1800" b="1">
              <a:solidFill>
                <a:srgbClr val="3333CC"/>
              </a:solidFill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10345" name="正方形/長方形 10"/>
          <p:cNvSpPr>
            <a:spLocks noChangeArrowheads="1"/>
          </p:cNvSpPr>
          <p:nvPr/>
        </p:nvSpPr>
        <p:spPr bwMode="auto">
          <a:xfrm>
            <a:off x="3100388" y="2312988"/>
            <a:ext cx="1431925" cy="1233487"/>
          </a:xfrm>
          <a:prstGeom prst="rect">
            <a:avLst/>
          </a:prstGeom>
          <a:noFill/>
          <a:ln w="31750" algn="ctr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ja-JP" altLang="en-US" sz="1600"/>
          </a:p>
        </p:txBody>
      </p:sp>
      <p:sp>
        <p:nvSpPr>
          <p:cNvPr id="10346" name="正方形/長方形 11"/>
          <p:cNvSpPr>
            <a:spLocks noChangeArrowheads="1"/>
          </p:cNvSpPr>
          <p:nvPr/>
        </p:nvSpPr>
        <p:spPr bwMode="auto">
          <a:xfrm>
            <a:off x="7135813" y="2190750"/>
            <a:ext cx="2376487" cy="2374900"/>
          </a:xfrm>
          <a:prstGeom prst="rect">
            <a:avLst/>
          </a:prstGeom>
          <a:noFill/>
          <a:ln w="31750" algn="ctr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ja-JP" altLang="en-US" sz="1600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69863" y="4983163"/>
            <a:ext cx="2087562" cy="3683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altLang="ja-JP" sz="1800" b="1">
                <a:solidFill>
                  <a:srgbClr val="3333CC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Rolling resistance</a:t>
            </a:r>
            <a:endParaRPr lang="ja-JP" altLang="en-US" sz="1800" b="1">
              <a:solidFill>
                <a:srgbClr val="3333CC"/>
              </a:solidFill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10348" name="正方形/長方形 16"/>
          <p:cNvSpPr>
            <a:spLocks noChangeArrowheads="1"/>
          </p:cNvSpPr>
          <p:nvPr/>
        </p:nvSpPr>
        <p:spPr bwMode="auto">
          <a:xfrm>
            <a:off x="7616825" y="4941888"/>
            <a:ext cx="9969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sz="1400">
                <a:solidFill>
                  <a:srgbClr val="000000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Unit: N/kN</a:t>
            </a:r>
            <a:endParaRPr lang="ja-JP" altLang="en-US" sz="1400"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10349" name="正方形/長方形 15"/>
          <p:cNvSpPr>
            <a:spLocks noChangeArrowheads="1"/>
          </p:cNvSpPr>
          <p:nvPr/>
        </p:nvSpPr>
        <p:spPr bwMode="auto">
          <a:xfrm>
            <a:off x="5786438" y="5294313"/>
            <a:ext cx="1711325" cy="844550"/>
          </a:xfrm>
          <a:prstGeom prst="rect">
            <a:avLst/>
          </a:prstGeom>
          <a:noFill/>
          <a:ln w="31750" algn="ctr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ja-JP" altLang="en-US" sz="1600"/>
          </a:p>
        </p:txBody>
      </p:sp>
      <p:sp>
        <p:nvSpPr>
          <p:cNvPr id="10350" name="正方形/長方形 16"/>
          <p:cNvSpPr>
            <a:spLocks noChangeArrowheads="1"/>
          </p:cNvSpPr>
          <p:nvPr/>
        </p:nvSpPr>
        <p:spPr bwMode="auto">
          <a:xfrm>
            <a:off x="1857375" y="1284288"/>
            <a:ext cx="2447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1400" b="1">
                <a:solidFill>
                  <a:srgbClr val="000000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（</a:t>
            </a:r>
            <a:r>
              <a:rPr lang="en-US" altLang="ja-JP" sz="1400" b="1">
                <a:solidFill>
                  <a:srgbClr val="000000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Same as UNR117</a:t>
            </a:r>
            <a:r>
              <a:rPr lang="ja-JP" altLang="en-US" sz="1400" b="1">
                <a:solidFill>
                  <a:srgbClr val="000000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）</a:t>
            </a:r>
            <a:endParaRPr lang="ja-JP" altLang="en-US" sz="1400" b="1"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10351" name="正方形/長方形 16"/>
          <p:cNvSpPr>
            <a:spLocks noChangeArrowheads="1"/>
          </p:cNvSpPr>
          <p:nvPr/>
        </p:nvSpPr>
        <p:spPr bwMode="auto">
          <a:xfrm>
            <a:off x="277813" y="5580063"/>
            <a:ext cx="187325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1400" b="1">
                <a:solidFill>
                  <a:srgbClr val="000000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（</a:t>
            </a:r>
            <a:r>
              <a:rPr lang="en-US" altLang="ja-JP" sz="1400" b="1">
                <a:solidFill>
                  <a:srgbClr val="000000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Same as UNR117</a:t>
            </a:r>
            <a:r>
              <a:rPr lang="ja-JP" altLang="en-US" sz="1400" b="1">
                <a:solidFill>
                  <a:srgbClr val="000000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）</a:t>
            </a:r>
            <a:endParaRPr lang="ja-JP" altLang="en-US" sz="1400" b="1"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10352" name="角丸四角形吹き出し 21"/>
          <p:cNvSpPr>
            <a:spLocks noChangeArrowheads="1"/>
          </p:cNvSpPr>
          <p:nvPr/>
        </p:nvSpPr>
        <p:spPr bwMode="auto">
          <a:xfrm>
            <a:off x="7689850" y="5734050"/>
            <a:ext cx="2159000" cy="503238"/>
          </a:xfrm>
          <a:prstGeom prst="wedgeRoundRectCallout">
            <a:avLst>
              <a:gd name="adj1" fmla="val -61620"/>
              <a:gd name="adj2" fmla="val -173440"/>
              <a:gd name="adj3" fmla="val 16667"/>
            </a:avLst>
          </a:prstGeom>
          <a:solidFill>
            <a:srgbClr val="FFFF66">
              <a:alpha val="32156"/>
            </a:srgbClr>
          </a:solidFill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altLang="ja-JP" sz="1600">
                <a:solidFill>
                  <a:srgbClr val="3333CC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Adopt the limit value of Stage 2</a:t>
            </a:r>
            <a:endParaRPr lang="ja-JP" altLang="en-US" sz="1600">
              <a:solidFill>
                <a:srgbClr val="3333CC"/>
              </a:solidFill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10353" name="スライド番号プレースホルダ 9"/>
          <p:cNvSpPr txBox="1">
            <a:spLocks/>
          </p:cNvSpPr>
          <p:nvPr/>
        </p:nvSpPr>
        <p:spPr bwMode="auto">
          <a:xfrm>
            <a:off x="9458325" y="6524625"/>
            <a:ext cx="447675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fld id="{5516A638-B605-45B4-969B-747285D2A464}" type="slidenum">
              <a:rPr lang="en-US" altLang="ja-JP" sz="1800">
                <a:latin typeface="Times New Roman" pitchFamily="18" charset="0"/>
                <a:cs typeface="Times New Roman" pitchFamily="18" charset="0"/>
              </a:rPr>
              <a:pPr algn="r"/>
              <a:t>7</a:t>
            </a:fld>
            <a:endParaRPr lang="en-US" altLang="ja-JP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54" name="角丸四角形吹き出し 21"/>
          <p:cNvSpPr>
            <a:spLocks noChangeArrowheads="1"/>
          </p:cNvSpPr>
          <p:nvPr/>
        </p:nvSpPr>
        <p:spPr bwMode="auto">
          <a:xfrm>
            <a:off x="5162550" y="719138"/>
            <a:ext cx="2959100" cy="450850"/>
          </a:xfrm>
          <a:prstGeom prst="wedgeRoundRectCallout">
            <a:avLst>
              <a:gd name="adj1" fmla="val -80940"/>
              <a:gd name="adj2" fmla="val 132250"/>
              <a:gd name="adj3" fmla="val 16667"/>
            </a:avLst>
          </a:prstGeom>
          <a:solidFill>
            <a:srgbClr val="FFFF66">
              <a:alpha val="32156"/>
            </a:srgbClr>
          </a:solidFill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altLang="ja-JP" sz="1600">
                <a:solidFill>
                  <a:srgbClr val="3333CC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Adopt the limit value of Stage 2</a:t>
            </a:r>
            <a:endParaRPr lang="ja-JP" altLang="en-US" sz="1600">
              <a:solidFill>
                <a:srgbClr val="3333CC"/>
              </a:solidFill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10355" name="正方形/長方形 18"/>
          <p:cNvSpPr>
            <a:spLocks noChangeArrowheads="1"/>
          </p:cNvSpPr>
          <p:nvPr/>
        </p:nvSpPr>
        <p:spPr bwMode="auto">
          <a:xfrm>
            <a:off x="-4763" y="635000"/>
            <a:ext cx="2527301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sz="2000" b="1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</a:rPr>
              <a:t>【</a:t>
            </a:r>
            <a:r>
              <a:rPr lang="en-US" altLang="ja-JP" sz="2000" b="1">
                <a:latin typeface="Times New Roman" pitchFamily="18" charset="0"/>
                <a:cs typeface="Times New Roman" pitchFamily="18" charset="0"/>
              </a:rPr>
              <a:t>Regulation value</a:t>
            </a:r>
            <a:r>
              <a:rPr lang="en-US" altLang="ja-JP" sz="2000" b="1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</a:rPr>
              <a:t>】</a:t>
            </a:r>
            <a:endParaRPr lang="ja-JP" altLang="en-US" sz="2000" b="1">
              <a:solidFill>
                <a:srgbClr val="000000"/>
              </a:solidFill>
              <a:latin typeface="Century" pitchFamily="18" charset="0"/>
              <a:ea typeface="HG丸ｺﾞｼｯｸM-PRO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" name="タイトル 6"/>
          <p:cNvSpPr>
            <a:spLocks noGrp="1"/>
          </p:cNvSpPr>
          <p:nvPr>
            <p:ph type="title"/>
          </p:nvPr>
        </p:nvSpPr>
        <p:spPr>
          <a:xfrm>
            <a:off x="11113" y="0"/>
            <a:ext cx="7605712" cy="476250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altLang="ja-JP" sz="32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Next tire </a:t>
            </a:r>
            <a:r>
              <a:rPr lang="en-US" altLang="ja-JP" sz="32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noise regulation</a:t>
            </a:r>
            <a:endParaRPr lang="en-US" altLang="ja-JP" sz="3200" b="1" dirty="0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200025" y="1341438"/>
            <a:ext cx="1800225" cy="3683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altLang="ja-JP" sz="1800" b="1">
                <a:solidFill>
                  <a:srgbClr val="3333CC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Wet grip</a:t>
            </a:r>
            <a:endParaRPr lang="ja-JP" altLang="en-US" sz="1800" b="1">
              <a:solidFill>
                <a:srgbClr val="3333CC"/>
              </a:solidFill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graphicFrame>
        <p:nvGraphicFramePr>
          <p:cNvPr id="27" name="Group 86"/>
          <p:cNvGraphicFramePr>
            <a:graphicFrameLocks noGrp="1"/>
          </p:cNvGraphicFramePr>
          <p:nvPr/>
        </p:nvGraphicFramePr>
        <p:xfrm>
          <a:off x="152400" y="2346325"/>
          <a:ext cx="9625013" cy="3027803"/>
        </p:xfrm>
        <a:graphic>
          <a:graphicData uri="http://schemas.openxmlformats.org/drawingml/2006/table">
            <a:tbl>
              <a:tblPr/>
              <a:tblGrid>
                <a:gridCol w="219075"/>
                <a:gridCol w="655638"/>
                <a:gridCol w="3997325"/>
                <a:gridCol w="815975"/>
                <a:gridCol w="728662"/>
                <a:gridCol w="1166813"/>
                <a:gridCol w="801687"/>
                <a:gridCol w="1239838"/>
              </a:tblGrid>
              <a:tr h="360363">
                <a:tc rowSpan="3"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Category of use</a:t>
                      </a:r>
                    </a:p>
                  </a:txBody>
                  <a:tcPr marL="36002" marR="36002" marT="46815" marB="468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Wet grip index(G)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　</a:t>
                      </a:r>
                      <a:endParaRPr kumimoji="1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36002" marR="36002" marT="46815" marB="46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070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C1</a:t>
                      </a:r>
                    </a:p>
                  </a:txBody>
                  <a:tcPr marL="36002" marR="36002" marT="46815" marB="46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C2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coming into force at October 2014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36002" marR="36002" marT="46815" marB="46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C3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coming into force at October 2014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36002" marR="36002" marT="46815" marB="46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6388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Other</a:t>
                      </a:r>
                    </a:p>
                  </a:txBody>
                  <a:tcPr marL="36002" marR="36002" marT="46815" marB="46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Traction tires</a:t>
                      </a:r>
                    </a:p>
                  </a:txBody>
                  <a:tcPr marL="36002" marR="36002" marT="46815" marB="46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Other</a:t>
                      </a:r>
                    </a:p>
                  </a:txBody>
                  <a:tcPr marL="36002" marR="36002" marT="46815" marB="46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Traction tires</a:t>
                      </a:r>
                    </a:p>
                  </a:txBody>
                  <a:tcPr marL="36002" marR="36002" marT="46815" marB="46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Normal tire</a:t>
                      </a:r>
                    </a:p>
                  </a:txBody>
                  <a:tcPr marL="36002" marR="36002" marT="46815" marB="468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≧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1.1</a:t>
                      </a:r>
                    </a:p>
                  </a:txBody>
                  <a:tcPr marL="36002" marR="36002" marT="46815" marB="46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≧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0.95</a:t>
                      </a:r>
                    </a:p>
                  </a:txBody>
                  <a:tcPr marL="36002" marR="36002" marT="46815" marB="46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≧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0.85</a:t>
                      </a:r>
                      <a:endParaRPr kumimoji="1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36002" marR="36002" marT="46815" marB="46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≧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0.80</a:t>
                      </a:r>
                    </a:p>
                  </a:txBody>
                  <a:tcPr marL="36002" marR="36002" marT="46815" marB="46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≧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0.65</a:t>
                      </a:r>
                    </a:p>
                  </a:txBody>
                  <a:tcPr marL="36002" marR="36002" marT="46815" marB="46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Snow tire</a:t>
                      </a:r>
                    </a:p>
                  </a:txBody>
                  <a:tcPr marL="36002" marR="36002" marT="46815" marB="468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≧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1.1</a:t>
                      </a:r>
                    </a:p>
                  </a:txBody>
                  <a:tcPr marL="36002" marR="36002" marT="46815" marB="46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≧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0.95</a:t>
                      </a:r>
                    </a:p>
                  </a:txBody>
                  <a:tcPr marL="36002" marR="36002" marT="46815" marB="46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≧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0.85</a:t>
                      </a:r>
                      <a:endParaRPr kumimoji="1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36002" marR="36002" marT="46815" marB="46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≧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0.65</a:t>
                      </a:r>
                    </a:p>
                  </a:txBody>
                  <a:tcPr marL="36002" marR="36002" marT="46815" marB="46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≧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0.65</a:t>
                      </a:r>
                    </a:p>
                  </a:txBody>
                  <a:tcPr marL="36002" marR="36002" marT="46815" marB="46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36002" marR="36002" marT="46815" marB="468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Severe snow tire</a:t>
                      </a:r>
                    </a:p>
                  </a:txBody>
                  <a:tcPr marL="36002" marR="36002" marT="46815" marB="46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with a speed symbol ("R" and above, including "H") indicating a maximum permissible speed greater than 160 km/h</a:t>
                      </a:r>
                    </a:p>
                  </a:txBody>
                  <a:tcPr marL="36002" marR="36002" marT="46815" marB="46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≧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1.0</a:t>
                      </a:r>
                    </a:p>
                  </a:txBody>
                  <a:tcPr marL="36002" marR="36002" marT="46815" marB="46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≧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0.85</a:t>
                      </a:r>
                    </a:p>
                  </a:txBody>
                  <a:tcPr marL="36002" marR="36002" marT="46815" marB="46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≧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0.85</a:t>
                      </a:r>
                    </a:p>
                  </a:txBody>
                  <a:tcPr marL="36002" marR="36002" marT="46815" marB="46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≧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0.65</a:t>
                      </a:r>
                    </a:p>
                  </a:txBody>
                  <a:tcPr marL="36002" marR="36002" marT="46815" marB="46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≧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0.65</a:t>
                      </a:r>
                    </a:p>
                  </a:txBody>
                  <a:tcPr marL="36002" marR="36002" marT="46815" marB="46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with a speed symbol ("Q" or below excluding "H") indicating a maximum permissible speed not greater than 160 km/h</a:t>
                      </a:r>
                    </a:p>
                  </a:txBody>
                  <a:tcPr marL="36002" marR="36002" marT="46815" marB="46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≧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0.9</a:t>
                      </a:r>
                    </a:p>
                  </a:txBody>
                  <a:tcPr marL="36002" marR="36002" marT="46815" marB="46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63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Special use tire</a:t>
                      </a:r>
                    </a:p>
                  </a:txBody>
                  <a:tcPr marL="36002" marR="36002" marT="46815" marB="468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36002" marR="36002" marT="46815" marB="46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≧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0.85</a:t>
                      </a:r>
                    </a:p>
                  </a:txBody>
                  <a:tcPr marL="36002" marR="36002" marT="46815" marB="46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≧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0.85</a:t>
                      </a:r>
                    </a:p>
                  </a:txBody>
                  <a:tcPr marL="36002" marR="36002" marT="46815" marB="46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≧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0.65</a:t>
                      </a:r>
                    </a:p>
                  </a:txBody>
                  <a:tcPr marL="36002" marR="36002" marT="46815" marB="46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≧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0.65</a:t>
                      </a:r>
                    </a:p>
                  </a:txBody>
                  <a:tcPr marL="36002" marR="36002" marT="46815" marB="46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4" name="直線コネクタ 13"/>
          <p:cNvCxnSpPr/>
          <p:nvPr/>
        </p:nvCxnSpPr>
        <p:spPr bwMode="auto">
          <a:xfrm flipH="1">
            <a:off x="5024438" y="5083175"/>
            <a:ext cx="792162" cy="28892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325" name="正方形/長方形 16"/>
          <p:cNvSpPr>
            <a:spLocks noChangeArrowheads="1"/>
          </p:cNvSpPr>
          <p:nvPr/>
        </p:nvSpPr>
        <p:spPr bwMode="auto">
          <a:xfrm>
            <a:off x="5045075" y="3544888"/>
            <a:ext cx="4683125" cy="1803400"/>
          </a:xfrm>
          <a:prstGeom prst="rect">
            <a:avLst/>
          </a:prstGeom>
          <a:noFill/>
          <a:ln w="31750" algn="ctr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ja-JP" altLang="en-US" sz="1600"/>
          </a:p>
        </p:txBody>
      </p:sp>
      <p:sp>
        <p:nvSpPr>
          <p:cNvPr id="11326" name="正方形/長方形 23"/>
          <p:cNvSpPr>
            <a:spLocks noChangeArrowheads="1"/>
          </p:cNvSpPr>
          <p:nvPr/>
        </p:nvSpPr>
        <p:spPr bwMode="auto">
          <a:xfrm>
            <a:off x="128588" y="1830388"/>
            <a:ext cx="20161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1400" b="1">
                <a:solidFill>
                  <a:srgbClr val="000000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（</a:t>
            </a:r>
            <a:r>
              <a:rPr lang="en-US" altLang="ja-JP" sz="1400" b="1">
                <a:solidFill>
                  <a:srgbClr val="000000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 Same as UNR117</a:t>
            </a:r>
            <a:r>
              <a:rPr lang="ja-JP" altLang="en-US" sz="1400" b="1">
                <a:solidFill>
                  <a:srgbClr val="000000"/>
                </a:solidFill>
                <a:latin typeface="Times New Roman" pitchFamily="18" charset="0"/>
                <a:ea typeface="HG丸ｺﾞｼｯｸM-PRO" pitchFamily="50" charset="-128"/>
                <a:cs typeface="Times New Roman" pitchFamily="18" charset="0"/>
              </a:rPr>
              <a:t>）</a:t>
            </a:r>
            <a:endParaRPr lang="ja-JP" altLang="en-US" sz="1400" b="1">
              <a:latin typeface="Times New Roman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11327" name="スライド番号プレースホルダ 9"/>
          <p:cNvSpPr txBox="1">
            <a:spLocks/>
          </p:cNvSpPr>
          <p:nvPr/>
        </p:nvSpPr>
        <p:spPr bwMode="auto">
          <a:xfrm>
            <a:off x="9458325" y="6524625"/>
            <a:ext cx="447675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fld id="{3C229752-F981-43CA-B5B2-4E2B2E9E6B10}" type="slidenum">
              <a:rPr lang="en-US" altLang="ja-JP" sz="1800">
                <a:latin typeface="Times New Roman" pitchFamily="18" charset="0"/>
                <a:cs typeface="Times New Roman" pitchFamily="18" charset="0"/>
              </a:rPr>
              <a:pPr algn="r"/>
              <a:t>8</a:t>
            </a:fld>
            <a:endParaRPr lang="en-US" altLang="ja-JP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28" name="正方形/長方形 18"/>
          <p:cNvSpPr>
            <a:spLocks noChangeArrowheads="1"/>
          </p:cNvSpPr>
          <p:nvPr/>
        </p:nvSpPr>
        <p:spPr bwMode="auto">
          <a:xfrm>
            <a:off x="-6350" y="669925"/>
            <a:ext cx="2527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sz="2000" b="1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</a:rPr>
              <a:t>【</a:t>
            </a:r>
            <a:r>
              <a:rPr lang="en-US" altLang="ja-JP" sz="2000" b="1">
                <a:latin typeface="Times New Roman" pitchFamily="18" charset="0"/>
                <a:cs typeface="Times New Roman" pitchFamily="18" charset="0"/>
              </a:rPr>
              <a:t>Regulation value</a:t>
            </a:r>
            <a:r>
              <a:rPr lang="en-US" altLang="ja-JP" sz="2000" b="1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</a:rPr>
              <a:t>】</a:t>
            </a:r>
            <a:endParaRPr lang="ja-JP" altLang="en-US" sz="2000" b="1">
              <a:solidFill>
                <a:srgbClr val="000000"/>
              </a:solidFill>
              <a:latin typeface="Century" pitchFamily="18" charset="0"/>
              <a:ea typeface="HG丸ｺﾞｼｯｸM-PRO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6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標準デザイン">
    <a:majorFont>
      <a:latin typeface="HGP創英角ｺﾞｼｯｸUB"/>
      <a:ea typeface="HGP創英角ｺﾞｼｯｸUB"/>
      <a:cs typeface=""/>
    </a:majorFont>
    <a:minorFont>
      <a:latin typeface="Arial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16019</TotalTime>
  <Words>1216</Words>
  <Application>Microsoft Office PowerPoint</Application>
  <PresentationFormat>A4 Paper (210x297 mm)</PresentationFormat>
  <Paragraphs>258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標準デザイン</vt:lpstr>
      <vt:lpstr>The trend of noise regulation in  Japan</vt:lpstr>
      <vt:lpstr>Measures for reducing vehicle noise</vt:lpstr>
      <vt:lpstr>Flow of establishing vehicle noise regulation in Japan</vt:lpstr>
      <vt:lpstr>Current vehicle noise regulation</vt:lpstr>
      <vt:lpstr>Next vehicle noise regulation</vt:lpstr>
      <vt:lpstr>Next vehicle noise regulation</vt:lpstr>
      <vt:lpstr>Next tire noise regulation</vt:lpstr>
      <vt:lpstr>Next tire noise regulation</vt:lpstr>
      <vt:lpstr>Next tire noise regulation</vt:lpstr>
      <vt:lpstr>Summary</vt:lpstr>
      <vt:lpstr>PowerPoint Presentation</vt:lpstr>
    </vt:vector>
  </TitlesOfParts>
  <Company>国土交通省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行政情報システム室</dc:creator>
  <cp:lastModifiedBy>Konstantin Glukhenkiy</cp:lastModifiedBy>
  <cp:revision>1785</cp:revision>
  <cp:lastPrinted>2015-08-28T00:15:48Z</cp:lastPrinted>
  <dcterms:created xsi:type="dcterms:W3CDTF">2007-11-06T12:19:33Z</dcterms:created>
  <dcterms:modified xsi:type="dcterms:W3CDTF">2015-09-08T08:07:30Z</dcterms:modified>
</cp:coreProperties>
</file>