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3" r:id="rId5"/>
    <p:sldId id="264" r:id="rId6"/>
    <p:sldId id="258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7" autoAdjust="0"/>
    <p:restoredTop sz="94660"/>
  </p:normalViewPr>
  <p:slideViewPr>
    <p:cSldViewPr>
      <p:cViewPr>
        <p:scale>
          <a:sx n="84" d="100"/>
          <a:sy n="84" d="100"/>
        </p:scale>
        <p:origin x="-1310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4840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547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06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27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02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157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7735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78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44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6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F4C3-A7FB-4CDC-BECE-CC5D77CA4EE5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365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1F4C3-A7FB-4CDC-BECE-CC5D77CA4EE5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5D735-47DE-4391-883D-02C128CAEA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81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QRTV for UN </a:t>
            </a:r>
            <a:r>
              <a:rPr lang="fr-FR" dirty="0" err="1"/>
              <a:t>R</a:t>
            </a:r>
            <a:r>
              <a:rPr lang="fr-FR" dirty="0" err="1" smtClean="0"/>
              <a:t>egulation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GRB 62</a:t>
            </a:r>
            <a:endParaRPr lang="fr-FR" dirty="0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251520" y="184664"/>
            <a:ext cx="41044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TT" altLang="zh-CN" sz="1200" dirty="0" smtClean="0"/>
              <a:t>Transmitted by IWG QRTV  for UN Regulation </a:t>
            </a:r>
            <a:r>
              <a:rPr lang="en-US" altLang="zh-CN" sz="1200" dirty="0" smtClean="0"/>
              <a:t> </a:t>
            </a:r>
            <a:endParaRPr lang="en-US" altLang="zh-CN" sz="1200" dirty="0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6156176" y="138497"/>
            <a:ext cx="22592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TT" sz="1200" u="sng" dirty="0"/>
              <a:t>Informal document</a:t>
            </a:r>
            <a:r>
              <a:rPr lang="en-TT" sz="1200" dirty="0"/>
              <a:t> </a:t>
            </a:r>
            <a:r>
              <a:rPr lang="en-TT" sz="1200" b="1" dirty="0" smtClean="0"/>
              <a:t>GRB-</a:t>
            </a:r>
            <a:r>
              <a:rPr lang="en-TT" altLang="zh-CN" sz="1200" b="1" dirty="0" smtClean="0"/>
              <a:t>62</a:t>
            </a:r>
            <a:r>
              <a:rPr lang="en-TT" sz="1200" b="1" dirty="0" smtClean="0"/>
              <a:t>-22</a:t>
            </a:r>
            <a:endParaRPr lang="en-US" altLang="zh-CN" sz="1200" b="1" dirty="0"/>
          </a:p>
          <a:p>
            <a:pPr eaLnBrk="1" hangingPunct="1"/>
            <a:r>
              <a:rPr lang="en-TT" altLang="zh-CN" sz="1200" dirty="0"/>
              <a:t>(</a:t>
            </a:r>
            <a:r>
              <a:rPr lang="en-TT" altLang="zh-CN" sz="1200" dirty="0" smtClean="0"/>
              <a:t>62nd </a:t>
            </a:r>
            <a:r>
              <a:rPr lang="en-TT" altLang="zh-CN" sz="1200" dirty="0"/>
              <a:t>GRB, </a:t>
            </a:r>
            <a:r>
              <a:rPr lang="en-TT" altLang="zh-CN" sz="1200" dirty="0" smtClean="0"/>
              <a:t> </a:t>
            </a:r>
            <a:r>
              <a:rPr lang="en-TT" altLang="zh-CN" sz="1200" dirty="0" smtClean="0"/>
              <a:t>1-3 September </a:t>
            </a:r>
            <a:r>
              <a:rPr lang="en-TT" altLang="zh-CN" sz="1200" dirty="0" smtClean="0"/>
              <a:t>2015,</a:t>
            </a:r>
            <a:endParaRPr lang="en-TT" altLang="zh-CN" sz="1200" dirty="0"/>
          </a:p>
          <a:p>
            <a:pPr eaLnBrk="1" hangingPunct="1"/>
            <a:r>
              <a:rPr lang="en-TT" altLang="zh-CN" sz="1200" dirty="0"/>
              <a:t> agenda item </a:t>
            </a:r>
            <a:r>
              <a:rPr lang="en-TT" altLang="zh-CN" sz="1200" dirty="0" smtClean="0"/>
              <a:t>11)</a:t>
            </a:r>
            <a:r>
              <a:rPr lang="en-US" altLang="zh-CN" sz="1200" dirty="0" smtClean="0"/>
              <a:t> </a:t>
            </a: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123323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QRTV </a:t>
            </a:r>
            <a:r>
              <a:rPr lang="fr-FR" dirty="0" err="1" smtClean="0"/>
              <a:t>concerns</a:t>
            </a:r>
            <a:r>
              <a:rPr lang="fr-FR" dirty="0" smtClean="0"/>
              <a:t> by GRB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QRTV basic aspect : 10 meetings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February</a:t>
            </a:r>
            <a:r>
              <a:rPr lang="fr-FR" dirty="0"/>
              <a:t> 2010 to </a:t>
            </a:r>
            <a:r>
              <a:rPr lang="fr-FR" dirty="0" err="1"/>
              <a:t>February</a:t>
            </a:r>
            <a:r>
              <a:rPr lang="fr-FR" dirty="0"/>
              <a:t> 2012</a:t>
            </a:r>
          </a:p>
          <a:p>
            <a:pPr lvl="1">
              <a:buFont typeface="Wingdings"/>
              <a:buChar char="à"/>
            </a:pPr>
            <a:r>
              <a:rPr lang="fr-FR" sz="2000" dirty="0" smtClean="0"/>
              <a:t>ECE/TRANS/WP.29/GRB/2012/6</a:t>
            </a:r>
            <a:r>
              <a:rPr lang="fr-FR" b="1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Recommendations </a:t>
            </a:r>
            <a:r>
              <a:rPr lang="en-US" sz="2000" dirty="0">
                <a:sym typeface="Wingdings" panose="05000000000000000000" pitchFamily="2" charset="2"/>
              </a:rPr>
              <a:t>for a Global Technical Regulation Regarding Audible Vehicle Alerting Systems for Quiet Road Transport </a:t>
            </a:r>
            <a:r>
              <a:rPr lang="en-US" sz="2000" dirty="0" smtClean="0">
                <a:sym typeface="Wingdings" panose="05000000000000000000" pitchFamily="2" charset="2"/>
              </a:rPr>
              <a:t>Vehicles</a:t>
            </a:r>
          </a:p>
          <a:p>
            <a:pPr lvl="1">
              <a:buFont typeface="Wingdings"/>
              <a:buChar char="à"/>
            </a:pPr>
            <a:r>
              <a:rPr lang="en-US" sz="2000" dirty="0" smtClean="0"/>
              <a:t>Amendment of RE3 : Guidelines </a:t>
            </a:r>
            <a:r>
              <a:rPr lang="en-US" sz="2000" dirty="0"/>
              <a:t>on measures ensuring the audibility of hybrid and electric </a:t>
            </a:r>
            <a:endParaRPr lang="en-US" sz="2000" dirty="0" smtClean="0"/>
          </a:p>
          <a:p>
            <a:pPr marL="457200" lvl="1" indent="0">
              <a:buNone/>
            </a:pPr>
            <a:endParaRPr lang="fr-FR" sz="2000" dirty="0"/>
          </a:p>
          <a:p>
            <a:r>
              <a:rPr lang="fr-FR" dirty="0" smtClean="0"/>
              <a:t>QRTV for GTR: 9 </a:t>
            </a:r>
            <a:r>
              <a:rPr lang="fr-FR" dirty="0"/>
              <a:t>meetings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en-US" dirty="0"/>
              <a:t>July 2012 to April </a:t>
            </a:r>
            <a:r>
              <a:rPr lang="en-US" dirty="0" smtClean="0"/>
              <a:t>2014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sz="2100" dirty="0" smtClean="0">
                <a:sym typeface="Wingdings" panose="05000000000000000000" pitchFamily="2" charset="2"/>
              </a:rPr>
              <a:t>Works stopped since April 2014 due to lake of available information from US side (publication of regulation probably on </a:t>
            </a:r>
            <a:r>
              <a:rPr lang="en-US" sz="2100" dirty="0">
                <a:sym typeface="Wingdings" panose="05000000000000000000" pitchFamily="2" charset="2"/>
              </a:rPr>
              <a:t>D</a:t>
            </a:r>
            <a:r>
              <a:rPr lang="en-US" sz="2100" dirty="0" smtClean="0">
                <a:sym typeface="Wingdings" panose="05000000000000000000" pitchFamily="2" charset="2"/>
              </a:rPr>
              <a:t>ecember 2015). </a:t>
            </a:r>
            <a:endParaRPr lang="fr-FR" sz="2100" dirty="0"/>
          </a:p>
        </p:txBody>
      </p:sp>
    </p:spTree>
    <p:extLst>
      <p:ext uri="{BB962C8B-B14F-4D97-AF65-F5344CB8AC3E}">
        <p14:creationId xmlns:p14="http://schemas.microsoft.com/office/powerpoint/2010/main" val="979468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QRTV for UN Meetings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b="1" dirty="0" err="1" smtClean="0"/>
              <a:t>Pre</a:t>
            </a:r>
            <a:r>
              <a:rPr lang="fr-FR" b="1" dirty="0" smtClean="0"/>
              <a:t>-meetings (</a:t>
            </a:r>
            <a:r>
              <a:rPr lang="fr-FR" b="1" dirty="0" err="1" smtClean="0"/>
              <a:t>under</a:t>
            </a:r>
            <a:r>
              <a:rPr lang="fr-FR" b="1" dirty="0" smtClean="0"/>
              <a:t> QRTV for GTR TF </a:t>
            </a:r>
            <a:r>
              <a:rPr lang="fr-FR" b="1" dirty="0" err="1" smtClean="0"/>
              <a:t>umbrella</a:t>
            </a:r>
            <a:r>
              <a:rPr lang="fr-FR" b="1" dirty="0" smtClean="0"/>
              <a:t>): </a:t>
            </a:r>
          </a:p>
          <a:p>
            <a:r>
              <a:rPr lang="en-US" dirty="0" smtClean="0"/>
              <a:t>2014 September </a:t>
            </a:r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and 5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(Geneva)</a:t>
            </a:r>
          </a:p>
          <a:p>
            <a:r>
              <a:rPr lang="en-US" dirty="0" smtClean="0"/>
              <a:t>2014 October 28</a:t>
            </a:r>
            <a:r>
              <a:rPr lang="en-US" baseline="30000" dirty="0" smtClean="0"/>
              <a:t>th</a:t>
            </a:r>
            <a:r>
              <a:rPr lang="en-US" dirty="0" smtClean="0"/>
              <a:t> (</a:t>
            </a:r>
            <a:r>
              <a:rPr lang="fr-FR" dirty="0"/>
              <a:t>B</a:t>
            </a:r>
            <a:r>
              <a:rPr lang="fr-FR" dirty="0" smtClean="0"/>
              <a:t>russels)</a:t>
            </a:r>
            <a:endParaRPr lang="fr-FR" dirty="0"/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Meetings for UN </a:t>
            </a:r>
            <a:r>
              <a:rPr lang="fr-FR" b="1" dirty="0" err="1"/>
              <a:t>R</a:t>
            </a:r>
            <a:r>
              <a:rPr lang="fr-FR" b="1" dirty="0" err="1" smtClean="0"/>
              <a:t>egulation</a:t>
            </a:r>
            <a:r>
              <a:rPr lang="fr-FR" b="1" dirty="0" smtClean="0"/>
              <a:t> </a:t>
            </a:r>
            <a:r>
              <a:rPr lang="fr-FR" b="1" dirty="0" err="1" smtClean="0"/>
              <a:t>under</a:t>
            </a:r>
            <a:r>
              <a:rPr lang="fr-FR" b="1" dirty="0" smtClean="0"/>
              <a:t>  58 Agreement : </a:t>
            </a:r>
          </a:p>
          <a:p>
            <a:r>
              <a:rPr lang="en-US" dirty="0" smtClean="0"/>
              <a:t>2014 December </a:t>
            </a:r>
            <a:r>
              <a:rPr lang="en-US" dirty="0"/>
              <a:t>10-11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(Tokyo) </a:t>
            </a:r>
          </a:p>
          <a:p>
            <a:pPr marL="0" indent="0">
              <a:buNone/>
            </a:pPr>
            <a:r>
              <a:rPr lang="en-US" sz="2600" dirty="0" smtClean="0">
                <a:sym typeface="Wingdings" panose="05000000000000000000" pitchFamily="2" charset="2"/>
              </a:rPr>
              <a:t>	</a:t>
            </a:r>
            <a:r>
              <a:rPr lang="en-US" sz="2600" b="1" dirty="0">
                <a:sym typeface="Wingdings" panose="05000000000000000000" pitchFamily="2" charset="2"/>
              </a:rPr>
              <a:t> </a:t>
            </a:r>
            <a:r>
              <a:rPr lang="en-US" sz="2600" b="1" dirty="0" smtClean="0">
                <a:sym typeface="Wingdings" panose="05000000000000000000" pitchFamily="2" charset="2"/>
              </a:rPr>
              <a:t>Informal </a:t>
            </a:r>
            <a:r>
              <a:rPr lang="en-US" sz="2600" b="1" dirty="0">
                <a:sym typeface="Wingdings" panose="05000000000000000000" pitchFamily="2" charset="2"/>
              </a:rPr>
              <a:t>document Draft </a:t>
            </a:r>
            <a:r>
              <a:rPr lang="en-US" sz="2600" b="1" dirty="0" smtClean="0">
                <a:sym typeface="Wingdings" panose="05000000000000000000" pitchFamily="2" charset="2"/>
              </a:rPr>
              <a:t>UN Regulation on QRTV to GRB 61</a:t>
            </a:r>
            <a:r>
              <a:rPr lang="en-US" sz="2600" b="1" baseline="30000" dirty="0" smtClean="0">
                <a:sym typeface="Wingdings" panose="05000000000000000000" pitchFamily="2" charset="2"/>
              </a:rPr>
              <a:t>st</a:t>
            </a:r>
            <a:r>
              <a:rPr lang="en-US" sz="2600" b="1" dirty="0" smtClean="0">
                <a:sym typeface="Wingdings" panose="05000000000000000000" pitchFamily="2" charset="2"/>
              </a:rPr>
              <a:t>  session</a:t>
            </a:r>
          </a:p>
          <a:p>
            <a:r>
              <a:rPr lang="en-US" dirty="0" smtClean="0"/>
              <a:t>2015 January  26</a:t>
            </a:r>
            <a:r>
              <a:rPr lang="en-US" baseline="30000" dirty="0" smtClean="0"/>
              <a:t>th</a:t>
            </a:r>
            <a:r>
              <a:rPr lang="en-US" dirty="0" smtClean="0"/>
              <a:t> and </a:t>
            </a:r>
            <a:r>
              <a:rPr lang="en-US" dirty="0"/>
              <a:t>27</a:t>
            </a:r>
            <a:r>
              <a:rPr lang="en-US" baseline="30000" dirty="0"/>
              <a:t>th</a:t>
            </a:r>
            <a:r>
              <a:rPr lang="en-US" dirty="0"/>
              <a:t>  </a:t>
            </a:r>
            <a:r>
              <a:rPr lang="en-US" dirty="0" smtClean="0"/>
              <a:t>(Geneva)</a:t>
            </a:r>
            <a:endParaRPr lang="fr-FR" dirty="0"/>
          </a:p>
          <a:p>
            <a:r>
              <a:rPr lang="en-US" dirty="0" smtClean="0"/>
              <a:t>2015 February 26</a:t>
            </a:r>
            <a:r>
              <a:rPr lang="en-US" baseline="30000" dirty="0" smtClean="0"/>
              <a:t>th</a:t>
            </a:r>
            <a:r>
              <a:rPr lang="en-US" dirty="0" smtClean="0"/>
              <a:t> and </a:t>
            </a:r>
            <a:r>
              <a:rPr lang="en-US" dirty="0"/>
              <a:t>27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 (Brussels)</a:t>
            </a:r>
            <a:endParaRPr lang="fr-FR" dirty="0"/>
          </a:p>
          <a:p>
            <a:r>
              <a:rPr lang="en-US" dirty="0" smtClean="0"/>
              <a:t>2015 May 11</a:t>
            </a:r>
            <a:r>
              <a:rPr lang="en-US" baseline="30000" dirty="0" smtClean="0"/>
              <a:t>th</a:t>
            </a:r>
            <a:r>
              <a:rPr lang="en-US" dirty="0" smtClean="0"/>
              <a:t> to </a:t>
            </a:r>
            <a:r>
              <a:rPr lang="en-US" dirty="0"/>
              <a:t>13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(Seoul) </a:t>
            </a:r>
          </a:p>
          <a:p>
            <a:r>
              <a:rPr lang="en-US" dirty="0" smtClean="0"/>
              <a:t>2015 </a:t>
            </a:r>
            <a:r>
              <a:rPr lang="en-US" dirty="0" err="1" smtClean="0"/>
              <a:t>june</a:t>
            </a:r>
            <a:r>
              <a:rPr lang="en-US" dirty="0" smtClean="0"/>
              <a:t> 2d (Brussels)</a:t>
            </a:r>
          </a:p>
          <a:p>
            <a:pPr marL="0" indent="0">
              <a:buNone/>
            </a:pPr>
            <a:r>
              <a:rPr lang="en-US" sz="2600" dirty="0" smtClean="0">
                <a:sym typeface="Wingdings" panose="05000000000000000000" pitchFamily="2" charset="2"/>
              </a:rPr>
              <a:t>	</a:t>
            </a:r>
            <a:r>
              <a:rPr lang="en-US" sz="2600" b="1" dirty="0" smtClean="0">
                <a:sym typeface="Wingdings" panose="05000000000000000000" pitchFamily="2" charset="2"/>
              </a:rPr>
              <a:t> Working document for </a:t>
            </a:r>
            <a:r>
              <a:rPr lang="en-US" sz="2600" b="1" dirty="0">
                <a:sym typeface="Wingdings" panose="05000000000000000000" pitchFamily="2" charset="2"/>
              </a:rPr>
              <a:t>UN Regulation on QRTV </a:t>
            </a:r>
            <a:r>
              <a:rPr lang="en-US" sz="2600" b="1" dirty="0" smtClean="0">
                <a:sym typeface="Wingdings" panose="05000000000000000000" pitchFamily="2" charset="2"/>
              </a:rPr>
              <a:t>to GRB 62</a:t>
            </a:r>
            <a:r>
              <a:rPr lang="en-US" sz="2600" b="1" baseline="30000" dirty="0" smtClean="0">
                <a:sym typeface="Wingdings" panose="05000000000000000000" pitchFamily="2" charset="2"/>
              </a:rPr>
              <a:t>d </a:t>
            </a:r>
            <a:r>
              <a:rPr lang="en-US" sz="2600" b="1" dirty="0" smtClean="0">
                <a:sym typeface="Wingdings" panose="05000000000000000000" pitchFamily="2" charset="2"/>
              </a:rPr>
              <a:t> </a:t>
            </a:r>
            <a:r>
              <a:rPr lang="en-US" sz="2600" b="1" dirty="0">
                <a:sym typeface="Wingdings" panose="05000000000000000000" pitchFamily="2" charset="2"/>
              </a:rPr>
              <a:t>session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987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</a:t>
            </a:r>
            <a:r>
              <a:rPr lang="fr-FR" smtClean="0"/>
              <a:t>new UN </a:t>
            </a:r>
            <a:r>
              <a:rPr lang="fr-FR" dirty="0" err="1"/>
              <a:t>R</a:t>
            </a:r>
            <a:r>
              <a:rPr lang="fr-FR" dirty="0" err="1" smtClean="0"/>
              <a:t>egulation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Autofit/>
          </a:bodyPr>
          <a:lstStyle/>
          <a:p>
            <a:pPr algn="just"/>
            <a:r>
              <a:rPr lang="en-GB" sz="2000" b="1" dirty="0" smtClean="0"/>
              <a:t>Title : Uniform </a:t>
            </a:r>
            <a:r>
              <a:rPr lang="en-GB" sz="2000" b="1" dirty="0"/>
              <a:t>provisions concerning the approval of Quiet Road Transport Vehicles with regard to their reduced audibility </a:t>
            </a:r>
            <a:endParaRPr lang="en-GB" sz="2000" b="1" dirty="0" smtClean="0"/>
          </a:p>
          <a:p>
            <a:pPr algn="just"/>
            <a:endParaRPr lang="en-GB" sz="2000" b="1" dirty="0" smtClean="0"/>
          </a:p>
          <a:p>
            <a:pPr algn="just"/>
            <a:r>
              <a:rPr lang="en-GB" sz="2000" b="1" dirty="0" smtClean="0"/>
              <a:t>Scope : </a:t>
            </a:r>
            <a:r>
              <a:rPr lang="en-US" sz="2000" dirty="0"/>
              <a:t>This Regulation applies to electrified vehicles of categories M and N which can travel in the normal mode, in reverse or at least one forward drive gear, without an internal combustion engine operating  in respect to their audibility</a:t>
            </a:r>
            <a:r>
              <a:rPr lang="en-US" sz="2000" dirty="0" smtClean="0"/>
              <a:t>.</a:t>
            </a:r>
          </a:p>
          <a:p>
            <a:pPr algn="just"/>
            <a:endParaRPr lang="fr-FR" sz="2000" dirty="0"/>
          </a:p>
          <a:p>
            <a:pPr algn="just"/>
            <a:r>
              <a:rPr lang="en-GB" sz="2000" b="1" dirty="0" smtClean="0"/>
              <a:t>Modular building : </a:t>
            </a:r>
            <a:r>
              <a:rPr lang="en-US" sz="2000" dirty="0"/>
              <a:t>At this stage, only acoustic measures shall be developed in order to overcome the concern of reduced audible signals from electrified vehicles. After </a:t>
            </a:r>
            <a:r>
              <a:rPr lang="en-US" sz="2000" dirty="0" smtClean="0"/>
              <a:t>finalization, </a:t>
            </a:r>
            <a:r>
              <a:rPr lang="en-US" sz="2000" dirty="0"/>
              <a:t>the appropriate GR shall be assigned with the enhancement of the Regulation in order to develop alternative, non-acoustic measures, taking into account active safety systems such as, but not limited to, pedestrian detection systems.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2815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Basic </a:t>
            </a:r>
            <a:r>
              <a:rPr lang="fr-FR" dirty="0" err="1" smtClean="0"/>
              <a:t>principles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000" b="1" dirty="0" smtClean="0"/>
              <a:t>This </a:t>
            </a:r>
            <a:r>
              <a:rPr lang="fr-FR" sz="2000" b="1" dirty="0" err="1" smtClean="0"/>
              <a:t>Regulation</a:t>
            </a:r>
            <a:r>
              <a:rPr lang="fr-FR" sz="2000" b="1" dirty="0" smtClean="0"/>
              <a:t> </a:t>
            </a:r>
            <a:r>
              <a:rPr lang="fr-FR" sz="2000" b="1" dirty="0"/>
              <a:t>proposes the </a:t>
            </a:r>
            <a:r>
              <a:rPr lang="fr-FR" sz="2000" b="1" dirty="0" err="1"/>
              <a:t>following</a:t>
            </a:r>
            <a:r>
              <a:rPr lang="fr-FR" sz="2000" b="1" dirty="0"/>
              <a:t> </a:t>
            </a:r>
            <a:r>
              <a:rPr lang="fr-FR" sz="2000" b="1" dirty="0" err="1"/>
              <a:t>well-accepted</a:t>
            </a:r>
            <a:r>
              <a:rPr lang="fr-FR" sz="2000" b="1" dirty="0"/>
              <a:t> </a:t>
            </a:r>
            <a:r>
              <a:rPr lang="fr-FR" sz="2000" b="1" dirty="0" err="1"/>
              <a:t>specifications</a:t>
            </a:r>
            <a:r>
              <a:rPr lang="fr-FR" sz="2000" b="1" dirty="0"/>
              <a:t>:</a:t>
            </a:r>
            <a:endParaRPr lang="fr-FR" sz="2000" b="1" dirty="0" smtClean="0"/>
          </a:p>
          <a:p>
            <a:pPr algn="just"/>
            <a:r>
              <a:rPr lang="fr-FR" sz="2000" dirty="0" smtClean="0"/>
              <a:t>Test of Minimum </a:t>
            </a:r>
            <a:r>
              <a:rPr lang="fr-FR" sz="2000" dirty="0" err="1" smtClean="0"/>
              <a:t>sound</a:t>
            </a:r>
            <a:r>
              <a:rPr lang="fr-FR" sz="2000" dirty="0" smtClean="0"/>
              <a:t> at 10 km/h, 20 km/h and </a:t>
            </a:r>
            <a:r>
              <a:rPr lang="fr-FR" sz="2000" dirty="0" err="1" smtClean="0"/>
              <a:t>reversing</a:t>
            </a:r>
            <a:endParaRPr lang="fr-FR" sz="2000" dirty="0" smtClean="0"/>
          </a:p>
          <a:p>
            <a:pPr marL="361950" indent="0" algn="just">
              <a:buNone/>
            </a:pPr>
            <a:r>
              <a:rPr lang="fr-FR" sz="2000" dirty="0"/>
              <a:t>This </a:t>
            </a:r>
            <a:r>
              <a:rPr lang="fr-FR" sz="2000" smtClean="0"/>
              <a:t>Regulation </a:t>
            </a:r>
            <a:r>
              <a:rPr lang="fr-FR" sz="2000" dirty="0" err="1" smtClean="0"/>
              <a:t>specifies</a:t>
            </a:r>
            <a:r>
              <a:rPr lang="fr-FR" sz="2000" dirty="0" smtClean="0"/>
              <a:t> minimum </a:t>
            </a:r>
            <a:r>
              <a:rPr lang="fr-FR" sz="2000" dirty="0" err="1" smtClean="0"/>
              <a:t>levels</a:t>
            </a:r>
            <a:r>
              <a:rPr lang="fr-FR" sz="2000" dirty="0" smtClean="0"/>
              <a:t> for </a:t>
            </a:r>
            <a:r>
              <a:rPr lang="fr-FR" sz="2000" dirty="0" err="1"/>
              <a:t>overall</a:t>
            </a:r>
            <a:r>
              <a:rPr lang="fr-FR" sz="2000" dirty="0"/>
              <a:t> </a:t>
            </a:r>
            <a:r>
              <a:rPr lang="fr-FR" sz="2000" dirty="0" err="1"/>
              <a:t>sound</a:t>
            </a:r>
            <a:r>
              <a:rPr lang="fr-FR" sz="2000" dirty="0"/>
              <a:t> and for at least </a:t>
            </a:r>
            <a:r>
              <a:rPr lang="fr-FR" sz="2000" dirty="0" err="1"/>
              <a:t>two</a:t>
            </a:r>
            <a:r>
              <a:rPr lang="fr-FR" sz="2000" dirty="0"/>
              <a:t> </a:t>
            </a:r>
            <a:r>
              <a:rPr lang="fr-FR" sz="2000" dirty="0" smtClean="0"/>
              <a:t>1/3 octave bands  </a:t>
            </a:r>
          </a:p>
          <a:p>
            <a:pPr algn="just"/>
            <a:r>
              <a:rPr lang="fr-FR" sz="2000" dirty="0" err="1" smtClean="0"/>
              <a:t>Frequency</a:t>
            </a:r>
            <a:r>
              <a:rPr lang="fr-FR" sz="2000" dirty="0" smtClean="0"/>
              <a:t> shift </a:t>
            </a:r>
            <a:r>
              <a:rPr lang="fr-FR" sz="2000" dirty="0" err="1" smtClean="0"/>
              <a:t>from</a:t>
            </a:r>
            <a:r>
              <a:rPr lang="fr-FR" sz="2000" dirty="0" smtClean="0"/>
              <a:t> 5 to 20 km/h </a:t>
            </a:r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r>
              <a:rPr lang="fr-FR" sz="2000" dirty="0" smtClean="0"/>
              <a:t>This </a:t>
            </a:r>
            <a:r>
              <a:rPr lang="fr-FR" sz="2000" dirty="0" err="1" smtClean="0"/>
              <a:t>regulation</a:t>
            </a:r>
            <a:r>
              <a:rPr lang="fr-FR" sz="2000" dirty="0" smtClean="0"/>
              <a:t> </a:t>
            </a:r>
            <a:r>
              <a:rPr lang="fr-FR" sz="2000" dirty="0" err="1" smtClean="0"/>
              <a:t>provides</a:t>
            </a:r>
            <a:r>
              <a:rPr lang="fr-FR" sz="2000" dirty="0" smtClean="0"/>
              <a:t>  </a:t>
            </a:r>
            <a:r>
              <a:rPr lang="fr-FR" sz="2000" dirty="0" err="1" smtClean="0"/>
              <a:t>vehicle</a:t>
            </a:r>
            <a:r>
              <a:rPr lang="fr-FR" sz="2000" dirty="0" smtClean="0"/>
              <a:t> performance </a:t>
            </a:r>
            <a:r>
              <a:rPr lang="fr-FR" sz="2000" dirty="0" err="1" smtClean="0"/>
              <a:t>specifications</a:t>
            </a:r>
            <a:r>
              <a:rPr lang="fr-FR" sz="2000" dirty="0" smtClean="0"/>
              <a:t> </a:t>
            </a:r>
            <a:r>
              <a:rPr lang="fr-FR" sz="2000" dirty="0" err="1" smtClean="0"/>
              <a:t>with</a:t>
            </a:r>
            <a:r>
              <a:rPr lang="fr-FR" sz="2000" dirty="0" smtClean="0"/>
              <a:t> or </a:t>
            </a:r>
            <a:r>
              <a:rPr lang="fr-FR" sz="2000" dirty="0" err="1" smtClean="0"/>
              <a:t>without</a:t>
            </a:r>
            <a:r>
              <a:rPr lang="fr-FR" sz="2000" dirty="0" smtClean="0"/>
              <a:t> an AVAS for </a:t>
            </a:r>
            <a:r>
              <a:rPr lang="fr-FR" sz="2000" dirty="0" err="1" smtClean="0"/>
              <a:t>EVs</a:t>
            </a:r>
            <a:r>
              <a:rPr lang="fr-FR" sz="2000" dirty="0" smtClean="0"/>
              <a:t> and </a:t>
            </a:r>
            <a:r>
              <a:rPr lang="fr-FR" sz="2000" dirty="0" err="1" smtClean="0"/>
              <a:t>HEVs</a:t>
            </a:r>
            <a:r>
              <a:rPr lang="fr-FR" sz="2000" dirty="0"/>
              <a:t>  </a:t>
            </a:r>
            <a:r>
              <a:rPr lang="fr-FR" sz="2000" dirty="0" smtClean="0"/>
              <a:t>(</a:t>
            </a:r>
            <a:r>
              <a:rPr lang="fr-FR" sz="2000" dirty="0" err="1" smtClean="0"/>
              <a:t>without</a:t>
            </a:r>
            <a:r>
              <a:rPr lang="fr-FR" sz="2000" dirty="0" smtClean="0"/>
              <a:t> </a:t>
            </a:r>
            <a:r>
              <a:rPr lang="fr-FR" sz="2000" dirty="0"/>
              <a:t>an AVAS </a:t>
            </a:r>
            <a:r>
              <a:rPr lang="fr-FR" sz="2000" dirty="0" smtClean="0"/>
              <a:t>if </a:t>
            </a:r>
            <a:r>
              <a:rPr lang="fr-FR" sz="2000" dirty="0" err="1" smtClean="0"/>
              <a:t>natural</a:t>
            </a:r>
            <a:r>
              <a:rPr lang="fr-FR" sz="2000" dirty="0" smtClean="0"/>
              <a:t> </a:t>
            </a:r>
            <a:r>
              <a:rPr lang="fr-FR" sz="2000" dirty="0" err="1"/>
              <a:t>sound</a:t>
            </a:r>
            <a:r>
              <a:rPr lang="fr-FR" sz="2000" dirty="0"/>
              <a:t> of EV/HEV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fr-FR" sz="2000" dirty="0" err="1"/>
              <a:t>loud</a:t>
            </a:r>
            <a:r>
              <a:rPr lang="fr-FR" sz="2000" dirty="0"/>
              <a:t> </a:t>
            </a:r>
            <a:r>
              <a:rPr lang="fr-FR" sz="2000" dirty="0" err="1"/>
              <a:t>enough</a:t>
            </a:r>
            <a:r>
              <a:rPr lang="fr-FR" sz="2000" dirty="0" smtClean="0"/>
              <a:t>)</a:t>
            </a:r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r>
              <a:rPr lang="en-US" sz="2000" dirty="0" smtClean="0"/>
              <a:t>In </a:t>
            </a:r>
            <a:r>
              <a:rPr lang="en-US" sz="2000" dirty="0"/>
              <a:t>order to achieve a compromise for </a:t>
            </a:r>
            <a:r>
              <a:rPr lang="en-US" sz="2000" dirty="0" smtClean="0"/>
              <a:t>prompt </a:t>
            </a:r>
            <a:r>
              <a:rPr lang="en-US" sz="2000" dirty="0"/>
              <a:t>publication of this </a:t>
            </a:r>
            <a:r>
              <a:rPr lang="en-US" sz="2000" dirty="0" smtClean="0"/>
              <a:t>Regulation, potential additional specifications were postponed to permit any additional research work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70385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step(s) for QRTV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/>
              <a:t>Because state of the art does not permit today to prove that those following points will be </a:t>
            </a:r>
            <a:r>
              <a:rPr lang="en-US" sz="2200" dirty="0" smtClean="0"/>
              <a:t>beneficial </a:t>
            </a:r>
            <a:r>
              <a:rPr lang="en-US" sz="2200" dirty="0"/>
              <a:t>without undesired adverse effects, the IWG </a:t>
            </a:r>
            <a:r>
              <a:rPr lang="en-US" sz="2200" dirty="0" smtClean="0"/>
              <a:t>proposes </a:t>
            </a:r>
            <a:r>
              <a:rPr lang="en-US" sz="2200" dirty="0"/>
              <a:t>to GRB for the working document : </a:t>
            </a:r>
          </a:p>
          <a:p>
            <a:pPr algn="just"/>
            <a:r>
              <a:rPr lang="en-US" sz="2200" dirty="0"/>
              <a:t>to postpone L categories from the scope </a:t>
            </a:r>
          </a:p>
          <a:p>
            <a:pPr algn="just"/>
            <a:r>
              <a:rPr lang="en-US" sz="2200" dirty="0"/>
              <a:t>to have stationary sound as an option</a:t>
            </a:r>
          </a:p>
          <a:p>
            <a:pPr algn="just"/>
            <a:r>
              <a:rPr lang="en-US" sz="2200" dirty="0"/>
              <a:t>to have pause function as an option</a:t>
            </a:r>
            <a:endParaRPr lang="fr-FR" sz="2200" dirty="0"/>
          </a:p>
          <a:p>
            <a:pPr marL="0" indent="0" algn="just">
              <a:buNone/>
            </a:pPr>
            <a:endParaRPr lang="fr-FR" sz="2200" dirty="0"/>
          </a:p>
          <a:p>
            <a:pPr marL="0" indent="0" algn="just">
              <a:buNone/>
            </a:pPr>
            <a:r>
              <a:rPr lang="fr-FR" sz="2200" dirty="0"/>
              <a:t>The IWG </a:t>
            </a:r>
            <a:r>
              <a:rPr lang="fr-FR" sz="2200" dirty="0" smtClean="0"/>
              <a:t>proposes </a:t>
            </a:r>
            <a:r>
              <a:rPr lang="fr-FR" sz="2200" dirty="0"/>
              <a:t>to GRB to </a:t>
            </a:r>
            <a:r>
              <a:rPr lang="fr-FR" sz="2200" dirty="0" err="1"/>
              <a:t>re-consider</a:t>
            </a:r>
            <a:r>
              <a:rPr lang="fr-FR" sz="2200" dirty="0"/>
              <a:t> </a:t>
            </a:r>
            <a:r>
              <a:rPr lang="fr-FR" sz="2200" dirty="0" err="1"/>
              <a:t>these</a:t>
            </a:r>
            <a:r>
              <a:rPr lang="fr-FR" sz="2200" dirty="0"/>
              <a:t> points </a:t>
            </a:r>
            <a:r>
              <a:rPr lang="fr-FR" sz="2200" dirty="0" err="1"/>
              <a:t>after</a:t>
            </a:r>
            <a:r>
              <a:rPr lang="fr-FR" sz="2200" dirty="0"/>
              <a:t> </a:t>
            </a:r>
            <a:r>
              <a:rPr lang="fr-FR" sz="2200" dirty="0" smtClean="0"/>
              <a:t>adoption in </a:t>
            </a:r>
            <a:r>
              <a:rPr lang="fr-FR" sz="2200" dirty="0" err="1" smtClean="0"/>
              <a:t>September</a:t>
            </a:r>
            <a:r>
              <a:rPr lang="fr-FR" sz="2200" dirty="0" smtClean="0"/>
              <a:t> </a:t>
            </a:r>
            <a:r>
              <a:rPr lang="fr-FR" sz="2200" dirty="0"/>
              <a:t>2015 for the </a:t>
            </a:r>
            <a:r>
              <a:rPr lang="fr-FR" sz="2200" dirty="0" err="1"/>
              <a:t>revision</a:t>
            </a:r>
            <a:r>
              <a:rPr lang="fr-FR" sz="2200" dirty="0"/>
              <a:t> of </a:t>
            </a:r>
            <a:r>
              <a:rPr lang="fr-FR" sz="2200" dirty="0" err="1"/>
              <a:t>this</a:t>
            </a:r>
            <a:r>
              <a:rPr lang="fr-FR" sz="2200" dirty="0"/>
              <a:t>  future </a:t>
            </a:r>
            <a:r>
              <a:rPr lang="fr-FR" sz="2200" dirty="0" err="1" smtClean="0"/>
              <a:t>Regulation</a:t>
            </a:r>
            <a:r>
              <a:rPr lang="fr-FR" sz="2200" dirty="0" smtClean="0"/>
              <a:t>.</a:t>
            </a:r>
          </a:p>
          <a:p>
            <a:pPr marL="0" indent="0" algn="just">
              <a:buNone/>
            </a:pPr>
            <a:r>
              <a:rPr lang="fr-FR" sz="2200" dirty="0" err="1" smtClean="0"/>
              <a:t>Additionnal</a:t>
            </a:r>
            <a:r>
              <a:rPr lang="fr-FR" sz="2200" dirty="0" smtClean="0"/>
              <a:t> </a:t>
            </a:r>
            <a:r>
              <a:rPr lang="fr-FR" sz="2200" dirty="0" err="1" smtClean="0"/>
              <a:t>studies</a:t>
            </a:r>
            <a:r>
              <a:rPr lang="fr-FR" sz="2200" dirty="0" smtClean="0"/>
              <a:t> are </a:t>
            </a:r>
            <a:r>
              <a:rPr lang="fr-FR" sz="2200" dirty="0" err="1" smtClean="0"/>
              <a:t>needed</a:t>
            </a:r>
            <a:r>
              <a:rPr lang="fr-FR" sz="2200" dirty="0" smtClean="0"/>
              <a:t>.</a:t>
            </a:r>
          </a:p>
          <a:p>
            <a:pPr marL="0" indent="0" algn="just">
              <a:buNone/>
            </a:pPr>
            <a:endParaRPr lang="fr-FR" sz="2200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178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470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Thème Office</vt:lpstr>
      <vt:lpstr>QRTV for UN Regulation</vt:lpstr>
      <vt:lpstr>QRTV concerns by GRB</vt:lpstr>
      <vt:lpstr>QRTV for UN Meetings</vt:lpstr>
      <vt:lpstr>A new UN Regulation</vt:lpstr>
      <vt:lpstr>Basic principles</vt:lpstr>
      <vt:lpstr>Next step(s) for QRTV</vt:lpstr>
    </vt:vector>
  </TitlesOfParts>
  <Company>UTAC SAS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QRTV</dc:title>
  <dc:creator>Louis-Ferdinand PARDO</dc:creator>
  <cp:lastModifiedBy>Konstantin Glukhenkiy</cp:lastModifiedBy>
  <cp:revision>34</cp:revision>
  <dcterms:created xsi:type="dcterms:W3CDTF">2014-12-12T05:47:44Z</dcterms:created>
  <dcterms:modified xsi:type="dcterms:W3CDTF">2015-09-02T06:35:58Z</dcterms:modified>
</cp:coreProperties>
</file>