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66" r:id="rId4"/>
    <p:sldId id="276" r:id="rId5"/>
    <p:sldId id="277" r:id="rId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5" d="100"/>
          <a:sy n="85" d="100"/>
        </p:scale>
        <p:origin x="-2006" y="-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E050E6F-539A-4CEA-B727-3CD4E2987A36}" type="datetimeFigureOut">
              <a:rPr lang="it-IT" smtClean="0"/>
              <a:pPr/>
              <a:t>08/04/2015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791EAC-F3A4-409B-9C3F-CA677254A979}" type="slidenum">
              <a:rPr lang="it-IT" smtClean="0"/>
              <a:pPr/>
              <a:t>‹#›</a:t>
            </a:fld>
            <a:endParaRPr lang="it-IT"/>
          </a:p>
        </p:txBody>
      </p:sp>
    </p:spTree>
    <p:extLst>
      <p:ext uri="{BB962C8B-B14F-4D97-AF65-F5344CB8AC3E}">
        <p14:creationId xmlns:p14="http://schemas.microsoft.com/office/powerpoint/2010/main" val="1517189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E050E6F-539A-4CEA-B727-3CD4E2987A36}" type="datetimeFigureOut">
              <a:rPr lang="it-IT" smtClean="0"/>
              <a:pPr/>
              <a:t>08/04/2015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791EAC-F3A4-409B-9C3F-CA677254A979}" type="slidenum">
              <a:rPr lang="it-IT" smtClean="0"/>
              <a:pPr/>
              <a:t>‹#›</a:t>
            </a:fld>
            <a:endParaRPr lang="it-IT"/>
          </a:p>
        </p:txBody>
      </p:sp>
    </p:spTree>
    <p:extLst>
      <p:ext uri="{BB962C8B-B14F-4D97-AF65-F5344CB8AC3E}">
        <p14:creationId xmlns:p14="http://schemas.microsoft.com/office/powerpoint/2010/main" val="259469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E050E6F-539A-4CEA-B727-3CD4E2987A36}" type="datetimeFigureOut">
              <a:rPr lang="it-IT" smtClean="0"/>
              <a:pPr/>
              <a:t>08/04/2015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791EAC-F3A4-409B-9C3F-CA677254A979}" type="slidenum">
              <a:rPr lang="it-IT" smtClean="0"/>
              <a:pPr/>
              <a:t>‹#›</a:t>
            </a:fld>
            <a:endParaRPr lang="it-IT"/>
          </a:p>
        </p:txBody>
      </p:sp>
    </p:spTree>
    <p:extLst>
      <p:ext uri="{BB962C8B-B14F-4D97-AF65-F5344CB8AC3E}">
        <p14:creationId xmlns:p14="http://schemas.microsoft.com/office/powerpoint/2010/main" val="52297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E050E6F-539A-4CEA-B727-3CD4E2987A36}" type="datetimeFigureOut">
              <a:rPr lang="it-IT" smtClean="0"/>
              <a:pPr/>
              <a:t>08/04/2015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791EAC-F3A4-409B-9C3F-CA677254A979}" type="slidenum">
              <a:rPr lang="it-IT" smtClean="0"/>
              <a:pPr/>
              <a:t>‹#›</a:t>
            </a:fld>
            <a:endParaRPr lang="it-IT"/>
          </a:p>
        </p:txBody>
      </p:sp>
    </p:spTree>
    <p:extLst>
      <p:ext uri="{BB962C8B-B14F-4D97-AF65-F5344CB8AC3E}">
        <p14:creationId xmlns:p14="http://schemas.microsoft.com/office/powerpoint/2010/main" val="342196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E050E6F-539A-4CEA-B727-3CD4E2987A36}" type="datetimeFigureOut">
              <a:rPr lang="it-IT" smtClean="0"/>
              <a:pPr/>
              <a:t>08/04/2015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791EAC-F3A4-409B-9C3F-CA677254A979}" type="slidenum">
              <a:rPr lang="it-IT" smtClean="0"/>
              <a:pPr/>
              <a:t>‹#›</a:t>
            </a:fld>
            <a:endParaRPr lang="it-IT"/>
          </a:p>
        </p:txBody>
      </p:sp>
    </p:spTree>
    <p:extLst>
      <p:ext uri="{BB962C8B-B14F-4D97-AF65-F5344CB8AC3E}">
        <p14:creationId xmlns:p14="http://schemas.microsoft.com/office/powerpoint/2010/main" val="301754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E050E6F-539A-4CEA-B727-3CD4E2987A36}" type="datetimeFigureOut">
              <a:rPr lang="it-IT" smtClean="0"/>
              <a:pPr/>
              <a:t>08/04/2015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1791EAC-F3A4-409B-9C3F-CA677254A979}" type="slidenum">
              <a:rPr lang="it-IT" smtClean="0"/>
              <a:pPr/>
              <a:t>‹#›</a:t>
            </a:fld>
            <a:endParaRPr lang="it-IT"/>
          </a:p>
        </p:txBody>
      </p:sp>
    </p:spTree>
    <p:extLst>
      <p:ext uri="{BB962C8B-B14F-4D97-AF65-F5344CB8AC3E}">
        <p14:creationId xmlns:p14="http://schemas.microsoft.com/office/powerpoint/2010/main" val="2940017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E050E6F-539A-4CEA-B727-3CD4E2987A36}" type="datetimeFigureOut">
              <a:rPr lang="it-IT" smtClean="0"/>
              <a:pPr/>
              <a:t>08/04/2015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1791EAC-F3A4-409B-9C3F-CA677254A979}" type="slidenum">
              <a:rPr lang="it-IT" smtClean="0"/>
              <a:pPr/>
              <a:t>‹#›</a:t>
            </a:fld>
            <a:endParaRPr lang="it-IT"/>
          </a:p>
        </p:txBody>
      </p:sp>
    </p:spTree>
    <p:extLst>
      <p:ext uri="{BB962C8B-B14F-4D97-AF65-F5344CB8AC3E}">
        <p14:creationId xmlns:p14="http://schemas.microsoft.com/office/powerpoint/2010/main" val="2573056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E050E6F-539A-4CEA-B727-3CD4E2987A36}" type="datetimeFigureOut">
              <a:rPr lang="it-IT" smtClean="0"/>
              <a:pPr/>
              <a:t>08/04/2015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1791EAC-F3A4-409B-9C3F-CA677254A979}" type="slidenum">
              <a:rPr lang="it-IT" smtClean="0"/>
              <a:pPr/>
              <a:t>‹#›</a:t>
            </a:fld>
            <a:endParaRPr lang="it-IT"/>
          </a:p>
        </p:txBody>
      </p:sp>
    </p:spTree>
    <p:extLst>
      <p:ext uri="{BB962C8B-B14F-4D97-AF65-F5344CB8AC3E}">
        <p14:creationId xmlns:p14="http://schemas.microsoft.com/office/powerpoint/2010/main" val="4075506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E050E6F-539A-4CEA-B727-3CD4E2987A36}" type="datetimeFigureOut">
              <a:rPr lang="it-IT" smtClean="0"/>
              <a:pPr/>
              <a:t>08/04/2015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1791EAC-F3A4-409B-9C3F-CA677254A979}" type="slidenum">
              <a:rPr lang="it-IT" smtClean="0"/>
              <a:pPr/>
              <a:t>‹#›</a:t>
            </a:fld>
            <a:endParaRPr lang="it-IT"/>
          </a:p>
        </p:txBody>
      </p:sp>
    </p:spTree>
    <p:extLst>
      <p:ext uri="{BB962C8B-B14F-4D97-AF65-F5344CB8AC3E}">
        <p14:creationId xmlns:p14="http://schemas.microsoft.com/office/powerpoint/2010/main" val="428740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E050E6F-539A-4CEA-B727-3CD4E2987A36}" type="datetimeFigureOut">
              <a:rPr lang="it-IT" smtClean="0"/>
              <a:pPr/>
              <a:t>08/04/2015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1791EAC-F3A4-409B-9C3F-CA677254A979}" type="slidenum">
              <a:rPr lang="it-IT" smtClean="0"/>
              <a:pPr/>
              <a:t>‹#›</a:t>
            </a:fld>
            <a:endParaRPr lang="it-IT"/>
          </a:p>
        </p:txBody>
      </p:sp>
    </p:spTree>
    <p:extLst>
      <p:ext uri="{BB962C8B-B14F-4D97-AF65-F5344CB8AC3E}">
        <p14:creationId xmlns:p14="http://schemas.microsoft.com/office/powerpoint/2010/main" val="37414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E050E6F-539A-4CEA-B727-3CD4E2987A36}" type="datetimeFigureOut">
              <a:rPr lang="it-IT" smtClean="0"/>
              <a:pPr/>
              <a:t>08/04/2015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1791EAC-F3A4-409B-9C3F-CA677254A979}" type="slidenum">
              <a:rPr lang="it-IT" smtClean="0"/>
              <a:pPr/>
              <a:t>‹#›</a:t>
            </a:fld>
            <a:endParaRPr lang="it-IT"/>
          </a:p>
        </p:txBody>
      </p:sp>
    </p:spTree>
    <p:extLst>
      <p:ext uri="{BB962C8B-B14F-4D97-AF65-F5344CB8AC3E}">
        <p14:creationId xmlns:p14="http://schemas.microsoft.com/office/powerpoint/2010/main" val="64366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50E6F-539A-4CEA-B727-3CD4E2987A36}" type="datetimeFigureOut">
              <a:rPr lang="it-IT" smtClean="0"/>
              <a:pPr/>
              <a:t>08/04/2015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91EAC-F3A4-409B-9C3F-CA677254A979}" type="slidenum">
              <a:rPr lang="it-IT" smtClean="0"/>
              <a:pPr/>
              <a:t>‹#›</a:t>
            </a:fld>
            <a:endParaRPr lang="it-IT"/>
          </a:p>
        </p:txBody>
      </p:sp>
    </p:spTree>
    <p:extLst>
      <p:ext uri="{BB962C8B-B14F-4D97-AF65-F5344CB8AC3E}">
        <p14:creationId xmlns:p14="http://schemas.microsoft.com/office/powerpoint/2010/main" val="3456769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75810" y="1556792"/>
            <a:ext cx="7772400" cy="1154559"/>
          </a:xfrm>
        </p:spPr>
        <p:txBody>
          <a:bodyPr/>
          <a:lstStyle/>
          <a:p>
            <a:r>
              <a:rPr lang="en-GB" i="1" dirty="0" smtClean="0">
                <a:solidFill>
                  <a:srgbClr val="0070C0"/>
                </a:solidFill>
              </a:rPr>
              <a:t>ECE REGULATION 48</a:t>
            </a:r>
            <a:endParaRPr lang="en-GB" i="1" dirty="0">
              <a:solidFill>
                <a:srgbClr val="0070C0"/>
              </a:solidFill>
            </a:endParaRPr>
          </a:p>
        </p:txBody>
      </p:sp>
      <p:sp>
        <p:nvSpPr>
          <p:cNvPr id="3" name="Sottotitolo 2"/>
          <p:cNvSpPr>
            <a:spLocks noGrp="1"/>
          </p:cNvSpPr>
          <p:nvPr>
            <p:ph type="subTitle" idx="1"/>
          </p:nvPr>
        </p:nvSpPr>
        <p:spPr>
          <a:xfrm>
            <a:off x="1466123" y="2636912"/>
            <a:ext cx="6400800" cy="1126976"/>
          </a:xfrm>
        </p:spPr>
        <p:txBody>
          <a:bodyPr/>
          <a:lstStyle/>
          <a:p>
            <a:r>
              <a:rPr lang="en-GB" i="1" dirty="0" smtClean="0">
                <a:solidFill>
                  <a:srgbClr val="0070C0"/>
                </a:solidFill>
              </a:rPr>
              <a:t>Rear direction indicator lamp and stop lamp separation</a:t>
            </a:r>
            <a:endParaRPr lang="en-GB" i="1" dirty="0">
              <a:solidFill>
                <a:srgbClr val="0070C0"/>
              </a:solidFill>
            </a:endParaRPr>
          </a:p>
        </p:txBody>
      </p:sp>
      <p:sp>
        <p:nvSpPr>
          <p:cNvPr id="6" name="CasellaDiTesto 5"/>
          <p:cNvSpPr txBox="1"/>
          <p:nvPr/>
        </p:nvSpPr>
        <p:spPr>
          <a:xfrm>
            <a:off x="1619672" y="4149080"/>
            <a:ext cx="6048672" cy="1415772"/>
          </a:xfrm>
          <a:prstGeom prst="rect">
            <a:avLst/>
          </a:prstGeom>
          <a:noFill/>
        </p:spPr>
        <p:txBody>
          <a:bodyPr wrap="square" rtlCol="0">
            <a:spAutoFit/>
          </a:bodyPr>
          <a:lstStyle/>
          <a:p>
            <a:pPr algn="ctr"/>
            <a:r>
              <a:rPr lang="en-GB" sz="2800" b="1" i="1" dirty="0" smtClean="0">
                <a:solidFill>
                  <a:srgbClr val="0070C0"/>
                </a:solidFill>
              </a:rPr>
              <a:t>Examples and explanations</a:t>
            </a:r>
          </a:p>
          <a:p>
            <a:pPr algn="ctr">
              <a:spcBef>
                <a:spcPts val="600"/>
              </a:spcBef>
            </a:pPr>
            <a:r>
              <a:rPr lang="en-GB" sz="2400" i="1" dirty="0" smtClean="0">
                <a:solidFill>
                  <a:srgbClr val="0070C0"/>
                </a:solidFill>
              </a:rPr>
              <a:t>In connection with</a:t>
            </a:r>
          </a:p>
          <a:p>
            <a:pPr algn="ctr">
              <a:spcBef>
                <a:spcPts val="600"/>
              </a:spcBef>
            </a:pPr>
            <a:r>
              <a:rPr lang="en-GB" sz="2400" i="1" dirty="0" smtClean="0">
                <a:solidFill>
                  <a:srgbClr val="0070C0"/>
                </a:solidFill>
              </a:rPr>
              <a:t>document  ECE/TRANS/WP.29/GRE/2015/3</a:t>
            </a:r>
            <a:endParaRPr lang="en-GB" sz="2400" i="1" dirty="0">
              <a:solidFill>
                <a:srgbClr val="0070C0"/>
              </a:solidFill>
            </a:endParaRPr>
          </a:p>
        </p:txBody>
      </p:sp>
      <p:cxnSp>
        <p:nvCxnSpPr>
          <p:cNvPr id="8" name="Connettore 1 7"/>
          <p:cNvCxnSpPr/>
          <p:nvPr/>
        </p:nvCxnSpPr>
        <p:spPr>
          <a:xfrm>
            <a:off x="323528" y="1124744"/>
            <a:ext cx="849694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6156176" y="188640"/>
            <a:ext cx="2592288" cy="738664"/>
          </a:xfrm>
          <a:prstGeom prst="rect">
            <a:avLst/>
          </a:prstGeom>
          <a:noFill/>
        </p:spPr>
        <p:txBody>
          <a:bodyPr wrap="square" rtlCol="0">
            <a:spAutoFit/>
          </a:bodyPr>
          <a:lstStyle/>
          <a:p>
            <a:r>
              <a:rPr lang="en-GB" sz="1400" u="sng" dirty="0" smtClean="0">
                <a:latin typeface="Times New Roman" pitchFamily="18" charset="0"/>
                <a:cs typeface="Times New Roman" pitchFamily="18" charset="0"/>
              </a:rPr>
              <a:t>Informal document</a:t>
            </a:r>
            <a:r>
              <a:rPr lang="en-GB" sz="1400" dirty="0" smtClean="0">
                <a:latin typeface="Times New Roman" pitchFamily="18" charset="0"/>
                <a:cs typeface="Times New Roman" pitchFamily="18" charset="0"/>
              </a:rPr>
              <a:t> </a:t>
            </a:r>
            <a:r>
              <a:rPr lang="en-GB" sz="1400" b="1" dirty="0" smtClean="0">
                <a:latin typeface="Times New Roman" pitchFamily="18" charset="0"/>
                <a:cs typeface="Times New Roman" pitchFamily="18" charset="0"/>
              </a:rPr>
              <a:t>GRE-73-15</a:t>
            </a:r>
            <a:endParaRPr lang="en-GB" sz="1400" b="1" dirty="0" smtClean="0">
              <a:latin typeface="Times New Roman" pitchFamily="18" charset="0"/>
              <a:cs typeface="Times New Roman" pitchFamily="18" charset="0"/>
            </a:endParaRPr>
          </a:p>
          <a:p>
            <a:r>
              <a:rPr lang="en-GB" sz="1400" dirty="0" smtClean="0">
                <a:latin typeface="Times New Roman" pitchFamily="18" charset="0"/>
                <a:cs typeface="Times New Roman" pitchFamily="18" charset="0"/>
              </a:rPr>
              <a:t>(73rd GRE, 14-17 April 2015</a:t>
            </a:r>
          </a:p>
          <a:p>
            <a:r>
              <a:rPr lang="en-GB" sz="1400" dirty="0" smtClean="0">
                <a:latin typeface="Times New Roman" pitchFamily="18" charset="0"/>
                <a:cs typeface="Times New Roman" pitchFamily="18" charset="0"/>
              </a:rPr>
              <a:t>agenda item 6 (a))</a:t>
            </a:r>
            <a:endParaRPr lang="en-GB" sz="1400" dirty="0">
              <a:latin typeface="Times New Roman" pitchFamily="18" charset="0"/>
              <a:cs typeface="Times New Roman" pitchFamily="18" charset="0"/>
            </a:endParaRPr>
          </a:p>
        </p:txBody>
      </p:sp>
      <p:sp>
        <p:nvSpPr>
          <p:cNvPr id="13" name="CasellaDiTesto 12"/>
          <p:cNvSpPr txBox="1"/>
          <p:nvPr/>
        </p:nvSpPr>
        <p:spPr>
          <a:xfrm>
            <a:off x="323528" y="188640"/>
            <a:ext cx="3816424" cy="738664"/>
          </a:xfrm>
          <a:prstGeom prst="rect">
            <a:avLst/>
          </a:prstGeom>
          <a:noFill/>
        </p:spPr>
        <p:txBody>
          <a:bodyPr wrap="square" rtlCol="0">
            <a:spAutoFit/>
          </a:bodyPr>
          <a:lstStyle/>
          <a:p>
            <a:r>
              <a:rPr lang="en-GB" sz="1400" dirty="0" smtClean="0">
                <a:latin typeface="Times New Roman" pitchFamily="18" charset="0"/>
                <a:cs typeface="Times New Roman" pitchFamily="18" charset="0"/>
              </a:rPr>
              <a:t>Submitted by the expert from the International Automotive Lighting and Light Signalling Expert Group (GTB)</a:t>
            </a:r>
            <a:endParaRPr lang="en-GB" sz="1400" dirty="0">
              <a:latin typeface="Times New Roman" pitchFamily="18" charset="0"/>
              <a:cs typeface="Times New Roman" pitchFamily="18" charset="0"/>
            </a:endParaRPr>
          </a:p>
        </p:txBody>
      </p:sp>
    </p:spTree>
    <p:extLst>
      <p:ext uri="{BB962C8B-B14F-4D97-AF65-F5344CB8AC3E}">
        <p14:creationId xmlns:p14="http://schemas.microsoft.com/office/powerpoint/2010/main" val="831523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835692" y="332656"/>
            <a:ext cx="1371804" cy="369332"/>
          </a:xfrm>
          <a:prstGeom prst="rect">
            <a:avLst/>
          </a:prstGeom>
          <a:noFill/>
        </p:spPr>
        <p:txBody>
          <a:bodyPr wrap="square" rtlCol="0">
            <a:spAutoFit/>
          </a:bodyPr>
          <a:lstStyle/>
          <a:p>
            <a:pPr algn="ctr"/>
            <a:r>
              <a:rPr lang="en-GB" i="1" smtClean="0">
                <a:solidFill>
                  <a:srgbClr val="0070C0"/>
                </a:solidFill>
              </a:rPr>
              <a:t>EXAMPLE 1</a:t>
            </a:r>
            <a:endParaRPr lang="en-GB" i="1">
              <a:solidFill>
                <a:srgbClr val="0070C0"/>
              </a:solidFill>
            </a:endParaRPr>
          </a:p>
        </p:txBody>
      </p:sp>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1214" t="6004" r="-1214" b="33330"/>
          <a:stretch/>
        </p:blipFill>
        <p:spPr>
          <a:xfrm>
            <a:off x="467544" y="908720"/>
            <a:ext cx="3982498" cy="1811060"/>
          </a:xfrm>
          <a:prstGeom prst="rect">
            <a:avLst/>
          </a:prstGeom>
        </p:spPr>
      </p:pic>
      <p:sp>
        <p:nvSpPr>
          <p:cNvPr id="25" name="CasellaDiTesto 24"/>
          <p:cNvSpPr txBox="1"/>
          <p:nvPr/>
        </p:nvSpPr>
        <p:spPr>
          <a:xfrm>
            <a:off x="768895" y="2838428"/>
            <a:ext cx="7505398" cy="3970318"/>
          </a:xfrm>
          <a:prstGeom prst="rect">
            <a:avLst/>
          </a:prstGeom>
          <a:noFill/>
        </p:spPr>
        <p:txBody>
          <a:bodyPr wrap="square" rtlCol="0">
            <a:spAutoFit/>
          </a:bodyPr>
          <a:lstStyle/>
          <a:p>
            <a:pPr algn="just"/>
            <a:r>
              <a:rPr lang="en-GB" i="1" dirty="0" smtClean="0">
                <a:solidFill>
                  <a:srgbClr val="0070C0"/>
                </a:solidFill>
              </a:rPr>
              <a:t>For this lamp the requirement on colour changes was not applied since the parts composing the two functions were considered not adjacent (being separated by a “neutral” area).</a:t>
            </a:r>
          </a:p>
          <a:p>
            <a:pPr algn="just"/>
            <a:endParaRPr lang="en-GB" i="1" dirty="0" smtClean="0">
              <a:solidFill>
                <a:srgbClr val="0070C0"/>
              </a:solidFill>
            </a:endParaRPr>
          </a:p>
          <a:p>
            <a:pPr algn="just"/>
            <a:r>
              <a:rPr lang="en-GB" i="1" dirty="0" smtClean="0">
                <a:solidFill>
                  <a:srgbClr val="0070C0"/>
                </a:solidFill>
              </a:rPr>
              <a:t>However this interpretation is ambiguous  (“Adjacent” has slightly different meaning in different languages and whether considered as a mathematical term or not).</a:t>
            </a:r>
          </a:p>
          <a:p>
            <a:pPr algn="just"/>
            <a:endParaRPr lang="en-GB" i="1" dirty="0" smtClean="0">
              <a:solidFill>
                <a:srgbClr val="0070C0"/>
              </a:solidFill>
            </a:endParaRPr>
          </a:p>
          <a:p>
            <a:pPr algn="just"/>
            <a:r>
              <a:rPr lang="en-GB" i="1" dirty="0" smtClean="0">
                <a:solidFill>
                  <a:srgbClr val="0070C0"/>
                </a:solidFill>
              </a:rPr>
              <a:t>The text proposed for paragraph 5.7.1.3.1. clarifies the condition of application of the “colour changes” criteria, and limits the application of these criteria to lamps  whose apparent surface is composed of two or more parts.</a:t>
            </a:r>
          </a:p>
          <a:p>
            <a:pPr algn="just"/>
            <a:endParaRPr lang="en-GB" i="1" dirty="0" smtClean="0">
              <a:solidFill>
                <a:srgbClr val="0070C0"/>
              </a:solidFill>
            </a:endParaRPr>
          </a:p>
          <a:p>
            <a:pPr algn="just"/>
            <a:r>
              <a:rPr lang="en-GB" i="1" dirty="0" smtClean="0">
                <a:solidFill>
                  <a:srgbClr val="0070C0"/>
                </a:solidFill>
              </a:rPr>
              <a:t>Based on the new text such a solution  is acceptable as it is not detrimental for the correct perception of the signals.</a:t>
            </a:r>
            <a:endParaRPr lang="en-GB" i="1" dirty="0">
              <a:solidFill>
                <a:srgbClr val="0070C0"/>
              </a:solidFill>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32" t="27166" r="24909" b="25666"/>
          <a:stretch/>
        </p:blipFill>
        <p:spPr bwMode="auto">
          <a:xfrm>
            <a:off x="4660667" y="900357"/>
            <a:ext cx="3785637" cy="1819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819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923928" y="404664"/>
            <a:ext cx="1515820" cy="369332"/>
          </a:xfrm>
          <a:prstGeom prst="rect">
            <a:avLst/>
          </a:prstGeom>
          <a:noFill/>
        </p:spPr>
        <p:txBody>
          <a:bodyPr wrap="square" rtlCol="0">
            <a:spAutoFit/>
          </a:bodyPr>
          <a:lstStyle/>
          <a:p>
            <a:pPr algn="ctr"/>
            <a:r>
              <a:rPr lang="it-IT" i="1" dirty="0" smtClean="0">
                <a:solidFill>
                  <a:srgbClr val="0070C0"/>
                </a:solidFill>
              </a:rPr>
              <a:t>EXAMPLE 2</a:t>
            </a:r>
            <a:endParaRPr lang="it-IT" i="1" dirty="0">
              <a:solidFill>
                <a:srgbClr val="0070C0"/>
              </a:solidFill>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908720"/>
            <a:ext cx="3299848" cy="3107000"/>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908719"/>
            <a:ext cx="3240359" cy="3051619"/>
          </a:xfrm>
          <a:prstGeom prst="rect">
            <a:avLst/>
          </a:prstGeom>
        </p:spPr>
      </p:pic>
      <p:sp>
        <p:nvSpPr>
          <p:cNvPr id="9" name="CasellaDiTesto 8"/>
          <p:cNvSpPr txBox="1"/>
          <p:nvPr/>
        </p:nvSpPr>
        <p:spPr>
          <a:xfrm>
            <a:off x="755576" y="4293096"/>
            <a:ext cx="7632848" cy="2308324"/>
          </a:xfrm>
          <a:prstGeom prst="rect">
            <a:avLst/>
          </a:prstGeom>
          <a:noFill/>
        </p:spPr>
        <p:txBody>
          <a:bodyPr wrap="square" rtlCol="0">
            <a:spAutoFit/>
          </a:bodyPr>
          <a:lstStyle/>
          <a:p>
            <a:pPr algn="just"/>
            <a:r>
              <a:rPr lang="en-GB" i="1" dirty="0" smtClean="0">
                <a:solidFill>
                  <a:srgbClr val="0070C0"/>
                </a:solidFill>
              </a:rPr>
              <a:t>Based on the present requirements, this solution cannot be approved. Consequently it was modified to fulfil the requirements, even if it is clearly not detrimental for the correct perception of the signals, also in this original form. </a:t>
            </a:r>
          </a:p>
          <a:p>
            <a:pPr algn="just"/>
            <a:endParaRPr lang="en-GB" i="1" dirty="0" smtClean="0">
              <a:solidFill>
                <a:srgbClr val="0070C0"/>
              </a:solidFill>
            </a:endParaRPr>
          </a:p>
          <a:p>
            <a:pPr algn="just"/>
            <a:r>
              <a:rPr lang="en-GB" i="1" dirty="0" smtClean="0">
                <a:solidFill>
                  <a:srgbClr val="0070C0"/>
                </a:solidFill>
              </a:rPr>
              <a:t>Since the grouping of  two “solid” (continuous) apparent surfaces like these gives no safety problems, the proposed text excludes the “solid” apparent surfaces from the application of paragraph 5.7.1.3.1. requiring in any case, in paragraph 5.7.1.3.2., that the apparent surfaces do not overlap.</a:t>
            </a:r>
            <a:endParaRPr lang="en-GB" i="1" dirty="0">
              <a:solidFill>
                <a:srgbClr val="0070C0"/>
              </a:solidFill>
            </a:endParaRPr>
          </a:p>
        </p:txBody>
      </p:sp>
    </p:spTree>
    <p:extLst>
      <p:ext uri="{BB962C8B-B14F-4D97-AF65-F5344CB8AC3E}">
        <p14:creationId xmlns:p14="http://schemas.microsoft.com/office/powerpoint/2010/main" val="1788116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23928" y="404664"/>
            <a:ext cx="1515820" cy="369332"/>
          </a:xfrm>
          <a:prstGeom prst="rect">
            <a:avLst/>
          </a:prstGeom>
          <a:noFill/>
        </p:spPr>
        <p:txBody>
          <a:bodyPr wrap="square" rtlCol="0">
            <a:spAutoFit/>
          </a:bodyPr>
          <a:lstStyle/>
          <a:p>
            <a:pPr algn="ctr"/>
            <a:r>
              <a:rPr lang="en-GB" i="1" smtClean="0">
                <a:solidFill>
                  <a:srgbClr val="0070C0"/>
                </a:solidFill>
              </a:rPr>
              <a:t>EXAMPLE 3</a:t>
            </a:r>
            <a:endParaRPr lang="en-GB" i="1">
              <a:solidFill>
                <a:srgbClr val="0070C0"/>
              </a:solidFill>
            </a:endParaRPr>
          </a:p>
        </p:txBody>
      </p:sp>
      <p:grpSp>
        <p:nvGrpSpPr>
          <p:cNvPr id="31" name="Gruppo 30"/>
          <p:cNvGrpSpPr/>
          <p:nvPr/>
        </p:nvGrpSpPr>
        <p:grpSpPr>
          <a:xfrm>
            <a:off x="1706589" y="1561060"/>
            <a:ext cx="5169668" cy="1698917"/>
            <a:chOff x="529613" y="1103917"/>
            <a:chExt cx="5482547" cy="1872208"/>
          </a:xfrm>
        </p:grpSpPr>
        <p:sp>
          <p:nvSpPr>
            <p:cNvPr id="5" name="Rettangolo arrotondato 4"/>
            <p:cNvSpPr/>
            <p:nvPr/>
          </p:nvSpPr>
          <p:spPr bwMode="auto">
            <a:xfrm>
              <a:off x="539552" y="1103917"/>
              <a:ext cx="5472608" cy="1872208"/>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Onda 2 11"/>
            <p:cNvSpPr/>
            <p:nvPr/>
          </p:nvSpPr>
          <p:spPr>
            <a:xfrm>
              <a:off x="529613" y="2276872"/>
              <a:ext cx="2746243" cy="416374"/>
            </a:xfrm>
            <a:prstGeom prst="doubleWave">
              <a:avLst>
                <a:gd name="adj1" fmla="val 12500"/>
                <a:gd name="adj2" fmla="val 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nda 2 13"/>
            <p:cNvSpPr/>
            <p:nvPr/>
          </p:nvSpPr>
          <p:spPr>
            <a:xfrm>
              <a:off x="539552" y="1484784"/>
              <a:ext cx="2746243" cy="416374"/>
            </a:xfrm>
            <a:prstGeom prst="doubleWave">
              <a:avLst>
                <a:gd name="adj1" fmla="val 12500"/>
                <a:gd name="adj2" fmla="val 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nda 2 14"/>
            <p:cNvSpPr/>
            <p:nvPr/>
          </p:nvSpPr>
          <p:spPr>
            <a:xfrm>
              <a:off x="3285795" y="1340768"/>
              <a:ext cx="2726365" cy="1462066"/>
            </a:xfrm>
            <a:prstGeom prst="doubleWave">
              <a:avLst>
                <a:gd name="adj1" fmla="val 12500"/>
                <a:gd name="adj2" fmla="val 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nettore 1 26"/>
            <p:cNvCxnSpPr>
              <a:stCxn id="5" idx="0"/>
              <a:endCxn id="5" idx="2"/>
            </p:cNvCxnSpPr>
            <p:nvPr/>
          </p:nvCxnSpPr>
          <p:spPr>
            <a:xfrm>
              <a:off x="3275856" y="1103917"/>
              <a:ext cx="0" cy="18722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9" name="CasellaDiTesto 28"/>
          <p:cNvSpPr txBox="1"/>
          <p:nvPr/>
        </p:nvSpPr>
        <p:spPr>
          <a:xfrm>
            <a:off x="684514" y="980728"/>
            <a:ext cx="4463550" cy="369332"/>
          </a:xfrm>
          <a:prstGeom prst="rect">
            <a:avLst/>
          </a:prstGeom>
          <a:noFill/>
          <a:ln>
            <a:solidFill>
              <a:srgbClr val="0070C0"/>
            </a:solidFill>
          </a:ln>
        </p:spPr>
        <p:txBody>
          <a:bodyPr wrap="square" rtlCol="0">
            <a:spAutoFit/>
          </a:bodyPr>
          <a:lstStyle/>
          <a:p>
            <a:r>
              <a:rPr lang="en-GB" i="1" dirty="0" smtClean="0">
                <a:solidFill>
                  <a:srgbClr val="0070C0"/>
                </a:solidFill>
                <a:cs typeface="Times New Roman" pitchFamily="18" charset="0"/>
              </a:rPr>
              <a:t>All the red area is Rear Position/Stop function</a:t>
            </a:r>
            <a:endParaRPr lang="en-GB" i="1" dirty="0">
              <a:solidFill>
                <a:srgbClr val="0070C0"/>
              </a:solidFill>
              <a:cs typeface="Times New Roman" pitchFamily="18" charset="0"/>
            </a:endParaRPr>
          </a:p>
        </p:txBody>
      </p:sp>
      <p:sp>
        <p:nvSpPr>
          <p:cNvPr id="35" name="CasellaDiTesto 34"/>
          <p:cNvSpPr txBox="1"/>
          <p:nvPr/>
        </p:nvSpPr>
        <p:spPr>
          <a:xfrm>
            <a:off x="684515" y="3400955"/>
            <a:ext cx="5183630" cy="369332"/>
          </a:xfrm>
          <a:prstGeom prst="rect">
            <a:avLst/>
          </a:prstGeom>
          <a:noFill/>
          <a:ln>
            <a:solidFill>
              <a:srgbClr val="0070C0"/>
            </a:solidFill>
          </a:ln>
        </p:spPr>
        <p:txBody>
          <a:bodyPr wrap="square" rtlCol="0">
            <a:spAutoFit/>
          </a:bodyPr>
          <a:lstStyle/>
          <a:p>
            <a:r>
              <a:rPr lang="en-GB" i="1" dirty="0" smtClean="0">
                <a:solidFill>
                  <a:srgbClr val="0070C0"/>
                </a:solidFill>
                <a:cs typeface="Times New Roman" pitchFamily="18" charset="0"/>
              </a:rPr>
              <a:t>All the amber area is Rear Direction Indicator function</a:t>
            </a:r>
            <a:endParaRPr lang="en-GB" i="1" dirty="0">
              <a:solidFill>
                <a:srgbClr val="0070C0"/>
              </a:solidFill>
              <a:cs typeface="Times New Roman" pitchFamily="18" charset="0"/>
            </a:endParaRPr>
          </a:p>
        </p:txBody>
      </p:sp>
      <p:sp>
        <p:nvSpPr>
          <p:cNvPr id="1032" name="CasellaDiTesto 1031"/>
          <p:cNvSpPr txBox="1"/>
          <p:nvPr/>
        </p:nvSpPr>
        <p:spPr>
          <a:xfrm>
            <a:off x="605877" y="3861048"/>
            <a:ext cx="7978353" cy="2862322"/>
          </a:xfrm>
          <a:prstGeom prst="rect">
            <a:avLst/>
          </a:prstGeom>
          <a:noFill/>
        </p:spPr>
        <p:txBody>
          <a:bodyPr wrap="square" rtlCol="0">
            <a:spAutoFit/>
          </a:bodyPr>
          <a:lstStyle/>
          <a:p>
            <a:pPr algn="just"/>
            <a:r>
              <a:rPr lang="en-GB" i="1" dirty="0" smtClean="0">
                <a:solidFill>
                  <a:srgbClr val="0070C0"/>
                </a:solidFill>
              </a:rPr>
              <a:t>In application of paragraph 5.9.2. of Regulation 48, position/stop functions can be “variable lamps” changing their area/intensity in relation to the activation of another function.</a:t>
            </a:r>
          </a:p>
          <a:p>
            <a:pPr algn="just"/>
            <a:r>
              <a:rPr lang="en-GB" i="1" dirty="0" smtClean="0">
                <a:solidFill>
                  <a:srgbClr val="0070C0"/>
                </a:solidFill>
              </a:rPr>
              <a:t>In this case, at the activation  of the direction indicator, the left part of the lamp (that could cause confusion for the correct perception of the signals) is switched off while the remaining part still fulfils the applicable photometric/colorimetric requirements. </a:t>
            </a:r>
          </a:p>
          <a:p>
            <a:pPr algn="just"/>
            <a:r>
              <a:rPr lang="en-GB" i="1" dirty="0" smtClean="0">
                <a:solidFill>
                  <a:srgbClr val="0070C0"/>
                </a:solidFill>
              </a:rPr>
              <a:t>Even if this possibility is already included in the requirements of paragraph 5.9.2., a cross reference is introduced in paragraph 5.7.1.3.3. to avoid non-uniform interpretations.</a:t>
            </a:r>
            <a:endParaRPr lang="en-GB" i="1" dirty="0">
              <a:solidFill>
                <a:srgbClr val="0070C0"/>
              </a:solidFill>
            </a:endParaRPr>
          </a:p>
        </p:txBody>
      </p:sp>
    </p:spTree>
    <p:extLst>
      <p:ext uri="{BB962C8B-B14F-4D97-AF65-F5344CB8AC3E}">
        <p14:creationId xmlns:p14="http://schemas.microsoft.com/office/powerpoint/2010/main" val="733080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1844824"/>
            <a:ext cx="6984776" cy="2554545"/>
          </a:xfrm>
          <a:prstGeom prst="rect">
            <a:avLst/>
          </a:prstGeom>
          <a:noFill/>
          <a:ln w="19050">
            <a:solidFill>
              <a:srgbClr val="0070C0"/>
            </a:solidFill>
          </a:ln>
        </p:spPr>
        <p:txBody>
          <a:bodyPr wrap="square" rtlCol="0">
            <a:spAutoFit/>
          </a:bodyPr>
          <a:lstStyle/>
          <a:p>
            <a:pPr algn="ctr"/>
            <a:r>
              <a:rPr lang="it-IT" sz="4000" i="1" dirty="0" smtClean="0">
                <a:solidFill>
                  <a:srgbClr val="0070C0"/>
                </a:solidFill>
              </a:rPr>
              <a:t>THANK YOU FOR YOUR ATTENTION.</a:t>
            </a:r>
          </a:p>
          <a:p>
            <a:pPr algn="ctr"/>
            <a:endParaRPr lang="it-IT" sz="4000" i="1" dirty="0">
              <a:solidFill>
                <a:srgbClr val="0070C0"/>
              </a:solidFill>
            </a:endParaRPr>
          </a:p>
          <a:p>
            <a:pPr algn="ctr"/>
            <a:r>
              <a:rPr lang="it-IT" sz="4000" i="1" dirty="0" smtClean="0">
                <a:solidFill>
                  <a:srgbClr val="0070C0"/>
                </a:solidFill>
              </a:rPr>
              <a:t>ANY QUESTION?</a:t>
            </a:r>
            <a:endParaRPr lang="it-IT" sz="4000" i="1" dirty="0">
              <a:solidFill>
                <a:srgbClr val="0070C0"/>
              </a:solidFill>
            </a:endParaRPr>
          </a:p>
        </p:txBody>
      </p:sp>
    </p:spTree>
    <p:extLst>
      <p:ext uri="{BB962C8B-B14F-4D97-AF65-F5344CB8AC3E}">
        <p14:creationId xmlns:p14="http://schemas.microsoft.com/office/powerpoint/2010/main" val="397830348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403</Words>
  <Application>Microsoft Office PowerPoint</Application>
  <PresentationFormat>On-screen Show (4:3)</PresentationFormat>
  <Paragraphs>30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Tema di Office</vt:lpstr>
      <vt:lpstr>ECE REGULATION 48</vt:lpstr>
      <vt:lpstr>PowerPoint Presentation</vt:lpstr>
      <vt:lpstr>PowerPoint Presentation</vt:lpstr>
      <vt:lpstr>PowerPoint Presentation</vt:lpstr>
      <vt:lpstr>PowerPoint Presentation</vt:lpstr>
    </vt:vector>
  </TitlesOfParts>
  <Company>FIATGROUP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Administrator</dc:creator>
  <cp:lastModifiedBy>Konstantin Glukhenkiy</cp:lastModifiedBy>
  <cp:revision>52</cp:revision>
  <dcterms:created xsi:type="dcterms:W3CDTF">2014-06-10T08:20:36Z</dcterms:created>
  <dcterms:modified xsi:type="dcterms:W3CDTF">2015-04-08T15:04:01Z</dcterms:modified>
</cp:coreProperties>
</file>