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540" r:id="rId3"/>
    <p:sldId id="537" r:id="rId4"/>
    <p:sldId id="538" r:id="rId5"/>
    <p:sldId id="498" r:id="rId6"/>
    <p:sldId id="550" r:id="rId7"/>
    <p:sldId id="547" r:id="rId8"/>
    <p:sldId id="544" r:id="rId9"/>
    <p:sldId id="548" r:id="rId10"/>
    <p:sldId id="541" r:id="rId11"/>
    <p:sldId id="321" r:id="rId1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00FF"/>
    <a:srgbClr val="FFFF00"/>
    <a:srgbClr val="89FFBE"/>
    <a:srgbClr val="C9FFE1"/>
    <a:srgbClr val="00E266"/>
    <a:srgbClr val="FF0000"/>
    <a:srgbClr val="FF9393"/>
    <a:srgbClr val="FFFFCC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662" autoAdjust="0"/>
  </p:normalViewPr>
  <p:slideViewPr>
    <p:cSldViewPr snapToGrid="0">
      <p:cViewPr>
        <p:scale>
          <a:sx n="80" d="100"/>
          <a:sy n="80" d="100"/>
        </p:scale>
        <p:origin x="-1435" y="-187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R37</a:t>
            </a:r>
          </a:p>
        </c:rich>
      </c:tx>
      <c:layout/>
      <c:overlay val="0"/>
    </c:title>
    <c:autoTitleDeleted val="0"/>
    <c:plotArea>
      <c:layout/>
      <c:bubbleChart>
        <c:varyColors val="0"/>
        <c:ser>
          <c:idx val="0"/>
          <c:order val="0"/>
          <c:tx>
            <c:v>R37</c:v>
          </c:tx>
          <c:invertIfNegative val="0"/>
          <c:dPt>
            <c:idx val="0"/>
            <c:invertIfNegative val="0"/>
            <c:bubble3D val="1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1"/>
            <c:spPr>
              <a:solidFill>
                <a:srgbClr val="FF00FF"/>
              </a:solidFill>
            </c:spPr>
          </c:dPt>
          <c:dPt>
            <c:idx val="2"/>
            <c:invertIfNegative val="0"/>
            <c:bubble3D val="1"/>
            <c:spPr>
              <a:solidFill>
                <a:srgbClr val="FD03C7"/>
              </a:solidFill>
            </c:spPr>
          </c:dPt>
          <c:dPt>
            <c:idx val="3"/>
            <c:invertIfNegative val="0"/>
            <c:bubble3D val="1"/>
            <c:spPr>
              <a:solidFill>
                <a:srgbClr val="FFFF00"/>
              </a:solidFill>
            </c:spPr>
          </c:dPt>
          <c:dPt>
            <c:idx val="4"/>
            <c:invertIfNegative val="0"/>
            <c:bubble3D val="1"/>
            <c:spPr>
              <a:solidFill>
                <a:srgbClr val="FFFF00"/>
              </a:solidFill>
            </c:spPr>
          </c:dPt>
          <c:dPt>
            <c:idx val="5"/>
            <c:invertIfNegative val="0"/>
            <c:bubble3D val="1"/>
            <c:spPr>
              <a:ln>
                <a:solidFill>
                  <a:srgbClr val="FFFF00"/>
                </a:solidFill>
              </a:ln>
            </c:spPr>
          </c:dPt>
          <c:dPt>
            <c:idx val="6"/>
            <c:invertIfNegative val="0"/>
            <c:bubble3D val="1"/>
            <c:spPr>
              <a:solidFill>
                <a:srgbClr val="00B050"/>
              </a:solidFill>
            </c:spPr>
          </c:dPt>
          <c:dPt>
            <c:idx val="7"/>
            <c:invertIfNegative val="0"/>
            <c:bubble3D val="1"/>
            <c:spPr>
              <a:solidFill>
                <a:srgbClr val="FF0000"/>
              </a:solidFill>
            </c:spPr>
          </c:dPt>
          <c:dPt>
            <c:idx val="8"/>
            <c:invertIfNegative val="0"/>
            <c:bubble3D val="1"/>
            <c:spPr>
              <a:solidFill>
                <a:srgbClr val="FF0000"/>
              </a:solidFill>
            </c:spPr>
          </c:dPt>
          <c:dPt>
            <c:idx val="9"/>
            <c:invertIfNegative val="0"/>
            <c:bubble3D val="1"/>
            <c:spPr>
              <a:solidFill>
                <a:srgbClr val="FFFF00"/>
              </a:solidFill>
            </c:spPr>
          </c:dPt>
          <c:dPt>
            <c:idx val="10"/>
            <c:invertIfNegative val="0"/>
            <c:bubble3D val="1"/>
            <c:spPr>
              <a:solidFill>
                <a:srgbClr val="FFFF00"/>
              </a:solidFill>
            </c:spPr>
          </c:dPt>
          <c:dPt>
            <c:idx val="11"/>
            <c:invertIfNegative val="0"/>
            <c:bubble3D val="1"/>
            <c:spPr>
              <a:solidFill>
                <a:srgbClr val="FF0000"/>
              </a:solidFill>
            </c:spPr>
          </c:dPt>
          <c:dPt>
            <c:idx val="12"/>
            <c:invertIfNegative val="0"/>
            <c:bubble3D val="1"/>
            <c:spPr>
              <a:solidFill>
                <a:srgbClr val="FF0000"/>
              </a:solidFill>
            </c:spPr>
          </c:dPt>
          <c:dPt>
            <c:idx val="13"/>
            <c:invertIfNegative val="0"/>
            <c:bubble3D val="1"/>
            <c:spPr>
              <a:solidFill>
                <a:srgbClr val="00B050"/>
              </a:solidFill>
            </c:spPr>
          </c:dPt>
          <c:dPt>
            <c:idx val="14"/>
            <c:invertIfNegative val="0"/>
            <c:bubble3D val="1"/>
            <c:spPr>
              <a:solidFill>
                <a:srgbClr val="FF0000"/>
              </a:solidFill>
            </c:spPr>
          </c:dPt>
          <c:dPt>
            <c:idx val="15"/>
            <c:invertIfNegative val="0"/>
            <c:bubble3D val="1"/>
            <c:spPr>
              <a:solidFill>
                <a:srgbClr val="FFFF00"/>
              </a:solidFill>
            </c:spPr>
          </c:dPt>
          <c:dPt>
            <c:idx val="16"/>
            <c:invertIfNegative val="0"/>
            <c:bubble3D val="1"/>
            <c:spPr>
              <a:solidFill>
                <a:srgbClr val="FFFF00"/>
              </a:solidFill>
            </c:spPr>
          </c:dPt>
          <c:xVal>
            <c:strRef>
              <c:f>'37'!$A$17:$A$33</c:f>
              <c:strCache>
                <c:ptCount val="1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A1</c:v>
                </c:pt>
                <c:pt idx="9">
                  <c:v>A2</c:v>
                </c:pt>
                <c:pt idx="10">
                  <c:v>A3</c:v>
                </c:pt>
                <c:pt idx="11">
                  <c:v>A4</c:v>
                </c:pt>
                <c:pt idx="12">
                  <c:v>A5</c:v>
                </c:pt>
                <c:pt idx="13">
                  <c:v>A6</c:v>
                </c:pt>
                <c:pt idx="14">
                  <c:v>A7</c:v>
                </c:pt>
                <c:pt idx="15">
                  <c:v>A8</c:v>
                </c:pt>
                <c:pt idx="16">
                  <c:v>A9</c:v>
                </c:pt>
              </c:strCache>
            </c:strRef>
          </c:xVal>
          <c:yVal>
            <c:numRef>
              <c:f>'37'!$B$37:$R$37</c:f>
              <c:numCache>
                <c:formatCode>0%</c:formatCode>
                <c:ptCount val="17"/>
                <c:pt idx="0">
                  <c:v>0</c:v>
                </c:pt>
                <c:pt idx="1">
                  <c:v>0.20454545454545456</c:v>
                </c:pt>
                <c:pt idx="2">
                  <c:v>0.34090909090909088</c:v>
                </c:pt>
                <c:pt idx="3">
                  <c:v>2.2727272727272728E-2</c:v>
                </c:pt>
                <c:pt idx="4">
                  <c:v>2.2727272727272728E-2</c:v>
                </c:pt>
                <c:pt idx="5">
                  <c:v>2.2727272727272728E-2</c:v>
                </c:pt>
                <c:pt idx="6">
                  <c:v>0</c:v>
                </c:pt>
                <c:pt idx="7">
                  <c:v>0.11363636363636363</c:v>
                </c:pt>
                <c:pt idx="8">
                  <c:v>0.97727272727272729</c:v>
                </c:pt>
                <c:pt idx="9">
                  <c:v>4.5454545454545456E-2</c:v>
                </c:pt>
                <c:pt idx="10">
                  <c:v>2.2727272727272728E-2</c:v>
                </c:pt>
                <c:pt idx="11">
                  <c:v>2.2727272727272728E-2</c:v>
                </c:pt>
                <c:pt idx="12">
                  <c:v>0.13636363636363635</c:v>
                </c:pt>
                <c:pt idx="13">
                  <c:v>2.2727272727272728E-2</c:v>
                </c:pt>
                <c:pt idx="14">
                  <c:v>4.5454545454545456E-2</c:v>
                </c:pt>
                <c:pt idx="15">
                  <c:v>2.2727272727272728E-2</c:v>
                </c:pt>
                <c:pt idx="16">
                  <c:v>2.2727272727272728E-2</c:v>
                </c:pt>
              </c:numCache>
            </c:numRef>
          </c:yVal>
          <c:bubbleSize>
            <c:numRef>
              <c:f>'37'!$C$17:$C$33</c:f>
              <c:numCache>
                <c:formatCode>0.0</c:formatCode>
                <c:ptCount val="17"/>
                <c:pt idx="0">
                  <c:v>0.1</c:v>
                </c:pt>
                <c:pt idx="1">
                  <c:v>2.5</c:v>
                </c:pt>
                <c:pt idx="2">
                  <c:v>4.2</c:v>
                </c:pt>
                <c:pt idx="3">
                  <c:v>1</c:v>
                </c:pt>
                <c:pt idx="4">
                  <c:v>0.2</c:v>
                </c:pt>
                <c:pt idx="5">
                  <c:v>0.18181818181818182</c:v>
                </c:pt>
                <c:pt idx="6">
                  <c:v>0.25</c:v>
                </c:pt>
                <c:pt idx="7">
                  <c:v>0.65</c:v>
                </c:pt>
                <c:pt idx="8">
                  <c:v>162</c:v>
                </c:pt>
                <c:pt idx="9">
                  <c:v>1.3</c:v>
                </c:pt>
                <c:pt idx="10">
                  <c:v>0.5</c:v>
                </c:pt>
                <c:pt idx="11">
                  <c:v>1</c:v>
                </c:pt>
                <c:pt idx="12">
                  <c:v>2</c:v>
                </c:pt>
                <c:pt idx="13">
                  <c:v>1</c:v>
                </c:pt>
                <c:pt idx="14">
                  <c:v>3.5</c:v>
                </c:pt>
                <c:pt idx="15">
                  <c:v>0.5</c:v>
                </c:pt>
                <c:pt idx="16">
                  <c:v>0.6</c:v>
                </c:pt>
              </c:numCache>
            </c:numRef>
          </c:bubbleSize>
          <c:bubble3D val="1"/>
        </c:ser>
        <c:ser>
          <c:idx val="1"/>
          <c:order val="1"/>
          <c:tx>
            <c:v>A1 excl</c:v>
          </c:tx>
          <c:spPr>
            <a:ln w="25400">
              <a:noFill/>
            </a:ln>
          </c:spPr>
          <c:invertIfNegative val="0"/>
          <c:dPt>
            <c:idx val="0"/>
            <c:invertIfNegative val="0"/>
            <c:bubble3D val="1"/>
            <c:spPr>
              <a:ln w="12700">
                <a:noFill/>
                <a:prstDash val="dash"/>
              </a:ln>
            </c:spPr>
          </c:dPt>
          <c:xVal>
            <c:numRef>
              <c:f>'37'!$A$34</c:f>
              <c:numCache>
                <c:formatCode>General</c:formatCode>
                <c:ptCount val="1"/>
                <c:pt idx="0">
                  <c:v>9</c:v>
                </c:pt>
              </c:numCache>
            </c:numRef>
          </c:xVal>
          <c:yVal>
            <c:numRef>
              <c:f>'37'!$S$37</c:f>
              <c:numCache>
                <c:formatCode>0%</c:formatCode>
                <c:ptCount val="1"/>
                <c:pt idx="0">
                  <c:v>0.56818181818181823</c:v>
                </c:pt>
              </c:numCache>
            </c:numRef>
          </c:yVal>
          <c:bubbleSize>
            <c:numRef>
              <c:f>'37'!$C$34</c:f>
              <c:numCache>
                <c:formatCode>0.0</c:formatCode>
                <c:ptCount val="1"/>
                <c:pt idx="0">
                  <c:v>0.2</c:v>
                </c:pt>
              </c:numCache>
            </c:numRef>
          </c:bubbleSize>
          <c:bubble3D val="1"/>
        </c:ser>
        <c:ser>
          <c:idx val="2"/>
          <c:order val="2"/>
          <c:tx>
            <c:v>centre</c:v>
          </c:tx>
          <c:spPr>
            <a:ln w="25400">
              <a:noFill/>
            </a:ln>
          </c:spPr>
          <c:invertIfNegative val="0"/>
          <c:xVal>
            <c:numRef>
              <c:f>'37'!$A$35</c:f>
              <c:numCache>
                <c:formatCode>General</c:formatCode>
                <c:ptCount val="1"/>
                <c:pt idx="0">
                  <c:v>9</c:v>
                </c:pt>
              </c:numCache>
            </c:numRef>
          </c:xVal>
          <c:yVal>
            <c:numRef>
              <c:f>'37'!$J$37</c:f>
              <c:numCache>
                <c:formatCode>0%</c:formatCode>
                <c:ptCount val="1"/>
                <c:pt idx="0">
                  <c:v>0.97727272727272729</c:v>
                </c:pt>
              </c:numCache>
            </c:numRef>
          </c:yVal>
          <c:bubbleSize>
            <c:numRef>
              <c:f>'37'!$C$35</c:f>
              <c:numCache>
                <c:formatCode>General</c:formatCode>
                <c:ptCount val="1"/>
                <c:pt idx="0">
                  <c:v>0.1</c:v>
                </c:pt>
              </c:numCache>
            </c:numRef>
          </c:bubbleSize>
          <c:bubble3D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82"/>
        <c:showNegBubbles val="0"/>
        <c:axId val="81206016"/>
        <c:axId val="81206592"/>
      </c:bubbleChart>
      <c:valAx>
        <c:axId val="81206016"/>
        <c:scaling>
          <c:orientation val="minMax"/>
          <c:max val="18"/>
          <c:min val="0"/>
        </c:scaling>
        <c:delete val="0"/>
        <c:axPos val="b"/>
        <c:majorGridlines>
          <c:spPr>
            <a:ln w="3175"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low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b="1"/>
            </a:pPr>
            <a:endParaRPr lang="en-US"/>
          </a:p>
        </c:txPr>
        <c:crossAx val="81206592"/>
        <c:crosses val="autoZero"/>
        <c:crossBetween val="midCat"/>
        <c:majorUnit val="1"/>
      </c:valAx>
      <c:valAx>
        <c:axId val="81206592"/>
        <c:scaling>
          <c:orientation val="minMax"/>
          <c:max val="1.3"/>
          <c:min val="-0.1"/>
        </c:scaling>
        <c:delete val="0"/>
        <c:axPos val="l"/>
        <c:majorGridlines>
          <c:spPr>
            <a:ln w="3175"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81206016"/>
        <c:crosses val="autoZero"/>
        <c:crossBetween val="midCat"/>
        <c:majorUnit val="0.1"/>
      </c:valAx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EFAC6-C069-43B7-BB50-97BE0C52940F}" type="datetimeFigureOut">
              <a:rPr lang="en-GB" smtClean="0"/>
              <a:t>16/10/2015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46376-3B34-49DC-937B-CF0F10BA8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170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6376-3B34-49DC-937B-CF0F10BA896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143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6376-3B34-49DC-937B-CF0F10BA896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036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6376-3B34-49DC-937B-CF0F10BA896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836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6376-3B34-49DC-937B-CF0F10BA896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469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6376-3B34-49DC-937B-CF0F10BA896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156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E4E2-E96B-419A-A516-F32ED2629483}" type="datetime1">
              <a:rPr lang="en-GB" smtClean="0"/>
              <a:t>16/10/2015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GRE-74-xx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317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DF7B-B9A1-4907-A2CA-A4BF4C1A664D}" type="datetime1">
              <a:rPr lang="en-GB" smtClean="0"/>
              <a:t>16/10/2015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GRE-74-xx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92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FBF5-1C9F-4229-A256-985DF98AB706}" type="datetime1">
              <a:rPr lang="en-GB" smtClean="0"/>
              <a:t>16/10/2015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GRE-74-xx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969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DF54-F3CA-4CDE-9B50-D337C3D3D02E}" type="datetime1">
              <a:rPr lang="en-GB" smtClean="0"/>
              <a:t>16/10/2015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GRE-74-xx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044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C2E3-4715-4122-BBF6-1233947158D9}" type="datetime1">
              <a:rPr lang="en-GB" smtClean="0"/>
              <a:t>16/10/2015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GRE-74-xx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745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69EF-8DBE-4F9D-A622-9A66714E067B}" type="datetime1">
              <a:rPr lang="en-GB" smtClean="0"/>
              <a:t>16/10/2015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GRE-74-xx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001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49F6-8682-46CC-921A-2570E8142C7C}" type="datetime1">
              <a:rPr lang="en-GB" smtClean="0"/>
              <a:t>16/10/2015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GRE-74-xx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282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A39F-33B1-430F-A3E0-35A31AF50176}" type="datetime1">
              <a:rPr lang="en-GB" smtClean="0"/>
              <a:t>16/10/2015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GRE-74-xx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0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E08E-34E9-4682-8CDD-5BFFB2531164}" type="datetime1">
              <a:rPr lang="en-GB" smtClean="0"/>
              <a:t>16/10/2015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GRE-74-xx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281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6B71-2BBF-40C5-AFBB-524D52340E89}" type="datetime1">
              <a:rPr lang="en-GB" smtClean="0"/>
              <a:t>16/10/2015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GRE-74-xx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2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2F96D-E3D6-4C0B-B670-BF460C268676}" type="datetime1">
              <a:rPr lang="en-GB" smtClean="0"/>
              <a:t>16/10/2015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GRE-74-xx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124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1606A-0013-4BD8-870F-FD747D7838A1}" type="datetime1">
              <a:rPr lang="en-GB" smtClean="0"/>
              <a:t>16/10/2015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GRE-74-xx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E1AFD-A3DE-4EF2-A65E-A9E70D72D3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110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026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Simplification of Regulations</a:t>
            </a:r>
            <a:br>
              <a:rPr lang="en-US" dirty="0" smtClean="0"/>
            </a:br>
            <a:r>
              <a:rPr lang="en-US" sz="4000" dirty="0">
                <a:solidFill>
                  <a:srgbClr val="0070C0"/>
                </a:solidFill>
              </a:rPr>
              <a:t>Light </a:t>
            </a:r>
            <a:r>
              <a:rPr lang="en-US" sz="4000" dirty="0" smtClean="0">
                <a:solidFill>
                  <a:srgbClr val="0070C0"/>
                </a:solidFill>
              </a:rPr>
              <a:t>Sources Regulations</a:t>
            </a:r>
            <a:br>
              <a:rPr lang="en-US" sz="4000" dirty="0" smtClean="0">
                <a:solidFill>
                  <a:srgbClr val="0070C0"/>
                </a:solidFill>
              </a:rPr>
            </a:br>
            <a:r>
              <a:rPr lang="en-US" sz="3100" dirty="0" smtClean="0">
                <a:solidFill>
                  <a:srgbClr val="0070C0"/>
                </a:solidFill>
              </a:rPr>
              <a:t>Nos. 37, 99, 128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79208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Clarification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10 October 2015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11560" y="5805264"/>
            <a:ext cx="8064896" cy="7444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 smtClean="0"/>
              <a:t>GRE IWG SLR </a:t>
            </a:r>
          </a:p>
          <a:p>
            <a:pPr algn="l"/>
            <a:r>
              <a:rPr lang="en-US" sz="2000" b="1" dirty="0" smtClean="0"/>
              <a:t>I</a:t>
            </a:r>
            <a:r>
              <a:rPr lang="en-US" sz="2000" dirty="0" smtClean="0"/>
              <a:t>nformal </a:t>
            </a:r>
            <a:r>
              <a:rPr lang="en-US" sz="2000" b="1" dirty="0" smtClean="0"/>
              <a:t>W</a:t>
            </a:r>
            <a:r>
              <a:rPr lang="en-US" sz="2000" dirty="0" smtClean="0"/>
              <a:t>orking </a:t>
            </a:r>
            <a:r>
              <a:rPr lang="en-US" sz="2000" b="1" dirty="0" smtClean="0"/>
              <a:t>G</a:t>
            </a:r>
            <a:r>
              <a:rPr lang="en-US" sz="2000" dirty="0" smtClean="0"/>
              <a:t>roup </a:t>
            </a:r>
            <a:r>
              <a:rPr lang="en-US" sz="2000" b="1" dirty="0" smtClean="0"/>
              <a:t>S</a:t>
            </a:r>
            <a:r>
              <a:rPr lang="en-US" sz="2000" dirty="0" smtClean="0"/>
              <a:t>implification of </a:t>
            </a:r>
            <a:r>
              <a:rPr lang="en-US" sz="2000" b="1" dirty="0" smtClean="0"/>
              <a:t>L</a:t>
            </a:r>
            <a:r>
              <a:rPr lang="en-US" sz="2000" dirty="0" smtClean="0"/>
              <a:t>ighting </a:t>
            </a:r>
            <a:r>
              <a:rPr lang="en-US" sz="2000" b="1" dirty="0" smtClean="0"/>
              <a:t>R</a:t>
            </a:r>
            <a:r>
              <a:rPr lang="en-US" sz="2000" dirty="0" smtClean="0"/>
              <a:t>egulations </a:t>
            </a:r>
            <a:endParaRPr lang="en-GB" sz="2000" dirty="0"/>
          </a:p>
        </p:txBody>
      </p:sp>
      <p:sp>
        <p:nvSpPr>
          <p:cNvPr id="5" name="Rectangle 4"/>
          <p:cNvSpPr/>
          <p:nvPr/>
        </p:nvSpPr>
        <p:spPr>
          <a:xfrm>
            <a:off x="476545" y="4154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 </a:t>
            </a:r>
            <a:r>
              <a:rPr lang="en-GB" dirty="0"/>
              <a:t>Transmitted by IWG SLR </a:t>
            </a:r>
          </a:p>
        </p:txBody>
      </p:sp>
      <p:sp>
        <p:nvSpPr>
          <p:cNvPr id="7" name="Rectangle 6"/>
          <p:cNvSpPr/>
          <p:nvPr/>
        </p:nvSpPr>
        <p:spPr>
          <a:xfrm>
            <a:off x="5063509" y="323079"/>
            <a:ext cx="37354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Informal </a:t>
            </a:r>
            <a:r>
              <a:rPr lang="en-GB" dirty="0"/>
              <a:t>document </a:t>
            </a:r>
            <a:r>
              <a:rPr lang="en-GB" dirty="0" smtClean="0"/>
              <a:t>GRE-74-18 </a:t>
            </a:r>
            <a:endParaRPr lang="en-GB" dirty="0"/>
          </a:p>
          <a:p>
            <a:r>
              <a:rPr lang="en-GB" dirty="0"/>
              <a:t>(</a:t>
            </a:r>
            <a:r>
              <a:rPr lang="en-GB" dirty="0" smtClean="0"/>
              <a:t>74th </a:t>
            </a:r>
            <a:r>
              <a:rPr lang="en-GB" dirty="0"/>
              <a:t>GRE, </a:t>
            </a:r>
            <a:r>
              <a:rPr lang="en-GB" dirty="0" smtClean="0"/>
              <a:t>20-23 October 2015</a:t>
            </a:r>
            <a:r>
              <a:rPr lang="en-GB" dirty="0"/>
              <a:t>, </a:t>
            </a:r>
          </a:p>
          <a:p>
            <a:r>
              <a:rPr lang="en-GB" dirty="0"/>
              <a:t>agenda </a:t>
            </a:r>
            <a:r>
              <a:rPr lang="en-GB" dirty="0" smtClean="0"/>
              <a:t>items 4 and 5)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6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GRE-74-xx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10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61948" y="1531469"/>
            <a:ext cx="2070237" cy="11499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>
              <a:tabLst>
                <a:tab pos="1160463" algn="l"/>
              </a:tabLst>
            </a:pPr>
            <a:r>
              <a:rPr lang="en-US" sz="1400" b="1" dirty="0" smtClean="0"/>
              <a:t>SLR formal package </a:t>
            </a:r>
            <a:r>
              <a:rPr lang="en-US" sz="1400" dirty="0" smtClean="0"/>
              <a:t>GRE/2015/25	R37</a:t>
            </a:r>
          </a:p>
          <a:p>
            <a:pPr>
              <a:tabLst>
                <a:tab pos="1160463" algn="l"/>
              </a:tabLst>
            </a:pPr>
            <a:r>
              <a:rPr lang="en-US" sz="1400" dirty="0" smtClean="0"/>
              <a:t>GRE/2015/26	R99</a:t>
            </a:r>
          </a:p>
          <a:p>
            <a:pPr>
              <a:tabLst>
                <a:tab pos="1160463" algn="l"/>
              </a:tabLst>
            </a:pPr>
            <a:r>
              <a:rPr lang="en-US" sz="1400" dirty="0" smtClean="0"/>
              <a:t>GRE/2015/27	R128</a:t>
            </a:r>
          </a:p>
          <a:p>
            <a:pPr>
              <a:tabLst>
                <a:tab pos="1160463" algn="l"/>
              </a:tabLst>
            </a:pPr>
            <a:r>
              <a:rPr lang="en-US" sz="1400" dirty="0" smtClean="0"/>
              <a:t>GRE/2015/28	Res.</a:t>
            </a:r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61947" y="818710"/>
            <a:ext cx="2070238" cy="5035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en-US" sz="1400" b="1" dirty="0" smtClean="0"/>
              <a:t>D9S intro</a:t>
            </a:r>
          </a:p>
          <a:p>
            <a:pPr>
              <a:tabLst>
                <a:tab pos="1160463" algn="l"/>
              </a:tabLst>
            </a:pPr>
            <a:r>
              <a:rPr lang="en-US" sz="1400" dirty="0" smtClean="0"/>
              <a:t>WP.29/2015/81	R99</a:t>
            </a: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50225" y="3603318"/>
            <a:ext cx="2070237" cy="719034"/>
          </a:xfrm>
          <a:prstGeom prst="rect">
            <a:avLst/>
          </a:prstGeom>
          <a:noFill/>
          <a:ln>
            <a:solidFill>
              <a:srgbClr val="3333FF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en-US" sz="1400" b="1" dirty="0" smtClean="0"/>
              <a:t>GRE-74 GTB</a:t>
            </a:r>
          </a:p>
          <a:p>
            <a:pPr>
              <a:tabLst>
                <a:tab pos="1077913" algn="l"/>
              </a:tabLst>
            </a:pPr>
            <a:r>
              <a:rPr lang="en-US" sz="1400" dirty="0" smtClean="0"/>
              <a:t>GRE/2015/29	R37</a:t>
            </a:r>
          </a:p>
          <a:p>
            <a:pPr>
              <a:tabLst>
                <a:tab pos="1077913" algn="l"/>
              </a:tabLst>
            </a:pPr>
            <a:r>
              <a:rPr lang="en-US" sz="1400" dirty="0" smtClean="0"/>
              <a:t>GRE/2015/30	R128</a:t>
            </a:r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72413" y="4531521"/>
            <a:ext cx="2070237" cy="1365365"/>
          </a:xfrm>
          <a:prstGeom prst="rect">
            <a:avLst/>
          </a:prstGeom>
          <a:noFill/>
          <a:ln>
            <a:solidFill>
              <a:srgbClr val="3333FF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>
              <a:tabLst>
                <a:tab pos="1160463" algn="l"/>
              </a:tabLst>
            </a:pPr>
            <a:r>
              <a:rPr lang="en-US" sz="1400" b="1" dirty="0" smtClean="0"/>
              <a:t>SLR informal package </a:t>
            </a:r>
          </a:p>
          <a:p>
            <a:pPr>
              <a:tabLst>
                <a:tab pos="903288" algn="l"/>
              </a:tabLst>
            </a:pPr>
            <a:r>
              <a:rPr lang="en-US" sz="1400" dirty="0" smtClean="0"/>
              <a:t>GRE-74-03	R37</a:t>
            </a:r>
          </a:p>
          <a:p>
            <a:pPr>
              <a:tabLst>
                <a:tab pos="903288" algn="l"/>
              </a:tabLst>
            </a:pPr>
            <a:r>
              <a:rPr lang="en-US" sz="1400" dirty="0" smtClean="0"/>
              <a:t>GRE-74-04	R99</a:t>
            </a:r>
          </a:p>
          <a:p>
            <a:pPr>
              <a:tabLst>
                <a:tab pos="903288" algn="l"/>
              </a:tabLst>
            </a:pPr>
            <a:r>
              <a:rPr lang="en-US" sz="1400" dirty="0" smtClean="0"/>
              <a:t>GRE-74-05	R128</a:t>
            </a:r>
          </a:p>
          <a:p>
            <a:pPr>
              <a:tabLst>
                <a:tab pos="903288" algn="l"/>
              </a:tabLst>
            </a:pPr>
            <a:r>
              <a:rPr lang="en-US" sz="1400" dirty="0" smtClean="0"/>
              <a:t>GRE-74-06	Res.</a:t>
            </a:r>
          </a:p>
          <a:p>
            <a:pPr>
              <a:tabLst>
                <a:tab pos="903288" algn="l"/>
              </a:tabLst>
            </a:pPr>
            <a:r>
              <a:rPr lang="en-US" sz="1400" dirty="0" smtClean="0"/>
              <a:t>GRE-74-07	List of amend.</a:t>
            </a:r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61948" y="2890559"/>
            <a:ext cx="2070237" cy="503590"/>
          </a:xfrm>
          <a:prstGeom prst="rect">
            <a:avLst/>
          </a:prstGeom>
          <a:noFill/>
          <a:ln>
            <a:solidFill>
              <a:srgbClr val="3333FF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en-US" sz="1400" b="1" dirty="0" smtClean="0"/>
              <a:t>SLR Fine-tuning</a:t>
            </a:r>
          </a:p>
          <a:p>
            <a:r>
              <a:rPr lang="en-US" sz="1400" dirty="0" smtClean="0"/>
              <a:t>GRE-74-xx	R37, R99, List.</a:t>
            </a:r>
            <a:endParaRPr lang="en-GB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670451" y="147799"/>
            <a:ext cx="787857" cy="503590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en-US" sz="1400" b="1" dirty="0" smtClean="0"/>
              <a:t>GRE 74</a:t>
            </a:r>
          </a:p>
          <a:p>
            <a:r>
              <a:rPr lang="en-US" sz="1400" b="1" dirty="0" smtClean="0"/>
              <a:t>Oct 2015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34438" y="147799"/>
            <a:ext cx="964791" cy="523220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en-US" sz="1400" b="1" dirty="0" smtClean="0"/>
              <a:t>WP.29 167</a:t>
            </a:r>
          </a:p>
          <a:p>
            <a:r>
              <a:rPr lang="en-US" sz="1400" b="1" dirty="0" smtClean="0"/>
              <a:t>Nov 2015</a:t>
            </a:r>
            <a:endParaRPr lang="en-GB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4575359" y="147799"/>
            <a:ext cx="964791" cy="523220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en-US" sz="1400" b="1" dirty="0" smtClean="0"/>
              <a:t>WP.29 168</a:t>
            </a:r>
          </a:p>
          <a:p>
            <a:r>
              <a:rPr lang="en-US" sz="1400" b="1" dirty="0" smtClean="0"/>
              <a:t>Mar 2016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7813428" y="147799"/>
            <a:ext cx="1230923" cy="719034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en-US" sz="1400" b="1" dirty="0" smtClean="0"/>
              <a:t>Reg. In force</a:t>
            </a:r>
          </a:p>
          <a:p>
            <a:r>
              <a:rPr lang="en-US" sz="1400" b="1" dirty="0" smtClean="0"/>
              <a:t>Res. Published</a:t>
            </a:r>
          </a:p>
          <a:p>
            <a:r>
              <a:rPr lang="en-US" sz="1400" b="1" dirty="0" smtClean="0"/>
              <a:t>Ca. Nov 2016</a:t>
            </a:r>
            <a:endParaRPr lang="en-GB" sz="1400" dirty="0"/>
          </a:p>
        </p:txBody>
      </p:sp>
      <p:sp>
        <p:nvSpPr>
          <p:cNvPr id="18" name="Oval 17"/>
          <p:cNvSpPr/>
          <p:nvPr/>
        </p:nvSpPr>
        <p:spPr>
          <a:xfrm>
            <a:off x="3903604" y="1001295"/>
            <a:ext cx="132275" cy="132275"/>
          </a:xfrm>
          <a:prstGeom prst="ellipse">
            <a:avLst/>
          </a:prstGeom>
          <a:solidFill>
            <a:srgbClr val="00E266"/>
          </a:solidFill>
          <a:ln>
            <a:solidFill>
              <a:srgbClr val="00E2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Connector 21"/>
          <p:cNvCxnSpPr>
            <a:stCxn id="7" idx="3"/>
          </p:cNvCxnSpPr>
          <p:nvPr/>
        </p:nvCxnSpPr>
        <p:spPr>
          <a:xfrm flipV="1">
            <a:off x="2532185" y="1064362"/>
            <a:ext cx="1214803" cy="61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657201" y="147799"/>
            <a:ext cx="1080097" cy="503590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en-US" sz="1400" b="1" dirty="0" smtClean="0"/>
              <a:t>In force</a:t>
            </a:r>
          </a:p>
          <a:p>
            <a:r>
              <a:rPr lang="en-US" sz="1400" b="1" dirty="0" smtClean="0"/>
              <a:t>Ca. July 2016</a:t>
            </a:r>
            <a:endParaRPr lang="en-GB" sz="1400" dirty="0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4157039" y="1066733"/>
            <a:ext cx="2818192" cy="141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7131111" y="998224"/>
            <a:ext cx="132275" cy="132275"/>
          </a:xfrm>
          <a:prstGeom prst="ellipse">
            <a:avLst/>
          </a:prstGeom>
          <a:solidFill>
            <a:srgbClr val="00E266"/>
          </a:solidFill>
          <a:ln>
            <a:solidFill>
              <a:srgbClr val="00E2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Connector 31"/>
          <p:cNvCxnSpPr/>
          <p:nvPr/>
        </p:nvCxnSpPr>
        <p:spPr>
          <a:xfrm>
            <a:off x="2516420" y="2085626"/>
            <a:ext cx="36341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532185" y="3142354"/>
            <a:ext cx="36341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532185" y="3927179"/>
            <a:ext cx="36341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553117" y="5196591"/>
            <a:ext cx="36341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532185" y="6386678"/>
            <a:ext cx="13129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252043" y="2085626"/>
            <a:ext cx="1515207" cy="5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288742" y="5196592"/>
            <a:ext cx="1515207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271410" y="1982622"/>
            <a:ext cx="289972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8346983" y="1922839"/>
            <a:ext cx="132275" cy="132275"/>
          </a:xfrm>
          <a:prstGeom prst="ellipse">
            <a:avLst/>
          </a:prstGeom>
          <a:solidFill>
            <a:srgbClr val="00E266"/>
          </a:solidFill>
          <a:ln>
            <a:solidFill>
              <a:srgbClr val="00E2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3252043" y="2106429"/>
            <a:ext cx="1515207" cy="182074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3040637" y="2019489"/>
            <a:ext cx="132275" cy="132275"/>
          </a:xfrm>
          <a:prstGeom prst="ellipse">
            <a:avLst/>
          </a:prstGeom>
          <a:solidFill>
            <a:srgbClr val="00E266"/>
          </a:solidFill>
          <a:ln>
            <a:solidFill>
              <a:srgbClr val="00E2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/>
          <p:cNvSpPr/>
          <p:nvPr/>
        </p:nvSpPr>
        <p:spPr>
          <a:xfrm>
            <a:off x="2990264" y="3076216"/>
            <a:ext cx="132275" cy="132275"/>
          </a:xfrm>
          <a:prstGeom prst="ellipse">
            <a:avLst/>
          </a:prstGeom>
          <a:solidFill>
            <a:srgbClr val="00E266"/>
          </a:solidFill>
          <a:ln>
            <a:solidFill>
              <a:srgbClr val="00E2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/>
          <p:cNvSpPr/>
          <p:nvPr/>
        </p:nvSpPr>
        <p:spPr>
          <a:xfrm>
            <a:off x="2998241" y="3861041"/>
            <a:ext cx="132275" cy="132275"/>
          </a:xfrm>
          <a:prstGeom prst="ellipse">
            <a:avLst/>
          </a:prstGeom>
          <a:solidFill>
            <a:srgbClr val="00E266"/>
          </a:solidFill>
          <a:ln>
            <a:solidFill>
              <a:srgbClr val="00E2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/>
          <p:cNvSpPr/>
          <p:nvPr/>
        </p:nvSpPr>
        <p:spPr>
          <a:xfrm>
            <a:off x="3019175" y="5130454"/>
            <a:ext cx="132275" cy="132275"/>
          </a:xfrm>
          <a:prstGeom prst="ellipse">
            <a:avLst/>
          </a:prstGeom>
          <a:solidFill>
            <a:srgbClr val="00E266"/>
          </a:solidFill>
          <a:ln>
            <a:solidFill>
              <a:srgbClr val="00E2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/>
          <p:cNvSpPr/>
          <p:nvPr/>
        </p:nvSpPr>
        <p:spPr>
          <a:xfrm>
            <a:off x="4980958" y="1916485"/>
            <a:ext cx="132275" cy="132275"/>
          </a:xfrm>
          <a:prstGeom prst="ellipse">
            <a:avLst/>
          </a:prstGeom>
          <a:solidFill>
            <a:srgbClr val="00E266"/>
          </a:solidFill>
          <a:ln>
            <a:solidFill>
              <a:srgbClr val="00E2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/>
          <p:cNvSpPr/>
          <p:nvPr/>
        </p:nvSpPr>
        <p:spPr>
          <a:xfrm>
            <a:off x="5012549" y="5130453"/>
            <a:ext cx="132275" cy="132275"/>
          </a:xfrm>
          <a:prstGeom prst="ellipse">
            <a:avLst/>
          </a:prstGeom>
          <a:solidFill>
            <a:srgbClr val="00E266"/>
          </a:solidFill>
          <a:ln>
            <a:solidFill>
              <a:srgbClr val="00E2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5" name="Group 104"/>
          <p:cNvGrpSpPr/>
          <p:nvPr/>
        </p:nvGrpSpPr>
        <p:grpSpPr>
          <a:xfrm>
            <a:off x="3597546" y="6438460"/>
            <a:ext cx="360091" cy="288147"/>
            <a:chOff x="3845169" y="5927830"/>
            <a:chExt cx="360091" cy="288147"/>
          </a:xfrm>
        </p:grpSpPr>
        <p:sp>
          <p:nvSpPr>
            <p:cNvPr id="47" name="TextBox 46"/>
            <p:cNvSpPr txBox="1"/>
            <p:nvPr/>
          </p:nvSpPr>
          <p:spPr>
            <a:xfrm>
              <a:off x="3845169" y="5927830"/>
              <a:ext cx="360091" cy="28814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1400" b="1" dirty="0" smtClean="0"/>
                <a:t>?</a:t>
              </a:r>
              <a:endParaRPr lang="en-GB" sz="1400" dirty="0"/>
            </a:p>
          </p:txBody>
        </p:sp>
        <p:sp>
          <p:nvSpPr>
            <p:cNvPr id="89" name="Oval 88"/>
            <p:cNvSpPr/>
            <p:nvPr/>
          </p:nvSpPr>
          <p:spPr>
            <a:xfrm>
              <a:off x="3907786" y="5954475"/>
              <a:ext cx="234855" cy="234855"/>
            </a:xfrm>
            <a:prstGeom prst="ellipse">
              <a:avLst/>
            </a:prstGeom>
            <a:noFill/>
            <a:ln w="3175">
              <a:solidFill>
                <a:srgbClr val="00E2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920338" y="4908445"/>
            <a:ext cx="360091" cy="288147"/>
            <a:chOff x="3845169" y="5927830"/>
            <a:chExt cx="360091" cy="288147"/>
          </a:xfrm>
        </p:grpSpPr>
        <p:sp>
          <p:nvSpPr>
            <p:cNvPr id="107" name="TextBox 106"/>
            <p:cNvSpPr txBox="1"/>
            <p:nvPr/>
          </p:nvSpPr>
          <p:spPr>
            <a:xfrm>
              <a:off x="3845169" y="5927830"/>
              <a:ext cx="360091" cy="28814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1400" b="1" dirty="0" smtClean="0"/>
                <a:t>?</a:t>
              </a:r>
              <a:endParaRPr lang="en-GB" sz="1400" dirty="0"/>
            </a:p>
          </p:txBody>
        </p:sp>
        <p:sp>
          <p:nvSpPr>
            <p:cNvPr id="108" name="Oval 107"/>
            <p:cNvSpPr/>
            <p:nvPr/>
          </p:nvSpPr>
          <p:spPr>
            <a:xfrm>
              <a:off x="3907786" y="5954475"/>
              <a:ext cx="234855" cy="234855"/>
            </a:xfrm>
            <a:prstGeom prst="ellipse">
              <a:avLst/>
            </a:prstGeom>
            <a:noFill/>
            <a:ln w="3175">
              <a:solidFill>
                <a:srgbClr val="00E2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13" name="Straight Connector 112"/>
          <p:cNvCxnSpPr/>
          <p:nvPr/>
        </p:nvCxnSpPr>
        <p:spPr>
          <a:xfrm flipV="1">
            <a:off x="250004" y="3142354"/>
            <a:ext cx="5493" cy="32443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endCxn id="72" idx="1"/>
          </p:cNvCxnSpPr>
          <p:nvPr/>
        </p:nvCxnSpPr>
        <p:spPr>
          <a:xfrm>
            <a:off x="250004" y="6367663"/>
            <a:ext cx="2119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endCxn id="11" idx="1"/>
          </p:cNvCxnSpPr>
          <p:nvPr/>
        </p:nvCxnSpPr>
        <p:spPr>
          <a:xfrm>
            <a:off x="250004" y="3142354"/>
            <a:ext cx="2119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flipV="1">
            <a:off x="3352800" y="5795158"/>
            <a:ext cx="542218" cy="59152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3" name="Group 122"/>
          <p:cNvGrpSpPr/>
          <p:nvPr/>
        </p:nvGrpSpPr>
        <p:grpSpPr>
          <a:xfrm>
            <a:off x="3597548" y="6086856"/>
            <a:ext cx="360091" cy="288147"/>
            <a:chOff x="3845169" y="5927830"/>
            <a:chExt cx="360091" cy="288147"/>
          </a:xfrm>
        </p:grpSpPr>
        <p:sp>
          <p:nvSpPr>
            <p:cNvPr id="124" name="TextBox 123"/>
            <p:cNvSpPr txBox="1"/>
            <p:nvPr/>
          </p:nvSpPr>
          <p:spPr>
            <a:xfrm>
              <a:off x="3845169" y="5927830"/>
              <a:ext cx="360091" cy="28814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1400" b="1" dirty="0" smtClean="0"/>
                <a:t>?</a:t>
              </a:r>
              <a:endParaRPr lang="en-GB" sz="1400" dirty="0"/>
            </a:p>
          </p:txBody>
        </p:sp>
        <p:sp>
          <p:nvSpPr>
            <p:cNvPr id="125" name="Oval 124"/>
            <p:cNvSpPr/>
            <p:nvPr/>
          </p:nvSpPr>
          <p:spPr>
            <a:xfrm>
              <a:off x="3907786" y="5954475"/>
              <a:ext cx="234855" cy="234855"/>
            </a:xfrm>
            <a:prstGeom prst="ellipse">
              <a:avLst/>
            </a:prstGeom>
            <a:noFill/>
            <a:ln w="3175">
              <a:solidFill>
                <a:srgbClr val="00E2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7" name="Title 1"/>
          <p:cNvSpPr>
            <a:spLocks noGrp="1"/>
          </p:cNvSpPr>
          <p:nvPr>
            <p:ph type="title"/>
          </p:nvPr>
        </p:nvSpPr>
        <p:spPr>
          <a:xfrm>
            <a:off x="358722" y="147799"/>
            <a:ext cx="1918301" cy="539654"/>
          </a:xfrm>
        </p:spPr>
        <p:txBody>
          <a:bodyPr>
            <a:normAutofit/>
          </a:bodyPr>
          <a:lstStyle/>
          <a:p>
            <a:r>
              <a:rPr lang="en-GB" sz="2400" b="1" dirty="0" smtClean="0">
                <a:latin typeface="+mn-lt"/>
              </a:rPr>
              <a:t>5. TIMELINES</a:t>
            </a:r>
            <a:endParaRPr lang="en-GB" sz="16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255497" y="2066659"/>
            <a:ext cx="20645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55497" y="1064362"/>
            <a:ext cx="2064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255497" y="1066733"/>
            <a:ext cx="0" cy="987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2532185" y="4161641"/>
            <a:ext cx="36341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2998241" y="4095503"/>
            <a:ext cx="132275" cy="132275"/>
          </a:xfrm>
          <a:prstGeom prst="ellipse">
            <a:avLst/>
          </a:prstGeom>
          <a:solidFill>
            <a:srgbClr val="00E266"/>
          </a:solidFill>
          <a:ln>
            <a:solidFill>
              <a:srgbClr val="00E2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3212477" y="4151332"/>
            <a:ext cx="1594338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4991616" y="4115717"/>
            <a:ext cx="132275" cy="132275"/>
          </a:xfrm>
          <a:prstGeom prst="ellipse">
            <a:avLst/>
          </a:prstGeom>
          <a:solidFill>
            <a:srgbClr val="00E266"/>
          </a:solidFill>
          <a:ln>
            <a:solidFill>
              <a:srgbClr val="00E2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1" name="Straight Connector 70"/>
          <p:cNvCxnSpPr/>
          <p:nvPr/>
        </p:nvCxnSpPr>
        <p:spPr>
          <a:xfrm>
            <a:off x="5365911" y="4151333"/>
            <a:ext cx="2754856" cy="12453"/>
          </a:xfrm>
          <a:prstGeom prst="line">
            <a:avLst/>
          </a:prstGeom>
          <a:ln w="31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8120767" y="4097649"/>
            <a:ext cx="132275" cy="132275"/>
          </a:xfrm>
          <a:prstGeom prst="ellipse">
            <a:avLst/>
          </a:prstGeom>
          <a:solidFill>
            <a:srgbClr val="C9FFE1"/>
          </a:solidFill>
          <a:ln>
            <a:solidFill>
              <a:srgbClr val="89FF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TextBox 79"/>
          <p:cNvSpPr txBox="1"/>
          <p:nvPr/>
        </p:nvSpPr>
        <p:spPr>
          <a:xfrm>
            <a:off x="2021862" y="1080856"/>
            <a:ext cx="510323" cy="241980"/>
          </a:xfrm>
          <a:prstGeom prst="rect">
            <a:avLst/>
          </a:prstGeom>
          <a:solidFill>
            <a:srgbClr val="FFFF00"/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100" b="1" dirty="0" smtClean="0">
                <a:solidFill>
                  <a:srgbClr val="FF0000"/>
                </a:solidFill>
              </a:rPr>
              <a:t>Priority</a:t>
            </a:r>
            <a:endParaRPr lang="en-GB" sz="1100" b="1" dirty="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010138" y="4079326"/>
            <a:ext cx="510323" cy="241980"/>
          </a:xfrm>
          <a:prstGeom prst="rect">
            <a:avLst/>
          </a:prstGeom>
          <a:solidFill>
            <a:srgbClr val="FFFF00"/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100" b="1" dirty="0" smtClean="0">
                <a:solidFill>
                  <a:srgbClr val="FF0000"/>
                </a:solidFill>
              </a:rPr>
              <a:t>Priority</a:t>
            </a:r>
            <a:endParaRPr lang="en-GB" sz="1100" b="1" dirty="0">
              <a:solidFill>
                <a:srgbClr val="FF0000"/>
              </a:solidFill>
            </a:endParaRPr>
          </a:p>
        </p:txBody>
      </p:sp>
      <p:cxnSp>
        <p:nvCxnSpPr>
          <p:cNvPr id="86" name="Straight Connector 85"/>
          <p:cNvCxnSpPr/>
          <p:nvPr/>
        </p:nvCxnSpPr>
        <p:spPr>
          <a:xfrm>
            <a:off x="5271410" y="2181273"/>
            <a:ext cx="3856825" cy="0"/>
          </a:xfrm>
          <a:prstGeom prst="line">
            <a:avLst/>
          </a:prstGeom>
          <a:ln w="31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4980958" y="2115136"/>
            <a:ext cx="132275" cy="13227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Oval 89"/>
          <p:cNvSpPr/>
          <p:nvPr/>
        </p:nvSpPr>
        <p:spPr>
          <a:xfrm>
            <a:off x="6016772" y="2115188"/>
            <a:ext cx="132275" cy="132275"/>
          </a:xfrm>
          <a:prstGeom prst="ellipse">
            <a:avLst/>
          </a:prstGeom>
          <a:solidFill>
            <a:srgbClr val="C9FFE1"/>
          </a:solidFill>
          <a:ln>
            <a:solidFill>
              <a:srgbClr val="89FF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TextBox 90"/>
          <p:cNvSpPr txBox="1"/>
          <p:nvPr/>
        </p:nvSpPr>
        <p:spPr>
          <a:xfrm>
            <a:off x="5616280" y="147799"/>
            <a:ext cx="964791" cy="523220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en-US" sz="1400" b="1" dirty="0" smtClean="0"/>
              <a:t>WP.29 169</a:t>
            </a:r>
          </a:p>
          <a:p>
            <a:r>
              <a:rPr lang="en-US" sz="1400" b="1" dirty="0" smtClean="0"/>
              <a:t>June 2016</a:t>
            </a:r>
            <a:endParaRPr lang="en-GB" sz="1400" dirty="0"/>
          </a:p>
        </p:txBody>
      </p:sp>
      <p:grpSp>
        <p:nvGrpSpPr>
          <p:cNvPr id="112" name="Group 111"/>
          <p:cNvGrpSpPr/>
          <p:nvPr/>
        </p:nvGrpSpPr>
        <p:grpSpPr>
          <a:xfrm>
            <a:off x="4861941" y="1602714"/>
            <a:ext cx="360091" cy="288147"/>
            <a:chOff x="3845169" y="5927830"/>
            <a:chExt cx="360091" cy="288147"/>
          </a:xfrm>
        </p:grpSpPr>
        <p:sp>
          <p:nvSpPr>
            <p:cNvPr id="114" name="TextBox 113"/>
            <p:cNvSpPr txBox="1"/>
            <p:nvPr/>
          </p:nvSpPr>
          <p:spPr>
            <a:xfrm>
              <a:off x="3845169" y="5927830"/>
              <a:ext cx="360091" cy="28814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1400" b="1" dirty="0" smtClean="0"/>
                <a:t>?</a:t>
              </a:r>
              <a:endParaRPr lang="en-GB" sz="1400" dirty="0"/>
            </a:p>
          </p:txBody>
        </p:sp>
        <p:sp>
          <p:nvSpPr>
            <p:cNvPr id="115" name="Oval 114"/>
            <p:cNvSpPr/>
            <p:nvPr/>
          </p:nvSpPr>
          <p:spPr>
            <a:xfrm>
              <a:off x="3907786" y="5954475"/>
              <a:ext cx="234855" cy="234855"/>
            </a:xfrm>
            <a:prstGeom prst="ellipse">
              <a:avLst/>
            </a:prstGeom>
            <a:noFill/>
            <a:ln w="3175">
              <a:solidFill>
                <a:srgbClr val="00E2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70" name="Straight Connector 69"/>
          <p:cNvCxnSpPr/>
          <p:nvPr/>
        </p:nvCxnSpPr>
        <p:spPr>
          <a:xfrm flipV="1">
            <a:off x="3252043" y="2106429"/>
            <a:ext cx="1515207" cy="2051130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61947" y="6106053"/>
            <a:ext cx="207023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en-US" sz="1400" b="1" dirty="0" smtClean="0"/>
              <a:t>Secretariat</a:t>
            </a:r>
          </a:p>
          <a:p>
            <a:pPr>
              <a:tabLst>
                <a:tab pos="809625" algn="l"/>
              </a:tabLst>
            </a:pPr>
            <a:r>
              <a:rPr lang="en-US" sz="1400" dirty="0" smtClean="0"/>
              <a:t>Rev. 8	R37</a:t>
            </a:r>
            <a:r>
              <a:rPr lang="en-US" sz="1400" dirty="0" smtClean="0">
                <a:sym typeface="Symbol"/>
              </a:rPr>
              <a:t> </a:t>
            </a:r>
            <a:r>
              <a:rPr lang="en-US" sz="1400" dirty="0" smtClean="0"/>
              <a:t>Suppl. ?</a:t>
            </a:r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3212477" y="2085626"/>
            <a:ext cx="1554773" cy="10567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469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143000"/>
          </a:xfrm>
        </p:spPr>
        <p:txBody>
          <a:bodyPr/>
          <a:lstStyle/>
          <a:p>
            <a:r>
              <a:rPr lang="en-US" dirty="0" smtClean="0"/>
              <a:t>END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smtClean="0"/>
              <a:t>GRE-74-xx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05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Drafting principles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Documents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Open items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Timelines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GRE-74-xx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825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Similar</a:t>
            </a:r>
            <a:r>
              <a:rPr lang="en-US" dirty="0" smtClean="0"/>
              <a:t> structure</a:t>
            </a:r>
            <a:br>
              <a:rPr lang="en-US" dirty="0" smtClean="0"/>
            </a:br>
            <a:r>
              <a:rPr lang="en-US" sz="3100" dirty="0" smtClean="0"/>
              <a:t>Light source regulations</a:t>
            </a:r>
            <a:endParaRPr lang="en-GB" sz="27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1340768"/>
            <a:ext cx="765698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Scope</a:t>
            </a:r>
          </a:p>
          <a:p>
            <a:r>
              <a:rPr lang="en-US" sz="2400" dirty="0">
                <a:solidFill>
                  <a:srgbClr val="FF00FF"/>
                </a:solidFill>
              </a:rPr>
              <a:t>Administrative provisions</a:t>
            </a:r>
          </a:p>
          <a:p>
            <a:r>
              <a:rPr lang="en-US" sz="2400" dirty="0">
                <a:solidFill>
                  <a:srgbClr val="0070C0"/>
                </a:solidFill>
              </a:rPr>
              <a:t>Technical </a:t>
            </a:r>
            <a:r>
              <a:rPr lang="en-US" sz="2400" dirty="0" smtClean="0">
                <a:solidFill>
                  <a:srgbClr val="0070C0"/>
                </a:solidFill>
              </a:rPr>
              <a:t>requirements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/>
              <a:t>Conformity of </a:t>
            </a:r>
            <a:r>
              <a:rPr lang="en-US" sz="2400" dirty="0" smtClean="0"/>
              <a:t>production</a:t>
            </a:r>
            <a:endParaRPr lang="en-US" sz="2400" dirty="0"/>
          </a:p>
          <a:p>
            <a:r>
              <a:rPr lang="en-US" sz="2400" dirty="0" smtClean="0"/>
              <a:t>Names </a:t>
            </a:r>
            <a:r>
              <a:rPr lang="en-US" sz="2400" dirty="0"/>
              <a:t>and addresses of Technical Services </a:t>
            </a:r>
            <a:r>
              <a:rPr lang="en-US" sz="2400" dirty="0" smtClean="0"/>
              <a:t>...</a:t>
            </a:r>
            <a:endParaRPr lang="en-US" sz="2400" dirty="0"/>
          </a:p>
          <a:p>
            <a:r>
              <a:rPr lang="en-US" sz="2400" dirty="0"/>
              <a:t>Transitional provisions</a:t>
            </a:r>
          </a:p>
          <a:p>
            <a:endParaRPr lang="en-US" sz="2400" dirty="0"/>
          </a:p>
          <a:p>
            <a:r>
              <a:rPr lang="en-US" sz="2400" b="1" dirty="0" smtClean="0"/>
              <a:t>Annexes</a:t>
            </a:r>
            <a:endParaRPr lang="en-US" sz="2400" b="1" dirty="0"/>
          </a:p>
          <a:p>
            <a:r>
              <a:rPr lang="en-US" sz="2400" dirty="0">
                <a:solidFill>
                  <a:srgbClr val="FF0000"/>
                </a:solidFill>
              </a:rPr>
              <a:t>Sheets for </a:t>
            </a:r>
            <a:r>
              <a:rPr lang="en-US" sz="2400" dirty="0" smtClean="0">
                <a:solidFill>
                  <a:srgbClr val="FF0000"/>
                </a:solidFill>
              </a:rPr>
              <a:t>light source categories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/>
              <a:t>Communication</a:t>
            </a:r>
          </a:p>
          <a:p>
            <a:r>
              <a:rPr lang="en-US" sz="2400" dirty="0"/>
              <a:t>Example of the arrangement of the approval mark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Prescriptions for technical testing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 smtClean="0"/>
              <a:t>Prescriptions for conformity of production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GRE-74-xx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3</a:t>
            </a:fld>
            <a:endParaRPr lang="en-GB"/>
          </a:p>
        </p:txBody>
      </p:sp>
      <p:sp>
        <p:nvSpPr>
          <p:cNvPr id="8" name="Textfeld 43"/>
          <p:cNvSpPr txBox="1"/>
          <p:nvPr/>
        </p:nvSpPr>
        <p:spPr>
          <a:xfrm>
            <a:off x="6417205" y="3293985"/>
            <a:ext cx="223224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Administrat</a:t>
            </a:r>
            <a:r>
              <a:rPr lang="en-US" dirty="0" smtClean="0">
                <a:solidFill>
                  <a:srgbClr val="FF00FF"/>
                </a:solidFill>
              </a:rPr>
              <a:t>ive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9" name="Textfeld 44"/>
          <p:cNvSpPr txBox="1"/>
          <p:nvPr/>
        </p:nvSpPr>
        <p:spPr>
          <a:xfrm>
            <a:off x="6417205" y="3654025"/>
            <a:ext cx="223224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Technical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" name="Textfeld 45"/>
          <p:cNvSpPr txBox="1"/>
          <p:nvPr/>
        </p:nvSpPr>
        <p:spPr>
          <a:xfrm>
            <a:off x="6417205" y="4014065"/>
            <a:ext cx="2232248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Category Sheets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27295" y="105053"/>
            <a:ext cx="1739579" cy="2616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GB" sz="1100" b="1" dirty="0" smtClean="0"/>
              <a:t>Extract from WP29-164-18</a:t>
            </a:r>
            <a:endParaRPr lang="en-GB" sz="1100" b="1" dirty="0"/>
          </a:p>
        </p:txBody>
      </p:sp>
    </p:spTree>
    <p:extLst>
      <p:ext uri="{BB962C8B-B14F-4D97-AF65-F5344CB8AC3E}">
        <p14:creationId xmlns:p14="http://schemas.microsoft.com/office/powerpoint/2010/main" val="130062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Callout 2"/>
          <p:cNvSpPr/>
          <p:nvPr/>
        </p:nvSpPr>
        <p:spPr>
          <a:xfrm>
            <a:off x="5966189" y="3682846"/>
            <a:ext cx="2376264" cy="360040"/>
          </a:xfrm>
          <a:prstGeom prst="wedgeEllipseCallout">
            <a:avLst>
              <a:gd name="adj1" fmla="val -69415"/>
              <a:gd name="adj2" fmla="val 20733"/>
            </a:avLst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Supplement with  Annex 1 sheet insertion only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8969" y="1990482"/>
            <a:ext cx="14401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ea typeface="Calibri"/>
                <a:cs typeface="Times New Roman"/>
              </a:rPr>
              <a:t>Percentage of supplements amending a </a:t>
            </a:r>
            <a:r>
              <a:rPr lang="en-GB" sz="1400" dirty="0" smtClean="0">
                <a:ea typeface="Calibri"/>
                <a:cs typeface="Times New Roman"/>
              </a:rPr>
              <a:t>paragraph/annex</a:t>
            </a:r>
            <a:endParaRPr lang="en-GB" sz="1400" dirty="0"/>
          </a:p>
        </p:txBody>
      </p:sp>
      <p:grpSp>
        <p:nvGrpSpPr>
          <p:cNvPr id="8" name="Group 7"/>
          <p:cNvGrpSpPr/>
          <p:nvPr/>
        </p:nvGrpSpPr>
        <p:grpSpPr>
          <a:xfrm>
            <a:off x="2167161" y="1522606"/>
            <a:ext cx="6195069" cy="4521633"/>
            <a:chOff x="2167161" y="1522606"/>
            <a:chExt cx="6195069" cy="4521633"/>
          </a:xfrm>
        </p:grpSpPr>
        <p:graphicFrame>
          <p:nvGraphicFramePr>
            <p:cNvPr id="14" name="Chart 1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202256535"/>
                </p:ext>
              </p:extLst>
            </p:nvPr>
          </p:nvGraphicFramePr>
          <p:xfrm>
            <a:off x="2167161" y="1522606"/>
            <a:ext cx="6195069" cy="452163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2" name="Footer Placeholder 5"/>
            <p:cNvSpPr txBox="1">
              <a:spLocks/>
            </p:cNvSpPr>
            <p:nvPr/>
          </p:nvSpPr>
          <p:spPr>
            <a:xfrm>
              <a:off x="5325755" y="5769260"/>
              <a:ext cx="2998905" cy="219943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0" tIns="0" rIns="0" bIns="0" rtlCol="0"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100" b="1" dirty="0" smtClean="0">
                  <a:solidFill>
                    <a:schemeClr val="tx1"/>
                  </a:solidFill>
                  <a:cs typeface="Times New Roman"/>
                </a:rPr>
                <a:t>A1     A2     A3     A4     A5     A6     A7     A8     A9</a:t>
              </a:r>
              <a:endParaRPr lang="en-GB" sz="11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4075373" y="332656"/>
            <a:ext cx="4131459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4988" indent="-534988">
              <a:lnSpc>
                <a:spcPct val="115000"/>
              </a:lnSpc>
              <a:spcAft>
                <a:spcPts val="0"/>
              </a:spcAft>
              <a:tabLst>
                <a:tab pos="4037013" algn="l"/>
              </a:tabLst>
            </a:pPr>
            <a:r>
              <a:rPr lang="en-US" sz="1200" b="1" dirty="0" err="1" smtClean="0">
                <a:ea typeface="Calibri"/>
                <a:cs typeface="Times New Roman"/>
              </a:rPr>
              <a:t>Colour</a:t>
            </a:r>
            <a:endParaRPr lang="en-GB" sz="1200" b="1" dirty="0" smtClean="0">
              <a:ea typeface="Calibri"/>
              <a:cs typeface="Times New Roman"/>
            </a:endParaRPr>
          </a:p>
          <a:p>
            <a:pPr marL="534988" indent="-534988">
              <a:lnSpc>
                <a:spcPct val="115000"/>
              </a:lnSpc>
              <a:spcAft>
                <a:spcPts val="0"/>
              </a:spcAft>
              <a:tabLst>
                <a:tab pos="4037013" algn="l"/>
              </a:tabLst>
            </a:pPr>
            <a:r>
              <a:rPr lang="en-GB" sz="1200" dirty="0" smtClean="0">
                <a:solidFill>
                  <a:srgbClr val="00B050"/>
                </a:solidFill>
                <a:ea typeface="Calibri"/>
                <a:cs typeface="Times New Roman"/>
              </a:rPr>
              <a:t>Green	</a:t>
            </a:r>
            <a:r>
              <a:rPr lang="en-GB" sz="1200" dirty="0" smtClean="0">
                <a:ea typeface="Calibri"/>
                <a:cs typeface="Times New Roman"/>
              </a:rPr>
              <a:t>Common text shared between light source regulations</a:t>
            </a:r>
            <a:endParaRPr lang="en-GB" sz="1200" dirty="0">
              <a:solidFill>
                <a:srgbClr val="00B050"/>
              </a:solidFill>
              <a:ea typeface="Calibri"/>
              <a:cs typeface="Times New Roman"/>
            </a:endParaRPr>
          </a:p>
          <a:p>
            <a:pPr marL="534988" indent="-534988">
              <a:lnSpc>
                <a:spcPct val="115000"/>
              </a:lnSpc>
              <a:spcAft>
                <a:spcPts val="0"/>
              </a:spcAft>
              <a:tabLst>
                <a:tab pos="4037013" algn="l"/>
              </a:tabLst>
            </a:pPr>
            <a:r>
              <a:rPr lang="en-GB" sz="1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Yellow</a:t>
            </a:r>
            <a:r>
              <a:rPr lang="en-GB" sz="1200" dirty="0" smtClean="0">
                <a:solidFill>
                  <a:srgbClr val="CC00CC"/>
                </a:solidFill>
                <a:ea typeface="Calibri"/>
                <a:cs typeface="Times New Roman"/>
              </a:rPr>
              <a:t>	</a:t>
            </a:r>
            <a:r>
              <a:rPr lang="en-GB" sz="1200" dirty="0">
                <a:ea typeface="Calibri"/>
                <a:cs typeface="Times New Roman"/>
              </a:rPr>
              <a:t>Common text with minor </a:t>
            </a:r>
            <a:r>
              <a:rPr lang="en-GB" sz="1200" dirty="0" smtClean="0">
                <a:ea typeface="Calibri"/>
                <a:cs typeface="Times New Roman"/>
              </a:rPr>
              <a:t>technology </a:t>
            </a:r>
            <a:r>
              <a:rPr lang="en-GB" sz="1200" dirty="0">
                <a:ea typeface="Calibri"/>
                <a:cs typeface="Times New Roman"/>
              </a:rPr>
              <a:t>related </a:t>
            </a:r>
            <a:r>
              <a:rPr lang="en-GB" sz="1200" dirty="0" smtClean="0">
                <a:ea typeface="Calibri"/>
                <a:cs typeface="Times New Roman"/>
              </a:rPr>
              <a:t>lines</a:t>
            </a:r>
            <a:endParaRPr lang="en-GB" sz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534988" indent="-534988">
              <a:lnSpc>
                <a:spcPct val="115000"/>
              </a:lnSpc>
              <a:spcAft>
                <a:spcPts val="0"/>
              </a:spcAft>
              <a:tabLst>
                <a:tab pos="4037013" algn="l"/>
              </a:tabLst>
            </a:pPr>
            <a:r>
              <a:rPr lang="en-GB" sz="1200" dirty="0" smtClean="0">
                <a:solidFill>
                  <a:srgbClr val="CC00CC"/>
                </a:solidFill>
                <a:ea typeface="Calibri"/>
                <a:cs typeface="Times New Roman"/>
              </a:rPr>
              <a:t>Purple	</a:t>
            </a:r>
            <a:r>
              <a:rPr lang="en-GB" sz="1200" dirty="0" smtClean="0">
                <a:ea typeface="Calibri"/>
                <a:cs typeface="Times New Roman"/>
              </a:rPr>
              <a:t>Common </a:t>
            </a:r>
            <a:r>
              <a:rPr lang="en-GB" sz="1200" dirty="0">
                <a:ea typeface="Calibri"/>
                <a:cs typeface="Times New Roman"/>
              </a:rPr>
              <a:t>text with </a:t>
            </a:r>
            <a:r>
              <a:rPr lang="en-GB" sz="1200" dirty="0" smtClean="0">
                <a:ea typeface="Calibri"/>
                <a:cs typeface="Times New Roman"/>
              </a:rPr>
              <a:t>frequent </a:t>
            </a:r>
            <a:r>
              <a:rPr lang="en-GB" sz="1200" dirty="0">
                <a:ea typeface="Calibri"/>
                <a:cs typeface="Times New Roman"/>
              </a:rPr>
              <a:t>technology related </a:t>
            </a:r>
            <a:r>
              <a:rPr lang="en-GB" sz="1200" dirty="0" smtClean="0">
                <a:ea typeface="Calibri"/>
                <a:cs typeface="Times New Roman"/>
              </a:rPr>
              <a:t>lines</a:t>
            </a:r>
            <a:endParaRPr lang="en-GB" sz="1200" dirty="0">
              <a:solidFill>
                <a:srgbClr val="CC00CC"/>
              </a:solidFill>
              <a:ea typeface="Calibri"/>
              <a:cs typeface="Times New Roman"/>
            </a:endParaRPr>
          </a:p>
          <a:p>
            <a:pPr marL="534988" indent="-534988">
              <a:lnSpc>
                <a:spcPct val="115000"/>
              </a:lnSpc>
              <a:spcAft>
                <a:spcPts val="0"/>
              </a:spcAft>
              <a:tabLst>
                <a:tab pos="4037013" algn="l"/>
              </a:tabLst>
            </a:pPr>
            <a:r>
              <a:rPr lang="en-GB" sz="1200" dirty="0" smtClean="0">
                <a:solidFill>
                  <a:srgbClr val="FF0000"/>
                </a:solidFill>
                <a:ea typeface="Calibri"/>
                <a:cs typeface="Times New Roman"/>
              </a:rPr>
              <a:t>Red</a:t>
            </a:r>
            <a:r>
              <a:rPr lang="en-GB" sz="1200" dirty="0">
                <a:solidFill>
                  <a:srgbClr val="FF0000"/>
                </a:solidFill>
                <a:ea typeface="Calibri"/>
                <a:cs typeface="Times New Roman"/>
              </a:rPr>
              <a:t>	</a:t>
            </a:r>
            <a:r>
              <a:rPr lang="en-GB" sz="1200" dirty="0">
                <a:ea typeface="Calibri"/>
                <a:cs typeface="Times New Roman"/>
              </a:rPr>
              <a:t>Totally </a:t>
            </a:r>
            <a:r>
              <a:rPr lang="en-GB" sz="1200" dirty="0" smtClean="0">
                <a:ea typeface="Calibri"/>
                <a:cs typeface="Times New Roman"/>
              </a:rPr>
              <a:t>different paragraphs</a:t>
            </a:r>
            <a:endParaRPr lang="en-GB" sz="12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21088" y="116632"/>
            <a:ext cx="1210269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en-GB" sz="1200" b="1" dirty="0" smtClean="0">
                <a:solidFill>
                  <a:srgbClr val="0070C0"/>
                </a:solidFill>
                <a:ea typeface="Calibri"/>
                <a:cs typeface="Times New Roman"/>
              </a:rPr>
              <a:t>Bubbles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200" b="1" dirty="0" smtClean="0">
                <a:ea typeface="Calibri"/>
                <a:cs typeface="Times New Roman"/>
              </a:rPr>
              <a:t>Size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200" dirty="0" smtClean="0">
                <a:ea typeface="Calibri"/>
                <a:cs typeface="Times New Roman"/>
              </a:rPr>
              <a:t>Reflects number </a:t>
            </a:r>
            <a:r>
              <a:rPr lang="en-GB" sz="1200" dirty="0">
                <a:ea typeface="Calibri"/>
                <a:cs typeface="Times New Roman"/>
              </a:rPr>
              <a:t>of </a:t>
            </a:r>
            <a:r>
              <a:rPr lang="en-GB" sz="1200" dirty="0" smtClean="0">
                <a:ea typeface="Calibri"/>
                <a:cs typeface="Times New Roman"/>
              </a:rPr>
              <a:t>pages per paragraph/ annex</a:t>
            </a:r>
            <a:endParaRPr lang="en-GB" sz="1200" dirty="0">
              <a:ea typeface="Calibri"/>
              <a:cs typeface="Times New Roman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959174" y="1897936"/>
            <a:ext cx="0" cy="4157254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959174" y="6055190"/>
            <a:ext cx="6383279" cy="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GRE-74-xx</a:t>
            </a:r>
            <a:endParaRPr lang="en-GB" dirty="0"/>
          </a:p>
        </p:txBody>
      </p:sp>
      <p:sp>
        <p:nvSpPr>
          <p:cNvPr id="13" name="Footer Placeholder 5"/>
          <p:cNvSpPr txBox="1">
            <a:spLocks/>
          </p:cNvSpPr>
          <p:nvPr/>
        </p:nvSpPr>
        <p:spPr>
          <a:xfrm>
            <a:off x="2887241" y="6055190"/>
            <a:ext cx="2376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dirty="0" smtClean="0">
                <a:solidFill>
                  <a:schemeClr val="tx1"/>
                </a:solidFill>
                <a:ea typeface="Calibri"/>
                <a:cs typeface="Times New Roman"/>
              </a:rPr>
              <a:t>Paragraph number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107504" y="136038"/>
            <a:ext cx="1440159" cy="916698"/>
          </a:xfrm>
        </p:spPr>
        <p:txBody>
          <a:bodyPr>
            <a:noAutofit/>
          </a:bodyPr>
          <a:lstStyle/>
          <a:p>
            <a:r>
              <a:rPr lang="en-US" sz="2800" dirty="0" smtClean="0"/>
              <a:t>Analysis</a:t>
            </a:r>
            <a:br>
              <a:rPr lang="en-US" sz="2800" dirty="0" smtClean="0"/>
            </a:br>
            <a:r>
              <a:rPr lang="en-US" sz="1800" dirty="0" smtClean="0"/>
              <a:t>amendments</a:t>
            </a:r>
            <a:br>
              <a:rPr lang="en-US" sz="1800" dirty="0" smtClean="0"/>
            </a:br>
            <a:r>
              <a:rPr lang="en-US" sz="1600" dirty="0" smtClean="0"/>
              <a:t>Statistics</a:t>
            </a:r>
            <a:endParaRPr lang="en-GB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4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38595" y="5316526"/>
            <a:ext cx="167783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R37 03 series</a:t>
            </a:r>
          </a:p>
          <a:p>
            <a:r>
              <a:rPr lang="en-US" sz="1400" dirty="0" smtClean="0">
                <a:solidFill>
                  <a:srgbClr val="0070C0"/>
                </a:solidFill>
              </a:rPr>
              <a:t>In effect for 28 years</a:t>
            </a:r>
          </a:p>
          <a:p>
            <a:r>
              <a:rPr lang="en-US" sz="1400" dirty="0" smtClean="0">
                <a:solidFill>
                  <a:srgbClr val="0070C0"/>
                </a:solidFill>
              </a:rPr>
              <a:t>44 Supplements</a:t>
            </a:r>
            <a:endParaRPr lang="en-GB" sz="1400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27295" y="105053"/>
            <a:ext cx="1739579" cy="2616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GB" sz="1100" b="1" dirty="0" smtClean="0"/>
              <a:t>Extract from WP29-164-18</a:t>
            </a:r>
            <a:endParaRPr lang="en-GB" sz="1100" b="1" dirty="0"/>
          </a:p>
        </p:txBody>
      </p:sp>
    </p:spTree>
    <p:extLst>
      <p:ext uri="{BB962C8B-B14F-4D97-AF65-F5344CB8AC3E}">
        <p14:creationId xmlns:p14="http://schemas.microsoft.com/office/powerpoint/2010/main" val="868460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</a:pPr>
            <a:r>
              <a:rPr lang="en-US" sz="4400" dirty="0" smtClean="0"/>
              <a:t>Concept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 simplification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287279" y="1314965"/>
            <a:ext cx="223224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R37</a:t>
            </a:r>
            <a:endParaRPr lang="en-US" b="1" dirty="0"/>
          </a:p>
        </p:txBody>
      </p:sp>
      <p:sp>
        <p:nvSpPr>
          <p:cNvPr id="47" name="Textfeld 46"/>
          <p:cNvSpPr txBox="1"/>
          <p:nvPr/>
        </p:nvSpPr>
        <p:spPr>
          <a:xfrm>
            <a:off x="287279" y="3026382"/>
            <a:ext cx="223224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rgbClr val="00B050"/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R99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280238" y="4765134"/>
            <a:ext cx="223224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rgbClr val="00B050"/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R128</a:t>
            </a:r>
          </a:p>
        </p:txBody>
      </p:sp>
      <p:cxnSp>
        <p:nvCxnSpPr>
          <p:cNvPr id="28" name="Gerade Verbindung mit Pfeil 104"/>
          <p:cNvCxnSpPr>
            <a:stCxn id="24" idx="3"/>
            <a:endCxn id="35" idx="1"/>
          </p:cNvCxnSpPr>
          <p:nvPr/>
        </p:nvCxnSpPr>
        <p:spPr>
          <a:xfrm>
            <a:off x="2519527" y="2589043"/>
            <a:ext cx="534960" cy="207290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106"/>
          <p:cNvCxnSpPr>
            <a:stCxn id="27" idx="3"/>
            <a:endCxn id="35" idx="1"/>
          </p:cNvCxnSpPr>
          <p:nvPr/>
        </p:nvCxnSpPr>
        <p:spPr>
          <a:xfrm>
            <a:off x="2519527" y="4298585"/>
            <a:ext cx="534960" cy="36336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108"/>
          <p:cNvCxnSpPr>
            <a:stCxn id="33" idx="3"/>
            <a:endCxn id="35" idx="1"/>
          </p:cNvCxnSpPr>
          <p:nvPr/>
        </p:nvCxnSpPr>
        <p:spPr>
          <a:xfrm flipV="1">
            <a:off x="2519527" y="4661952"/>
            <a:ext cx="534960" cy="137726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hteck 101"/>
          <p:cNvSpPr/>
          <p:nvPr/>
        </p:nvSpPr>
        <p:spPr>
          <a:xfrm>
            <a:off x="3054487" y="3895222"/>
            <a:ext cx="1872208" cy="1533459"/>
          </a:xfrm>
          <a:prstGeom prst="rect">
            <a:avLst/>
          </a:prstGeom>
          <a:solidFill>
            <a:srgbClr val="FFFF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Resolution 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Light source category sheets</a:t>
            </a:r>
          </a:p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Listings</a:t>
            </a:r>
          </a:p>
        </p:txBody>
      </p:sp>
      <p:sp>
        <p:nvSpPr>
          <p:cNvPr id="22" name="Textfeld 43"/>
          <p:cNvSpPr txBox="1"/>
          <p:nvPr/>
        </p:nvSpPr>
        <p:spPr>
          <a:xfrm>
            <a:off x="287279" y="1684297"/>
            <a:ext cx="223224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33FF"/>
                </a:solidFill>
              </a:rPr>
              <a:t>Administrative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23" name="Textfeld 44"/>
          <p:cNvSpPr txBox="1"/>
          <p:nvPr/>
        </p:nvSpPr>
        <p:spPr>
          <a:xfrm>
            <a:off x="287279" y="2044337"/>
            <a:ext cx="223224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33FF"/>
                </a:solidFill>
              </a:rPr>
              <a:t>Technical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24" name="Textfeld 45"/>
          <p:cNvSpPr txBox="1"/>
          <p:nvPr/>
        </p:nvSpPr>
        <p:spPr>
          <a:xfrm>
            <a:off x="287279" y="2404377"/>
            <a:ext cx="2232248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Category Sheets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feld 43"/>
          <p:cNvSpPr txBox="1"/>
          <p:nvPr/>
        </p:nvSpPr>
        <p:spPr>
          <a:xfrm>
            <a:off x="287279" y="3393839"/>
            <a:ext cx="223224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33FF"/>
                </a:solidFill>
              </a:rPr>
              <a:t>Administrative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26" name="Textfeld 44"/>
          <p:cNvSpPr txBox="1"/>
          <p:nvPr/>
        </p:nvSpPr>
        <p:spPr>
          <a:xfrm>
            <a:off x="287279" y="3753879"/>
            <a:ext cx="223224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33FF"/>
                </a:solidFill>
              </a:rPr>
              <a:t>Technical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27" name="Textfeld 45"/>
          <p:cNvSpPr txBox="1"/>
          <p:nvPr/>
        </p:nvSpPr>
        <p:spPr>
          <a:xfrm>
            <a:off x="287279" y="4113919"/>
            <a:ext cx="2232248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Category Sheets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feld 43"/>
          <p:cNvSpPr txBox="1"/>
          <p:nvPr/>
        </p:nvSpPr>
        <p:spPr>
          <a:xfrm>
            <a:off x="287279" y="5134466"/>
            <a:ext cx="223224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33FF"/>
                </a:solidFill>
              </a:rPr>
              <a:t>Administrative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32" name="Textfeld 44"/>
          <p:cNvSpPr txBox="1"/>
          <p:nvPr/>
        </p:nvSpPr>
        <p:spPr>
          <a:xfrm>
            <a:off x="287279" y="5494506"/>
            <a:ext cx="223224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33FF"/>
                </a:solidFill>
              </a:rPr>
              <a:t>Technical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33" name="Textfeld 45"/>
          <p:cNvSpPr txBox="1"/>
          <p:nvPr/>
        </p:nvSpPr>
        <p:spPr>
          <a:xfrm>
            <a:off x="287279" y="5854546"/>
            <a:ext cx="2232248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Category Sheets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smtClean="0"/>
              <a:t>GRE-74-xx</a:t>
            </a:r>
            <a:endParaRPr lang="en-GB" dirty="0"/>
          </a:p>
        </p:txBody>
      </p:sp>
      <p:sp>
        <p:nvSpPr>
          <p:cNvPr id="34" name="Right Brace 33"/>
          <p:cNvSpPr/>
          <p:nvPr/>
        </p:nvSpPr>
        <p:spPr>
          <a:xfrm>
            <a:off x="2548900" y="1684297"/>
            <a:ext cx="501201" cy="728410"/>
          </a:xfrm>
          <a:prstGeom prst="rightBrace">
            <a:avLst>
              <a:gd name="adj1" fmla="val 32462"/>
              <a:gd name="adj2" fmla="val 51262"/>
            </a:avLst>
          </a:prstGeom>
          <a:ln w="1905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Arrow Connector 4"/>
          <p:cNvCxnSpPr>
            <a:stCxn id="34" idx="1"/>
          </p:cNvCxnSpPr>
          <p:nvPr/>
        </p:nvCxnSpPr>
        <p:spPr>
          <a:xfrm flipV="1">
            <a:off x="3050101" y="2053629"/>
            <a:ext cx="4328006" cy="4066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5" idx="3"/>
            <a:endCxn id="48" idx="1"/>
          </p:cNvCxnSpPr>
          <p:nvPr/>
        </p:nvCxnSpPr>
        <p:spPr>
          <a:xfrm>
            <a:off x="4926695" y="4661952"/>
            <a:ext cx="2451412" cy="1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292080" y="1322906"/>
            <a:ext cx="434254" cy="49089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lIns="36000" tIns="36000" rIns="36000" bIns="3600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378107" y="4374105"/>
            <a:ext cx="1199338" cy="575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Publication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922150" y="1330847"/>
            <a:ext cx="432516" cy="48930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lIns="36000" tIns="36000" rIns="36000" bIns="3600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WP.29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092274" y="1700764"/>
            <a:ext cx="675075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AC1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288096" y="1389699"/>
            <a:ext cx="1398703" cy="9914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OLA</a:t>
            </a: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New York</a:t>
            </a: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6 months</a:t>
            </a: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Enforcement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5</a:t>
            </a:fld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7227295" y="105053"/>
            <a:ext cx="1739579" cy="2616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GB" sz="1100" b="1" dirty="0" smtClean="0"/>
              <a:t>Extract from WP29-164-18</a:t>
            </a:r>
            <a:endParaRPr lang="en-GB" sz="1100" b="1" dirty="0"/>
          </a:p>
        </p:txBody>
      </p:sp>
    </p:spTree>
    <p:extLst>
      <p:ext uri="{BB962C8B-B14F-4D97-AF65-F5344CB8AC3E}">
        <p14:creationId xmlns:p14="http://schemas.microsoft.com/office/powerpoint/2010/main" val="2771948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+mn-lt"/>
              </a:rPr>
              <a:t>PROCESSING PROPOSALS</a:t>
            </a:r>
            <a:endParaRPr lang="en-GB" sz="2800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461576"/>
              </p:ext>
            </p:extLst>
          </p:nvPr>
        </p:nvGraphicFramePr>
        <p:xfrm>
          <a:off x="746574" y="1628800"/>
          <a:ext cx="7425826" cy="45664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0231"/>
                <a:gridCol w="1365217"/>
                <a:gridCol w="1365217"/>
                <a:gridCol w="2625161"/>
              </a:tblGrid>
              <a:tr h="270377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effectLst/>
                        </a:rPr>
                        <a:t>Example</a:t>
                      </a:r>
                      <a:endParaRPr lang="en-GB" sz="15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Proposals</a:t>
                      </a:r>
                      <a:endParaRPr lang="en-GB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6" marR="93836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Light source category</a:t>
                      </a:r>
                      <a:endParaRPr lang="en-GB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6" marR="93836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Process</a:t>
                      </a:r>
                      <a:endParaRPr lang="en-GB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6" marR="93836" marT="0" marB="0"/>
                </a:tc>
              </a:tr>
              <a:tr h="81113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General requirements</a:t>
                      </a:r>
                      <a:endParaRPr lang="en-GB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6" marR="93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Category specific requirements</a:t>
                      </a:r>
                      <a:endParaRPr lang="en-GB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6" marR="93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GB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6" marR="93836" marT="0" marB="0"/>
                </a:tc>
              </a:tr>
              <a:tr h="8111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Extension of the approval code</a:t>
                      </a:r>
                      <a:endParaRPr lang="en-GB" sz="1500" b="1" kern="1200" dirty="0" smtClean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5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500" b="1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836" marR="938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x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6" marR="938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GB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6" marR="93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Amendment of </a:t>
                      </a:r>
                      <a:r>
                        <a:rPr lang="en-US" sz="1500" dirty="0" smtClean="0">
                          <a:effectLst/>
                        </a:rPr>
                        <a:t>Regulation</a:t>
                      </a:r>
                      <a:endParaRPr lang="en-GB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6" marR="93836" marT="0" marB="0"/>
                </a:tc>
              </a:tr>
              <a:tr h="54075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Introduction of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new </a:t>
                      </a:r>
                      <a:r>
                        <a:rPr lang="en-US" sz="15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category</a:t>
                      </a:r>
                      <a:endParaRPr lang="en-GB" sz="1500" b="1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836" marR="938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GB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6" marR="938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x</a:t>
                      </a:r>
                      <a:endParaRPr lang="en-GB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6" marR="93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Revision of the Depository </a:t>
                      </a:r>
                      <a:endParaRPr lang="en-GB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6" marR="93836" marT="0" marB="0"/>
                </a:tc>
              </a:tr>
              <a:tr h="4394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Two</a:t>
                      </a:r>
                      <a:r>
                        <a:rPr lang="en-US" sz="1500" b="1" kern="1200" baseline="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ndependent proposals in the same GRE session</a:t>
                      </a:r>
                      <a:endParaRPr lang="en-GB" sz="1500" b="1" kern="1200" dirty="0" smtClean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GB" sz="1500" b="1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836" marR="938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x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6" marR="938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x</a:t>
                      </a:r>
                      <a:endParaRPr lang="en-GB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6" marR="93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effectLst/>
                        </a:rPr>
                        <a:t>Separate processes: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 </a:t>
                      </a:r>
                      <a:r>
                        <a:rPr lang="en-US" sz="1500" b="0" dirty="0" smtClean="0">
                          <a:effectLst/>
                        </a:rPr>
                        <a:t>Amendment of Regulation</a:t>
                      </a:r>
                      <a:endParaRPr lang="en-GB" sz="15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 </a:t>
                      </a:r>
                      <a:r>
                        <a:rPr lang="en-US" sz="1500" b="0" dirty="0" smtClean="0">
                          <a:effectLst/>
                        </a:rPr>
                        <a:t>Revision of the Depository </a:t>
                      </a:r>
                      <a:endParaRPr lang="en-GB" sz="15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3836" marR="93836" marT="0" marB="0"/>
                </a:tc>
              </a:tr>
              <a:tr h="10815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Introduction of a new family of categories related and test requirements</a:t>
                      </a:r>
                      <a:endParaRPr lang="en-GB" sz="1500" b="1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836" marR="938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x</a:t>
                      </a:r>
                      <a:endParaRPr lang="en-GB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6" marR="938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x</a:t>
                      </a:r>
                      <a:endParaRPr lang="en-GB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6" marR="93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Publication of the Revision of </a:t>
                      </a:r>
                      <a:r>
                        <a:rPr lang="en-US" sz="1500" dirty="0">
                          <a:effectLst/>
                        </a:rPr>
                        <a:t>Depository </a:t>
                      </a:r>
                      <a:r>
                        <a:rPr lang="en-US" sz="1500" b="1" dirty="0">
                          <a:effectLst/>
                        </a:rPr>
                        <a:t>should wait until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baseline="0" dirty="0" smtClean="0">
                          <a:effectLst/>
                        </a:rPr>
                        <a:t> the amendment of the related </a:t>
                      </a:r>
                      <a:r>
                        <a:rPr lang="en-US" sz="1500" dirty="0" smtClean="0">
                          <a:effectLst/>
                        </a:rPr>
                        <a:t>regulation enters into force</a:t>
                      </a:r>
                      <a:endParaRPr lang="en-GB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6" marR="93836" marT="0" marB="0"/>
                </a:tc>
              </a:tr>
            </a:tbl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smtClean="0"/>
              <a:t>GRE-74-xx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6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7227295" y="105053"/>
            <a:ext cx="1558440" cy="2616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GB" sz="1100" b="1" dirty="0" smtClean="0"/>
              <a:t>Extract from GRE-73-23</a:t>
            </a:r>
            <a:endParaRPr lang="en-GB" sz="1100" b="1" dirty="0"/>
          </a:p>
        </p:txBody>
      </p:sp>
      <p:sp>
        <p:nvSpPr>
          <p:cNvPr id="8" name="Chevron 7"/>
          <p:cNvSpPr/>
          <p:nvPr/>
        </p:nvSpPr>
        <p:spPr>
          <a:xfrm>
            <a:off x="164124" y="5369169"/>
            <a:ext cx="515815" cy="644769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014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Drafting principles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Priority on 58 agreement</a:t>
            </a:r>
          </a:p>
          <a:p>
            <a:r>
              <a:rPr lang="en-US" sz="2400" dirty="0" smtClean="0"/>
              <a:t>Sheets in the Resolution</a:t>
            </a:r>
          </a:p>
          <a:p>
            <a:r>
              <a:rPr lang="en-US" sz="2400" dirty="0" smtClean="0"/>
              <a:t>Requirements in the Regulations</a:t>
            </a:r>
          </a:p>
          <a:p>
            <a:r>
              <a:rPr lang="en-US" sz="2400" dirty="0" smtClean="0"/>
              <a:t>A minimum of general provisions in the Resolution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;</a:t>
            </a:r>
            <a:r>
              <a:rPr lang="en-US" sz="2400" dirty="0" smtClean="0"/>
              <a:t>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although sometimes a requirement can also be considered  as a characteristic, e.g. 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</a:rPr>
              <a:t>colour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 of light</a:t>
            </a:r>
          </a:p>
          <a:p>
            <a:r>
              <a:rPr lang="en-US" sz="2400" dirty="0" smtClean="0"/>
              <a:t>Minimum of references to UN Regulations</a:t>
            </a:r>
          </a:p>
          <a:p>
            <a:r>
              <a:rPr lang="en-US" sz="2400" dirty="0" smtClean="0"/>
              <a:t>Removal of redundant specifications</a:t>
            </a:r>
          </a:p>
          <a:p>
            <a:r>
              <a:rPr lang="en-US" sz="2400" dirty="0" smtClean="0"/>
              <a:t>Improving consistency over technologies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;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e.g. groupings of categories, title and scope of 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</a:rPr>
              <a:t>Reg’s</a:t>
            </a:r>
            <a:endParaRPr lang="en-US" sz="20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2400" dirty="0" smtClean="0"/>
              <a:t>Dynamic reference to (revisions) of the Resolution</a:t>
            </a: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GRE-74-xx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504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Documents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3755"/>
            <a:ext cx="8229600" cy="5130570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2236788" algn="l"/>
              </a:tabLst>
            </a:pPr>
            <a:r>
              <a:rPr lang="en-US" sz="2000" dirty="0" smtClean="0"/>
              <a:t>Drafted as Amendments to the Regulations (bold and strikethrough marks)</a:t>
            </a:r>
            <a:endParaRPr lang="en-GB" sz="2000" dirty="0" smtClean="0"/>
          </a:p>
          <a:p>
            <a:pPr marL="400050" lvl="1" indent="0">
              <a:buNone/>
              <a:tabLst>
                <a:tab pos="2236788" algn="l"/>
              </a:tabLst>
            </a:pPr>
            <a:r>
              <a:rPr lang="en-GB" sz="1600" dirty="0" smtClean="0">
                <a:solidFill>
                  <a:srgbClr val="FF0000"/>
                </a:solidFill>
              </a:rPr>
              <a:t>GRE/2015/25</a:t>
            </a:r>
            <a:r>
              <a:rPr lang="en-GB" sz="1600" dirty="0" smtClean="0"/>
              <a:t>	R37</a:t>
            </a:r>
            <a:endParaRPr lang="en-GB" sz="1600" dirty="0"/>
          </a:p>
          <a:p>
            <a:pPr marL="400050" lvl="1" indent="0">
              <a:buNone/>
              <a:tabLst>
                <a:tab pos="2236788" algn="l"/>
              </a:tabLst>
            </a:pPr>
            <a:r>
              <a:rPr lang="en-GB" sz="1600" dirty="0" smtClean="0">
                <a:solidFill>
                  <a:srgbClr val="FF0000"/>
                </a:solidFill>
              </a:rPr>
              <a:t>GRE/2015/26</a:t>
            </a:r>
            <a:r>
              <a:rPr lang="en-GB" sz="1600" dirty="0" smtClean="0"/>
              <a:t>	R99</a:t>
            </a:r>
            <a:endParaRPr lang="en-GB" sz="1600" dirty="0"/>
          </a:p>
          <a:p>
            <a:pPr marL="400050" lvl="1" indent="0">
              <a:buNone/>
              <a:tabLst>
                <a:tab pos="2236788" algn="l"/>
              </a:tabLst>
            </a:pPr>
            <a:r>
              <a:rPr lang="en-GB" sz="1600" dirty="0" smtClean="0">
                <a:solidFill>
                  <a:srgbClr val="FF0000"/>
                </a:solidFill>
              </a:rPr>
              <a:t>GRE/2015/27</a:t>
            </a:r>
            <a:r>
              <a:rPr lang="en-GB" sz="1600" dirty="0" smtClean="0"/>
              <a:t>	R128</a:t>
            </a:r>
          </a:p>
          <a:p>
            <a:pPr marL="0" indent="0">
              <a:spcBef>
                <a:spcPts val="1200"/>
              </a:spcBef>
              <a:buNone/>
              <a:tabLst>
                <a:tab pos="2236788" algn="l"/>
              </a:tabLst>
            </a:pPr>
            <a:r>
              <a:rPr lang="en-US" sz="2000" dirty="0" smtClean="0"/>
              <a:t>Drafted as a New Resolution (no marks to amended original/ new content)</a:t>
            </a:r>
            <a:endParaRPr lang="en-GB" sz="2000" dirty="0"/>
          </a:p>
          <a:p>
            <a:pPr marL="400050" lvl="1" indent="0">
              <a:buNone/>
              <a:tabLst>
                <a:tab pos="2236788" algn="l"/>
              </a:tabLst>
            </a:pPr>
            <a:r>
              <a:rPr lang="en-GB" sz="1600" dirty="0" smtClean="0">
                <a:solidFill>
                  <a:srgbClr val="FF0000"/>
                </a:solidFill>
              </a:rPr>
              <a:t>GRE/2015/28</a:t>
            </a:r>
            <a:r>
              <a:rPr lang="en-GB" sz="1600" dirty="0" smtClean="0"/>
              <a:t>	Resolution</a:t>
            </a:r>
          </a:p>
          <a:p>
            <a:pPr marL="0" indent="0">
              <a:spcBef>
                <a:spcPts val="1200"/>
              </a:spcBef>
              <a:buNone/>
              <a:tabLst>
                <a:tab pos="2236788" algn="l"/>
              </a:tabLst>
            </a:pPr>
            <a:r>
              <a:rPr lang="en-US" sz="2000" dirty="0" smtClean="0"/>
              <a:t>The complete text including amendments (</a:t>
            </a:r>
            <a:r>
              <a:rPr lang="en-US" sz="2000" dirty="0" smtClean="0">
                <a:solidFill>
                  <a:srgbClr val="3333FF"/>
                </a:solidFill>
              </a:rPr>
              <a:t>blue</a:t>
            </a:r>
            <a:r>
              <a:rPr lang="en-US" sz="2000" dirty="0" smtClean="0"/>
              <a:t> marks)</a:t>
            </a:r>
            <a:endParaRPr lang="en-GB" sz="2000" dirty="0" smtClean="0"/>
          </a:p>
          <a:p>
            <a:pPr marL="400050" lvl="1" indent="0">
              <a:buNone/>
              <a:tabLst>
                <a:tab pos="2236788" algn="l"/>
              </a:tabLst>
            </a:pPr>
            <a:r>
              <a:rPr lang="en-GB" sz="1600" dirty="0" smtClean="0">
                <a:solidFill>
                  <a:srgbClr val="3333FF"/>
                </a:solidFill>
              </a:rPr>
              <a:t>GRE-74-03</a:t>
            </a:r>
            <a:r>
              <a:rPr lang="en-GB" sz="1600" dirty="0" smtClean="0"/>
              <a:t>	R37 </a:t>
            </a:r>
            <a:endParaRPr lang="en-GB" sz="1600" dirty="0"/>
          </a:p>
          <a:p>
            <a:pPr marL="400050" lvl="1" indent="0">
              <a:buNone/>
              <a:tabLst>
                <a:tab pos="2236788" algn="l"/>
              </a:tabLst>
            </a:pPr>
            <a:r>
              <a:rPr lang="en-GB" sz="1600" dirty="0" smtClean="0">
                <a:solidFill>
                  <a:srgbClr val="3333FF"/>
                </a:solidFill>
              </a:rPr>
              <a:t>GRE-74-04</a:t>
            </a:r>
            <a:r>
              <a:rPr lang="en-GB" sz="1600" dirty="0" smtClean="0"/>
              <a:t>	R99</a:t>
            </a:r>
            <a:endParaRPr lang="en-GB" sz="1600" dirty="0"/>
          </a:p>
          <a:p>
            <a:pPr marL="400050" lvl="1" indent="0">
              <a:buNone/>
              <a:tabLst>
                <a:tab pos="2236788" algn="l"/>
              </a:tabLst>
            </a:pPr>
            <a:r>
              <a:rPr lang="en-GB" sz="1600" dirty="0" smtClean="0">
                <a:solidFill>
                  <a:srgbClr val="3333FF"/>
                </a:solidFill>
              </a:rPr>
              <a:t>GRE-74-05</a:t>
            </a:r>
            <a:r>
              <a:rPr lang="en-GB" sz="1600" dirty="0" smtClean="0"/>
              <a:t>	R128</a:t>
            </a:r>
          </a:p>
          <a:p>
            <a:pPr marL="400050" lvl="1" indent="0">
              <a:buNone/>
              <a:tabLst>
                <a:tab pos="2236788" algn="l"/>
              </a:tabLst>
            </a:pPr>
            <a:r>
              <a:rPr lang="en-GB" sz="1600" dirty="0" smtClean="0">
                <a:solidFill>
                  <a:srgbClr val="3333FF"/>
                </a:solidFill>
              </a:rPr>
              <a:t>GRE-74-06</a:t>
            </a:r>
            <a:r>
              <a:rPr lang="en-GB" sz="1600" dirty="0" smtClean="0"/>
              <a:t>	Resolution	(amended as was in R37, 99, 128)</a:t>
            </a:r>
          </a:p>
          <a:p>
            <a:pPr marL="0" indent="0">
              <a:spcBef>
                <a:spcPts val="1200"/>
              </a:spcBef>
              <a:buNone/>
              <a:tabLst>
                <a:tab pos="2236788" algn="l"/>
              </a:tabLst>
            </a:pPr>
            <a:r>
              <a:rPr lang="en-US" sz="2000" dirty="0" smtClean="0"/>
              <a:t>Summary of amended paragraphs/ Justifications</a:t>
            </a:r>
            <a:endParaRPr lang="en-GB" sz="2000" dirty="0"/>
          </a:p>
          <a:p>
            <a:pPr marL="400050" lvl="1" indent="0">
              <a:buNone/>
              <a:tabLst>
                <a:tab pos="2236788" algn="l"/>
              </a:tabLst>
            </a:pPr>
            <a:r>
              <a:rPr lang="en-GB" sz="1600" dirty="0" smtClean="0">
                <a:solidFill>
                  <a:srgbClr val="00B050"/>
                </a:solidFill>
              </a:rPr>
              <a:t>GRE-74-07 </a:t>
            </a:r>
            <a:r>
              <a:rPr lang="en-GB" sz="1600" dirty="0" smtClean="0"/>
              <a:t>	List </a:t>
            </a:r>
            <a:r>
              <a:rPr lang="en-GB" sz="1600" dirty="0"/>
              <a:t>of </a:t>
            </a:r>
            <a:r>
              <a:rPr lang="en-GB" sz="1600" dirty="0" smtClean="0"/>
              <a:t>amendments</a:t>
            </a:r>
          </a:p>
          <a:p>
            <a:pPr marL="0" indent="0">
              <a:spcBef>
                <a:spcPts val="1200"/>
              </a:spcBef>
              <a:buNone/>
              <a:tabLst>
                <a:tab pos="2236788" algn="l"/>
              </a:tabLst>
            </a:pPr>
            <a:r>
              <a:rPr lang="en-US" sz="2000" smtClean="0"/>
              <a:t>Fine-tuning</a:t>
            </a:r>
            <a:endParaRPr lang="en-US" sz="2000" dirty="0" smtClean="0"/>
          </a:p>
          <a:p>
            <a:pPr marL="400050" lvl="1" indent="0">
              <a:buNone/>
              <a:tabLst>
                <a:tab pos="2236788" algn="l"/>
              </a:tabLst>
            </a:pPr>
            <a:r>
              <a:rPr lang="en-US" sz="1600" dirty="0" smtClean="0"/>
              <a:t>GRE-74-xx	Missing length of PY21/5W; [...]  in R99</a:t>
            </a:r>
            <a:endParaRPr lang="en-GB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GRE-74-xx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96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Open items </a:t>
            </a:r>
            <a:r>
              <a:rPr lang="en-US" dirty="0" smtClean="0">
                <a:solidFill>
                  <a:srgbClr val="FFFF00"/>
                </a:solidFill>
              </a:rPr>
              <a:t>[..]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3776"/>
            <a:ext cx="8229600" cy="472238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Adoption of WP.29/2015/81; Nov; D9S</a:t>
            </a:r>
          </a:p>
          <a:p>
            <a:r>
              <a:rPr lang="en-US" sz="2800" dirty="0" smtClean="0"/>
              <a:t>References in R37, 99, 128 to the </a:t>
            </a:r>
            <a:r>
              <a:rPr lang="en-US" sz="2800" dirty="0" err="1" smtClean="0"/>
              <a:t>colour</a:t>
            </a:r>
            <a:r>
              <a:rPr lang="en-US" sz="2800" dirty="0" smtClean="0"/>
              <a:t> specifications in Regulation 48 or ...?</a:t>
            </a:r>
          </a:p>
          <a:p>
            <a:r>
              <a:rPr lang="en-US" sz="2800" dirty="0" smtClean="0"/>
              <a:t>Resolution</a:t>
            </a:r>
          </a:p>
          <a:p>
            <a:pPr lvl="1"/>
            <a:r>
              <a:rPr lang="en-US" sz="2400" dirty="0" smtClean="0"/>
              <a:t>Title and document number</a:t>
            </a:r>
          </a:p>
          <a:p>
            <a:pPr lvl="1"/>
            <a:r>
              <a:rPr lang="en-US" sz="2400" dirty="0" smtClean="0"/>
              <a:t>Envisaged date of enforcement</a:t>
            </a:r>
          </a:p>
          <a:p>
            <a:pPr lvl="1"/>
            <a:r>
              <a:rPr lang="en-US" sz="2400" dirty="0" smtClean="0"/>
              <a:t>Three references from Resolution to Regulations left</a:t>
            </a:r>
          </a:p>
          <a:p>
            <a:pPr lvl="1"/>
            <a:r>
              <a:rPr lang="en-US" sz="2400" dirty="0" smtClean="0"/>
              <a:t>English only</a:t>
            </a:r>
          </a:p>
          <a:p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GRE-74-xx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9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953422" y="1552112"/>
            <a:ext cx="305139" cy="241980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100" b="1" dirty="0" smtClean="0">
                <a:solidFill>
                  <a:srgbClr val="FF0000"/>
                </a:solidFill>
              </a:rPr>
              <a:t>AC1</a:t>
            </a:r>
            <a:endParaRPr lang="en-GB" sz="11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32585" y="2495958"/>
            <a:ext cx="346817" cy="241980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100" b="1" dirty="0" smtClean="0">
                <a:solidFill>
                  <a:srgbClr val="FF0000"/>
                </a:solidFill>
              </a:rPr>
              <a:t>later</a:t>
            </a:r>
            <a:endParaRPr lang="en-GB" sz="11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14814" y="3517061"/>
            <a:ext cx="1382357" cy="241980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100" b="1" dirty="0" smtClean="0">
                <a:solidFill>
                  <a:srgbClr val="FF0000"/>
                </a:solidFill>
              </a:rPr>
              <a:t>WP.29 and Secretariat</a:t>
            </a:r>
            <a:endParaRPr lang="en-GB" sz="11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76479" y="3915382"/>
            <a:ext cx="459027" cy="241980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100" b="1" dirty="0" smtClean="0">
                <a:solidFill>
                  <a:srgbClr val="FF0000"/>
                </a:solidFill>
              </a:rPr>
              <a:t>WP.29</a:t>
            </a:r>
            <a:endParaRPr lang="en-GB" sz="11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1430" y="4818060"/>
            <a:ext cx="459027" cy="241980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100" b="1" dirty="0" smtClean="0">
                <a:solidFill>
                  <a:srgbClr val="FF0000"/>
                </a:solidFill>
              </a:rPr>
              <a:t>WP.29</a:t>
            </a:r>
            <a:endParaRPr lang="en-GB" sz="11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86477" y="4627052"/>
            <a:ext cx="1419226" cy="241980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100" b="1" dirty="0" smtClean="0">
                <a:solidFill>
                  <a:srgbClr val="FF0000"/>
                </a:solidFill>
              </a:rPr>
              <a:t>Later for 98 agreement</a:t>
            </a:r>
            <a:endParaRPr lang="en-GB"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39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10193</TotalTime>
  <Words>494</Words>
  <Application>Microsoft Office PowerPoint</Application>
  <PresentationFormat>On-screen Show (4:3)</PresentationFormat>
  <Paragraphs>210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Simplification of Regulations Light Sources Regulations Nos. 37, 99, 128</vt:lpstr>
      <vt:lpstr>Content</vt:lpstr>
      <vt:lpstr>Similar structure Light source regulations</vt:lpstr>
      <vt:lpstr>Analysis amendments Statistics</vt:lpstr>
      <vt:lpstr>PowerPoint Presentation</vt:lpstr>
      <vt:lpstr>PROCESSING PROPOSALS</vt:lpstr>
      <vt:lpstr>2. Drafting principles</vt:lpstr>
      <vt:lpstr>3. Documents</vt:lpstr>
      <vt:lpstr>4. Open items [..]</vt:lpstr>
      <vt:lpstr>5. TIMELINES</vt:lpstr>
      <vt:lpstr>END</vt:lpstr>
    </vt:vector>
  </TitlesOfParts>
  <Company>Philips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Simplification of Regulations</dc:title>
  <dc:creator>Ad de Visser</dc:creator>
  <cp:lastModifiedBy>Konstantin Glukhenkiy</cp:lastModifiedBy>
  <cp:revision>701</cp:revision>
  <cp:lastPrinted>2015-10-12T19:37:22Z</cp:lastPrinted>
  <dcterms:created xsi:type="dcterms:W3CDTF">2014-08-04T07:56:45Z</dcterms:created>
  <dcterms:modified xsi:type="dcterms:W3CDTF">2015-10-16T07:58:46Z</dcterms:modified>
</cp:coreProperties>
</file>