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4" r:id="rId3"/>
    <p:sldId id="264" r:id="rId4"/>
    <p:sldId id="274" r:id="rId5"/>
    <p:sldId id="261" r:id="rId6"/>
    <p:sldId id="266" r:id="rId7"/>
    <p:sldId id="270" r:id="rId8"/>
    <p:sldId id="279" r:id="rId9"/>
    <p:sldId id="293" r:id="rId10"/>
    <p:sldId id="294" r:id="rId11"/>
    <p:sldId id="286" r:id="rId12"/>
    <p:sldId id="295" r:id="rId13"/>
    <p:sldId id="296" r:id="rId14"/>
    <p:sldId id="280" r:id="rId15"/>
    <p:sldId id="292" r:id="rId16"/>
    <p:sldId id="275" r:id="rId17"/>
    <p:sldId id="291" r:id="rId18"/>
    <p:sldId id="297" r:id="rId19"/>
    <p:sldId id="278" r:id="rId20"/>
    <p:sldId id="276" r:id="rId21"/>
    <p:sldId id="277" r:id="rId22"/>
    <p:sldId id="265" r:id="rId23"/>
  </p:sldIdLst>
  <p:sldSz cx="12192000" cy="6858000"/>
  <p:notesSz cx="7315200" cy="96012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2271" autoAdjust="0"/>
  </p:normalViewPr>
  <p:slideViewPr>
    <p:cSldViewPr snapToGrid="0">
      <p:cViewPr varScale="1">
        <p:scale>
          <a:sx n="117" d="100"/>
          <a:sy n="117" d="100"/>
        </p:scale>
        <p:origin x="-108" y="-102"/>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171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3F9C5774-CE7B-4C1D-871A-77A2326D8D09}" type="datetimeFigureOut">
              <a:rPr lang="en-US" smtClean="0"/>
              <a:t>6/11/2015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FF78D28D-BDE3-470C-AB78-AF2775A1A91C}" type="slidenum">
              <a:rPr lang="en-US" smtClean="0"/>
              <a:t>‹#›</a:t>
            </a:fld>
            <a:endParaRPr lang="en-US"/>
          </a:p>
        </p:txBody>
      </p:sp>
    </p:spTree>
    <p:extLst>
      <p:ext uri="{BB962C8B-B14F-4D97-AF65-F5344CB8AC3E}">
        <p14:creationId xmlns:p14="http://schemas.microsoft.com/office/powerpoint/2010/main" val="1352712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nl-BE"/>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54E1A13-C234-49BC-83D2-3334258B69E2}" type="datetimeFigureOut">
              <a:rPr lang="nl-BE" smtClean="0"/>
              <a:pPr/>
              <a:t>11/06/2015</a:t>
            </a:fld>
            <a:endParaRPr lang="nl-BE"/>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nl-BE"/>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nl-BE"/>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F3AF03E-5B2C-4DCE-8834-AF6D372F1BF9}" type="slidenum">
              <a:rPr lang="nl-BE" smtClean="0"/>
              <a:pPr/>
              <a:t>‹#›</a:t>
            </a:fld>
            <a:endParaRPr lang="nl-BE"/>
          </a:p>
        </p:txBody>
      </p:sp>
    </p:spTree>
    <p:extLst>
      <p:ext uri="{BB962C8B-B14F-4D97-AF65-F5344CB8AC3E}">
        <p14:creationId xmlns:p14="http://schemas.microsoft.com/office/powerpoint/2010/main" val="1961865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a:t>
            </a:fld>
            <a:endParaRPr lang="nl-BE"/>
          </a:p>
        </p:txBody>
      </p:sp>
    </p:spTree>
    <p:extLst>
      <p:ext uri="{BB962C8B-B14F-4D97-AF65-F5344CB8AC3E}">
        <p14:creationId xmlns:p14="http://schemas.microsoft.com/office/powerpoint/2010/main" val="3550563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10</a:t>
            </a:fld>
            <a:endParaRPr lang="nl-BE"/>
          </a:p>
        </p:txBody>
      </p:sp>
    </p:spTree>
    <p:extLst>
      <p:ext uri="{BB962C8B-B14F-4D97-AF65-F5344CB8AC3E}">
        <p14:creationId xmlns:p14="http://schemas.microsoft.com/office/powerpoint/2010/main" val="1028427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11</a:t>
            </a:fld>
            <a:endParaRPr lang="nl-BE"/>
          </a:p>
        </p:txBody>
      </p:sp>
    </p:spTree>
    <p:extLst>
      <p:ext uri="{BB962C8B-B14F-4D97-AF65-F5344CB8AC3E}">
        <p14:creationId xmlns:p14="http://schemas.microsoft.com/office/powerpoint/2010/main" val="1669057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12</a:t>
            </a:fld>
            <a:endParaRPr lang="nl-BE"/>
          </a:p>
        </p:txBody>
      </p:sp>
    </p:spTree>
    <p:extLst>
      <p:ext uri="{BB962C8B-B14F-4D97-AF65-F5344CB8AC3E}">
        <p14:creationId xmlns:p14="http://schemas.microsoft.com/office/powerpoint/2010/main" val="2547745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13</a:t>
            </a:fld>
            <a:endParaRPr lang="nl-BE"/>
          </a:p>
        </p:txBody>
      </p:sp>
    </p:spTree>
    <p:extLst>
      <p:ext uri="{BB962C8B-B14F-4D97-AF65-F5344CB8AC3E}">
        <p14:creationId xmlns:p14="http://schemas.microsoft.com/office/powerpoint/2010/main" val="1249134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10"/>
          </p:nvPr>
        </p:nvSpPr>
        <p:spPr/>
        <p:txBody>
          <a:bodyPr/>
          <a:lstStyle/>
          <a:p>
            <a:fld id="{BF3AF03E-5B2C-4DCE-8834-AF6D372F1BF9}" type="slidenum">
              <a:rPr lang="nl-BE" smtClean="0"/>
              <a:pPr/>
              <a:t>14</a:t>
            </a:fld>
            <a:endParaRPr lang="nl-BE"/>
          </a:p>
        </p:txBody>
      </p:sp>
    </p:spTree>
    <p:extLst>
      <p:ext uri="{BB962C8B-B14F-4D97-AF65-F5344CB8AC3E}">
        <p14:creationId xmlns:p14="http://schemas.microsoft.com/office/powerpoint/2010/main" val="3405832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15</a:t>
            </a:fld>
            <a:endParaRPr lang="nl-BE"/>
          </a:p>
        </p:txBody>
      </p:sp>
    </p:spTree>
    <p:extLst>
      <p:ext uri="{BB962C8B-B14F-4D97-AF65-F5344CB8AC3E}">
        <p14:creationId xmlns:p14="http://schemas.microsoft.com/office/powerpoint/2010/main" val="239814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16</a:t>
            </a:fld>
            <a:endParaRPr lang="nl-BE"/>
          </a:p>
        </p:txBody>
      </p:sp>
    </p:spTree>
    <p:extLst>
      <p:ext uri="{BB962C8B-B14F-4D97-AF65-F5344CB8AC3E}">
        <p14:creationId xmlns:p14="http://schemas.microsoft.com/office/powerpoint/2010/main" val="1321657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17</a:t>
            </a:fld>
            <a:endParaRPr lang="nl-BE"/>
          </a:p>
        </p:txBody>
      </p:sp>
    </p:spTree>
    <p:extLst>
      <p:ext uri="{BB962C8B-B14F-4D97-AF65-F5344CB8AC3E}">
        <p14:creationId xmlns:p14="http://schemas.microsoft.com/office/powerpoint/2010/main" val="2787257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18</a:t>
            </a:fld>
            <a:endParaRPr lang="nl-BE"/>
          </a:p>
        </p:txBody>
      </p:sp>
    </p:spTree>
    <p:extLst>
      <p:ext uri="{BB962C8B-B14F-4D97-AF65-F5344CB8AC3E}">
        <p14:creationId xmlns:p14="http://schemas.microsoft.com/office/powerpoint/2010/main" val="832841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19</a:t>
            </a:fld>
            <a:endParaRPr lang="nl-BE"/>
          </a:p>
        </p:txBody>
      </p:sp>
    </p:spTree>
    <p:extLst>
      <p:ext uri="{BB962C8B-B14F-4D97-AF65-F5344CB8AC3E}">
        <p14:creationId xmlns:p14="http://schemas.microsoft.com/office/powerpoint/2010/main" val="3957963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2</a:t>
            </a:fld>
            <a:endParaRPr lang="nl-BE"/>
          </a:p>
        </p:txBody>
      </p:sp>
    </p:spTree>
    <p:extLst>
      <p:ext uri="{BB962C8B-B14F-4D97-AF65-F5344CB8AC3E}">
        <p14:creationId xmlns:p14="http://schemas.microsoft.com/office/powerpoint/2010/main" val="2554551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20</a:t>
            </a:fld>
            <a:endParaRPr lang="nl-BE"/>
          </a:p>
        </p:txBody>
      </p:sp>
    </p:spTree>
    <p:extLst>
      <p:ext uri="{BB962C8B-B14F-4D97-AF65-F5344CB8AC3E}">
        <p14:creationId xmlns:p14="http://schemas.microsoft.com/office/powerpoint/2010/main" val="3215442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21</a:t>
            </a:fld>
            <a:endParaRPr lang="nl-BE"/>
          </a:p>
        </p:txBody>
      </p:sp>
    </p:spTree>
    <p:extLst>
      <p:ext uri="{BB962C8B-B14F-4D97-AF65-F5344CB8AC3E}">
        <p14:creationId xmlns:p14="http://schemas.microsoft.com/office/powerpoint/2010/main" val="2480090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22</a:t>
            </a:fld>
            <a:endParaRPr lang="nl-BE"/>
          </a:p>
        </p:txBody>
      </p:sp>
    </p:spTree>
    <p:extLst>
      <p:ext uri="{BB962C8B-B14F-4D97-AF65-F5344CB8AC3E}">
        <p14:creationId xmlns:p14="http://schemas.microsoft.com/office/powerpoint/2010/main" val="1535804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3</a:t>
            </a:fld>
            <a:endParaRPr lang="nl-BE"/>
          </a:p>
        </p:txBody>
      </p:sp>
    </p:spTree>
    <p:extLst>
      <p:ext uri="{BB962C8B-B14F-4D97-AF65-F5344CB8AC3E}">
        <p14:creationId xmlns:p14="http://schemas.microsoft.com/office/powerpoint/2010/main" val="252879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4</a:t>
            </a:fld>
            <a:endParaRPr lang="nl-BE"/>
          </a:p>
        </p:txBody>
      </p:sp>
    </p:spTree>
    <p:extLst>
      <p:ext uri="{BB962C8B-B14F-4D97-AF65-F5344CB8AC3E}">
        <p14:creationId xmlns:p14="http://schemas.microsoft.com/office/powerpoint/2010/main" val="3568624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5</a:t>
            </a:fld>
            <a:endParaRPr lang="nl-BE"/>
          </a:p>
        </p:txBody>
      </p:sp>
    </p:spTree>
    <p:extLst>
      <p:ext uri="{BB962C8B-B14F-4D97-AF65-F5344CB8AC3E}">
        <p14:creationId xmlns:p14="http://schemas.microsoft.com/office/powerpoint/2010/main" val="2937572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6</a:t>
            </a:fld>
            <a:endParaRPr lang="nl-BE"/>
          </a:p>
        </p:txBody>
      </p:sp>
    </p:spTree>
    <p:extLst>
      <p:ext uri="{BB962C8B-B14F-4D97-AF65-F5344CB8AC3E}">
        <p14:creationId xmlns:p14="http://schemas.microsoft.com/office/powerpoint/2010/main" val="3885209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7</a:t>
            </a:fld>
            <a:endParaRPr lang="nl-BE"/>
          </a:p>
        </p:txBody>
      </p:sp>
    </p:spTree>
    <p:extLst>
      <p:ext uri="{BB962C8B-B14F-4D97-AF65-F5344CB8AC3E}">
        <p14:creationId xmlns:p14="http://schemas.microsoft.com/office/powerpoint/2010/main" val="3494150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8</a:t>
            </a:fld>
            <a:endParaRPr lang="nl-BE"/>
          </a:p>
        </p:txBody>
      </p:sp>
    </p:spTree>
    <p:extLst>
      <p:ext uri="{BB962C8B-B14F-4D97-AF65-F5344CB8AC3E}">
        <p14:creationId xmlns:p14="http://schemas.microsoft.com/office/powerpoint/2010/main" val="4258147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AF03E-5B2C-4DCE-8834-AF6D372F1BF9}" type="slidenum">
              <a:rPr lang="nl-BE" smtClean="0"/>
              <a:pPr/>
              <a:t>9</a:t>
            </a:fld>
            <a:endParaRPr lang="nl-BE"/>
          </a:p>
        </p:txBody>
      </p:sp>
    </p:spTree>
    <p:extLst>
      <p:ext uri="{BB962C8B-B14F-4D97-AF65-F5344CB8AC3E}">
        <p14:creationId xmlns:p14="http://schemas.microsoft.com/office/powerpoint/2010/main" val="2888118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l-B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62547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262433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289650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367997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l-B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399994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347153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l-B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310210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1661891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1146130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B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208865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B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80782-6FEA-407D-95A3-72DF813A35DD}" type="datetimeFigureOut">
              <a:rPr lang="nl-BE" smtClean="0"/>
              <a:pPr/>
              <a:t>11/06/2015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6B1A95E2-7D99-4940-809A-5DBC2036E6F2}" type="slidenum">
              <a:rPr lang="nl-BE" smtClean="0"/>
              <a:pPr/>
              <a:t>‹#›</a:t>
            </a:fld>
            <a:endParaRPr lang="nl-BE"/>
          </a:p>
        </p:txBody>
      </p:sp>
    </p:spTree>
    <p:extLst>
      <p:ext uri="{BB962C8B-B14F-4D97-AF65-F5344CB8AC3E}">
        <p14:creationId xmlns:p14="http://schemas.microsoft.com/office/powerpoint/2010/main" val="139866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80782-6FEA-407D-95A3-72DF813A35DD}" type="datetimeFigureOut">
              <a:rPr lang="nl-BE" smtClean="0"/>
              <a:pPr/>
              <a:t>11/06/2015</a:t>
            </a:fld>
            <a:endParaRPr lang="nl-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A95E2-7D99-4940-809A-5DBC2036E6F2}" type="slidenum">
              <a:rPr lang="nl-BE" smtClean="0"/>
              <a:pPr/>
              <a:t>‹#›</a:t>
            </a:fld>
            <a:endParaRPr lang="nl-BE"/>
          </a:p>
        </p:txBody>
      </p:sp>
    </p:spTree>
    <p:extLst>
      <p:ext uri="{BB962C8B-B14F-4D97-AF65-F5344CB8AC3E}">
        <p14:creationId xmlns:p14="http://schemas.microsoft.com/office/powerpoint/2010/main" val="2301553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73646"/>
            <a:ext cx="9144000" cy="2387600"/>
          </a:xfrm>
        </p:spPr>
        <p:txBody>
          <a:bodyPr>
            <a:normAutofit fontScale="90000"/>
          </a:bodyPr>
          <a:lstStyle/>
          <a:p>
            <a:r>
              <a:rPr lang="sv-SE" dirty="0"/>
              <a:t>R</a:t>
            </a:r>
            <a:r>
              <a:rPr lang="sv-SE" dirty="0" smtClean="0"/>
              <a:t>eport </a:t>
            </a:r>
            <a:r>
              <a:rPr lang="sv-SE" dirty="0"/>
              <a:t>from IWG on </a:t>
            </a:r>
            <a:r>
              <a:rPr lang="sv-SE" b="1" dirty="0"/>
              <a:t>E</a:t>
            </a:r>
            <a:r>
              <a:rPr lang="sv-SE" dirty="0"/>
              <a:t>nvironmental</a:t>
            </a:r>
            <a:r>
              <a:rPr lang="sv-SE" b="1" dirty="0"/>
              <a:t> </a:t>
            </a:r>
            <a:r>
              <a:rPr lang="sv-SE" dirty="0"/>
              <a:t>and</a:t>
            </a:r>
            <a:r>
              <a:rPr lang="sv-SE" b="1" dirty="0"/>
              <a:t> P</a:t>
            </a:r>
            <a:r>
              <a:rPr lang="sv-SE" dirty="0"/>
              <a:t>ropulsion</a:t>
            </a:r>
            <a:r>
              <a:rPr lang="sv-SE" b="1" dirty="0"/>
              <a:t> P</a:t>
            </a:r>
            <a:r>
              <a:rPr lang="sv-SE" dirty="0"/>
              <a:t>erformance</a:t>
            </a:r>
            <a:r>
              <a:rPr lang="sv-SE" b="1" dirty="0"/>
              <a:t> R</a:t>
            </a:r>
            <a:r>
              <a:rPr lang="sv-SE" dirty="0"/>
              <a:t>equirements</a:t>
            </a:r>
            <a:r>
              <a:rPr lang="sv-SE" b="1" dirty="0"/>
              <a:t> </a:t>
            </a:r>
            <a:r>
              <a:rPr lang="sv-SE" dirty="0"/>
              <a:t>for Light</a:t>
            </a:r>
            <a:r>
              <a:rPr lang="sv-SE" b="1" dirty="0"/>
              <a:t> </a:t>
            </a:r>
            <a:r>
              <a:rPr lang="sv-SE" dirty="0"/>
              <a:t>vehicles</a:t>
            </a:r>
            <a:r>
              <a:rPr lang="sv-SE" b="1" dirty="0"/>
              <a:t> (EPPR)</a:t>
            </a:r>
            <a:r>
              <a:rPr lang="sv-SE" dirty="0"/>
              <a:t/>
            </a:r>
            <a:br>
              <a:rPr lang="sv-SE" dirty="0"/>
            </a:br>
            <a:r>
              <a:rPr lang="sv-SE" dirty="0"/>
              <a:t> </a:t>
            </a:r>
            <a:r>
              <a:rPr lang="sv-SE" sz="5400" dirty="0" smtClean="0"/>
              <a:t>71</a:t>
            </a:r>
            <a:r>
              <a:rPr lang="sv-SE" sz="5400" baseline="30000" dirty="0" smtClean="0"/>
              <a:t>st</a:t>
            </a:r>
            <a:r>
              <a:rPr lang="sv-SE" sz="5400" dirty="0" smtClean="0"/>
              <a:t> </a:t>
            </a:r>
            <a:r>
              <a:rPr lang="sv-SE" sz="5400" dirty="0"/>
              <a:t>GRPE </a:t>
            </a:r>
            <a:r>
              <a:rPr lang="sv-SE" sz="5400" dirty="0" smtClean="0"/>
              <a:t>11-12</a:t>
            </a:r>
            <a:r>
              <a:rPr lang="sv-SE" sz="5400" baseline="30000" dirty="0" smtClean="0"/>
              <a:t>th</a:t>
            </a:r>
            <a:r>
              <a:rPr lang="sv-SE" sz="5400" dirty="0" smtClean="0"/>
              <a:t> June 2015</a:t>
            </a:r>
            <a:endParaRPr lang="nl-BE" dirty="0"/>
          </a:p>
        </p:txBody>
      </p:sp>
      <p:sp>
        <p:nvSpPr>
          <p:cNvPr id="3" name="Subtitle 2"/>
          <p:cNvSpPr>
            <a:spLocks noGrp="1"/>
          </p:cNvSpPr>
          <p:nvPr>
            <p:ph type="subTitle" idx="1"/>
          </p:nvPr>
        </p:nvSpPr>
        <p:spPr>
          <a:xfrm>
            <a:off x="1524000" y="5310521"/>
            <a:ext cx="9144000" cy="1655762"/>
          </a:xfrm>
        </p:spPr>
        <p:txBody>
          <a:bodyPr/>
          <a:lstStyle/>
          <a:p>
            <a:r>
              <a:rPr lang="sv-SE" dirty="0"/>
              <a:t>Geneva </a:t>
            </a:r>
          </a:p>
          <a:p>
            <a:r>
              <a:rPr lang="sv-SE" dirty="0"/>
              <a:t> </a:t>
            </a:r>
            <a:r>
              <a:rPr lang="sv-SE" dirty="0" smtClean="0"/>
              <a:t>Chair: </a:t>
            </a:r>
            <a:r>
              <a:rPr lang="sv-SE" dirty="0"/>
              <a:t>Petter </a:t>
            </a:r>
            <a:r>
              <a:rPr lang="sv-SE" dirty="0" smtClean="0"/>
              <a:t>ÅSMAN</a:t>
            </a:r>
          </a:p>
          <a:p>
            <a:r>
              <a:rPr lang="sv-SE" dirty="0" smtClean="0"/>
              <a:t>Secretary: Thomas VERCAMMEN</a:t>
            </a:r>
            <a:endParaRPr lang="sv-SE" dirty="0"/>
          </a:p>
        </p:txBody>
      </p:sp>
      <p:sp>
        <p:nvSpPr>
          <p:cNvPr id="4" name="TextBox 5"/>
          <p:cNvSpPr txBox="1"/>
          <p:nvPr/>
        </p:nvSpPr>
        <p:spPr>
          <a:xfrm>
            <a:off x="8772128" y="0"/>
            <a:ext cx="3419872" cy="830997"/>
          </a:xfrm>
          <a:prstGeom prst="rect">
            <a:avLst/>
          </a:prstGeom>
          <a:noFill/>
        </p:spPr>
        <p:txBody>
          <a:bodyPr wrap="squar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600" b="0" dirty="0">
                <a:solidFill>
                  <a:schemeClr val="tx1"/>
                </a:solidFill>
                <a:latin typeface="Times New Roman" pitchFamily="18" charset="0"/>
                <a:ea typeface="ＭＳ Ｐゴシック" pitchFamily="34" charset="-128"/>
              </a:rPr>
              <a:t>Informal document</a:t>
            </a:r>
            <a:r>
              <a:rPr lang="en-GB" sz="1600" b="0" dirty="0" smtClean="0">
                <a:solidFill>
                  <a:schemeClr val="tx1"/>
                </a:solidFill>
                <a:latin typeface="Times New Roman" pitchFamily="18" charset="0"/>
                <a:ea typeface="ＭＳ Ｐゴシック" pitchFamily="34" charset="-128"/>
              </a:rPr>
              <a:t> </a:t>
            </a:r>
            <a:r>
              <a:rPr lang="en-GB" sz="1600" b="1" dirty="0" smtClean="0">
                <a:solidFill>
                  <a:schemeClr val="tx1"/>
                </a:solidFill>
                <a:latin typeface="Times New Roman" pitchFamily="18" charset="0"/>
                <a:ea typeface="ＭＳ Ｐゴシック" pitchFamily="34" charset="-128"/>
              </a:rPr>
              <a:t>GRPE-71-22</a:t>
            </a:r>
            <a:r>
              <a:rPr lang="en-GB" sz="1600" b="1" dirty="0" smtClean="0">
                <a:solidFill>
                  <a:schemeClr val="tx1"/>
                </a:solidFill>
                <a:latin typeface="Times New Roman" pitchFamily="18" charset="0"/>
                <a:ea typeface="ＭＳ Ｐゴシック" pitchFamily="34" charset="-128"/>
              </a:rPr>
              <a:t/>
            </a:r>
            <a:br>
              <a:rPr lang="en-GB" sz="1600" b="1" dirty="0" smtClean="0">
                <a:solidFill>
                  <a:schemeClr val="tx1"/>
                </a:solidFill>
                <a:latin typeface="Times New Roman" pitchFamily="18" charset="0"/>
                <a:ea typeface="ＭＳ Ｐゴシック" pitchFamily="34" charset="-128"/>
              </a:rPr>
            </a:br>
            <a:r>
              <a:rPr lang="en-GB" sz="1600" dirty="0" smtClean="0">
                <a:solidFill>
                  <a:schemeClr val="tx1"/>
                </a:solidFill>
                <a:latin typeface="Times New Roman" pitchFamily="18" charset="0"/>
                <a:ea typeface="ＭＳ Ｐゴシック" pitchFamily="34" charset="-128"/>
              </a:rPr>
              <a:t>71</a:t>
            </a:r>
            <a:r>
              <a:rPr lang="en-GB" sz="1600" baseline="30000" dirty="0" smtClean="0">
                <a:latin typeface="Times New Roman" pitchFamily="18" charset="0"/>
                <a:ea typeface="ＭＳ Ｐゴシック" pitchFamily="34" charset="-128"/>
              </a:rPr>
              <a:t>st</a:t>
            </a:r>
            <a:r>
              <a:rPr lang="en-GB" sz="1600" b="0" dirty="0" smtClean="0">
                <a:solidFill>
                  <a:schemeClr val="tx1"/>
                </a:solidFill>
                <a:latin typeface="Times New Roman" pitchFamily="18" charset="0"/>
                <a:ea typeface="ＭＳ Ｐゴシック" pitchFamily="34" charset="-128"/>
              </a:rPr>
              <a:t> </a:t>
            </a:r>
            <a:r>
              <a:rPr lang="en-GB" sz="1600" b="0" dirty="0">
                <a:solidFill>
                  <a:schemeClr val="tx1"/>
                </a:solidFill>
                <a:latin typeface="Times New Roman" pitchFamily="18" charset="0"/>
                <a:ea typeface="ＭＳ Ｐゴシック" pitchFamily="34" charset="-128"/>
              </a:rPr>
              <a:t>GRPE, </a:t>
            </a:r>
            <a:r>
              <a:rPr lang="en-GB" sz="1600" dirty="0">
                <a:latin typeface="Times New Roman" pitchFamily="18" charset="0"/>
                <a:ea typeface="ＭＳ Ｐゴシック" pitchFamily="34" charset="-128"/>
              </a:rPr>
              <a:t>8</a:t>
            </a:r>
            <a:r>
              <a:rPr lang="en-GB" sz="1600" dirty="0" smtClean="0">
                <a:latin typeface="Times New Roman" pitchFamily="18" charset="0"/>
                <a:ea typeface="ＭＳ Ｐゴシック" pitchFamily="34" charset="-128"/>
              </a:rPr>
              <a:t>- 12</a:t>
            </a:r>
            <a:r>
              <a:rPr lang="en-GB" sz="1600" b="0" dirty="0" smtClean="0">
                <a:solidFill>
                  <a:schemeClr val="tx1"/>
                </a:solidFill>
                <a:latin typeface="Times New Roman" pitchFamily="18" charset="0"/>
                <a:ea typeface="ＭＳ Ｐゴシック" pitchFamily="34" charset="-128"/>
              </a:rPr>
              <a:t> </a:t>
            </a:r>
            <a:r>
              <a:rPr lang="en-GB" sz="1600" b="0" dirty="0" smtClean="0">
                <a:solidFill>
                  <a:schemeClr val="tx1"/>
                </a:solidFill>
                <a:latin typeface="Times New Roman" pitchFamily="18" charset="0"/>
                <a:ea typeface="ＭＳ Ｐゴシック" pitchFamily="34" charset="-128"/>
              </a:rPr>
              <a:t>June 2015</a:t>
            </a:r>
          </a:p>
          <a:p>
            <a:pPr algn="r"/>
            <a:r>
              <a:rPr lang="en-GB" sz="1600" dirty="0">
                <a:latin typeface="Times New Roman" pitchFamily="18" charset="0"/>
                <a:ea typeface="ＭＳ Ｐゴシック" pitchFamily="34" charset="-128"/>
              </a:rPr>
              <a:t>A</a:t>
            </a:r>
            <a:r>
              <a:rPr lang="en-GB" sz="1600" b="0" dirty="0" smtClean="0">
                <a:solidFill>
                  <a:schemeClr val="tx1"/>
                </a:solidFill>
                <a:latin typeface="Times New Roman" pitchFamily="18" charset="0"/>
                <a:ea typeface="ＭＳ Ｐゴシック" pitchFamily="34" charset="-128"/>
              </a:rPr>
              <a:t>genda </a:t>
            </a:r>
            <a:r>
              <a:rPr lang="en-GB" sz="1600" b="0" dirty="0" smtClean="0">
                <a:solidFill>
                  <a:schemeClr val="tx1"/>
                </a:solidFill>
                <a:latin typeface="Times New Roman" pitchFamily="18" charset="0"/>
                <a:ea typeface="ＭＳ Ｐゴシック" pitchFamily="34" charset="-128"/>
              </a:rPr>
              <a:t>item 9(a)</a:t>
            </a:r>
            <a:endParaRPr lang="en-GB" sz="1600" b="0" dirty="0" smtClean="0">
              <a:solidFill>
                <a:schemeClr val="tx1"/>
              </a:solidFill>
            </a:endParaRPr>
          </a:p>
        </p:txBody>
      </p:sp>
      <p:sp>
        <p:nvSpPr>
          <p:cNvPr id="5" name="TextBox 6"/>
          <p:cNvSpPr txBox="1"/>
          <p:nvPr/>
        </p:nvSpPr>
        <p:spPr>
          <a:xfrm>
            <a:off x="0" y="76944"/>
            <a:ext cx="3419872" cy="338554"/>
          </a:xfrm>
          <a:prstGeom prst="rect">
            <a:avLst/>
          </a:prstGeom>
          <a:noFill/>
        </p:spPr>
        <p:txBody>
          <a:bodyPr wrap="squar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0" dirty="0" smtClean="0">
                <a:solidFill>
                  <a:schemeClr val="tx1"/>
                </a:solidFill>
                <a:latin typeface="Times New Roman" pitchFamily="18" charset="0"/>
                <a:ea typeface="ＭＳ Ｐゴシック" pitchFamily="34" charset="-128"/>
              </a:rPr>
              <a:t>Submitted by the IWG on EPPR</a:t>
            </a:r>
            <a:endParaRPr lang="en-GB" sz="1600" b="0" dirty="0" smtClean="0">
              <a:solidFill>
                <a:schemeClr val="tx1"/>
              </a:solidFill>
            </a:endParaRPr>
          </a:p>
        </p:txBody>
      </p:sp>
    </p:spTree>
    <p:extLst>
      <p:ext uri="{BB962C8B-B14F-4D97-AF65-F5344CB8AC3E}">
        <p14:creationId xmlns:p14="http://schemas.microsoft.com/office/powerpoint/2010/main" val="1997450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nl-BE" b="1" u="sng" dirty="0" smtClean="0"/>
              <a:t>Evap </a:t>
            </a:r>
            <a:r>
              <a:rPr lang="nl-BE" b="1" u="sng" dirty="0"/>
              <a:t>and crankcase </a:t>
            </a:r>
            <a:r>
              <a:rPr lang="nl-BE" b="1" u="sng" dirty="0" smtClean="0"/>
              <a:t>emissions- open issues</a:t>
            </a:r>
            <a:endParaRPr lang="sv-SE" dirty="0"/>
          </a:p>
        </p:txBody>
      </p:sp>
      <p:sp>
        <p:nvSpPr>
          <p:cNvPr id="3" name="Platshållare för innehåll 2"/>
          <p:cNvSpPr>
            <a:spLocks noGrp="1"/>
          </p:cNvSpPr>
          <p:nvPr>
            <p:ph idx="1"/>
          </p:nvPr>
        </p:nvSpPr>
        <p:spPr>
          <a:xfrm>
            <a:off x="838200" y="1496292"/>
            <a:ext cx="10515600" cy="4940134"/>
          </a:xfrm>
        </p:spPr>
        <p:txBody>
          <a:bodyPr>
            <a:normAutofit/>
          </a:bodyPr>
          <a:lstStyle/>
          <a:p>
            <a:r>
              <a:rPr lang="sv-SE" dirty="0" smtClean="0"/>
              <a:t>Reference to vehicle class</a:t>
            </a:r>
          </a:p>
          <a:p>
            <a:pPr lvl="1"/>
            <a:r>
              <a:rPr lang="sv-SE" dirty="0" smtClean="0"/>
              <a:t>EC preference to use generic wording ’</a:t>
            </a:r>
            <a:r>
              <a:rPr lang="sv-SE" i="1" dirty="0" smtClean="0"/>
              <a:t>two- and three wheeled vehicles</a:t>
            </a:r>
            <a:r>
              <a:rPr lang="sv-SE" dirty="0" smtClean="0"/>
              <a:t>’</a:t>
            </a:r>
          </a:p>
          <a:p>
            <a:pPr lvl="2"/>
            <a:r>
              <a:rPr lang="en-US" dirty="0"/>
              <a:t>not in </a:t>
            </a:r>
            <a:r>
              <a:rPr lang="en-US" dirty="0" err="1"/>
              <a:t>favour</a:t>
            </a:r>
            <a:r>
              <a:rPr lang="en-US" dirty="0"/>
              <a:t> to refer to SR1 directly in its current stage as classification is in conflict with EU classification. Alternative  solution should be developed by group and agreed upon.</a:t>
            </a:r>
            <a:endParaRPr lang="sv-SE" dirty="0" smtClean="0"/>
          </a:p>
          <a:p>
            <a:pPr lvl="1"/>
            <a:r>
              <a:rPr lang="sv-SE" dirty="0" smtClean="0"/>
              <a:t>Others prefer the specific vehicle classification wording as in SR1 e.g. ’</a:t>
            </a:r>
            <a:r>
              <a:rPr lang="sv-SE" i="1" dirty="0" smtClean="0"/>
              <a:t>category 3-3 vehicles</a:t>
            </a:r>
            <a:r>
              <a:rPr lang="sv-SE" dirty="0" smtClean="0"/>
              <a:t>’ </a:t>
            </a:r>
          </a:p>
          <a:p>
            <a:pPr marL="0" indent="0">
              <a:buNone/>
            </a:pPr>
            <a:endParaRPr lang="sv-SE" dirty="0" smtClean="0"/>
          </a:p>
          <a:p>
            <a:pPr marL="0" indent="0">
              <a:buNone/>
            </a:pPr>
            <a:endParaRPr lang="sv-SE" dirty="0"/>
          </a:p>
        </p:txBody>
      </p:sp>
    </p:spTree>
    <p:extLst>
      <p:ext uri="{BB962C8B-B14F-4D97-AF65-F5344CB8AC3E}">
        <p14:creationId xmlns:p14="http://schemas.microsoft.com/office/powerpoint/2010/main" val="3138298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nl-BE" b="1" u="sng" dirty="0" smtClean="0"/>
              <a:t>Evap </a:t>
            </a:r>
            <a:r>
              <a:rPr lang="nl-BE" b="1" u="sng" dirty="0"/>
              <a:t>and crankcase </a:t>
            </a:r>
            <a:r>
              <a:rPr lang="nl-BE" b="1" u="sng" dirty="0" smtClean="0"/>
              <a:t>emissions- open issues</a:t>
            </a:r>
            <a:endParaRPr lang="sv-SE" dirty="0"/>
          </a:p>
        </p:txBody>
      </p:sp>
      <p:sp>
        <p:nvSpPr>
          <p:cNvPr id="3" name="Platshållare för innehåll 2"/>
          <p:cNvSpPr>
            <a:spLocks noGrp="1"/>
          </p:cNvSpPr>
          <p:nvPr>
            <p:ph idx="1"/>
          </p:nvPr>
        </p:nvSpPr>
        <p:spPr>
          <a:xfrm>
            <a:off x="838200" y="1496292"/>
            <a:ext cx="10515600" cy="4940134"/>
          </a:xfrm>
        </p:spPr>
        <p:txBody>
          <a:bodyPr>
            <a:normAutofit lnSpcReduction="10000"/>
          </a:bodyPr>
          <a:lstStyle/>
          <a:p>
            <a:r>
              <a:rPr lang="sv-SE" dirty="0" err="1" smtClean="0"/>
              <a:t>Family</a:t>
            </a:r>
            <a:r>
              <a:rPr lang="sv-SE" dirty="0" smtClean="0"/>
              <a:t> definition </a:t>
            </a:r>
          </a:p>
          <a:p>
            <a:r>
              <a:rPr lang="sv-SE" dirty="0" smtClean="0"/>
              <a:t>Annex B 3.6. </a:t>
            </a:r>
            <a:r>
              <a:rPr lang="sv-SE" dirty="0" err="1" smtClean="0"/>
              <a:t>section</a:t>
            </a:r>
            <a:r>
              <a:rPr lang="sv-SE" dirty="0" smtClean="0"/>
              <a:t> 2 </a:t>
            </a:r>
            <a:r>
              <a:rPr lang="sv-SE" dirty="0" err="1" smtClean="0"/>
              <a:t>point</a:t>
            </a:r>
            <a:r>
              <a:rPr lang="sv-SE" dirty="0" smtClean="0"/>
              <a:t> 2.2.5. </a:t>
            </a:r>
          </a:p>
          <a:p>
            <a:pPr marL="0" indent="0">
              <a:buNone/>
            </a:pPr>
            <a:r>
              <a:rPr lang="sv-SE" dirty="0"/>
              <a:t>	</a:t>
            </a:r>
            <a:r>
              <a:rPr lang="sv-SE" dirty="0" err="1" smtClean="0"/>
              <a:t>Fuel</a:t>
            </a:r>
            <a:r>
              <a:rPr lang="sv-SE" dirty="0" smtClean="0"/>
              <a:t> </a:t>
            </a:r>
            <a:r>
              <a:rPr lang="sv-SE" dirty="0" err="1" smtClean="0"/>
              <a:t>storage</a:t>
            </a:r>
            <a:r>
              <a:rPr lang="sv-SE" dirty="0" smtClean="0"/>
              <a:t> </a:t>
            </a:r>
            <a:r>
              <a:rPr lang="sv-SE" dirty="0" err="1" smtClean="0"/>
              <a:t>capacity</a:t>
            </a:r>
            <a:r>
              <a:rPr lang="sv-SE" dirty="0" smtClean="0"/>
              <a:t> </a:t>
            </a:r>
            <a:r>
              <a:rPr lang="sv-SE" dirty="0" err="1" smtClean="0"/>
              <a:t>declared</a:t>
            </a:r>
            <a:r>
              <a:rPr lang="sv-SE" dirty="0" smtClean="0"/>
              <a:t> by the </a:t>
            </a:r>
            <a:r>
              <a:rPr lang="sv-SE" dirty="0" err="1" smtClean="0"/>
              <a:t>manufacturer</a:t>
            </a:r>
            <a:endParaRPr lang="sv-SE" dirty="0"/>
          </a:p>
          <a:p>
            <a:pPr marL="0" indent="0">
              <a:buNone/>
            </a:pPr>
            <a:endParaRPr lang="sv-SE" dirty="0" smtClean="0"/>
          </a:p>
          <a:p>
            <a:pPr marL="0" indent="0">
              <a:buNone/>
            </a:pPr>
            <a:r>
              <a:rPr lang="sv-SE" dirty="0"/>
              <a:t>	</a:t>
            </a:r>
            <a:r>
              <a:rPr lang="sv-SE" dirty="0" smtClean="0"/>
              <a:t>Original </a:t>
            </a:r>
            <a:r>
              <a:rPr lang="sv-SE" dirty="0" err="1" smtClean="0"/>
              <a:t>proposal</a:t>
            </a:r>
            <a:r>
              <a:rPr lang="sv-SE" dirty="0" smtClean="0"/>
              <a:t> :</a:t>
            </a:r>
          </a:p>
          <a:p>
            <a:pPr marL="0" indent="0">
              <a:buNone/>
            </a:pPr>
            <a:r>
              <a:rPr lang="sv-SE" dirty="0"/>
              <a:t>	</a:t>
            </a:r>
            <a:r>
              <a:rPr lang="sv-SE" dirty="0" smtClean="0"/>
              <a:t>	”…</a:t>
            </a:r>
            <a:r>
              <a:rPr lang="sv-SE" dirty="0" err="1" smtClean="0"/>
              <a:t>within</a:t>
            </a:r>
            <a:r>
              <a:rPr lang="sv-SE" dirty="0" smtClean="0"/>
              <a:t> a </a:t>
            </a:r>
            <a:r>
              <a:rPr lang="sv-SE" dirty="0" err="1" smtClean="0"/>
              <a:t>range</a:t>
            </a:r>
            <a:r>
              <a:rPr lang="sv-SE" dirty="0" smtClean="0"/>
              <a:t> </a:t>
            </a:r>
            <a:r>
              <a:rPr lang="sv-SE" dirty="0" err="1" smtClean="0"/>
              <a:t>of</a:t>
            </a:r>
            <a:r>
              <a:rPr lang="sv-SE" dirty="0" smtClean="0"/>
              <a:t> +/- 50% </a:t>
            </a:r>
            <a:r>
              <a:rPr lang="sv-SE" dirty="0" err="1" smtClean="0"/>
              <a:t>of</a:t>
            </a:r>
            <a:r>
              <a:rPr lang="sv-SE" dirty="0" smtClean="0"/>
              <a:t> the nominal 	</a:t>
            </a:r>
            <a:r>
              <a:rPr lang="sv-SE" dirty="0" err="1" smtClean="0"/>
              <a:t>volume</a:t>
            </a:r>
            <a:r>
              <a:rPr lang="sv-SE" dirty="0" smtClean="0"/>
              <a:t>”  </a:t>
            </a:r>
          </a:p>
          <a:p>
            <a:pPr marL="0" indent="0">
              <a:buNone/>
            </a:pPr>
            <a:r>
              <a:rPr lang="sv-SE" dirty="0"/>
              <a:t>	</a:t>
            </a:r>
            <a:r>
              <a:rPr lang="sv-SE" dirty="0" err="1" smtClean="0"/>
              <a:t>Compromise</a:t>
            </a:r>
            <a:r>
              <a:rPr lang="sv-SE" dirty="0" smtClean="0"/>
              <a:t> </a:t>
            </a:r>
            <a:r>
              <a:rPr lang="sv-SE" dirty="0" err="1" smtClean="0"/>
              <a:t>proposals</a:t>
            </a:r>
            <a:r>
              <a:rPr lang="sv-SE" dirty="0" smtClean="0"/>
              <a:t>:</a:t>
            </a:r>
          </a:p>
          <a:p>
            <a:pPr marL="0" indent="0">
              <a:buNone/>
            </a:pPr>
            <a:r>
              <a:rPr lang="sv-SE" dirty="0"/>
              <a:t>	</a:t>
            </a:r>
            <a:r>
              <a:rPr lang="sv-SE" dirty="0" smtClean="0"/>
              <a:t>	</a:t>
            </a:r>
            <a:r>
              <a:rPr lang="sv-SE" dirty="0"/>
              <a:t> ”…</a:t>
            </a:r>
            <a:r>
              <a:rPr lang="sv-SE" dirty="0" err="1"/>
              <a:t>within</a:t>
            </a:r>
            <a:r>
              <a:rPr lang="sv-SE" dirty="0"/>
              <a:t> a </a:t>
            </a:r>
            <a:r>
              <a:rPr lang="sv-SE" dirty="0" err="1"/>
              <a:t>range</a:t>
            </a:r>
            <a:r>
              <a:rPr lang="sv-SE" dirty="0"/>
              <a:t> </a:t>
            </a:r>
            <a:r>
              <a:rPr lang="sv-SE" dirty="0" err="1"/>
              <a:t>of</a:t>
            </a:r>
            <a:r>
              <a:rPr lang="sv-SE" dirty="0"/>
              <a:t> </a:t>
            </a:r>
            <a:r>
              <a:rPr lang="sv-SE" dirty="0" smtClean="0"/>
              <a:t>+10%/- </a:t>
            </a:r>
            <a:r>
              <a:rPr lang="sv-SE" dirty="0"/>
              <a:t>50% </a:t>
            </a:r>
            <a:r>
              <a:rPr lang="sv-SE" dirty="0" err="1"/>
              <a:t>of</a:t>
            </a:r>
            <a:r>
              <a:rPr lang="sv-SE" dirty="0"/>
              <a:t> the nominal 	</a:t>
            </a:r>
            <a:r>
              <a:rPr lang="sv-SE" dirty="0" smtClean="0"/>
              <a:t>			</a:t>
            </a:r>
            <a:r>
              <a:rPr lang="sv-SE" dirty="0" err="1" smtClean="0"/>
              <a:t>volume</a:t>
            </a:r>
            <a:r>
              <a:rPr lang="sv-SE" dirty="0"/>
              <a:t>” </a:t>
            </a:r>
            <a:endParaRPr lang="sv-SE" dirty="0" smtClean="0"/>
          </a:p>
          <a:p>
            <a:pPr marL="0" indent="0">
              <a:buNone/>
            </a:pPr>
            <a:r>
              <a:rPr lang="sv-SE" dirty="0"/>
              <a:t>	</a:t>
            </a:r>
            <a:r>
              <a:rPr lang="sv-SE" dirty="0" smtClean="0"/>
              <a:t>	”…</a:t>
            </a:r>
            <a:r>
              <a:rPr lang="sv-SE" dirty="0" err="1"/>
              <a:t>within</a:t>
            </a:r>
            <a:r>
              <a:rPr lang="sv-SE" dirty="0"/>
              <a:t> a </a:t>
            </a:r>
            <a:r>
              <a:rPr lang="sv-SE" dirty="0" err="1"/>
              <a:t>range</a:t>
            </a:r>
            <a:r>
              <a:rPr lang="sv-SE" dirty="0"/>
              <a:t> </a:t>
            </a:r>
            <a:r>
              <a:rPr lang="sv-SE" dirty="0" err="1"/>
              <a:t>of</a:t>
            </a:r>
            <a:r>
              <a:rPr lang="sv-SE" dirty="0"/>
              <a:t> </a:t>
            </a:r>
            <a:r>
              <a:rPr lang="sv-SE" dirty="0" smtClean="0"/>
              <a:t>+</a:t>
            </a:r>
            <a:r>
              <a:rPr lang="sv-SE" dirty="0"/>
              <a:t>0</a:t>
            </a:r>
            <a:r>
              <a:rPr lang="sv-SE" dirty="0" smtClean="0"/>
              <a:t>%/- </a:t>
            </a:r>
            <a:r>
              <a:rPr lang="sv-SE" dirty="0"/>
              <a:t>50% </a:t>
            </a:r>
            <a:r>
              <a:rPr lang="sv-SE" dirty="0" err="1"/>
              <a:t>of</a:t>
            </a:r>
            <a:r>
              <a:rPr lang="sv-SE" dirty="0"/>
              <a:t> the nominal 				</a:t>
            </a:r>
            <a:r>
              <a:rPr lang="sv-SE" dirty="0" err="1"/>
              <a:t>volume</a:t>
            </a:r>
            <a:r>
              <a:rPr lang="sv-SE" dirty="0"/>
              <a:t>” </a:t>
            </a:r>
          </a:p>
          <a:p>
            <a:pPr marL="0" indent="0">
              <a:buNone/>
            </a:pPr>
            <a:endParaRPr lang="sv-SE" dirty="0" smtClean="0"/>
          </a:p>
          <a:p>
            <a:pPr marL="0" indent="0">
              <a:buNone/>
            </a:pPr>
            <a:endParaRPr lang="sv-SE" dirty="0"/>
          </a:p>
        </p:txBody>
      </p:sp>
    </p:spTree>
    <p:extLst>
      <p:ext uri="{BB962C8B-B14F-4D97-AF65-F5344CB8AC3E}">
        <p14:creationId xmlns:p14="http://schemas.microsoft.com/office/powerpoint/2010/main" val="1291497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nl-BE" b="1" u="sng" dirty="0" smtClean="0"/>
              <a:t>Evap </a:t>
            </a:r>
            <a:r>
              <a:rPr lang="nl-BE" b="1" u="sng" dirty="0"/>
              <a:t>and crankcase </a:t>
            </a:r>
            <a:r>
              <a:rPr lang="nl-BE" b="1" u="sng" dirty="0" smtClean="0"/>
              <a:t>emissions- open issues</a:t>
            </a:r>
            <a:endParaRPr lang="sv-SE" dirty="0"/>
          </a:p>
        </p:txBody>
      </p:sp>
      <p:sp>
        <p:nvSpPr>
          <p:cNvPr id="3" name="Platshållare för innehåll 2"/>
          <p:cNvSpPr>
            <a:spLocks noGrp="1"/>
          </p:cNvSpPr>
          <p:nvPr>
            <p:ph idx="1"/>
          </p:nvPr>
        </p:nvSpPr>
        <p:spPr>
          <a:xfrm>
            <a:off x="838200" y="1496292"/>
            <a:ext cx="10515600" cy="4940134"/>
          </a:xfrm>
        </p:spPr>
        <p:txBody>
          <a:bodyPr>
            <a:normAutofit/>
          </a:bodyPr>
          <a:lstStyle/>
          <a:p>
            <a:r>
              <a:rPr lang="sv-SE" dirty="0" smtClean="0"/>
              <a:t>Reference fuels</a:t>
            </a:r>
          </a:p>
          <a:p>
            <a:pPr lvl="1"/>
            <a:r>
              <a:rPr lang="sv-SE" dirty="0" smtClean="0"/>
              <a:t>E0, E5, E10 are recently introduced in the current draft, to address the reference fuel situation in CPs</a:t>
            </a:r>
          </a:p>
          <a:p>
            <a:pPr lvl="1"/>
            <a:r>
              <a:rPr lang="sv-SE" dirty="0" smtClean="0"/>
              <a:t>Different fuel blends (ethanol content) may influence the evaporative emissions</a:t>
            </a:r>
          </a:p>
          <a:p>
            <a:pPr lvl="2"/>
            <a:r>
              <a:rPr lang="sv-SE" dirty="0" smtClean="0"/>
              <a:t>IND and EC propose a hierarchy of acceptance</a:t>
            </a:r>
          </a:p>
          <a:p>
            <a:pPr lvl="2"/>
            <a:r>
              <a:rPr lang="sv-SE" dirty="0" smtClean="0"/>
              <a:t>JPN </a:t>
            </a:r>
            <a:r>
              <a:rPr lang="sv-SE" dirty="0" err="1" smtClean="0"/>
              <a:t>prefer</a:t>
            </a:r>
            <a:r>
              <a:rPr lang="sv-SE" dirty="0" smtClean="0"/>
              <a:t> no hierarchy, like e.g. in WLTP-gtr.  Apart from ethanol blending content, </a:t>
            </a:r>
            <a:r>
              <a:rPr lang="en-US" dirty="0" smtClean="0"/>
              <a:t>other </a:t>
            </a:r>
            <a:r>
              <a:rPr lang="en-US" dirty="0"/>
              <a:t>fuel </a:t>
            </a:r>
            <a:r>
              <a:rPr lang="en-US" dirty="0" smtClean="0"/>
              <a:t>properties </a:t>
            </a:r>
            <a:r>
              <a:rPr lang="en-US" dirty="0"/>
              <a:t>varies by each country</a:t>
            </a:r>
            <a:endParaRPr lang="sv-SE" dirty="0" smtClean="0"/>
          </a:p>
          <a:p>
            <a:pPr marL="0" indent="0">
              <a:buNone/>
            </a:pPr>
            <a:endParaRPr lang="sv-SE" dirty="0" smtClean="0"/>
          </a:p>
          <a:p>
            <a:pPr marL="0" indent="0">
              <a:buNone/>
            </a:pPr>
            <a:endParaRPr lang="sv-SE" dirty="0"/>
          </a:p>
        </p:txBody>
      </p:sp>
    </p:spTree>
    <p:extLst>
      <p:ext uri="{BB962C8B-B14F-4D97-AF65-F5344CB8AC3E}">
        <p14:creationId xmlns:p14="http://schemas.microsoft.com/office/powerpoint/2010/main" val="293696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nl-BE" b="1" u="sng" dirty="0" smtClean="0"/>
              <a:t>Evap </a:t>
            </a:r>
            <a:r>
              <a:rPr lang="nl-BE" b="1" u="sng" dirty="0"/>
              <a:t>and crankcase </a:t>
            </a:r>
            <a:r>
              <a:rPr lang="nl-BE" b="1" u="sng" dirty="0" smtClean="0"/>
              <a:t>emissions- open issues</a:t>
            </a:r>
            <a:endParaRPr lang="sv-SE" dirty="0"/>
          </a:p>
        </p:txBody>
      </p:sp>
      <p:sp>
        <p:nvSpPr>
          <p:cNvPr id="3" name="Platshållare för innehåll 2"/>
          <p:cNvSpPr>
            <a:spLocks noGrp="1"/>
          </p:cNvSpPr>
          <p:nvPr>
            <p:ph idx="1"/>
          </p:nvPr>
        </p:nvSpPr>
        <p:spPr>
          <a:xfrm>
            <a:off x="838200" y="1496292"/>
            <a:ext cx="10515600" cy="4940134"/>
          </a:xfrm>
        </p:spPr>
        <p:txBody>
          <a:bodyPr>
            <a:normAutofit lnSpcReduction="10000"/>
          </a:bodyPr>
          <a:lstStyle/>
          <a:p>
            <a:r>
              <a:rPr lang="sv-SE" dirty="0" smtClean="0"/>
              <a:t>Part A</a:t>
            </a:r>
          </a:p>
          <a:p>
            <a:pPr lvl="1"/>
            <a:r>
              <a:rPr lang="sv-SE" dirty="0" smtClean="0"/>
              <a:t>To be reviewed and updated after conclusion of the technical details.</a:t>
            </a:r>
          </a:p>
          <a:p>
            <a:pPr marL="0" indent="0">
              <a:buNone/>
            </a:pPr>
            <a:endParaRPr lang="sv-SE" dirty="0" smtClean="0"/>
          </a:p>
          <a:p>
            <a:r>
              <a:rPr lang="sv-SE" dirty="0" smtClean="0"/>
              <a:t>List of acronyms and symbols</a:t>
            </a:r>
            <a:endParaRPr lang="sv-SE" dirty="0"/>
          </a:p>
          <a:p>
            <a:pPr lvl="1"/>
            <a:r>
              <a:rPr lang="sv-SE" dirty="0"/>
              <a:t>To be </a:t>
            </a:r>
            <a:r>
              <a:rPr lang="sv-SE" dirty="0" smtClean="0"/>
              <a:t>added.</a:t>
            </a:r>
          </a:p>
          <a:p>
            <a:pPr marL="0" indent="0">
              <a:buNone/>
            </a:pPr>
            <a:endParaRPr lang="sv-SE" dirty="0" smtClean="0"/>
          </a:p>
          <a:p>
            <a:r>
              <a:rPr lang="en-US" dirty="0" smtClean="0"/>
              <a:t>Ageing </a:t>
            </a:r>
            <a:r>
              <a:rPr lang="en-US" dirty="0"/>
              <a:t>test procedure for evaporative emission control devices - control valves, cables and </a:t>
            </a:r>
            <a:r>
              <a:rPr lang="en-US" dirty="0" smtClean="0"/>
              <a:t>linkages</a:t>
            </a:r>
          </a:p>
          <a:p>
            <a:pPr lvl="1"/>
            <a:r>
              <a:rPr lang="en-US" dirty="0" smtClean="0"/>
              <a:t>Lack of specific test procedure</a:t>
            </a:r>
          </a:p>
          <a:p>
            <a:pPr lvl="1"/>
            <a:r>
              <a:rPr lang="en-US" dirty="0" smtClean="0"/>
              <a:t>No agreement on number of test cycles</a:t>
            </a:r>
          </a:p>
          <a:p>
            <a:pPr lvl="1"/>
            <a:r>
              <a:rPr lang="en-US" dirty="0" smtClean="0"/>
              <a:t>IND proposal to delete point for the moment and develop test procedure in a next stage </a:t>
            </a:r>
            <a:endParaRPr lang="sv-SE" dirty="0" smtClean="0"/>
          </a:p>
          <a:p>
            <a:pPr marL="0" indent="0">
              <a:buNone/>
            </a:pPr>
            <a:endParaRPr lang="sv-SE" dirty="0"/>
          </a:p>
        </p:txBody>
      </p:sp>
    </p:spTree>
    <p:extLst>
      <p:ext uri="{BB962C8B-B14F-4D97-AF65-F5344CB8AC3E}">
        <p14:creationId xmlns:p14="http://schemas.microsoft.com/office/powerpoint/2010/main" val="2459972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475"/>
            <a:ext cx="10515600" cy="568325"/>
          </a:xfrm>
        </p:spPr>
        <p:txBody>
          <a:bodyPr>
            <a:noAutofit/>
          </a:bodyPr>
          <a:lstStyle/>
          <a:p>
            <a:pPr algn="ctr"/>
            <a:r>
              <a:rPr lang="nl-BE" sz="4800" b="1" u="sng" dirty="0" smtClean="0"/>
              <a:t>OBD-I</a:t>
            </a:r>
            <a:endParaRPr lang="nl-BE" sz="4800" b="1" u="sng" dirty="0"/>
          </a:p>
        </p:txBody>
      </p:sp>
      <p:sp>
        <p:nvSpPr>
          <p:cNvPr id="3" name="Content Placeholder 2"/>
          <p:cNvSpPr>
            <a:spLocks noGrp="1"/>
          </p:cNvSpPr>
          <p:nvPr>
            <p:ph idx="1"/>
          </p:nvPr>
        </p:nvSpPr>
        <p:spPr>
          <a:xfrm>
            <a:off x="247650" y="1162050"/>
            <a:ext cx="11639550" cy="5505450"/>
          </a:xfrm>
          <a:noFill/>
        </p:spPr>
        <p:txBody>
          <a:bodyPr>
            <a:normAutofit/>
          </a:bodyPr>
          <a:lstStyle/>
          <a:p>
            <a:pPr>
              <a:buFontTx/>
              <a:buChar char="-"/>
            </a:pPr>
            <a:r>
              <a:rPr lang="en-US" sz="3600" dirty="0" smtClean="0"/>
              <a:t>Revised proposal for draft GTR by European Commission (Oct 2014)</a:t>
            </a:r>
          </a:p>
          <a:p>
            <a:pPr marL="685800" lvl="3">
              <a:spcBef>
                <a:spcPts val="1000"/>
              </a:spcBef>
              <a:buFontTx/>
              <a:buChar char="-"/>
            </a:pPr>
            <a:r>
              <a:rPr lang="en-US" sz="2800" dirty="0"/>
              <a:t>Performance criteria for activation of Malfunction Indicator not defined. Left open for regional decision</a:t>
            </a:r>
            <a:r>
              <a:rPr lang="en-US" sz="2800" dirty="0" smtClean="0"/>
              <a:t>.</a:t>
            </a:r>
            <a:endParaRPr lang="en-US" sz="3600" dirty="0" smtClean="0"/>
          </a:p>
          <a:p>
            <a:pPr>
              <a:buFontTx/>
              <a:buChar char="-"/>
            </a:pPr>
            <a:r>
              <a:rPr lang="en-US" sz="3600" dirty="0" smtClean="0"/>
              <a:t>Amendment proposals by Japan</a:t>
            </a:r>
            <a:r>
              <a:rPr lang="en-US" sz="3600" dirty="0"/>
              <a:t>. </a:t>
            </a:r>
            <a:r>
              <a:rPr lang="en-US" sz="3600" dirty="0" smtClean="0"/>
              <a:t>(Jan 2015)</a:t>
            </a:r>
          </a:p>
          <a:p>
            <a:pPr>
              <a:buFontTx/>
              <a:buChar char="-"/>
            </a:pPr>
            <a:r>
              <a:rPr lang="en-US" sz="3600" dirty="0" smtClean="0"/>
              <a:t>Proposal by India for a stage </a:t>
            </a:r>
            <a:r>
              <a:rPr lang="en-US" sz="3600" dirty="0"/>
              <a:t>approach. (Oct 2014</a:t>
            </a:r>
            <a:r>
              <a:rPr lang="en-US" sz="3600" dirty="0" smtClean="0"/>
              <a:t>)</a:t>
            </a:r>
          </a:p>
          <a:p>
            <a:pPr>
              <a:buFontTx/>
              <a:buChar char="-"/>
            </a:pPr>
            <a:r>
              <a:rPr lang="en-US" sz="4000" dirty="0" smtClean="0"/>
              <a:t>Scope: Priority to 2-wheel motorcycle</a:t>
            </a:r>
            <a:r>
              <a:rPr lang="en-US" sz="4000" dirty="0"/>
              <a:t>.</a:t>
            </a:r>
            <a:r>
              <a:rPr lang="en-US" sz="4000" dirty="0" smtClean="0"/>
              <a:t> </a:t>
            </a:r>
            <a:r>
              <a:rPr lang="en-US" sz="4000" dirty="0"/>
              <a:t>L</a:t>
            </a:r>
            <a:r>
              <a:rPr lang="en-US" sz="4000" dirty="0" smtClean="0"/>
              <a:t>ater 3w-mc</a:t>
            </a:r>
          </a:p>
          <a:p>
            <a:pPr marL="0" indent="0">
              <a:buNone/>
            </a:pPr>
            <a:endParaRPr lang="en-US" sz="4000" dirty="0" smtClean="0"/>
          </a:p>
          <a:p>
            <a:pPr marL="0" indent="0">
              <a:buNone/>
            </a:pPr>
            <a:r>
              <a:rPr lang="nl-BE" sz="3600" dirty="0" smtClean="0">
                <a:sym typeface="Wingdings" panose="05000000000000000000" pitchFamily="2" charset="2"/>
              </a:rPr>
              <a:t> </a:t>
            </a:r>
            <a:r>
              <a:rPr lang="nl-BE" sz="3600" dirty="0" smtClean="0"/>
              <a:t>Target </a:t>
            </a:r>
            <a:r>
              <a:rPr lang="nl-BE" sz="3600" dirty="0"/>
              <a:t>to propose GTR as informal document to next GRPE</a:t>
            </a:r>
            <a:endParaRPr lang="nl-BE" sz="4000" dirty="0"/>
          </a:p>
        </p:txBody>
      </p:sp>
    </p:spTree>
    <p:extLst>
      <p:ext uri="{BB962C8B-B14F-4D97-AF65-F5344CB8AC3E}">
        <p14:creationId xmlns:p14="http://schemas.microsoft.com/office/powerpoint/2010/main" val="3401598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Amendments</a:t>
            </a:r>
            <a:r>
              <a:rPr lang="sv-SE" dirty="0" smtClean="0"/>
              <a:t> to GTR 2</a:t>
            </a:r>
            <a:endParaRPr lang="sv-SE" dirty="0"/>
          </a:p>
        </p:txBody>
      </p:sp>
      <p:sp>
        <p:nvSpPr>
          <p:cNvPr id="3" name="Platshållare för innehåll 2"/>
          <p:cNvSpPr>
            <a:spLocks noGrp="1"/>
          </p:cNvSpPr>
          <p:nvPr>
            <p:ph idx="1"/>
          </p:nvPr>
        </p:nvSpPr>
        <p:spPr/>
        <p:txBody>
          <a:bodyPr/>
          <a:lstStyle/>
          <a:p>
            <a:r>
              <a:rPr lang="sv-SE" dirty="0" err="1" smtClean="0"/>
              <a:t>Proposal</a:t>
            </a:r>
            <a:r>
              <a:rPr lang="sv-SE" dirty="0" smtClean="0"/>
              <a:t> from EC for GTR 2 revision 1 (</a:t>
            </a:r>
            <a:r>
              <a:rPr lang="sv-SE" dirty="0" err="1" smtClean="0"/>
              <a:t>clean</a:t>
            </a:r>
            <a:r>
              <a:rPr lang="sv-SE" dirty="0" smtClean="0"/>
              <a:t> </a:t>
            </a:r>
            <a:r>
              <a:rPr lang="sv-SE" dirty="0" err="1" smtClean="0"/>
              <a:t>document</a:t>
            </a:r>
            <a:r>
              <a:rPr lang="sv-SE" dirty="0" smtClean="0"/>
              <a:t>).</a:t>
            </a:r>
          </a:p>
          <a:p>
            <a:r>
              <a:rPr lang="sv-SE" dirty="0" smtClean="0"/>
              <a:t>IMMA </a:t>
            </a:r>
            <a:r>
              <a:rPr lang="sv-SE" dirty="0" err="1" smtClean="0"/>
              <a:t>started</a:t>
            </a:r>
            <a:r>
              <a:rPr lang="sv-SE" dirty="0" smtClean="0"/>
              <a:t> </a:t>
            </a:r>
            <a:r>
              <a:rPr lang="sv-SE" dirty="0" err="1" smtClean="0"/>
              <a:t>comparing</a:t>
            </a:r>
            <a:r>
              <a:rPr lang="sv-SE" dirty="0" smtClean="0"/>
              <a:t> </a:t>
            </a:r>
            <a:r>
              <a:rPr lang="sv-SE" dirty="0" err="1" smtClean="0"/>
              <a:t>clean</a:t>
            </a:r>
            <a:r>
              <a:rPr lang="sv-SE" dirty="0" smtClean="0"/>
              <a:t> </a:t>
            </a:r>
            <a:r>
              <a:rPr lang="sv-SE" dirty="0" err="1" smtClean="0"/>
              <a:t>document</a:t>
            </a:r>
            <a:r>
              <a:rPr lang="sv-SE" dirty="0" smtClean="0"/>
              <a:t> </a:t>
            </a:r>
            <a:r>
              <a:rPr lang="sv-SE" dirty="0" err="1" smtClean="0"/>
              <a:t>with</a:t>
            </a:r>
            <a:r>
              <a:rPr lang="sv-SE" dirty="0" smtClean="0"/>
              <a:t> </a:t>
            </a:r>
            <a:r>
              <a:rPr lang="sv-SE" dirty="0" err="1" smtClean="0"/>
              <a:t>current</a:t>
            </a:r>
            <a:r>
              <a:rPr lang="sv-SE" dirty="0" smtClean="0"/>
              <a:t> GTR2, so </a:t>
            </a:r>
            <a:r>
              <a:rPr lang="sv-SE" dirty="0" err="1" smtClean="0"/>
              <a:t>that</a:t>
            </a:r>
            <a:r>
              <a:rPr lang="sv-SE" dirty="0" smtClean="0"/>
              <a:t> the </a:t>
            </a:r>
            <a:r>
              <a:rPr lang="sv-SE" dirty="0" err="1" smtClean="0"/>
              <a:t>differences</a:t>
            </a:r>
            <a:r>
              <a:rPr lang="sv-SE" dirty="0" smtClean="0"/>
              <a:t> </a:t>
            </a:r>
            <a:r>
              <a:rPr lang="sv-SE" dirty="0" err="1" smtClean="0"/>
              <a:t>are</a:t>
            </a:r>
            <a:r>
              <a:rPr lang="sv-SE" dirty="0" smtClean="0"/>
              <a:t> </a:t>
            </a:r>
            <a:r>
              <a:rPr lang="sv-SE" dirty="0" err="1" smtClean="0"/>
              <a:t>clear</a:t>
            </a:r>
            <a:endParaRPr lang="sv-SE" dirty="0"/>
          </a:p>
        </p:txBody>
      </p:sp>
    </p:spTree>
    <p:extLst>
      <p:ext uri="{BB962C8B-B14F-4D97-AF65-F5344CB8AC3E}">
        <p14:creationId xmlns:p14="http://schemas.microsoft.com/office/powerpoint/2010/main" val="1353154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Preliminary status of EPPR proposals</a:t>
            </a:r>
            <a:endParaRPr lang="sv-SE" b="1" dirty="0"/>
          </a:p>
        </p:txBody>
      </p:sp>
      <p:sp>
        <p:nvSpPr>
          <p:cNvPr id="3" name="Platshållare för innehåll 2"/>
          <p:cNvSpPr>
            <a:spLocks noGrp="1"/>
          </p:cNvSpPr>
          <p:nvPr>
            <p:ph idx="1"/>
          </p:nvPr>
        </p:nvSpPr>
        <p:spPr>
          <a:xfrm>
            <a:off x="838200" y="1612973"/>
            <a:ext cx="10515600" cy="4500747"/>
          </a:xfrm>
        </p:spPr>
        <p:txBody>
          <a:bodyPr>
            <a:normAutofit fontScale="85000" lnSpcReduction="20000"/>
          </a:bodyPr>
          <a:lstStyle/>
          <a:p>
            <a:r>
              <a:rPr lang="sv-SE" dirty="0" smtClean="0"/>
              <a:t>New GTR on </a:t>
            </a:r>
            <a:r>
              <a:rPr lang="sv-SE" dirty="0" err="1" smtClean="0"/>
              <a:t>Evap</a:t>
            </a:r>
            <a:r>
              <a:rPr lang="sv-SE" dirty="0" smtClean="0"/>
              <a:t> and </a:t>
            </a:r>
            <a:r>
              <a:rPr lang="sv-SE" dirty="0" err="1" smtClean="0"/>
              <a:t>Crankcase</a:t>
            </a:r>
            <a:r>
              <a:rPr lang="sv-SE" dirty="0" smtClean="0"/>
              <a:t> (L1/L3)</a:t>
            </a:r>
            <a:endParaRPr lang="sv-SE" sz="2000" dirty="0" smtClean="0"/>
          </a:p>
          <a:p>
            <a:pPr lvl="1"/>
            <a:r>
              <a:rPr lang="sv-SE" dirty="0" smtClean="0"/>
              <a:t>Evaporative emissions</a:t>
            </a:r>
          </a:p>
          <a:p>
            <a:pPr lvl="1"/>
            <a:r>
              <a:rPr lang="sv-SE" dirty="0" smtClean="0"/>
              <a:t>Crankcase requirements (placeholder for crankcase test)</a:t>
            </a:r>
          </a:p>
          <a:p>
            <a:pPr lvl="1"/>
            <a:r>
              <a:rPr lang="sv-SE" dirty="0" err="1" smtClean="0"/>
              <a:t>Informal</a:t>
            </a:r>
            <a:r>
              <a:rPr lang="sv-SE" dirty="0" smtClean="0"/>
              <a:t> </a:t>
            </a:r>
            <a:r>
              <a:rPr lang="sv-SE" dirty="0" err="1" smtClean="0"/>
              <a:t>doc</a:t>
            </a:r>
            <a:r>
              <a:rPr lang="sv-SE" dirty="0" smtClean="0"/>
              <a:t> June -15 (L1/L3)</a:t>
            </a:r>
          </a:p>
          <a:p>
            <a:pPr lvl="1"/>
            <a:r>
              <a:rPr lang="sv-SE" dirty="0" smtClean="0"/>
              <a:t>Formal </a:t>
            </a:r>
            <a:r>
              <a:rPr lang="sv-SE" dirty="0" err="1" smtClean="0"/>
              <a:t>doc</a:t>
            </a:r>
            <a:r>
              <a:rPr lang="sv-SE" dirty="0" smtClean="0"/>
              <a:t> + </a:t>
            </a:r>
            <a:r>
              <a:rPr lang="sv-SE" dirty="0" err="1" smtClean="0"/>
              <a:t>technical</a:t>
            </a:r>
            <a:r>
              <a:rPr lang="sv-SE" dirty="0" smtClean="0"/>
              <a:t> </a:t>
            </a:r>
            <a:r>
              <a:rPr lang="sv-SE" dirty="0" err="1" smtClean="0"/>
              <a:t>report</a:t>
            </a:r>
            <a:r>
              <a:rPr lang="sv-SE" dirty="0" smtClean="0"/>
              <a:t> Jan 2016</a:t>
            </a:r>
          </a:p>
          <a:p>
            <a:r>
              <a:rPr lang="sv-SE" dirty="0" smtClean="0"/>
              <a:t>New GTR on OBD (L3)</a:t>
            </a:r>
            <a:endParaRPr lang="sv-SE" sz="2000" dirty="0" smtClean="0"/>
          </a:p>
          <a:p>
            <a:pPr lvl="1"/>
            <a:r>
              <a:rPr lang="sv-SE" dirty="0" smtClean="0"/>
              <a:t>OBD UN </a:t>
            </a:r>
            <a:r>
              <a:rPr lang="sv-SE" dirty="0" err="1" smtClean="0"/>
              <a:t>Stage</a:t>
            </a:r>
            <a:r>
              <a:rPr lang="sv-SE" dirty="0" smtClean="0"/>
              <a:t> I</a:t>
            </a:r>
          </a:p>
          <a:p>
            <a:pPr lvl="1"/>
            <a:r>
              <a:rPr lang="sv-SE" dirty="0" err="1" smtClean="0"/>
              <a:t>Possible</a:t>
            </a:r>
            <a:r>
              <a:rPr lang="sv-SE" dirty="0" smtClean="0"/>
              <a:t> </a:t>
            </a:r>
            <a:r>
              <a:rPr lang="sv-SE" dirty="0" err="1" smtClean="0"/>
              <a:t>timeline</a:t>
            </a:r>
            <a:r>
              <a:rPr lang="sv-SE" dirty="0" smtClean="0"/>
              <a:t> for </a:t>
            </a:r>
            <a:r>
              <a:rPr lang="sv-SE" dirty="0" err="1" smtClean="0"/>
              <a:t>informal</a:t>
            </a:r>
            <a:r>
              <a:rPr lang="sv-SE" dirty="0" smtClean="0"/>
              <a:t> </a:t>
            </a:r>
            <a:r>
              <a:rPr lang="sv-SE" dirty="0" err="1" smtClean="0"/>
              <a:t>doc</a:t>
            </a:r>
            <a:r>
              <a:rPr lang="sv-SE" dirty="0" smtClean="0"/>
              <a:t> and </a:t>
            </a:r>
            <a:r>
              <a:rPr lang="sv-SE" dirty="0" err="1" smtClean="0"/>
              <a:t>tech</a:t>
            </a:r>
            <a:r>
              <a:rPr lang="sv-SE" dirty="0" smtClean="0"/>
              <a:t> </a:t>
            </a:r>
            <a:r>
              <a:rPr lang="sv-SE" dirty="0" err="1" smtClean="0"/>
              <a:t>report</a:t>
            </a:r>
            <a:r>
              <a:rPr lang="sv-SE" dirty="0" smtClean="0"/>
              <a:t> Jan -16 (L3)</a:t>
            </a:r>
          </a:p>
          <a:p>
            <a:r>
              <a:rPr lang="sv-SE" dirty="0" smtClean="0"/>
              <a:t>GTR </a:t>
            </a:r>
            <a:r>
              <a:rPr lang="sv-SE" dirty="0"/>
              <a:t>2 </a:t>
            </a:r>
            <a:r>
              <a:rPr lang="sv-SE" dirty="0" smtClean="0"/>
              <a:t>(L1/L3) </a:t>
            </a:r>
            <a:r>
              <a:rPr lang="sv-SE" dirty="0" err="1" smtClean="0"/>
              <a:t>amended</a:t>
            </a:r>
            <a:r>
              <a:rPr lang="sv-SE" dirty="0" smtClean="0"/>
              <a:t> </a:t>
            </a:r>
            <a:r>
              <a:rPr lang="sv-SE" dirty="0"/>
              <a:t>including</a:t>
            </a:r>
          </a:p>
          <a:p>
            <a:pPr lvl="1"/>
            <a:r>
              <a:rPr lang="sv-SE" dirty="0"/>
              <a:t>Test type I </a:t>
            </a:r>
            <a:endParaRPr lang="sv-SE" dirty="0" smtClean="0"/>
          </a:p>
          <a:p>
            <a:pPr lvl="1"/>
            <a:r>
              <a:rPr lang="sv-SE" dirty="0" smtClean="0"/>
              <a:t>Test </a:t>
            </a:r>
            <a:r>
              <a:rPr lang="sv-SE" dirty="0" err="1"/>
              <a:t>type</a:t>
            </a:r>
            <a:r>
              <a:rPr lang="sv-SE" dirty="0"/>
              <a:t> </a:t>
            </a:r>
            <a:r>
              <a:rPr lang="sv-SE" dirty="0" smtClean="0"/>
              <a:t>II</a:t>
            </a:r>
            <a:endParaRPr lang="sv-SE" dirty="0"/>
          </a:p>
          <a:p>
            <a:pPr lvl="1"/>
            <a:r>
              <a:rPr lang="sv-SE" dirty="0"/>
              <a:t>Test type VII on </a:t>
            </a:r>
            <a:r>
              <a:rPr lang="sv-SE" dirty="0" smtClean="0"/>
              <a:t>Energy </a:t>
            </a:r>
            <a:r>
              <a:rPr lang="sv-SE" dirty="0" err="1" smtClean="0"/>
              <a:t>efficiency</a:t>
            </a:r>
            <a:r>
              <a:rPr lang="sv-SE" baseline="0" dirty="0" smtClean="0"/>
              <a:t> (</a:t>
            </a:r>
            <a:r>
              <a:rPr lang="sv-SE" dirty="0" smtClean="0"/>
              <a:t>CO2,</a:t>
            </a:r>
            <a:r>
              <a:rPr lang="sv-SE" baseline="0" dirty="0" smtClean="0"/>
              <a:t> FC</a:t>
            </a:r>
            <a:r>
              <a:rPr lang="sv-SE" dirty="0"/>
              <a:t> </a:t>
            </a:r>
            <a:r>
              <a:rPr lang="sv-SE" dirty="0" smtClean="0"/>
              <a:t>) </a:t>
            </a:r>
          </a:p>
          <a:p>
            <a:pPr lvl="2"/>
            <a:r>
              <a:rPr lang="sv-SE" dirty="0" smtClean="0"/>
              <a:t>proposal to focus on conventional propulsion in phase I</a:t>
            </a:r>
          </a:p>
          <a:p>
            <a:pPr lvl="2"/>
            <a:r>
              <a:rPr lang="sv-SE" dirty="0" smtClean="0"/>
              <a:t>Cover </a:t>
            </a:r>
            <a:r>
              <a:rPr lang="sv-SE" dirty="0" err="1" smtClean="0"/>
              <a:t>electric</a:t>
            </a:r>
            <a:r>
              <a:rPr lang="sv-SE" dirty="0" smtClean="0"/>
              <a:t> </a:t>
            </a:r>
            <a:r>
              <a:rPr lang="sv-SE" dirty="0" err="1" smtClean="0"/>
              <a:t>range</a:t>
            </a:r>
            <a:r>
              <a:rPr lang="sv-SE" dirty="0" smtClean="0"/>
              <a:t> and </a:t>
            </a:r>
            <a:r>
              <a:rPr lang="sv-SE" dirty="0" err="1" smtClean="0"/>
              <a:t>consumption</a:t>
            </a:r>
            <a:r>
              <a:rPr lang="sv-SE" dirty="0" smtClean="0"/>
              <a:t> in </a:t>
            </a:r>
            <a:r>
              <a:rPr lang="sv-SE" dirty="0" err="1" smtClean="0"/>
              <a:t>phase</a:t>
            </a:r>
            <a:r>
              <a:rPr lang="sv-SE" dirty="0" smtClean="0"/>
              <a:t> II </a:t>
            </a:r>
            <a:r>
              <a:rPr lang="sv-SE" dirty="0" err="1" smtClean="0"/>
              <a:t>after</a:t>
            </a:r>
            <a:r>
              <a:rPr lang="sv-SE" dirty="0" smtClean="0"/>
              <a:t> 2016</a:t>
            </a:r>
          </a:p>
          <a:p>
            <a:pPr lvl="1"/>
            <a:r>
              <a:rPr lang="sv-SE" dirty="0" err="1" smtClean="0"/>
              <a:t>Possible</a:t>
            </a:r>
            <a:r>
              <a:rPr lang="sv-SE" dirty="0" smtClean="0"/>
              <a:t> </a:t>
            </a:r>
            <a:r>
              <a:rPr lang="sv-SE" dirty="0" err="1" smtClean="0"/>
              <a:t>timeline</a:t>
            </a:r>
            <a:r>
              <a:rPr lang="sv-SE" dirty="0" smtClean="0"/>
              <a:t> for </a:t>
            </a:r>
            <a:r>
              <a:rPr lang="sv-SE" dirty="0" err="1" smtClean="0"/>
              <a:t>informal</a:t>
            </a:r>
            <a:r>
              <a:rPr lang="sv-SE" dirty="0" smtClean="0"/>
              <a:t> </a:t>
            </a:r>
            <a:r>
              <a:rPr lang="sv-SE" dirty="0" err="1" smtClean="0"/>
              <a:t>doc</a:t>
            </a:r>
            <a:r>
              <a:rPr lang="sv-SE" dirty="0" smtClean="0"/>
              <a:t> and </a:t>
            </a:r>
            <a:r>
              <a:rPr lang="sv-SE" dirty="0" err="1" smtClean="0"/>
              <a:t>tech</a:t>
            </a:r>
            <a:r>
              <a:rPr lang="sv-SE" dirty="0" smtClean="0"/>
              <a:t> </a:t>
            </a:r>
            <a:r>
              <a:rPr lang="sv-SE" dirty="0" err="1" smtClean="0"/>
              <a:t>report</a:t>
            </a:r>
            <a:r>
              <a:rPr lang="sv-SE" dirty="0" smtClean="0"/>
              <a:t> Jan -16 (L1/L3)</a:t>
            </a:r>
          </a:p>
          <a:p>
            <a:pPr lvl="1"/>
            <a:endParaRPr lang="sv-SE" dirty="0"/>
          </a:p>
          <a:p>
            <a:endParaRPr lang="sv-SE" dirty="0"/>
          </a:p>
        </p:txBody>
      </p:sp>
      <p:sp>
        <p:nvSpPr>
          <p:cNvPr id="6" name="TextBox 5"/>
          <p:cNvSpPr txBox="1"/>
          <p:nvPr/>
        </p:nvSpPr>
        <p:spPr>
          <a:xfrm>
            <a:off x="0" y="5903893"/>
            <a:ext cx="12192001" cy="954107"/>
          </a:xfrm>
          <a:prstGeom prst="rect">
            <a:avLst/>
          </a:prstGeom>
          <a:solidFill>
            <a:srgbClr val="FFFF00"/>
          </a:solidFill>
        </p:spPr>
        <p:txBody>
          <a:bodyPr wrap="square" rtlCol="0">
            <a:spAutoFit/>
          </a:bodyPr>
          <a:lstStyle/>
          <a:p>
            <a:r>
              <a:rPr lang="nl-BE" sz="2800" dirty="0" smtClean="0"/>
              <a:t>Not feasible to finish all topics within current mandate</a:t>
            </a:r>
          </a:p>
          <a:p>
            <a:r>
              <a:rPr lang="nl-BE" sz="2800" dirty="0" smtClean="0">
                <a:sym typeface="Wingdings" panose="05000000000000000000" pitchFamily="2" charset="2"/>
              </a:rPr>
              <a:t>Propsal for E</a:t>
            </a:r>
            <a:r>
              <a:rPr lang="en-GB" sz="2800" dirty="0" err="1" smtClean="0"/>
              <a:t>xtension</a:t>
            </a:r>
            <a:r>
              <a:rPr lang="en-GB" sz="2800" dirty="0" smtClean="0"/>
              <a:t> of the mandate for a 2nd phase</a:t>
            </a:r>
            <a:r>
              <a:rPr lang="en-GB" sz="2800" dirty="0"/>
              <a:t> </a:t>
            </a:r>
            <a:r>
              <a:rPr lang="en-GB" sz="2800" dirty="0" smtClean="0"/>
              <a:t>(informal doc 71-XX)</a:t>
            </a:r>
            <a:endParaRPr lang="nl-BE" sz="2800" dirty="0" smtClean="0"/>
          </a:p>
        </p:txBody>
      </p:sp>
    </p:spTree>
    <p:extLst>
      <p:ext uri="{BB962C8B-B14F-4D97-AF65-F5344CB8AC3E}">
        <p14:creationId xmlns:p14="http://schemas.microsoft.com/office/powerpoint/2010/main" val="4081726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Informal</a:t>
            </a:r>
            <a:r>
              <a:rPr lang="sv-SE" dirty="0" smtClean="0"/>
              <a:t> </a:t>
            </a:r>
            <a:r>
              <a:rPr lang="sv-SE" dirty="0" err="1" smtClean="0"/>
              <a:t>doc</a:t>
            </a:r>
            <a:r>
              <a:rPr lang="sv-SE" dirty="0" smtClean="0"/>
              <a:t> on extension </a:t>
            </a:r>
            <a:r>
              <a:rPr lang="sv-SE" dirty="0" err="1" smtClean="0"/>
              <a:t>of</a:t>
            </a:r>
            <a:r>
              <a:rPr lang="sv-SE" dirty="0" smtClean="0"/>
              <a:t> </a:t>
            </a:r>
            <a:r>
              <a:rPr lang="sv-SE" dirty="0" err="1" smtClean="0"/>
              <a:t>time</a:t>
            </a:r>
            <a:r>
              <a:rPr lang="sv-SE" dirty="0" smtClean="0"/>
              <a:t> </a:t>
            </a:r>
            <a:r>
              <a:rPr lang="sv-SE" dirty="0" err="1" smtClean="0"/>
              <a:t>line</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err="1" smtClean="0"/>
              <a:t>Request</a:t>
            </a:r>
            <a:r>
              <a:rPr lang="sv-SE" dirty="0" smtClean="0"/>
              <a:t> to </a:t>
            </a:r>
            <a:r>
              <a:rPr lang="sv-SE" dirty="0" err="1" smtClean="0"/>
              <a:t>extend</a:t>
            </a:r>
            <a:r>
              <a:rPr lang="sv-SE" dirty="0" smtClean="0"/>
              <a:t> the </a:t>
            </a:r>
            <a:r>
              <a:rPr lang="sv-SE" dirty="0" err="1" smtClean="0"/>
              <a:t>time</a:t>
            </a:r>
            <a:r>
              <a:rPr lang="sv-SE" dirty="0" smtClean="0"/>
              <a:t> </a:t>
            </a:r>
            <a:r>
              <a:rPr lang="sv-SE" dirty="0" err="1" smtClean="0"/>
              <a:t>line</a:t>
            </a:r>
            <a:r>
              <a:rPr lang="sv-SE" dirty="0" smtClean="0"/>
              <a:t> for the </a:t>
            </a:r>
            <a:r>
              <a:rPr lang="sv-SE" dirty="0" err="1" smtClean="0"/>
              <a:t>work</a:t>
            </a:r>
            <a:r>
              <a:rPr lang="sv-SE" dirty="0" smtClean="0"/>
              <a:t> in a 2nd </a:t>
            </a:r>
            <a:r>
              <a:rPr lang="sv-SE" dirty="0" err="1" smtClean="0"/>
              <a:t>phase</a:t>
            </a:r>
            <a:r>
              <a:rPr lang="sv-SE" dirty="0" smtClean="0"/>
              <a:t> </a:t>
            </a:r>
            <a:r>
              <a:rPr lang="sv-SE" dirty="0" err="1" smtClean="0"/>
              <a:t>until</a:t>
            </a:r>
            <a:r>
              <a:rPr lang="sv-SE" dirty="0" smtClean="0"/>
              <a:t> 2020</a:t>
            </a:r>
          </a:p>
          <a:p>
            <a:r>
              <a:rPr lang="sv-SE" dirty="0" err="1" smtClean="0"/>
              <a:t>Clarifying</a:t>
            </a:r>
            <a:r>
              <a:rPr lang="sv-SE" dirty="0" smtClean="0"/>
              <a:t> the </a:t>
            </a:r>
            <a:r>
              <a:rPr lang="sv-SE" dirty="0" err="1" smtClean="0"/>
              <a:t>work</a:t>
            </a:r>
            <a:r>
              <a:rPr lang="sv-SE" dirty="0" smtClean="0"/>
              <a:t> </a:t>
            </a:r>
            <a:r>
              <a:rPr lang="sv-SE" dirty="0"/>
              <a:t>to not </a:t>
            </a:r>
            <a:r>
              <a:rPr lang="sv-SE" dirty="0" err="1"/>
              <a:t>include</a:t>
            </a:r>
            <a:r>
              <a:rPr lang="sv-SE" dirty="0"/>
              <a:t> 4-wheeled </a:t>
            </a:r>
            <a:r>
              <a:rPr lang="sv-SE" dirty="0" err="1" smtClean="0"/>
              <a:t>vehicles</a:t>
            </a:r>
            <a:r>
              <a:rPr lang="sv-SE" dirty="0" smtClean="0"/>
              <a:t> under 98th </a:t>
            </a:r>
            <a:r>
              <a:rPr lang="sv-SE" dirty="0" err="1" smtClean="0"/>
              <a:t>agreement</a:t>
            </a:r>
            <a:r>
              <a:rPr lang="sv-SE" dirty="0" smtClean="0"/>
              <a:t> </a:t>
            </a:r>
          </a:p>
          <a:p>
            <a:r>
              <a:rPr lang="sv-SE" dirty="0" smtClean="0"/>
              <a:t>For 3-wheeled </a:t>
            </a:r>
            <a:r>
              <a:rPr lang="sv-SE" dirty="0" err="1" smtClean="0"/>
              <a:t>vehicles</a:t>
            </a:r>
            <a:r>
              <a:rPr lang="sv-SE" dirty="0" smtClean="0"/>
              <a:t> it is </a:t>
            </a:r>
            <a:r>
              <a:rPr lang="sv-SE" dirty="0" err="1" smtClean="0"/>
              <a:t>recognised</a:t>
            </a:r>
            <a:r>
              <a:rPr lang="sv-SE" dirty="0" smtClean="0"/>
              <a:t> </a:t>
            </a:r>
            <a:r>
              <a:rPr lang="sv-SE" dirty="0" err="1" smtClean="0"/>
              <a:t>that</a:t>
            </a:r>
            <a:r>
              <a:rPr lang="sv-SE" dirty="0" smtClean="0"/>
              <a:t> the present regional </a:t>
            </a:r>
            <a:r>
              <a:rPr lang="sv-SE" dirty="0" err="1" smtClean="0"/>
              <a:t>regulation</a:t>
            </a:r>
            <a:r>
              <a:rPr lang="sv-SE" dirty="0" smtClean="0"/>
              <a:t> </a:t>
            </a:r>
            <a:r>
              <a:rPr lang="sv-SE" dirty="0" err="1" smtClean="0"/>
              <a:t>needs</a:t>
            </a:r>
            <a:r>
              <a:rPr lang="sv-SE" dirty="0" smtClean="0"/>
              <a:t> to be  </a:t>
            </a:r>
            <a:r>
              <a:rPr lang="sv-SE" dirty="0" err="1" smtClean="0"/>
              <a:t>considered</a:t>
            </a:r>
            <a:r>
              <a:rPr lang="sv-SE" dirty="0" smtClean="0"/>
              <a:t>. Nevertheless 3-wheeled </a:t>
            </a:r>
            <a:r>
              <a:rPr lang="sv-SE" dirty="0" err="1" smtClean="0"/>
              <a:t>vehicles</a:t>
            </a:r>
            <a:r>
              <a:rPr lang="sv-SE" dirty="0" smtClean="0"/>
              <a:t> </a:t>
            </a:r>
            <a:r>
              <a:rPr lang="sv-SE" dirty="0" err="1" smtClean="0"/>
              <a:t>are</a:t>
            </a:r>
            <a:r>
              <a:rPr lang="sv-SE" dirty="0" smtClean="0"/>
              <a:t> </a:t>
            </a:r>
            <a:r>
              <a:rPr lang="sv-SE" dirty="0" err="1" smtClean="0"/>
              <a:t>considered</a:t>
            </a:r>
            <a:r>
              <a:rPr lang="sv-SE" dirty="0" smtClean="0"/>
              <a:t> </a:t>
            </a:r>
            <a:r>
              <a:rPr lang="sv-SE" dirty="0" err="1" smtClean="0"/>
              <a:t>within</a:t>
            </a:r>
            <a:r>
              <a:rPr lang="sv-SE" dirty="0" smtClean="0"/>
              <a:t> the </a:t>
            </a:r>
            <a:r>
              <a:rPr lang="sv-SE" dirty="0" err="1" smtClean="0"/>
              <a:t>scope</a:t>
            </a:r>
            <a:r>
              <a:rPr lang="sv-SE" dirty="0" smtClean="0"/>
              <a:t> </a:t>
            </a:r>
            <a:r>
              <a:rPr lang="sv-SE" dirty="0" err="1" smtClean="0"/>
              <a:t>of</a:t>
            </a:r>
            <a:r>
              <a:rPr lang="sv-SE" dirty="0" smtClean="0"/>
              <a:t> the </a:t>
            </a:r>
            <a:r>
              <a:rPr lang="sv-SE" dirty="0" err="1" smtClean="0"/>
              <a:t>group</a:t>
            </a:r>
            <a:r>
              <a:rPr lang="sv-SE" dirty="0" smtClean="0"/>
              <a:t>. </a:t>
            </a:r>
          </a:p>
          <a:p>
            <a:r>
              <a:rPr lang="en-GB" dirty="0" smtClean="0"/>
              <a:t>It </a:t>
            </a:r>
            <a:r>
              <a:rPr lang="en-GB" dirty="0"/>
              <a:t>should be assessed whether ‘light vehicle’ classification can be further optimised and refined. After an initial assessment by the EPPR IG, to clarify whether there are needs of these issues or not for the purpose of environmental requirements, the result should be reported to WP.29</a:t>
            </a:r>
            <a:r>
              <a:rPr lang="en-GB" dirty="0" smtClean="0"/>
              <a:t>.</a:t>
            </a:r>
            <a:endParaRPr lang="sv-SE" dirty="0" smtClean="0"/>
          </a:p>
          <a:p>
            <a:r>
              <a:rPr lang="sv-SE" dirty="0" err="1" smtClean="0"/>
              <a:t>Priority</a:t>
            </a:r>
            <a:r>
              <a:rPr lang="sv-SE" dirty="0" smtClean="0"/>
              <a:t> given to GTR on </a:t>
            </a:r>
            <a:r>
              <a:rPr lang="sv-SE" dirty="0" err="1" smtClean="0"/>
              <a:t>Evap</a:t>
            </a:r>
            <a:r>
              <a:rPr lang="sv-SE" dirty="0" smtClean="0"/>
              <a:t> and </a:t>
            </a:r>
            <a:r>
              <a:rPr lang="sv-SE" dirty="0" err="1" smtClean="0"/>
              <a:t>crankcase</a:t>
            </a:r>
            <a:r>
              <a:rPr lang="sv-SE" dirty="0" smtClean="0"/>
              <a:t>, GTR on OBD and </a:t>
            </a:r>
            <a:r>
              <a:rPr lang="sv-SE" dirty="0" err="1" smtClean="0"/>
              <a:t>amendment</a:t>
            </a:r>
            <a:r>
              <a:rPr lang="sv-SE" dirty="0" smtClean="0"/>
              <a:t> to GTR 2.</a:t>
            </a:r>
            <a:endParaRPr lang="sv-SE" dirty="0"/>
          </a:p>
          <a:p>
            <a:r>
              <a:rPr lang="sv-SE" dirty="0" err="1" smtClean="0"/>
              <a:t>Remaining</a:t>
            </a:r>
            <a:r>
              <a:rPr lang="sv-SE" dirty="0" smtClean="0"/>
              <a:t> </a:t>
            </a:r>
            <a:r>
              <a:rPr lang="sv-SE" dirty="0" err="1" smtClean="0"/>
              <a:t>work</a:t>
            </a:r>
            <a:r>
              <a:rPr lang="sv-SE" dirty="0" smtClean="0"/>
              <a:t> for 2nd </a:t>
            </a:r>
            <a:r>
              <a:rPr lang="sv-SE" dirty="0" err="1" smtClean="0"/>
              <a:t>phase</a:t>
            </a:r>
            <a:r>
              <a:rPr lang="sv-SE" dirty="0" smtClean="0"/>
              <a:t> </a:t>
            </a:r>
            <a:r>
              <a:rPr lang="sv-SE" dirty="0" err="1" smtClean="0"/>
              <a:t>including</a:t>
            </a:r>
            <a:r>
              <a:rPr lang="sv-SE" dirty="0" smtClean="0"/>
              <a:t> UN </a:t>
            </a:r>
            <a:r>
              <a:rPr lang="sv-SE" dirty="0" err="1" smtClean="0"/>
              <a:t>regs</a:t>
            </a:r>
            <a:r>
              <a:rPr lang="sv-SE" dirty="0" smtClean="0"/>
              <a:t> </a:t>
            </a:r>
          </a:p>
        </p:txBody>
      </p:sp>
    </p:spTree>
    <p:extLst>
      <p:ext uri="{BB962C8B-B14F-4D97-AF65-F5344CB8AC3E}">
        <p14:creationId xmlns:p14="http://schemas.microsoft.com/office/powerpoint/2010/main" val="3599045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
            </a:r>
            <a:r>
              <a:rPr lang="sv-SE" dirty="0" err="1" smtClean="0"/>
              <a:t>Light</a:t>
            </a:r>
            <a:r>
              <a:rPr lang="sv-SE" dirty="0" smtClean="0"/>
              <a:t> </a:t>
            </a:r>
            <a:r>
              <a:rPr lang="sv-SE" dirty="0" err="1" smtClean="0"/>
              <a:t>vehicle</a:t>
            </a:r>
            <a:r>
              <a:rPr lang="sv-SE" dirty="0" smtClean="0"/>
              <a:t>” vs ”</a:t>
            </a:r>
            <a:r>
              <a:rPr lang="sv-SE" dirty="0" err="1" smtClean="0"/>
              <a:t>light</a:t>
            </a:r>
            <a:r>
              <a:rPr lang="sv-SE" dirty="0" smtClean="0"/>
              <a:t> </a:t>
            </a:r>
            <a:r>
              <a:rPr lang="sv-SE" dirty="0" err="1" smtClean="0"/>
              <a:t>duty</a:t>
            </a:r>
            <a:r>
              <a:rPr lang="sv-SE" dirty="0" smtClean="0"/>
              <a:t> </a:t>
            </a:r>
            <a:r>
              <a:rPr lang="sv-SE" dirty="0" err="1" smtClean="0"/>
              <a:t>vehicles</a:t>
            </a:r>
            <a:r>
              <a:rPr lang="sv-SE" dirty="0" smtClean="0"/>
              <a:t>”</a:t>
            </a:r>
            <a:endParaRPr lang="sv-SE" dirty="0"/>
          </a:p>
        </p:txBody>
      </p:sp>
      <p:sp>
        <p:nvSpPr>
          <p:cNvPr id="3" name="Platshållare för innehåll 2"/>
          <p:cNvSpPr>
            <a:spLocks noGrp="1"/>
          </p:cNvSpPr>
          <p:nvPr>
            <p:ph idx="1"/>
          </p:nvPr>
        </p:nvSpPr>
        <p:spPr/>
        <p:txBody>
          <a:bodyPr/>
          <a:lstStyle/>
          <a:p>
            <a:r>
              <a:rPr lang="sv-SE" dirty="0" smtClean="0"/>
              <a:t>In EPPR </a:t>
            </a:r>
            <a:r>
              <a:rPr lang="sv-SE" dirty="0" err="1" smtClean="0"/>
              <a:t>mandate</a:t>
            </a:r>
            <a:r>
              <a:rPr lang="sv-SE" dirty="0" smtClean="0"/>
              <a:t> </a:t>
            </a:r>
            <a:r>
              <a:rPr lang="sv-SE" dirty="0" err="1" smtClean="0"/>
              <a:t>we</a:t>
            </a:r>
            <a:r>
              <a:rPr lang="sv-SE" dirty="0" smtClean="0"/>
              <a:t> </a:t>
            </a:r>
            <a:r>
              <a:rPr lang="sv-SE" dirty="0" err="1" smtClean="0"/>
              <a:t>refer</a:t>
            </a:r>
            <a:r>
              <a:rPr lang="sv-SE" dirty="0" smtClean="0"/>
              <a:t> to ”</a:t>
            </a:r>
            <a:r>
              <a:rPr lang="sv-SE" dirty="0" err="1" smtClean="0"/>
              <a:t>light</a:t>
            </a:r>
            <a:r>
              <a:rPr lang="sv-SE" dirty="0" smtClean="0"/>
              <a:t> </a:t>
            </a:r>
            <a:r>
              <a:rPr lang="sv-SE" dirty="0" err="1" smtClean="0"/>
              <a:t>vehicles</a:t>
            </a:r>
            <a:r>
              <a:rPr lang="sv-SE" dirty="0" smtClean="0"/>
              <a:t>” to </a:t>
            </a:r>
            <a:r>
              <a:rPr lang="sv-SE" dirty="0" err="1" smtClean="0"/>
              <a:t>distinguish</a:t>
            </a:r>
            <a:r>
              <a:rPr lang="sv-SE" dirty="0" smtClean="0"/>
              <a:t> from ”</a:t>
            </a:r>
            <a:r>
              <a:rPr lang="sv-SE" dirty="0" err="1" smtClean="0"/>
              <a:t>light</a:t>
            </a:r>
            <a:r>
              <a:rPr lang="sv-SE" dirty="0" smtClean="0"/>
              <a:t> </a:t>
            </a:r>
            <a:r>
              <a:rPr lang="sv-SE" dirty="0" err="1" smtClean="0"/>
              <a:t>duty</a:t>
            </a:r>
            <a:r>
              <a:rPr lang="sv-SE" dirty="0" smtClean="0"/>
              <a:t> </a:t>
            </a:r>
            <a:r>
              <a:rPr lang="sv-SE" dirty="0" err="1" smtClean="0"/>
              <a:t>vehicles</a:t>
            </a:r>
            <a:r>
              <a:rPr lang="sv-SE" dirty="0" smtClean="0"/>
              <a:t>”</a:t>
            </a:r>
          </a:p>
          <a:p>
            <a:r>
              <a:rPr lang="sv-SE" dirty="0" err="1" smtClean="0"/>
              <a:t>We</a:t>
            </a:r>
            <a:r>
              <a:rPr lang="sv-SE" dirty="0" smtClean="0"/>
              <a:t> </a:t>
            </a:r>
            <a:r>
              <a:rPr lang="sv-SE" dirty="0" err="1" smtClean="0"/>
              <a:t>see</a:t>
            </a:r>
            <a:r>
              <a:rPr lang="sv-SE" dirty="0" smtClean="0"/>
              <a:t> a </a:t>
            </a:r>
            <a:r>
              <a:rPr lang="sv-SE" dirty="0" err="1" smtClean="0"/>
              <a:t>need</a:t>
            </a:r>
            <a:r>
              <a:rPr lang="sv-SE" dirty="0" smtClean="0"/>
              <a:t> for </a:t>
            </a:r>
            <a:r>
              <a:rPr lang="sv-SE" dirty="0" err="1" smtClean="0"/>
              <a:t>clarification</a:t>
            </a:r>
            <a:r>
              <a:rPr lang="sv-SE" dirty="0" smtClean="0"/>
              <a:t> </a:t>
            </a:r>
            <a:r>
              <a:rPr lang="sv-SE" dirty="0" err="1" smtClean="0"/>
              <a:t>of</a:t>
            </a:r>
            <a:r>
              <a:rPr lang="sv-SE" dirty="0" smtClean="0"/>
              <a:t> </a:t>
            </a:r>
            <a:r>
              <a:rPr lang="sv-SE" dirty="0" err="1" smtClean="0"/>
              <a:t>terminology</a:t>
            </a:r>
            <a:r>
              <a:rPr lang="sv-SE" dirty="0" smtClean="0"/>
              <a:t> to be </a:t>
            </a:r>
            <a:r>
              <a:rPr lang="sv-SE" dirty="0" err="1" smtClean="0"/>
              <a:t>considered</a:t>
            </a:r>
            <a:r>
              <a:rPr lang="sv-SE" dirty="0" smtClean="0"/>
              <a:t> by GRPE</a:t>
            </a:r>
            <a:endParaRPr lang="sv-SE" dirty="0"/>
          </a:p>
        </p:txBody>
      </p:sp>
    </p:spTree>
    <p:extLst>
      <p:ext uri="{BB962C8B-B14F-4D97-AF65-F5344CB8AC3E}">
        <p14:creationId xmlns:p14="http://schemas.microsoft.com/office/powerpoint/2010/main" val="3790890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Rak 87"/>
          <p:cNvCxnSpPr/>
          <p:nvPr/>
        </p:nvCxnSpPr>
        <p:spPr>
          <a:xfrm>
            <a:off x="9441891" y="1779674"/>
            <a:ext cx="0" cy="423909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a:xfrm>
            <a:off x="212733" y="-17916"/>
            <a:ext cx="10515600" cy="1325563"/>
          </a:xfrm>
        </p:spPr>
        <p:txBody>
          <a:bodyPr/>
          <a:lstStyle/>
          <a:p>
            <a:r>
              <a:rPr lang="sv-SE" b="1" dirty="0" smtClean="0"/>
              <a:t>EPPR </a:t>
            </a:r>
            <a:r>
              <a:rPr lang="sv-SE" b="1" dirty="0" err="1" smtClean="0"/>
              <a:t>Roadmap</a:t>
            </a:r>
            <a:endParaRPr lang="sv-SE" b="1" dirty="0"/>
          </a:p>
        </p:txBody>
      </p:sp>
      <p:sp>
        <p:nvSpPr>
          <p:cNvPr id="4" name="Höger 3"/>
          <p:cNvSpPr/>
          <p:nvPr/>
        </p:nvSpPr>
        <p:spPr>
          <a:xfrm>
            <a:off x="1499055" y="5815914"/>
            <a:ext cx="10140779" cy="2800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p:cNvSpPr txBox="1"/>
          <p:nvPr/>
        </p:nvSpPr>
        <p:spPr>
          <a:xfrm>
            <a:off x="8130924" y="6094253"/>
            <a:ext cx="652743" cy="369332"/>
          </a:xfrm>
          <a:prstGeom prst="rect">
            <a:avLst/>
          </a:prstGeom>
          <a:noFill/>
        </p:spPr>
        <p:txBody>
          <a:bodyPr wrap="none" rtlCol="0">
            <a:spAutoFit/>
          </a:bodyPr>
          <a:lstStyle/>
          <a:p>
            <a:r>
              <a:rPr lang="sv-SE" dirty="0" smtClean="0"/>
              <a:t>2016</a:t>
            </a:r>
            <a:endParaRPr lang="sv-SE" dirty="0"/>
          </a:p>
        </p:txBody>
      </p:sp>
      <p:sp>
        <p:nvSpPr>
          <p:cNvPr id="7" name="textruta 6"/>
          <p:cNvSpPr txBox="1"/>
          <p:nvPr/>
        </p:nvSpPr>
        <p:spPr>
          <a:xfrm>
            <a:off x="5731151" y="6096000"/>
            <a:ext cx="652743" cy="369332"/>
          </a:xfrm>
          <a:prstGeom prst="rect">
            <a:avLst/>
          </a:prstGeom>
          <a:noFill/>
        </p:spPr>
        <p:txBody>
          <a:bodyPr wrap="none" rtlCol="0">
            <a:spAutoFit/>
          </a:bodyPr>
          <a:lstStyle/>
          <a:p>
            <a:r>
              <a:rPr lang="sv-SE" dirty="0" smtClean="0"/>
              <a:t>2015</a:t>
            </a:r>
            <a:endParaRPr lang="sv-SE" dirty="0"/>
          </a:p>
        </p:txBody>
      </p:sp>
      <p:sp>
        <p:nvSpPr>
          <p:cNvPr id="8" name="textruta 7"/>
          <p:cNvSpPr txBox="1"/>
          <p:nvPr/>
        </p:nvSpPr>
        <p:spPr>
          <a:xfrm>
            <a:off x="3619139" y="6096000"/>
            <a:ext cx="652743" cy="369332"/>
          </a:xfrm>
          <a:prstGeom prst="rect">
            <a:avLst/>
          </a:prstGeom>
          <a:noFill/>
        </p:spPr>
        <p:txBody>
          <a:bodyPr wrap="none" rtlCol="0">
            <a:spAutoFit/>
          </a:bodyPr>
          <a:lstStyle/>
          <a:p>
            <a:r>
              <a:rPr lang="sv-SE" dirty="0" smtClean="0"/>
              <a:t>2014</a:t>
            </a:r>
            <a:endParaRPr lang="sv-SE" dirty="0"/>
          </a:p>
        </p:txBody>
      </p:sp>
      <p:sp>
        <p:nvSpPr>
          <p:cNvPr id="9" name="textruta 8"/>
          <p:cNvSpPr txBox="1"/>
          <p:nvPr/>
        </p:nvSpPr>
        <p:spPr>
          <a:xfrm>
            <a:off x="1367477" y="6096000"/>
            <a:ext cx="652743" cy="369332"/>
          </a:xfrm>
          <a:prstGeom prst="rect">
            <a:avLst/>
          </a:prstGeom>
          <a:noFill/>
        </p:spPr>
        <p:txBody>
          <a:bodyPr wrap="none" rtlCol="0">
            <a:spAutoFit/>
          </a:bodyPr>
          <a:lstStyle/>
          <a:p>
            <a:r>
              <a:rPr lang="sv-SE" dirty="0" smtClean="0"/>
              <a:t>2013</a:t>
            </a:r>
            <a:endParaRPr lang="sv-SE" dirty="0"/>
          </a:p>
        </p:txBody>
      </p:sp>
      <p:sp>
        <p:nvSpPr>
          <p:cNvPr id="14" name="textruta 13"/>
          <p:cNvSpPr txBox="1"/>
          <p:nvPr/>
        </p:nvSpPr>
        <p:spPr>
          <a:xfrm>
            <a:off x="163757" y="1617484"/>
            <a:ext cx="1118319" cy="369332"/>
          </a:xfrm>
          <a:prstGeom prst="rect">
            <a:avLst/>
          </a:prstGeom>
          <a:noFill/>
        </p:spPr>
        <p:txBody>
          <a:bodyPr wrap="none" rtlCol="0">
            <a:spAutoFit/>
          </a:bodyPr>
          <a:lstStyle/>
          <a:p>
            <a:r>
              <a:rPr lang="sv-SE" dirty="0" smtClean="0"/>
              <a:t>EPPR IWG</a:t>
            </a:r>
            <a:endParaRPr lang="sv-SE" dirty="0"/>
          </a:p>
        </p:txBody>
      </p:sp>
      <p:cxnSp>
        <p:nvCxnSpPr>
          <p:cNvPr id="19" name="Rak 18"/>
          <p:cNvCxnSpPr/>
          <p:nvPr/>
        </p:nvCxnSpPr>
        <p:spPr>
          <a:xfrm>
            <a:off x="1509146" y="1690688"/>
            <a:ext cx="0" cy="4239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ak 23"/>
          <p:cNvCxnSpPr/>
          <p:nvPr/>
        </p:nvCxnSpPr>
        <p:spPr>
          <a:xfrm>
            <a:off x="3979740" y="1662782"/>
            <a:ext cx="0" cy="4239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Rak 25"/>
          <p:cNvCxnSpPr/>
          <p:nvPr/>
        </p:nvCxnSpPr>
        <p:spPr>
          <a:xfrm>
            <a:off x="8384330" y="1765814"/>
            <a:ext cx="0" cy="423909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7" name="textruta 26"/>
          <p:cNvSpPr txBox="1"/>
          <p:nvPr/>
        </p:nvSpPr>
        <p:spPr>
          <a:xfrm>
            <a:off x="10936373" y="6092105"/>
            <a:ext cx="652743" cy="369332"/>
          </a:xfrm>
          <a:prstGeom prst="rect">
            <a:avLst/>
          </a:prstGeom>
          <a:noFill/>
        </p:spPr>
        <p:txBody>
          <a:bodyPr wrap="none" rtlCol="0">
            <a:spAutoFit/>
          </a:bodyPr>
          <a:lstStyle/>
          <a:p>
            <a:r>
              <a:rPr lang="sv-SE" dirty="0" smtClean="0"/>
              <a:t>2017</a:t>
            </a:r>
            <a:endParaRPr lang="sv-SE" dirty="0"/>
          </a:p>
        </p:txBody>
      </p:sp>
      <p:cxnSp>
        <p:nvCxnSpPr>
          <p:cNvPr id="29" name="Rak 28"/>
          <p:cNvCxnSpPr/>
          <p:nvPr/>
        </p:nvCxnSpPr>
        <p:spPr>
          <a:xfrm>
            <a:off x="11189776" y="1737908"/>
            <a:ext cx="0" cy="4239091"/>
          </a:xfrm>
          <a:prstGeom prst="line">
            <a:avLst/>
          </a:prstGeom>
        </p:spPr>
        <p:style>
          <a:lnRef idx="1">
            <a:schemeClr val="accent1"/>
          </a:lnRef>
          <a:fillRef idx="0">
            <a:schemeClr val="accent1"/>
          </a:fillRef>
          <a:effectRef idx="0">
            <a:schemeClr val="accent1"/>
          </a:effectRef>
          <a:fontRef idx="minor">
            <a:schemeClr val="tx1"/>
          </a:fontRef>
        </p:style>
      </p:cxnSp>
      <p:sp>
        <p:nvSpPr>
          <p:cNvPr id="20" name="5-udd 19"/>
          <p:cNvSpPr/>
          <p:nvPr/>
        </p:nvSpPr>
        <p:spPr>
          <a:xfrm>
            <a:off x="1365538" y="1657008"/>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5-udd 29"/>
          <p:cNvSpPr/>
          <p:nvPr/>
        </p:nvSpPr>
        <p:spPr>
          <a:xfrm>
            <a:off x="1962075" y="1652652"/>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5-udd 30"/>
          <p:cNvSpPr/>
          <p:nvPr/>
        </p:nvSpPr>
        <p:spPr>
          <a:xfrm>
            <a:off x="2445732" y="1664933"/>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5-udd 31"/>
          <p:cNvSpPr/>
          <p:nvPr/>
        </p:nvSpPr>
        <p:spPr>
          <a:xfrm>
            <a:off x="3857490" y="1652652"/>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5-udd 32"/>
          <p:cNvSpPr/>
          <p:nvPr/>
        </p:nvSpPr>
        <p:spPr>
          <a:xfrm>
            <a:off x="4233447" y="1652652"/>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5-udd 33"/>
          <p:cNvSpPr/>
          <p:nvPr/>
        </p:nvSpPr>
        <p:spPr>
          <a:xfrm>
            <a:off x="4718434" y="1664933"/>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textruta 34"/>
          <p:cNvSpPr txBox="1"/>
          <p:nvPr/>
        </p:nvSpPr>
        <p:spPr>
          <a:xfrm>
            <a:off x="4607209" y="1373693"/>
            <a:ext cx="500458" cy="369332"/>
          </a:xfrm>
          <a:prstGeom prst="rect">
            <a:avLst/>
          </a:prstGeom>
          <a:noFill/>
        </p:spPr>
        <p:txBody>
          <a:bodyPr wrap="none" rtlCol="0">
            <a:spAutoFit/>
          </a:bodyPr>
          <a:lstStyle/>
          <a:p>
            <a:r>
              <a:rPr lang="sv-SE" dirty="0" smtClean="0"/>
              <a:t>7th</a:t>
            </a:r>
            <a:endParaRPr lang="sv-SE" dirty="0"/>
          </a:p>
        </p:txBody>
      </p:sp>
      <p:sp>
        <p:nvSpPr>
          <p:cNvPr id="36" name="textruta 35"/>
          <p:cNvSpPr txBox="1"/>
          <p:nvPr/>
        </p:nvSpPr>
        <p:spPr>
          <a:xfrm>
            <a:off x="4115940" y="1382736"/>
            <a:ext cx="500458" cy="369332"/>
          </a:xfrm>
          <a:prstGeom prst="rect">
            <a:avLst/>
          </a:prstGeom>
          <a:noFill/>
        </p:spPr>
        <p:txBody>
          <a:bodyPr wrap="none" rtlCol="0">
            <a:spAutoFit/>
          </a:bodyPr>
          <a:lstStyle/>
          <a:p>
            <a:r>
              <a:rPr lang="sv-SE" dirty="0" smtClean="0"/>
              <a:t>6th</a:t>
            </a:r>
            <a:endParaRPr lang="sv-SE" dirty="0"/>
          </a:p>
        </p:txBody>
      </p:sp>
      <p:sp>
        <p:nvSpPr>
          <p:cNvPr id="37" name="textruta 36"/>
          <p:cNvSpPr txBox="1"/>
          <p:nvPr/>
        </p:nvSpPr>
        <p:spPr>
          <a:xfrm>
            <a:off x="3727297" y="1395254"/>
            <a:ext cx="500458" cy="369332"/>
          </a:xfrm>
          <a:prstGeom prst="rect">
            <a:avLst/>
          </a:prstGeom>
          <a:noFill/>
        </p:spPr>
        <p:txBody>
          <a:bodyPr wrap="none" rtlCol="0">
            <a:spAutoFit/>
          </a:bodyPr>
          <a:lstStyle/>
          <a:p>
            <a:r>
              <a:rPr lang="sv-SE" dirty="0"/>
              <a:t>5</a:t>
            </a:r>
            <a:r>
              <a:rPr lang="sv-SE" dirty="0" smtClean="0"/>
              <a:t>th</a:t>
            </a:r>
            <a:endParaRPr lang="sv-SE" dirty="0"/>
          </a:p>
        </p:txBody>
      </p:sp>
      <p:sp>
        <p:nvSpPr>
          <p:cNvPr id="38" name="5-udd 37"/>
          <p:cNvSpPr/>
          <p:nvPr/>
        </p:nvSpPr>
        <p:spPr>
          <a:xfrm>
            <a:off x="3263157" y="1661338"/>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textruta 39"/>
          <p:cNvSpPr txBox="1"/>
          <p:nvPr/>
        </p:nvSpPr>
        <p:spPr>
          <a:xfrm>
            <a:off x="3188884" y="1377379"/>
            <a:ext cx="500458" cy="369332"/>
          </a:xfrm>
          <a:prstGeom prst="rect">
            <a:avLst/>
          </a:prstGeom>
          <a:noFill/>
        </p:spPr>
        <p:txBody>
          <a:bodyPr wrap="none" rtlCol="0">
            <a:spAutoFit/>
          </a:bodyPr>
          <a:lstStyle/>
          <a:p>
            <a:r>
              <a:rPr lang="sv-SE" dirty="0" smtClean="0"/>
              <a:t>4th</a:t>
            </a:r>
            <a:endParaRPr lang="sv-SE" dirty="0"/>
          </a:p>
        </p:txBody>
      </p:sp>
      <p:sp>
        <p:nvSpPr>
          <p:cNvPr id="41" name="textruta 40"/>
          <p:cNvSpPr txBox="1"/>
          <p:nvPr/>
        </p:nvSpPr>
        <p:spPr>
          <a:xfrm>
            <a:off x="2374795" y="1372786"/>
            <a:ext cx="500522" cy="369332"/>
          </a:xfrm>
          <a:prstGeom prst="rect">
            <a:avLst/>
          </a:prstGeom>
          <a:noFill/>
        </p:spPr>
        <p:txBody>
          <a:bodyPr wrap="none" rtlCol="0">
            <a:spAutoFit/>
          </a:bodyPr>
          <a:lstStyle/>
          <a:p>
            <a:r>
              <a:rPr lang="sv-SE" dirty="0" smtClean="0"/>
              <a:t>3rd</a:t>
            </a:r>
            <a:endParaRPr lang="sv-SE" dirty="0"/>
          </a:p>
        </p:txBody>
      </p:sp>
      <p:sp>
        <p:nvSpPr>
          <p:cNvPr id="42" name="textruta 41"/>
          <p:cNvSpPr txBox="1"/>
          <p:nvPr/>
        </p:nvSpPr>
        <p:spPr>
          <a:xfrm>
            <a:off x="1861621" y="1394085"/>
            <a:ext cx="545342" cy="369332"/>
          </a:xfrm>
          <a:prstGeom prst="rect">
            <a:avLst/>
          </a:prstGeom>
          <a:noFill/>
        </p:spPr>
        <p:txBody>
          <a:bodyPr wrap="none" rtlCol="0">
            <a:spAutoFit/>
          </a:bodyPr>
          <a:lstStyle/>
          <a:p>
            <a:r>
              <a:rPr lang="sv-SE" dirty="0" smtClean="0"/>
              <a:t>2nd</a:t>
            </a:r>
            <a:endParaRPr lang="sv-SE" dirty="0"/>
          </a:p>
        </p:txBody>
      </p:sp>
      <p:sp>
        <p:nvSpPr>
          <p:cNvPr id="43" name="textruta 42"/>
          <p:cNvSpPr txBox="1"/>
          <p:nvPr/>
        </p:nvSpPr>
        <p:spPr>
          <a:xfrm>
            <a:off x="1255154" y="1404467"/>
            <a:ext cx="465833" cy="369332"/>
          </a:xfrm>
          <a:prstGeom prst="rect">
            <a:avLst/>
          </a:prstGeom>
          <a:noFill/>
        </p:spPr>
        <p:txBody>
          <a:bodyPr wrap="none" rtlCol="0">
            <a:spAutoFit/>
          </a:bodyPr>
          <a:lstStyle/>
          <a:p>
            <a:r>
              <a:rPr lang="sv-SE" dirty="0" smtClean="0"/>
              <a:t>1st</a:t>
            </a:r>
            <a:endParaRPr lang="sv-SE" dirty="0"/>
          </a:p>
        </p:txBody>
      </p:sp>
      <p:sp>
        <p:nvSpPr>
          <p:cNvPr id="44" name="Rektangel 43"/>
          <p:cNvSpPr/>
          <p:nvPr/>
        </p:nvSpPr>
        <p:spPr>
          <a:xfrm>
            <a:off x="1509146" y="2026508"/>
            <a:ext cx="1116488" cy="2725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textruta 44"/>
          <p:cNvSpPr txBox="1"/>
          <p:nvPr/>
        </p:nvSpPr>
        <p:spPr>
          <a:xfrm>
            <a:off x="156529" y="1978119"/>
            <a:ext cx="1557221" cy="369332"/>
          </a:xfrm>
          <a:prstGeom prst="rect">
            <a:avLst/>
          </a:prstGeom>
          <a:noFill/>
        </p:spPr>
        <p:txBody>
          <a:bodyPr wrap="none" rtlCol="0">
            <a:spAutoFit/>
          </a:bodyPr>
          <a:lstStyle/>
          <a:p>
            <a:r>
              <a:rPr lang="sv-SE" dirty="0" err="1" smtClean="0"/>
              <a:t>ToR</a:t>
            </a:r>
            <a:r>
              <a:rPr lang="sv-SE" dirty="0" smtClean="0"/>
              <a:t>/ </a:t>
            </a:r>
            <a:r>
              <a:rPr lang="sv-SE" dirty="0" err="1" smtClean="0"/>
              <a:t>Roadmap</a:t>
            </a:r>
            <a:endParaRPr lang="sv-SE" dirty="0"/>
          </a:p>
        </p:txBody>
      </p:sp>
      <p:sp>
        <p:nvSpPr>
          <p:cNvPr id="47" name="Rektangel 46"/>
          <p:cNvSpPr/>
          <p:nvPr/>
        </p:nvSpPr>
        <p:spPr>
          <a:xfrm>
            <a:off x="2627939" y="2473797"/>
            <a:ext cx="5756391" cy="23450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textruta 47"/>
          <p:cNvSpPr txBox="1"/>
          <p:nvPr/>
        </p:nvSpPr>
        <p:spPr>
          <a:xfrm>
            <a:off x="178241" y="2377488"/>
            <a:ext cx="3540393" cy="369332"/>
          </a:xfrm>
          <a:prstGeom prst="rect">
            <a:avLst/>
          </a:prstGeom>
          <a:noFill/>
        </p:spPr>
        <p:txBody>
          <a:bodyPr wrap="none" rtlCol="0">
            <a:spAutoFit/>
          </a:bodyPr>
          <a:lstStyle/>
          <a:p>
            <a:r>
              <a:rPr lang="sv-SE" dirty="0" smtClean="0"/>
              <a:t>GTR </a:t>
            </a:r>
            <a:r>
              <a:rPr lang="sv-SE" dirty="0" err="1" smtClean="0"/>
              <a:t>Evap</a:t>
            </a:r>
            <a:r>
              <a:rPr lang="sv-SE" dirty="0" smtClean="0"/>
              <a:t> </a:t>
            </a:r>
            <a:r>
              <a:rPr lang="sv-SE" dirty="0" err="1" smtClean="0"/>
              <a:t>incl</a:t>
            </a:r>
            <a:r>
              <a:rPr lang="sv-SE" dirty="0" smtClean="0"/>
              <a:t> </a:t>
            </a:r>
            <a:r>
              <a:rPr lang="sv-SE" dirty="0" err="1" smtClean="0"/>
              <a:t>crankcase</a:t>
            </a:r>
            <a:r>
              <a:rPr lang="sv-SE" dirty="0" smtClean="0"/>
              <a:t> </a:t>
            </a:r>
            <a:r>
              <a:rPr lang="sv-SE" dirty="0" err="1" smtClean="0"/>
              <a:t>req</a:t>
            </a:r>
            <a:r>
              <a:rPr lang="sv-SE" dirty="0" smtClean="0"/>
              <a:t>  (L1/L3)</a:t>
            </a:r>
            <a:endParaRPr lang="sv-SE" dirty="0"/>
          </a:p>
        </p:txBody>
      </p:sp>
      <p:sp>
        <p:nvSpPr>
          <p:cNvPr id="49" name="textruta 48"/>
          <p:cNvSpPr txBox="1"/>
          <p:nvPr/>
        </p:nvSpPr>
        <p:spPr>
          <a:xfrm>
            <a:off x="5618383" y="6375443"/>
            <a:ext cx="617477" cy="369332"/>
          </a:xfrm>
          <a:prstGeom prst="rect">
            <a:avLst/>
          </a:prstGeom>
          <a:noFill/>
        </p:spPr>
        <p:txBody>
          <a:bodyPr wrap="none" rtlCol="0">
            <a:spAutoFit/>
          </a:bodyPr>
          <a:lstStyle/>
          <a:p>
            <a:r>
              <a:rPr lang="sv-SE" dirty="0" smtClean="0"/>
              <a:t>70th</a:t>
            </a:r>
            <a:endParaRPr lang="sv-SE" dirty="0"/>
          </a:p>
        </p:txBody>
      </p:sp>
      <p:sp>
        <p:nvSpPr>
          <p:cNvPr id="50" name="textruta 49"/>
          <p:cNvSpPr txBox="1"/>
          <p:nvPr/>
        </p:nvSpPr>
        <p:spPr>
          <a:xfrm>
            <a:off x="176988" y="2708086"/>
            <a:ext cx="2474267" cy="369332"/>
          </a:xfrm>
          <a:prstGeom prst="rect">
            <a:avLst/>
          </a:prstGeom>
          <a:noFill/>
        </p:spPr>
        <p:txBody>
          <a:bodyPr wrap="none" rtlCol="0">
            <a:spAutoFit/>
          </a:bodyPr>
          <a:lstStyle/>
          <a:p>
            <a:r>
              <a:rPr lang="sv-SE" dirty="0" smtClean="0"/>
              <a:t>GTR OBD UN </a:t>
            </a:r>
            <a:r>
              <a:rPr lang="sv-SE" dirty="0" err="1" smtClean="0"/>
              <a:t>Stage</a:t>
            </a:r>
            <a:r>
              <a:rPr lang="sv-SE" dirty="0" smtClean="0"/>
              <a:t> I (L3)</a:t>
            </a:r>
            <a:endParaRPr lang="sv-SE" dirty="0"/>
          </a:p>
        </p:txBody>
      </p:sp>
      <p:sp>
        <p:nvSpPr>
          <p:cNvPr id="51" name="Rektangel 50"/>
          <p:cNvSpPr/>
          <p:nvPr/>
        </p:nvSpPr>
        <p:spPr>
          <a:xfrm>
            <a:off x="2624031" y="2888366"/>
            <a:ext cx="6817859" cy="18905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textruta 51"/>
          <p:cNvSpPr txBox="1"/>
          <p:nvPr/>
        </p:nvSpPr>
        <p:spPr>
          <a:xfrm>
            <a:off x="212733" y="3105884"/>
            <a:ext cx="3647473" cy="369332"/>
          </a:xfrm>
          <a:prstGeom prst="rect">
            <a:avLst/>
          </a:prstGeom>
          <a:noFill/>
        </p:spPr>
        <p:txBody>
          <a:bodyPr wrap="none" rtlCol="0">
            <a:spAutoFit/>
          </a:bodyPr>
          <a:lstStyle/>
          <a:p>
            <a:r>
              <a:rPr lang="sv-SE" dirty="0" smtClean="0"/>
              <a:t>GTR 2 </a:t>
            </a:r>
            <a:r>
              <a:rPr lang="sv-SE" dirty="0"/>
              <a:t>:</a:t>
            </a:r>
            <a:r>
              <a:rPr lang="sv-SE" dirty="0" err="1" smtClean="0"/>
              <a:t>Type</a:t>
            </a:r>
            <a:r>
              <a:rPr lang="sv-SE" dirty="0" smtClean="0"/>
              <a:t> I, II VII (CO2/FC)  (L1/L3)</a:t>
            </a:r>
            <a:endParaRPr lang="sv-SE" dirty="0"/>
          </a:p>
        </p:txBody>
      </p:sp>
      <p:sp>
        <p:nvSpPr>
          <p:cNvPr id="53" name="Rektangel 52"/>
          <p:cNvSpPr/>
          <p:nvPr/>
        </p:nvSpPr>
        <p:spPr>
          <a:xfrm>
            <a:off x="3991718" y="3192505"/>
            <a:ext cx="5450172" cy="26302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textruta 45"/>
          <p:cNvSpPr txBox="1"/>
          <p:nvPr/>
        </p:nvSpPr>
        <p:spPr>
          <a:xfrm>
            <a:off x="6676964" y="6367342"/>
            <a:ext cx="582852" cy="369332"/>
          </a:xfrm>
          <a:prstGeom prst="rect">
            <a:avLst/>
          </a:prstGeom>
          <a:noFill/>
        </p:spPr>
        <p:txBody>
          <a:bodyPr wrap="none" rtlCol="0">
            <a:spAutoFit/>
          </a:bodyPr>
          <a:lstStyle/>
          <a:p>
            <a:r>
              <a:rPr lang="sv-SE" dirty="0" smtClean="0"/>
              <a:t>71st</a:t>
            </a:r>
            <a:endParaRPr lang="sv-SE" dirty="0"/>
          </a:p>
        </p:txBody>
      </p:sp>
      <p:sp>
        <p:nvSpPr>
          <p:cNvPr id="58" name="textruta 57"/>
          <p:cNvSpPr txBox="1"/>
          <p:nvPr/>
        </p:nvSpPr>
        <p:spPr>
          <a:xfrm>
            <a:off x="8074044" y="6365782"/>
            <a:ext cx="715260" cy="369332"/>
          </a:xfrm>
          <a:prstGeom prst="rect">
            <a:avLst/>
          </a:prstGeom>
          <a:noFill/>
        </p:spPr>
        <p:txBody>
          <a:bodyPr wrap="none" rtlCol="0">
            <a:spAutoFit/>
          </a:bodyPr>
          <a:lstStyle/>
          <a:p>
            <a:r>
              <a:rPr lang="sv-SE" dirty="0" smtClean="0"/>
              <a:t>72nd </a:t>
            </a:r>
            <a:endParaRPr lang="sv-SE" dirty="0"/>
          </a:p>
        </p:txBody>
      </p:sp>
      <p:sp>
        <p:nvSpPr>
          <p:cNvPr id="61" name="textruta 60"/>
          <p:cNvSpPr txBox="1"/>
          <p:nvPr/>
        </p:nvSpPr>
        <p:spPr>
          <a:xfrm>
            <a:off x="292808" y="4019211"/>
            <a:ext cx="2246641" cy="369332"/>
          </a:xfrm>
          <a:prstGeom prst="rect">
            <a:avLst/>
          </a:prstGeom>
          <a:noFill/>
        </p:spPr>
        <p:txBody>
          <a:bodyPr wrap="none" rtlCol="0">
            <a:spAutoFit/>
          </a:bodyPr>
          <a:lstStyle/>
          <a:p>
            <a:r>
              <a:rPr lang="sv-SE" dirty="0" err="1" smtClean="0"/>
              <a:t>Crankcase</a:t>
            </a:r>
            <a:r>
              <a:rPr lang="sv-SE" dirty="0" smtClean="0"/>
              <a:t> test (L1/L3)</a:t>
            </a:r>
            <a:endParaRPr lang="sv-SE" dirty="0"/>
          </a:p>
        </p:txBody>
      </p:sp>
      <p:sp>
        <p:nvSpPr>
          <p:cNvPr id="63" name="5-udd 62"/>
          <p:cNvSpPr/>
          <p:nvPr/>
        </p:nvSpPr>
        <p:spPr>
          <a:xfrm>
            <a:off x="5381164" y="1700157"/>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textruta 63"/>
          <p:cNvSpPr txBox="1"/>
          <p:nvPr/>
        </p:nvSpPr>
        <p:spPr>
          <a:xfrm>
            <a:off x="5269995" y="1395055"/>
            <a:ext cx="500458" cy="369332"/>
          </a:xfrm>
          <a:prstGeom prst="rect">
            <a:avLst/>
          </a:prstGeom>
          <a:noFill/>
        </p:spPr>
        <p:txBody>
          <a:bodyPr wrap="none" rtlCol="0">
            <a:spAutoFit/>
          </a:bodyPr>
          <a:lstStyle/>
          <a:p>
            <a:r>
              <a:rPr lang="sv-SE" dirty="0"/>
              <a:t>8</a:t>
            </a:r>
            <a:r>
              <a:rPr lang="sv-SE" dirty="0" smtClean="0"/>
              <a:t>th</a:t>
            </a:r>
            <a:endParaRPr lang="sv-SE" dirty="0"/>
          </a:p>
        </p:txBody>
      </p:sp>
      <p:sp>
        <p:nvSpPr>
          <p:cNvPr id="65" name="5-udd 64"/>
          <p:cNvSpPr/>
          <p:nvPr/>
        </p:nvSpPr>
        <p:spPr>
          <a:xfrm>
            <a:off x="5885489" y="1710558"/>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6" name="textruta 65"/>
          <p:cNvSpPr txBox="1"/>
          <p:nvPr/>
        </p:nvSpPr>
        <p:spPr>
          <a:xfrm>
            <a:off x="5826528" y="1404203"/>
            <a:ext cx="500458" cy="369332"/>
          </a:xfrm>
          <a:prstGeom prst="rect">
            <a:avLst/>
          </a:prstGeom>
          <a:noFill/>
        </p:spPr>
        <p:txBody>
          <a:bodyPr wrap="none" rtlCol="0">
            <a:spAutoFit/>
          </a:bodyPr>
          <a:lstStyle/>
          <a:p>
            <a:r>
              <a:rPr lang="sv-SE" dirty="0" smtClean="0"/>
              <a:t>9th</a:t>
            </a:r>
            <a:endParaRPr lang="sv-SE" dirty="0"/>
          </a:p>
        </p:txBody>
      </p:sp>
      <p:sp>
        <p:nvSpPr>
          <p:cNvPr id="68" name="textruta 67"/>
          <p:cNvSpPr txBox="1"/>
          <p:nvPr/>
        </p:nvSpPr>
        <p:spPr>
          <a:xfrm>
            <a:off x="288054" y="4304485"/>
            <a:ext cx="1810176" cy="369332"/>
          </a:xfrm>
          <a:prstGeom prst="rect">
            <a:avLst/>
          </a:prstGeom>
          <a:noFill/>
        </p:spPr>
        <p:txBody>
          <a:bodyPr wrap="none" rtlCol="0">
            <a:spAutoFit/>
          </a:bodyPr>
          <a:lstStyle/>
          <a:p>
            <a:r>
              <a:rPr lang="sv-SE" dirty="0" err="1" smtClean="0"/>
              <a:t>Durability</a:t>
            </a:r>
            <a:r>
              <a:rPr lang="sv-SE" dirty="0" smtClean="0"/>
              <a:t> (L1/L3)</a:t>
            </a:r>
            <a:endParaRPr lang="sv-SE" dirty="0"/>
          </a:p>
        </p:txBody>
      </p:sp>
      <p:sp>
        <p:nvSpPr>
          <p:cNvPr id="69" name="textruta 68"/>
          <p:cNvSpPr txBox="1"/>
          <p:nvPr/>
        </p:nvSpPr>
        <p:spPr>
          <a:xfrm>
            <a:off x="252553" y="4901963"/>
            <a:ext cx="3927678" cy="369332"/>
          </a:xfrm>
          <a:prstGeom prst="rect">
            <a:avLst/>
          </a:prstGeom>
          <a:noFill/>
        </p:spPr>
        <p:txBody>
          <a:bodyPr wrap="none" rtlCol="0">
            <a:spAutoFit/>
          </a:bodyPr>
          <a:lstStyle/>
          <a:p>
            <a:r>
              <a:rPr lang="sv-SE" dirty="0" smtClean="0"/>
              <a:t>Electric </a:t>
            </a:r>
            <a:r>
              <a:rPr lang="sv-SE" dirty="0" err="1" smtClean="0"/>
              <a:t>range</a:t>
            </a:r>
            <a:r>
              <a:rPr lang="sv-SE" dirty="0" smtClean="0"/>
              <a:t> and </a:t>
            </a:r>
            <a:r>
              <a:rPr lang="sv-SE" dirty="0" err="1" smtClean="0"/>
              <a:t>consumption</a:t>
            </a:r>
            <a:r>
              <a:rPr lang="sv-SE" dirty="0" smtClean="0"/>
              <a:t> (L1/L3)</a:t>
            </a:r>
            <a:endParaRPr lang="sv-SE" dirty="0"/>
          </a:p>
        </p:txBody>
      </p:sp>
      <p:sp>
        <p:nvSpPr>
          <p:cNvPr id="70" name="5-udd 69"/>
          <p:cNvSpPr/>
          <p:nvPr/>
        </p:nvSpPr>
        <p:spPr>
          <a:xfrm>
            <a:off x="6432131" y="1733648"/>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1" name="textruta 70"/>
          <p:cNvSpPr txBox="1"/>
          <p:nvPr/>
        </p:nvSpPr>
        <p:spPr>
          <a:xfrm>
            <a:off x="6304725" y="1427895"/>
            <a:ext cx="617477" cy="369332"/>
          </a:xfrm>
          <a:prstGeom prst="rect">
            <a:avLst/>
          </a:prstGeom>
          <a:noFill/>
        </p:spPr>
        <p:txBody>
          <a:bodyPr wrap="none" rtlCol="0">
            <a:spAutoFit/>
          </a:bodyPr>
          <a:lstStyle/>
          <a:p>
            <a:r>
              <a:rPr lang="sv-SE" dirty="0" smtClean="0"/>
              <a:t>10th</a:t>
            </a:r>
            <a:endParaRPr lang="sv-SE" dirty="0"/>
          </a:p>
        </p:txBody>
      </p:sp>
      <p:sp>
        <p:nvSpPr>
          <p:cNvPr id="72" name="textruta 71"/>
          <p:cNvSpPr txBox="1"/>
          <p:nvPr/>
        </p:nvSpPr>
        <p:spPr>
          <a:xfrm>
            <a:off x="265065" y="5148431"/>
            <a:ext cx="5035289" cy="369332"/>
          </a:xfrm>
          <a:prstGeom prst="rect">
            <a:avLst/>
          </a:prstGeom>
          <a:noFill/>
        </p:spPr>
        <p:txBody>
          <a:bodyPr wrap="none" rtlCol="0">
            <a:spAutoFit/>
          </a:bodyPr>
          <a:lstStyle/>
          <a:p>
            <a:r>
              <a:rPr lang="sv-SE" dirty="0" err="1" smtClean="0"/>
              <a:t>Propulsion</a:t>
            </a:r>
            <a:r>
              <a:rPr lang="sv-SE" dirty="0" smtClean="0"/>
              <a:t> </a:t>
            </a:r>
            <a:r>
              <a:rPr lang="sv-SE" dirty="0" err="1" smtClean="0"/>
              <a:t>unit</a:t>
            </a:r>
            <a:r>
              <a:rPr lang="sv-SE" dirty="0" smtClean="0"/>
              <a:t> </a:t>
            </a:r>
            <a:r>
              <a:rPr lang="sv-SE" dirty="0" err="1" smtClean="0"/>
              <a:t>performance</a:t>
            </a:r>
            <a:r>
              <a:rPr lang="sv-SE" dirty="0" smtClean="0"/>
              <a:t> (</a:t>
            </a:r>
            <a:r>
              <a:rPr lang="sv-SE" dirty="0" err="1" smtClean="0"/>
              <a:t>Vmax</a:t>
            </a:r>
            <a:r>
              <a:rPr lang="sv-SE" dirty="0" smtClean="0"/>
              <a:t>, Power, </a:t>
            </a:r>
            <a:r>
              <a:rPr lang="sv-SE" dirty="0" err="1" smtClean="0"/>
              <a:t>Torque</a:t>
            </a:r>
            <a:r>
              <a:rPr lang="sv-SE" dirty="0" smtClean="0"/>
              <a:t>)</a:t>
            </a:r>
            <a:endParaRPr lang="sv-SE" dirty="0"/>
          </a:p>
        </p:txBody>
      </p:sp>
      <p:cxnSp>
        <p:nvCxnSpPr>
          <p:cNvPr id="25" name="Rak 24"/>
          <p:cNvCxnSpPr/>
          <p:nvPr/>
        </p:nvCxnSpPr>
        <p:spPr>
          <a:xfrm>
            <a:off x="6040378" y="1710558"/>
            <a:ext cx="0" cy="4239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flipV="1">
            <a:off x="7065146" y="1913286"/>
            <a:ext cx="0" cy="417881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5-udd 72"/>
          <p:cNvSpPr/>
          <p:nvPr/>
        </p:nvSpPr>
        <p:spPr>
          <a:xfrm>
            <a:off x="6922818" y="1737840"/>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4" name="5-udd 73"/>
          <p:cNvSpPr/>
          <p:nvPr/>
        </p:nvSpPr>
        <p:spPr>
          <a:xfrm>
            <a:off x="7415097" y="1737839"/>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5" name="textruta 74"/>
          <p:cNvSpPr txBox="1"/>
          <p:nvPr/>
        </p:nvSpPr>
        <p:spPr>
          <a:xfrm>
            <a:off x="6807659" y="1442190"/>
            <a:ext cx="617477" cy="369332"/>
          </a:xfrm>
          <a:prstGeom prst="rect">
            <a:avLst/>
          </a:prstGeom>
          <a:noFill/>
        </p:spPr>
        <p:txBody>
          <a:bodyPr wrap="none" rtlCol="0">
            <a:spAutoFit/>
          </a:bodyPr>
          <a:lstStyle/>
          <a:p>
            <a:r>
              <a:rPr lang="sv-SE" dirty="0" smtClean="0"/>
              <a:t>11th</a:t>
            </a:r>
            <a:endParaRPr lang="sv-SE" dirty="0"/>
          </a:p>
        </p:txBody>
      </p:sp>
      <p:sp>
        <p:nvSpPr>
          <p:cNvPr id="76" name="textruta 75"/>
          <p:cNvSpPr txBox="1"/>
          <p:nvPr/>
        </p:nvSpPr>
        <p:spPr>
          <a:xfrm>
            <a:off x="7318948" y="1440243"/>
            <a:ext cx="617477" cy="369332"/>
          </a:xfrm>
          <a:prstGeom prst="rect">
            <a:avLst/>
          </a:prstGeom>
          <a:noFill/>
        </p:spPr>
        <p:txBody>
          <a:bodyPr wrap="none" rtlCol="0">
            <a:spAutoFit/>
          </a:bodyPr>
          <a:lstStyle/>
          <a:p>
            <a:r>
              <a:rPr lang="sv-SE" dirty="0" smtClean="0"/>
              <a:t>12th</a:t>
            </a:r>
            <a:endParaRPr lang="sv-SE" dirty="0"/>
          </a:p>
        </p:txBody>
      </p:sp>
      <p:sp>
        <p:nvSpPr>
          <p:cNvPr id="5" name="Höger 4"/>
          <p:cNvSpPr/>
          <p:nvPr/>
        </p:nvSpPr>
        <p:spPr>
          <a:xfrm>
            <a:off x="3381153" y="849741"/>
            <a:ext cx="5003177" cy="3508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extruta 9"/>
          <p:cNvSpPr txBox="1"/>
          <p:nvPr/>
        </p:nvSpPr>
        <p:spPr>
          <a:xfrm>
            <a:off x="6467433" y="551854"/>
            <a:ext cx="851515" cy="369332"/>
          </a:xfrm>
          <a:prstGeom prst="rect">
            <a:avLst/>
          </a:prstGeom>
          <a:noFill/>
        </p:spPr>
        <p:txBody>
          <a:bodyPr wrap="none" rtlCol="0">
            <a:spAutoFit/>
          </a:bodyPr>
          <a:lstStyle/>
          <a:p>
            <a:r>
              <a:rPr lang="sv-SE" dirty="0" err="1" smtClean="0"/>
              <a:t>Phase</a:t>
            </a:r>
            <a:r>
              <a:rPr lang="sv-SE" dirty="0" smtClean="0"/>
              <a:t> I</a:t>
            </a:r>
            <a:endParaRPr lang="sv-SE" dirty="0"/>
          </a:p>
        </p:txBody>
      </p:sp>
      <p:sp>
        <p:nvSpPr>
          <p:cNvPr id="77" name="Höger 76"/>
          <p:cNvSpPr/>
          <p:nvPr/>
        </p:nvSpPr>
        <p:spPr>
          <a:xfrm>
            <a:off x="8384330" y="874760"/>
            <a:ext cx="3790462" cy="350874"/>
          </a:xfrm>
          <a:prstGeom prst="rightArrow">
            <a:avLst/>
          </a:prstGeom>
          <a:pattFill prst="wdDnDiag">
            <a:fgClr>
              <a:srgbClr val="FF0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8" name="textruta 77"/>
          <p:cNvSpPr txBox="1"/>
          <p:nvPr/>
        </p:nvSpPr>
        <p:spPr>
          <a:xfrm>
            <a:off x="9770658" y="478847"/>
            <a:ext cx="909223" cy="369332"/>
          </a:xfrm>
          <a:prstGeom prst="rect">
            <a:avLst/>
          </a:prstGeom>
          <a:noFill/>
        </p:spPr>
        <p:txBody>
          <a:bodyPr wrap="none" rtlCol="0">
            <a:spAutoFit/>
          </a:bodyPr>
          <a:lstStyle/>
          <a:p>
            <a:r>
              <a:rPr lang="sv-SE" dirty="0" err="1" smtClean="0"/>
              <a:t>Phase</a:t>
            </a:r>
            <a:r>
              <a:rPr lang="sv-SE" dirty="0" smtClean="0"/>
              <a:t> II</a:t>
            </a:r>
            <a:endParaRPr lang="sv-SE" dirty="0"/>
          </a:p>
        </p:txBody>
      </p:sp>
      <p:cxnSp>
        <p:nvCxnSpPr>
          <p:cNvPr id="79" name="Rak 78"/>
          <p:cNvCxnSpPr/>
          <p:nvPr/>
        </p:nvCxnSpPr>
        <p:spPr>
          <a:xfrm>
            <a:off x="7070651" y="1710558"/>
            <a:ext cx="0" cy="4239091"/>
          </a:xfrm>
          <a:prstGeom prst="line">
            <a:avLst/>
          </a:prstGeom>
        </p:spPr>
        <p:style>
          <a:lnRef idx="1">
            <a:schemeClr val="accent1"/>
          </a:lnRef>
          <a:fillRef idx="0">
            <a:schemeClr val="accent1"/>
          </a:fillRef>
          <a:effectRef idx="0">
            <a:schemeClr val="accent1"/>
          </a:effectRef>
          <a:fontRef idx="minor">
            <a:schemeClr val="tx1"/>
          </a:fontRef>
        </p:style>
      </p:cxnSp>
      <p:sp>
        <p:nvSpPr>
          <p:cNvPr id="80" name="5-udd 79"/>
          <p:cNvSpPr/>
          <p:nvPr/>
        </p:nvSpPr>
        <p:spPr>
          <a:xfrm>
            <a:off x="8235603" y="1741112"/>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1" name="textruta 80"/>
          <p:cNvSpPr txBox="1"/>
          <p:nvPr/>
        </p:nvSpPr>
        <p:spPr>
          <a:xfrm>
            <a:off x="8130924" y="1455116"/>
            <a:ext cx="617477" cy="369332"/>
          </a:xfrm>
          <a:prstGeom prst="rect">
            <a:avLst/>
          </a:prstGeom>
          <a:noFill/>
        </p:spPr>
        <p:txBody>
          <a:bodyPr wrap="none" rtlCol="0">
            <a:spAutoFit/>
          </a:bodyPr>
          <a:lstStyle/>
          <a:p>
            <a:r>
              <a:rPr lang="sv-SE" dirty="0" smtClean="0"/>
              <a:t>13th</a:t>
            </a:r>
            <a:endParaRPr lang="sv-SE" dirty="0"/>
          </a:p>
        </p:txBody>
      </p:sp>
      <p:sp>
        <p:nvSpPr>
          <p:cNvPr id="83" name="textruta 82"/>
          <p:cNvSpPr txBox="1"/>
          <p:nvPr/>
        </p:nvSpPr>
        <p:spPr>
          <a:xfrm>
            <a:off x="298796" y="3760111"/>
            <a:ext cx="2818016" cy="369332"/>
          </a:xfrm>
          <a:prstGeom prst="rect">
            <a:avLst/>
          </a:prstGeom>
          <a:noFill/>
        </p:spPr>
        <p:txBody>
          <a:bodyPr wrap="none" rtlCol="0">
            <a:spAutoFit/>
          </a:bodyPr>
          <a:lstStyle/>
          <a:p>
            <a:r>
              <a:rPr lang="sv-SE" dirty="0" err="1" smtClean="0"/>
              <a:t>Amend</a:t>
            </a:r>
            <a:r>
              <a:rPr lang="sv-SE" dirty="0" smtClean="0"/>
              <a:t> </a:t>
            </a:r>
            <a:r>
              <a:rPr lang="sv-SE" dirty="0" err="1" smtClean="0"/>
              <a:t>GTRs</a:t>
            </a:r>
            <a:r>
              <a:rPr lang="sv-SE" dirty="0" smtClean="0"/>
              <a:t> for 3/</a:t>
            </a:r>
            <a:r>
              <a:rPr lang="sv-SE" dirty="0" err="1" smtClean="0"/>
              <a:t>wheelers</a:t>
            </a:r>
            <a:endParaRPr lang="sv-SE" dirty="0"/>
          </a:p>
        </p:txBody>
      </p:sp>
      <p:sp>
        <p:nvSpPr>
          <p:cNvPr id="67" name="textruta 49"/>
          <p:cNvSpPr txBox="1"/>
          <p:nvPr/>
        </p:nvSpPr>
        <p:spPr>
          <a:xfrm>
            <a:off x="274796" y="4594524"/>
            <a:ext cx="2531975" cy="369332"/>
          </a:xfrm>
          <a:prstGeom prst="rect">
            <a:avLst/>
          </a:prstGeom>
          <a:noFill/>
        </p:spPr>
        <p:txBody>
          <a:bodyPr wrap="none" rtlCol="0">
            <a:spAutoFit/>
          </a:bodyPr>
          <a:lstStyle/>
          <a:p>
            <a:r>
              <a:rPr lang="sv-SE" dirty="0" smtClean="0"/>
              <a:t>GTR OBD UN Stage II (L3)</a:t>
            </a:r>
            <a:endParaRPr lang="sv-SE" dirty="0"/>
          </a:p>
        </p:txBody>
      </p:sp>
      <p:sp>
        <p:nvSpPr>
          <p:cNvPr id="3" name="Höger klammerparentes 2"/>
          <p:cNvSpPr/>
          <p:nvPr/>
        </p:nvSpPr>
        <p:spPr>
          <a:xfrm>
            <a:off x="5221539" y="3866455"/>
            <a:ext cx="663950" cy="2035418"/>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12" name="textruta 11"/>
          <p:cNvSpPr txBox="1"/>
          <p:nvPr/>
        </p:nvSpPr>
        <p:spPr>
          <a:xfrm>
            <a:off x="5837950" y="4501452"/>
            <a:ext cx="1538204" cy="707886"/>
          </a:xfrm>
          <a:prstGeom prst="rect">
            <a:avLst/>
          </a:prstGeom>
          <a:noFill/>
        </p:spPr>
        <p:txBody>
          <a:bodyPr wrap="square" rtlCol="0">
            <a:spAutoFit/>
          </a:bodyPr>
          <a:lstStyle/>
          <a:p>
            <a:r>
              <a:rPr lang="sv-SE" sz="2000" b="1" dirty="0" err="1"/>
              <a:t>Topics</a:t>
            </a:r>
            <a:r>
              <a:rPr lang="sv-SE" sz="2000" b="1" dirty="0"/>
              <a:t> for 2nd </a:t>
            </a:r>
            <a:r>
              <a:rPr lang="sv-SE" sz="2000" b="1" dirty="0" err="1"/>
              <a:t>phase</a:t>
            </a:r>
            <a:endParaRPr lang="sv-SE" sz="2000" b="1" dirty="0"/>
          </a:p>
        </p:txBody>
      </p:sp>
      <p:sp>
        <p:nvSpPr>
          <p:cNvPr id="82" name="5-udd 81"/>
          <p:cNvSpPr/>
          <p:nvPr/>
        </p:nvSpPr>
        <p:spPr>
          <a:xfrm>
            <a:off x="8831346" y="1745736"/>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4" name="5-udd 83"/>
          <p:cNvSpPr/>
          <p:nvPr/>
        </p:nvSpPr>
        <p:spPr>
          <a:xfrm>
            <a:off x="9293164" y="1736500"/>
            <a:ext cx="287215" cy="26458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6" name="textruta 85"/>
          <p:cNvSpPr txBox="1"/>
          <p:nvPr/>
        </p:nvSpPr>
        <p:spPr>
          <a:xfrm>
            <a:off x="8707337" y="1460520"/>
            <a:ext cx="617477" cy="369332"/>
          </a:xfrm>
          <a:prstGeom prst="rect">
            <a:avLst/>
          </a:prstGeom>
          <a:noFill/>
        </p:spPr>
        <p:txBody>
          <a:bodyPr wrap="none" rtlCol="0">
            <a:spAutoFit/>
          </a:bodyPr>
          <a:lstStyle/>
          <a:p>
            <a:r>
              <a:rPr lang="sv-SE" dirty="0" smtClean="0"/>
              <a:t>14th</a:t>
            </a:r>
            <a:endParaRPr lang="sv-SE" dirty="0"/>
          </a:p>
        </p:txBody>
      </p:sp>
      <p:sp>
        <p:nvSpPr>
          <p:cNvPr id="87" name="textruta 86"/>
          <p:cNvSpPr txBox="1"/>
          <p:nvPr/>
        </p:nvSpPr>
        <p:spPr>
          <a:xfrm>
            <a:off x="9225429" y="1468974"/>
            <a:ext cx="617477" cy="369332"/>
          </a:xfrm>
          <a:prstGeom prst="rect">
            <a:avLst/>
          </a:prstGeom>
          <a:noFill/>
        </p:spPr>
        <p:txBody>
          <a:bodyPr wrap="none" rtlCol="0">
            <a:spAutoFit/>
          </a:bodyPr>
          <a:lstStyle/>
          <a:p>
            <a:r>
              <a:rPr lang="sv-SE" dirty="0" smtClean="0"/>
              <a:t>15th</a:t>
            </a:r>
            <a:endParaRPr lang="sv-SE" dirty="0"/>
          </a:p>
        </p:txBody>
      </p:sp>
      <p:sp>
        <p:nvSpPr>
          <p:cNvPr id="89" name="textruta 88"/>
          <p:cNvSpPr txBox="1"/>
          <p:nvPr/>
        </p:nvSpPr>
        <p:spPr>
          <a:xfrm>
            <a:off x="9187009" y="6351932"/>
            <a:ext cx="715260" cy="369332"/>
          </a:xfrm>
          <a:prstGeom prst="rect">
            <a:avLst/>
          </a:prstGeom>
          <a:noFill/>
        </p:spPr>
        <p:txBody>
          <a:bodyPr wrap="none" rtlCol="0">
            <a:spAutoFit/>
          </a:bodyPr>
          <a:lstStyle/>
          <a:p>
            <a:r>
              <a:rPr lang="sv-SE" dirty="0" smtClean="0"/>
              <a:t>73nd </a:t>
            </a:r>
            <a:endParaRPr lang="sv-SE" dirty="0"/>
          </a:p>
        </p:txBody>
      </p:sp>
      <p:sp>
        <p:nvSpPr>
          <p:cNvPr id="91" name="textruta 90"/>
          <p:cNvSpPr txBox="1"/>
          <p:nvPr/>
        </p:nvSpPr>
        <p:spPr>
          <a:xfrm>
            <a:off x="3794206" y="6343123"/>
            <a:ext cx="1621341" cy="369332"/>
          </a:xfrm>
          <a:prstGeom prst="rect">
            <a:avLst/>
          </a:prstGeom>
          <a:noFill/>
        </p:spPr>
        <p:txBody>
          <a:bodyPr wrap="none" rtlCol="0">
            <a:spAutoFit/>
          </a:bodyPr>
          <a:lstStyle/>
          <a:p>
            <a:r>
              <a:rPr lang="sv-SE" dirty="0" smtClean="0"/>
              <a:t>GRPE-meetings</a:t>
            </a:r>
            <a:endParaRPr lang="sv-SE" dirty="0"/>
          </a:p>
        </p:txBody>
      </p:sp>
      <p:sp>
        <p:nvSpPr>
          <p:cNvPr id="85" name="textruta 84"/>
          <p:cNvSpPr txBox="1"/>
          <p:nvPr/>
        </p:nvSpPr>
        <p:spPr>
          <a:xfrm>
            <a:off x="278480" y="5439816"/>
            <a:ext cx="3191451" cy="369332"/>
          </a:xfrm>
          <a:prstGeom prst="rect">
            <a:avLst/>
          </a:prstGeom>
          <a:noFill/>
        </p:spPr>
        <p:txBody>
          <a:bodyPr wrap="none" rtlCol="0">
            <a:spAutoFit/>
          </a:bodyPr>
          <a:lstStyle/>
          <a:p>
            <a:r>
              <a:rPr lang="sv-SE" dirty="0" err="1" smtClean="0"/>
              <a:t>Development</a:t>
            </a:r>
            <a:r>
              <a:rPr lang="sv-SE" dirty="0" smtClean="0"/>
              <a:t> </a:t>
            </a:r>
            <a:r>
              <a:rPr lang="sv-SE" dirty="0" err="1" smtClean="0"/>
              <a:t>of</a:t>
            </a:r>
            <a:r>
              <a:rPr lang="sv-SE" dirty="0" smtClean="0"/>
              <a:t> UN </a:t>
            </a:r>
            <a:r>
              <a:rPr lang="sv-SE" dirty="0" err="1" smtClean="0"/>
              <a:t>Regulations</a:t>
            </a:r>
            <a:endParaRPr lang="sv-SE" dirty="0"/>
          </a:p>
        </p:txBody>
      </p:sp>
    </p:spTree>
    <p:extLst>
      <p:ext uri="{BB962C8B-B14F-4D97-AF65-F5344CB8AC3E}">
        <p14:creationId xmlns:p14="http://schemas.microsoft.com/office/powerpoint/2010/main" val="4208955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Outline</a:t>
            </a:r>
            <a:endParaRPr lang="sv-SE" dirty="0"/>
          </a:p>
        </p:txBody>
      </p:sp>
      <p:sp>
        <p:nvSpPr>
          <p:cNvPr id="3" name="Platshållare för innehåll 2"/>
          <p:cNvSpPr>
            <a:spLocks noGrp="1"/>
          </p:cNvSpPr>
          <p:nvPr>
            <p:ph idx="1"/>
          </p:nvPr>
        </p:nvSpPr>
        <p:spPr/>
        <p:txBody>
          <a:bodyPr>
            <a:normAutofit lnSpcReduction="10000"/>
          </a:bodyPr>
          <a:lstStyle/>
          <a:p>
            <a:r>
              <a:rPr lang="sv-SE" dirty="0" err="1" smtClean="0"/>
              <a:t>Background</a:t>
            </a:r>
            <a:endParaRPr lang="sv-SE" dirty="0" smtClean="0"/>
          </a:p>
          <a:p>
            <a:r>
              <a:rPr lang="sv-SE" dirty="0" smtClean="0"/>
              <a:t>State </a:t>
            </a:r>
            <a:r>
              <a:rPr lang="sv-SE" dirty="0" err="1" smtClean="0"/>
              <a:t>of</a:t>
            </a:r>
            <a:r>
              <a:rPr lang="sv-SE" dirty="0" smtClean="0"/>
              <a:t> play</a:t>
            </a:r>
          </a:p>
          <a:p>
            <a:r>
              <a:rPr lang="sv-SE" dirty="0" err="1" smtClean="0"/>
              <a:t>Informal</a:t>
            </a:r>
            <a:r>
              <a:rPr lang="sv-SE" dirty="0" smtClean="0"/>
              <a:t> </a:t>
            </a:r>
            <a:r>
              <a:rPr lang="sv-SE" dirty="0" err="1" smtClean="0"/>
              <a:t>document</a:t>
            </a:r>
            <a:r>
              <a:rPr lang="sv-SE" dirty="0" smtClean="0"/>
              <a:t>- </a:t>
            </a:r>
            <a:r>
              <a:rPr lang="sv-SE" dirty="0" err="1" smtClean="0"/>
              <a:t>proposal</a:t>
            </a:r>
            <a:r>
              <a:rPr lang="sv-SE" dirty="0" smtClean="0"/>
              <a:t> for new GTR on </a:t>
            </a:r>
            <a:r>
              <a:rPr lang="sv-SE" dirty="0" err="1" smtClean="0"/>
              <a:t>Evaporative</a:t>
            </a:r>
            <a:r>
              <a:rPr lang="sv-SE" dirty="0" smtClean="0"/>
              <a:t> emissions and </a:t>
            </a:r>
            <a:r>
              <a:rPr lang="sv-SE" dirty="0" err="1" smtClean="0"/>
              <a:t>crankcase</a:t>
            </a:r>
            <a:r>
              <a:rPr lang="sv-SE" dirty="0" smtClean="0"/>
              <a:t> </a:t>
            </a:r>
            <a:r>
              <a:rPr lang="sv-SE" dirty="0" err="1" smtClean="0"/>
              <a:t>gases</a:t>
            </a:r>
            <a:endParaRPr lang="sv-SE" dirty="0" smtClean="0"/>
          </a:p>
          <a:p>
            <a:r>
              <a:rPr lang="sv-SE" dirty="0" smtClean="0"/>
              <a:t>State </a:t>
            </a:r>
            <a:r>
              <a:rPr lang="sv-SE" dirty="0" err="1" smtClean="0"/>
              <a:t>of</a:t>
            </a:r>
            <a:r>
              <a:rPr lang="sv-SE" dirty="0" smtClean="0"/>
              <a:t> play for New GTR on OBD</a:t>
            </a:r>
          </a:p>
          <a:p>
            <a:r>
              <a:rPr lang="sv-SE" dirty="0" smtClean="0"/>
              <a:t>State </a:t>
            </a:r>
            <a:r>
              <a:rPr lang="sv-SE" dirty="0" err="1" smtClean="0"/>
              <a:t>of</a:t>
            </a:r>
            <a:r>
              <a:rPr lang="sv-SE" dirty="0" smtClean="0"/>
              <a:t> play for </a:t>
            </a:r>
            <a:r>
              <a:rPr lang="sv-SE" dirty="0" err="1" smtClean="0"/>
              <a:t>amendments</a:t>
            </a:r>
            <a:r>
              <a:rPr lang="sv-SE" dirty="0" smtClean="0"/>
              <a:t> to GTR 2</a:t>
            </a:r>
          </a:p>
          <a:p>
            <a:r>
              <a:rPr lang="sv-SE" dirty="0" err="1" smtClean="0"/>
              <a:t>Informal</a:t>
            </a:r>
            <a:r>
              <a:rPr lang="sv-SE" dirty="0" smtClean="0"/>
              <a:t> </a:t>
            </a:r>
            <a:r>
              <a:rPr lang="sv-SE" dirty="0" err="1" smtClean="0"/>
              <a:t>document</a:t>
            </a:r>
            <a:r>
              <a:rPr lang="sv-SE" dirty="0" smtClean="0"/>
              <a:t>- </a:t>
            </a:r>
            <a:r>
              <a:rPr lang="sv-SE" dirty="0" err="1" smtClean="0"/>
              <a:t>proposal</a:t>
            </a:r>
            <a:r>
              <a:rPr lang="sv-SE" dirty="0" smtClean="0"/>
              <a:t> for extension </a:t>
            </a:r>
            <a:r>
              <a:rPr lang="sv-SE" dirty="0" err="1" smtClean="0"/>
              <a:t>of</a:t>
            </a:r>
            <a:r>
              <a:rPr lang="sv-SE" dirty="0" smtClean="0"/>
              <a:t> the </a:t>
            </a:r>
            <a:r>
              <a:rPr lang="sv-SE" dirty="0" err="1" smtClean="0"/>
              <a:t>mandate</a:t>
            </a:r>
            <a:endParaRPr lang="sv-SE" dirty="0" smtClean="0"/>
          </a:p>
          <a:p>
            <a:r>
              <a:rPr lang="sv-SE" dirty="0" err="1"/>
              <a:t>Roadmap</a:t>
            </a:r>
            <a:endParaRPr lang="sv-SE" dirty="0"/>
          </a:p>
          <a:p>
            <a:r>
              <a:rPr lang="sv-SE" dirty="0" err="1" smtClean="0"/>
              <a:t>Next</a:t>
            </a:r>
            <a:r>
              <a:rPr lang="sv-SE" dirty="0" smtClean="0"/>
              <a:t> meetings</a:t>
            </a:r>
          </a:p>
          <a:p>
            <a:endParaRPr lang="sv-SE" dirty="0"/>
          </a:p>
        </p:txBody>
      </p:sp>
    </p:spTree>
    <p:extLst>
      <p:ext uri="{BB962C8B-B14F-4D97-AF65-F5344CB8AC3E}">
        <p14:creationId xmlns:p14="http://schemas.microsoft.com/office/powerpoint/2010/main" val="4109924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b="1" dirty="0"/>
              <a:t>Tentative proposal for Phase II (from 2016 </a:t>
            </a:r>
            <a:r>
              <a:rPr lang="en-US" b="1" dirty="0" smtClean="0"/>
              <a:t>and </a:t>
            </a:r>
            <a:r>
              <a:rPr lang="en-US" b="1" dirty="0"/>
              <a:t>beyond)</a:t>
            </a:r>
            <a:endParaRPr lang="sv-SE" b="1" dirty="0"/>
          </a:p>
        </p:txBody>
      </p:sp>
      <p:sp>
        <p:nvSpPr>
          <p:cNvPr id="3" name="Platshållare för innehåll 2"/>
          <p:cNvSpPr>
            <a:spLocks noGrp="1"/>
          </p:cNvSpPr>
          <p:nvPr>
            <p:ph idx="1"/>
          </p:nvPr>
        </p:nvSpPr>
        <p:spPr/>
        <p:txBody>
          <a:bodyPr>
            <a:normAutofit fontScale="92500" lnSpcReduction="20000"/>
          </a:bodyPr>
          <a:lstStyle/>
          <a:p>
            <a:r>
              <a:rPr lang="sv-SE" dirty="0" smtClean="0"/>
              <a:t>GTR on </a:t>
            </a:r>
            <a:r>
              <a:rPr lang="sv-SE" dirty="0" err="1" smtClean="0"/>
              <a:t>Evap</a:t>
            </a:r>
            <a:r>
              <a:rPr lang="sv-SE" dirty="0" smtClean="0"/>
              <a:t> and </a:t>
            </a:r>
            <a:r>
              <a:rPr lang="sv-SE" dirty="0" err="1" smtClean="0"/>
              <a:t>Crankcase</a:t>
            </a:r>
            <a:endParaRPr lang="sv-SE" dirty="0" smtClean="0"/>
          </a:p>
          <a:p>
            <a:pPr lvl="1"/>
            <a:r>
              <a:rPr lang="sv-SE" dirty="0" err="1" smtClean="0"/>
              <a:t>Develop</a:t>
            </a:r>
            <a:r>
              <a:rPr lang="sv-SE" dirty="0" smtClean="0"/>
              <a:t> </a:t>
            </a:r>
            <a:r>
              <a:rPr lang="sv-SE" dirty="0" err="1" smtClean="0"/>
              <a:t>Crankcase</a:t>
            </a:r>
            <a:r>
              <a:rPr lang="sv-SE" dirty="0" smtClean="0"/>
              <a:t> test (L1/L3)</a:t>
            </a:r>
          </a:p>
          <a:p>
            <a:pPr lvl="1"/>
            <a:r>
              <a:rPr lang="sv-SE" dirty="0" err="1" smtClean="0"/>
              <a:t>Amend</a:t>
            </a:r>
            <a:r>
              <a:rPr lang="sv-SE" dirty="0" smtClean="0"/>
              <a:t> GTR on </a:t>
            </a:r>
            <a:r>
              <a:rPr lang="sv-SE" dirty="0" err="1" smtClean="0"/>
              <a:t>Evap</a:t>
            </a:r>
            <a:r>
              <a:rPr lang="sv-SE" dirty="0" smtClean="0"/>
              <a:t> and </a:t>
            </a:r>
            <a:r>
              <a:rPr lang="sv-SE" dirty="0" err="1" smtClean="0"/>
              <a:t>Crankcase</a:t>
            </a:r>
            <a:r>
              <a:rPr lang="sv-SE" dirty="0" smtClean="0"/>
              <a:t> for 3-wheelers</a:t>
            </a:r>
          </a:p>
          <a:p>
            <a:r>
              <a:rPr lang="sv-SE" dirty="0" smtClean="0"/>
              <a:t>GTR on OBD</a:t>
            </a:r>
          </a:p>
          <a:p>
            <a:pPr lvl="1"/>
            <a:r>
              <a:rPr lang="sv-SE" dirty="0" err="1" smtClean="0"/>
              <a:t>Amend</a:t>
            </a:r>
            <a:r>
              <a:rPr lang="sv-SE" dirty="0" smtClean="0"/>
              <a:t> GTR on OBD UN </a:t>
            </a:r>
            <a:r>
              <a:rPr lang="sv-SE" dirty="0" err="1" smtClean="0"/>
              <a:t>Stage</a:t>
            </a:r>
            <a:r>
              <a:rPr lang="sv-SE" dirty="0" smtClean="0"/>
              <a:t> I for 3-wheelers</a:t>
            </a:r>
          </a:p>
          <a:p>
            <a:pPr lvl="1"/>
            <a:r>
              <a:rPr lang="sv-SE" dirty="0" smtClean="0"/>
              <a:t>Amend GTR on OBD UN Stage II for (L3)</a:t>
            </a:r>
          </a:p>
          <a:p>
            <a:r>
              <a:rPr lang="sv-SE" dirty="0" smtClean="0"/>
              <a:t>GTR 2</a:t>
            </a:r>
          </a:p>
          <a:p>
            <a:pPr lvl="1"/>
            <a:r>
              <a:rPr lang="sv-SE" dirty="0" err="1" smtClean="0"/>
              <a:t>Amend</a:t>
            </a:r>
            <a:r>
              <a:rPr lang="sv-SE" dirty="0" smtClean="0"/>
              <a:t> GTR 2 for 3-wheelers (</a:t>
            </a:r>
            <a:r>
              <a:rPr lang="sv-SE" dirty="0" err="1" smtClean="0"/>
              <a:t>conventional</a:t>
            </a:r>
            <a:r>
              <a:rPr lang="sv-SE" dirty="0" smtClean="0"/>
              <a:t> </a:t>
            </a:r>
            <a:r>
              <a:rPr lang="sv-SE" dirty="0" err="1" smtClean="0"/>
              <a:t>propulsion</a:t>
            </a:r>
            <a:r>
              <a:rPr lang="sv-SE" dirty="0" smtClean="0"/>
              <a:t>)</a:t>
            </a:r>
          </a:p>
          <a:p>
            <a:pPr lvl="1"/>
            <a:r>
              <a:rPr lang="sv-SE" dirty="0" err="1" smtClean="0"/>
              <a:t>Amend</a:t>
            </a:r>
            <a:r>
              <a:rPr lang="sv-SE" dirty="0" smtClean="0"/>
              <a:t> GTR 2 for </a:t>
            </a:r>
            <a:r>
              <a:rPr lang="sv-SE" dirty="0" err="1" smtClean="0"/>
              <a:t>electric</a:t>
            </a:r>
            <a:r>
              <a:rPr lang="sv-SE" dirty="0" smtClean="0"/>
              <a:t> </a:t>
            </a:r>
            <a:r>
              <a:rPr lang="sv-SE" dirty="0" err="1" smtClean="0"/>
              <a:t>range</a:t>
            </a:r>
            <a:r>
              <a:rPr lang="sv-SE" dirty="0" smtClean="0"/>
              <a:t> and </a:t>
            </a:r>
            <a:r>
              <a:rPr lang="sv-SE" dirty="0" err="1" smtClean="0"/>
              <a:t>consumption</a:t>
            </a:r>
            <a:endParaRPr lang="sv-SE" dirty="0" smtClean="0"/>
          </a:p>
          <a:p>
            <a:r>
              <a:rPr lang="sv-SE" dirty="0" smtClean="0"/>
              <a:t>New GTR on </a:t>
            </a:r>
            <a:r>
              <a:rPr lang="sv-SE" dirty="0" err="1" smtClean="0"/>
              <a:t>durability</a:t>
            </a:r>
            <a:r>
              <a:rPr lang="sv-SE" dirty="0" smtClean="0"/>
              <a:t> (L1/L3)</a:t>
            </a:r>
          </a:p>
          <a:p>
            <a:r>
              <a:rPr lang="sv-SE" dirty="0" smtClean="0"/>
              <a:t>New GTR on </a:t>
            </a:r>
            <a:r>
              <a:rPr lang="sv-SE" dirty="0" err="1" smtClean="0"/>
              <a:t>PuPPR</a:t>
            </a:r>
            <a:r>
              <a:rPr lang="sv-SE" dirty="0" smtClean="0"/>
              <a:t>(</a:t>
            </a:r>
            <a:r>
              <a:rPr lang="sv-SE" dirty="0" err="1" smtClean="0"/>
              <a:t>Vmax,Power</a:t>
            </a:r>
            <a:r>
              <a:rPr lang="sv-SE" dirty="0" smtClean="0"/>
              <a:t>, </a:t>
            </a:r>
            <a:r>
              <a:rPr lang="sv-SE" dirty="0" err="1" smtClean="0"/>
              <a:t>Torque</a:t>
            </a:r>
            <a:r>
              <a:rPr lang="sv-SE" dirty="0" smtClean="0"/>
              <a:t>) (L1/L3)</a:t>
            </a:r>
          </a:p>
          <a:p>
            <a:r>
              <a:rPr lang="en-US" dirty="0" smtClean="0"/>
              <a:t>Transposition of GTRs into UN </a:t>
            </a:r>
            <a:r>
              <a:rPr lang="en-US" dirty="0" err="1" smtClean="0"/>
              <a:t>regs</a:t>
            </a:r>
            <a:endParaRPr lang="sv-SE" dirty="0" smtClean="0"/>
          </a:p>
          <a:p>
            <a:endParaRPr lang="sv-SE" dirty="0"/>
          </a:p>
        </p:txBody>
      </p:sp>
    </p:spTree>
    <p:extLst>
      <p:ext uri="{BB962C8B-B14F-4D97-AF65-F5344CB8AC3E}">
        <p14:creationId xmlns:p14="http://schemas.microsoft.com/office/powerpoint/2010/main" val="3075066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err="1" smtClean="0"/>
              <a:t>Possible</a:t>
            </a:r>
            <a:r>
              <a:rPr lang="sv-SE" b="1" dirty="0" smtClean="0"/>
              <a:t> </a:t>
            </a:r>
            <a:r>
              <a:rPr lang="sv-SE" b="1" dirty="0" err="1" smtClean="0"/>
              <a:t>deliverables</a:t>
            </a:r>
            <a:r>
              <a:rPr lang="sv-SE" b="1" dirty="0" smtClean="0"/>
              <a:t> </a:t>
            </a:r>
            <a:r>
              <a:rPr lang="sv-SE" b="1" dirty="0" err="1" smtClean="0"/>
              <a:t>acc</a:t>
            </a:r>
            <a:r>
              <a:rPr lang="sv-SE" b="1" dirty="0" smtClean="0"/>
              <a:t>. to </a:t>
            </a:r>
            <a:r>
              <a:rPr lang="sv-SE" b="1" dirty="0" err="1" smtClean="0"/>
              <a:t>mandate</a:t>
            </a:r>
            <a:r>
              <a:rPr lang="sv-SE" b="1" dirty="0" smtClean="0"/>
              <a:t> for </a:t>
            </a:r>
            <a:r>
              <a:rPr lang="sv-SE" b="1" dirty="0" err="1" smtClean="0"/>
              <a:t>Phase</a:t>
            </a:r>
            <a:r>
              <a:rPr lang="sv-SE" b="1" dirty="0"/>
              <a:t> </a:t>
            </a:r>
            <a:r>
              <a:rPr lang="sv-SE" b="1" dirty="0" smtClean="0"/>
              <a:t>I (final </a:t>
            </a:r>
            <a:r>
              <a:rPr lang="sv-SE" b="1" dirty="0" err="1" smtClean="0"/>
              <a:t>report</a:t>
            </a:r>
            <a:r>
              <a:rPr lang="sv-SE" b="1" dirty="0" smtClean="0"/>
              <a:t> GRPE Jan 2016)</a:t>
            </a:r>
            <a:endParaRPr lang="sv-SE" b="1" dirty="0"/>
          </a:p>
        </p:txBody>
      </p:sp>
      <p:sp>
        <p:nvSpPr>
          <p:cNvPr id="3" name="Platshållare för innehåll 2"/>
          <p:cNvSpPr>
            <a:spLocks noGrp="1"/>
          </p:cNvSpPr>
          <p:nvPr>
            <p:ph idx="1"/>
          </p:nvPr>
        </p:nvSpPr>
        <p:spPr/>
        <p:txBody>
          <a:bodyPr/>
          <a:lstStyle/>
          <a:p>
            <a:r>
              <a:rPr lang="sv-SE" dirty="0" smtClean="0"/>
              <a:t>GTR Informal document incl tech report on Evap and Cranckase emissions for L1/L3 (Crankcase test for Phase II) (June 2015)</a:t>
            </a:r>
          </a:p>
          <a:p>
            <a:pPr marL="0" indent="0">
              <a:buNone/>
            </a:pPr>
            <a:endParaRPr lang="sv-SE" dirty="0" smtClean="0"/>
          </a:p>
          <a:p>
            <a:r>
              <a:rPr lang="sv-SE" dirty="0" smtClean="0"/>
              <a:t>GTR Informal document incl tech report on OBD UN Stage I for L3 (June 2015)</a:t>
            </a:r>
          </a:p>
          <a:p>
            <a:pPr marL="0" indent="0">
              <a:buNone/>
            </a:pPr>
            <a:endParaRPr lang="sv-SE" dirty="0" smtClean="0"/>
          </a:p>
          <a:p>
            <a:r>
              <a:rPr lang="sv-SE" dirty="0" err="1" smtClean="0"/>
              <a:t>Amended</a:t>
            </a:r>
            <a:r>
              <a:rPr lang="sv-SE" dirty="0" smtClean="0"/>
              <a:t> GTR 2 </a:t>
            </a:r>
            <a:r>
              <a:rPr lang="sv-SE" dirty="0" err="1" smtClean="0"/>
              <a:t>incl</a:t>
            </a:r>
            <a:r>
              <a:rPr lang="sv-SE" dirty="0" smtClean="0"/>
              <a:t> </a:t>
            </a:r>
            <a:r>
              <a:rPr lang="sv-SE" dirty="0" err="1" smtClean="0"/>
              <a:t>tech</a:t>
            </a:r>
            <a:r>
              <a:rPr lang="sv-SE" dirty="0" smtClean="0"/>
              <a:t> </a:t>
            </a:r>
            <a:r>
              <a:rPr lang="sv-SE" dirty="0" err="1" smtClean="0"/>
              <a:t>report</a:t>
            </a:r>
            <a:r>
              <a:rPr lang="sv-SE" dirty="0" smtClean="0"/>
              <a:t> (</a:t>
            </a:r>
            <a:r>
              <a:rPr lang="sv-SE" dirty="0" err="1" smtClean="0"/>
              <a:t>Type</a:t>
            </a:r>
            <a:r>
              <a:rPr lang="sv-SE" dirty="0" smtClean="0"/>
              <a:t> I, II and VII) for </a:t>
            </a:r>
            <a:r>
              <a:rPr lang="sv-SE" dirty="0" err="1" smtClean="0"/>
              <a:t>conventional</a:t>
            </a:r>
            <a:r>
              <a:rPr lang="sv-SE" dirty="0" smtClean="0"/>
              <a:t> </a:t>
            </a:r>
            <a:r>
              <a:rPr lang="sv-SE" dirty="0" err="1" smtClean="0"/>
              <a:t>propulsion</a:t>
            </a:r>
            <a:r>
              <a:rPr lang="sv-SE" dirty="0" smtClean="0"/>
              <a:t> L1/L3 (Jan 2016)</a:t>
            </a:r>
          </a:p>
          <a:p>
            <a:endParaRPr lang="sv-SE" dirty="0"/>
          </a:p>
        </p:txBody>
      </p:sp>
    </p:spTree>
    <p:extLst>
      <p:ext uri="{BB962C8B-B14F-4D97-AF65-F5344CB8AC3E}">
        <p14:creationId xmlns:p14="http://schemas.microsoft.com/office/powerpoint/2010/main" val="3049404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BE" b="1" dirty="0" smtClean="0"/>
              <a:t>Future meetings EPPR </a:t>
            </a:r>
            <a:endParaRPr lang="nl-BE" b="1" u="sng" dirty="0"/>
          </a:p>
        </p:txBody>
      </p:sp>
      <p:sp>
        <p:nvSpPr>
          <p:cNvPr id="3" name="Content Placeholder 2"/>
          <p:cNvSpPr>
            <a:spLocks noGrp="1"/>
          </p:cNvSpPr>
          <p:nvPr>
            <p:ph idx="1"/>
          </p:nvPr>
        </p:nvSpPr>
        <p:spPr>
          <a:xfrm>
            <a:off x="838200" y="2606675"/>
            <a:ext cx="10972800" cy="2860675"/>
          </a:xfrm>
        </p:spPr>
        <p:txBody>
          <a:bodyPr>
            <a:normAutofit/>
          </a:bodyPr>
          <a:lstStyle/>
          <a:p>
            <a:r>
              <a:rPr lang="en-US" dirty="0" smtClean="0"/>
              <a:t>12th </a:t>
            </a:r>
            <a:r>
              <a:rPr lang="en-US" dirty="0"/>
              <a:t>meeting in Brussels, </a:t>
            </a:r>
            <a:r>
              <a:rPr lang="en-US" dirty="0" smtClean="0"/>
              <a:t>8-9</a:t>
            </a:r>
            <a:r>
              <a:rPr lang="en-US" baseline="30000" dirty="0" smtClean="0"/>
              <a:t>th</a:t>
            </a:r>
            <a:r>
              <a:rPr lang="en-US" dirty="0" smtClean="0"/>
              <a:t> September 2015 </a:t>
            </a:r>
          </a:p>
          <a:p>
            <a:r>
              <a:rPr lang="en-US" dirty="0" smtClean="0"/>
              <a:t>Option for OBD expert meeting (September or November)</a:t>
            </a:r>
          </a:p>
          <a:p>
            <a:r>
              <a:rPr lang="en-US" dirty="0" smtClean="0"/>
              <a:t>13</a:t>
            </a:r>
            <a:r>
              <a:rPr lang="en-US" baseline="30000" dirty="0" smtClean="0"/>
              <a:t>th</a:t>
            </a:r>
            <a:r>
              <a:rPr lang="en-US" dirty="0" smtClean="0"/>
              <a:t> meeting in Geneva, January 2015, </a:t>
            </a:r>
            <a:r>
              <a:rPr lang="sv-SE" b="1" dirty="0" smtClean="0"/>
              <a:t>full </a:t>
            </a:r>
            <a:r>
              <a:rPr lang="sv-SE" b="1" dirty="0" err="1" smtClean="0"/>
              <a:t>day</a:t>
            </a:r>
            <a:r>
              <a:rPr lang="sv-SE" b="1" dirty="0" smtClean="0"/>
              <a:t> </a:t>
            </a:r>
            <a:r>
              <a:rPr lang="sv-SE" b="1" dirty="0" err="1" smtClean="0"/>
              <a:t>requested</a:t>
            </a:r>
            <a:r>
              <a:rPr lang="sv-SE" dirty="0" smtClean="0"/>
              <a:t>, </a:t>
            </a:r>
            <a:r>
              <a:rPr lang="en-US" dirty="0" smtClean="0"/>
              <a:t>date tbc</a:t>
            </a:r>
          </a:p>
          <a:p>
            <a:pPr marL="0" indent="0">
              <a:buNone/>
            </a:pPr>
            <a:endParaRPr lang="en-US" dirty="0"/>
          </a:p>
          <a:p>
            <a:r>
              <a:rPr lang="en-US" u="sng" dirty="0" smtClean="0"/>
              <a:t>Monthly</a:t>
            </a:r>
            <a:r>
              <a:rPr lang="en-US" dirty="0" smtClean="0"/>
              <a:t> </a:t>
            </a:r>
            <a:r>
              <a:rPr lang="en-US" dirty="0"/>
              <a:t>audio-web </a:t>
            </a:r>
            <a:r>
              <a:rPr lang="en-US" dirty="0" smtClean="0"/>
              <a:t>conferences in 2015, see </a:t>
            </a:r>
            <a:r>
              <a:rPr lang="en-US" i="1" u="sng" dirty="0" smtClean="0"/>
              <a:t>EPPR-09-10e</a:t>
            </a:r>
            <a:endParaRPr lang="en-US" i="1" u="sng" dirty="0"/>
          </a:p>
          <a:p>
            <a:endParaRPr lang="nl-BE" dirty="0"/>
          </a:p>
          <a:p>
            <a:endParaRPr lang="nl-BE" dirty="0"/>
          </a:p>
        </p:txBody>
      </p:sp>
    </p:spTree>
    <p:extLst>
      <p:ext uri="{BB962C8B-B14F-4D97-AF65-F5344CB8AC3E}">
        <p14:creationId xmlns:p14="http://schemas.microsoft.com/office/powerpoint/2010/main" val="2181685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u="sng" dirty="0" err="1" smtClean="0"/>
              <a:t>Background</a:t>
            </a:r>
            <a:r>
              <a:rPr lang="sv-SE" b="1" u="sng" dirty="0" smtClean="0"/>
              <a:t>- </a:t>
            </a:r>
            <a:r>
              <a:rPr lang="sv-SE" b="1" u="sng" dirty="0" err="1" smtClean="0"/>
              <a:t>ToR</a:t>
            </a:r>
            <a:r>
              <a:rPr lang="sv-SE" b="1" u="sng" dirty="0" smtClean="0"/>
              <a:t> and </a:t>
            </a:r>
            <a:r>
              <a:rPr lang="sv-SE" b="1" u="sng" dirty="0" err="1" smtClean="0"/>
              <a:t>mandate</a:t>
            </a:r>
            <a:endParaRPr lang="sv-SE" b="1" u="sng" dirty="0"/>
          </a:p>
        </p:txBody>
      </p:sp>
      <p:sp>
        <p:nvSpPr>
          <p:cNvPr id="3" name="Platshållare för innehåll 2"/>
          <p:cNvSpPr>
            <a:spLocks noGrp="1"/>
          </p:cNvSpPr>
          <p:nvPr>
            <p:ph idx="1"/>
          </p:nvPr>
        </p:nvSpPr>
        <p:spPr/>
        <p:txBody>
          <a:bodyPr>
            <a:normAutofit/>
          </a:bodyPr>
          <a:lstStyle/>
          <a:p>
            <a:r>
              <a:rPr lang="en-US" dirty="0" smtClean="0"/>
              <a:t>Priority to work under 1998 Agreement but will also work under 1958 Agreement</a:t>
            </a:r>
          </a:p>
          <a:p>
            <a:r>
              <a:rPr lang="en-US" dirty="0" smtClean="0"/>
              <a:t>Amend GTR No2 and develop new GTRs with respect to Environmental and Propulsion unit Performance Requirements</a:t>
            </a:r>
          </a:p>
          <a:p>
            <a:r>
              <a:rPr lang="en-US" dirty="0" smtClean="0"/>
              <a:t>Create synergies with 58</a:t>
            </a:r>
            <a:r>
              <a:rPr lang="en-US" baseline="30000" dirty="0" smtClean="0"/>
              <a:t>th</a:t>
            </a:r>
            <a:r>
              <a:rPr lang="en-US" dirty="0" smtClean="0"/>
              <a:t> Agreement and where possible develop common requirements in form of UN </a:t>
            </a:r>
            <a:r>
              <a:rPr lang="en-US" dirty="0" err="1" smtClean="0"/>
              <a:t>Reg</a:t>
            </a:r>
            <a:r>
              <a:rPr lang="en-US" dirty="0" smtClean="0"/>
              <a:t>(s)</a:t>
            </a:r>
          </a:p>
          <a:p>
            <a:r>
              <a:rPr lang="en-US" dirty="0" smtClean="0"/>
              <a:t>Exchange information on current and future regulatory requirements for ‘light vehicles’</a:t>
            </a:r>
          </a:p>
          <a:p>
            <a:r>
              <a:rPr lang="en-US" dirty="0" smtClean="0"/>
              <a:t>Adopted at WP29 Nov 2013</a:t>
            </a:r>
          </a:p>
        </p:txBody>
      </p:sp>
      <p:sp>
        <p:nvSpPr>
          <p:cNvPr id="4" name="Platshållare för bildnummer 3"/>
          <p:cNvSpPr>
            <a:spLocks noGrp="1"/>
          </p:cNvSpPr>
          <p:nvPr>
            <p:ph type="sldNum" sz="quarter" idx="4294967295"/>
          </p:nvPr>
        </p:nvSpPr>
        <p:spPr>
          <a:xfrm>
            <a:off x="8534400" y="6356351"/>
            <a:ext cx="2133600" cy="365125"/>
          </a:xfrm>
          <a:prstGeom prst="rect">
            <a:avLst/>
          </a:prstGeom>
        </p:spPr>
        <p:txBody>
          <a:bodyPr/>
          <a:lstStyle/>
          <a:p>
            <a:fld id="{5998EFDF-0916-4B95-860C-816540B1081E}" type="slidenum">
              <a:rPr lang="sv-SE" smtClean="0"/>
              <a:pPr/>
              <a:t>3</a:t>
            </a:fld>
            <a:endParaRPr lang="sv-SE"/>
          </a:p>
        </p:txBody>
      </p:sp>
      <p:sp>
        <p:nvSpPr>
          <p:cNvPr id="7" name="Platshållare för sidfot 6"/>
          <p:cNvSpPr txBox="1">
            <a:spLocks/>
          </p:cNvSpPr>
          <p:nvPr/>
        </p:nvSpPr>
        <p:spPr bwMode="auto">
          <a:xfrm>
            <a:off x="5013325" y="6575426"/>
            <a:ext cx="2895600"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sv-SE"/>
            </a:defPPr>
            <a:lvl1pPr algn="r" rtl="0" eaLnBrk="0" fontAlgn="base" hangingPunct="0">
              <a:spcBef>
                <a:spcPct val="0"/>
              </a:spcBef>
              <a:spcAft>
                <a:spcPct val="0"/>
              </a:spcAft>
              <a:defRPr sz="10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sv-SE"/>
              <a:t>MCWG 19.12.2013</a:t>
            </a:r>
            <a:endParaRPr lang="sv-SE" dirty="0"/>
          </a:p>
        </p:txBody>
      </p:sp>
    </p:spTree>
    <p:extLst>
      <p:ext uri="{BB962C8B-B14F-4D97-AF65-F5344CB8AC3E}">
        <p14:creationId xmlns:p14="http://schemas.microsoft.com/office/powerpoint/2010/main" val="3611619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GB" b="1" dirty="0" smtClean="0"/>
              <a:t>Timing within EPPR </a:t>
            </a:r>
            <a:r>
              <a:rPr lang="en-GB" b="1" dirty="0"/>
              <a:t>mandate (June 2013)</a:t>
            </a:r>
            <a:endParaRPr lang="sv-SE" b="1" dirty="0"/>
          </a:p>
        </p:txBody>
      </p:sp>
      <p:sp>
        <p:nvSpPr>
          <p:cNvPr id="3" name="Platshållare för innehåll 2"/>
          <p:cNvSpPr>
            <a:spLocks noGrp="1"/>
          </p:cNvSpPr>
          <p:nvPr>
            <p:ph idx="1"/>
          </p:nvPr>
        </p:nvSpPr>
        <p:spPr>
          <a:xfrm>
            <a:off x="476518" y="1286906"/>
            <a:ext cx="10877282" cy="4929411"/>
          </a:xfrm>
        </p:spPr>
        <p:txBody>
          <a:bodyPr>
            <a:normAutofit fontScale="62500" lnSpcReduction="20000"/>
          </a:bodyPr>
          <a:lstStyle/>
          <a:p>
            <a:endParaRPr lang="sv-SE" dirty="0" smtClean="0"/>
          </a:p>
          <a:p>
            <a:r>
              <a:rPr lang="en-US" sz="3800" dirty="0" smtClean="0"/>
              <a:t>November 2012: 158th session of WP.29 – agreement on establishment of informal working group by adoption of the mandate regarding environmental and propulsion performance requirements for L-category vehicles. </a:t>
            </a:r>
            <a:endParaRPr lang="sv-SE" sz="3800" dirty="0" smtClean="0"/>
          </a:p>
          <a:p>
            <a:r>
              <a:rPr lang="en-US" sz="3800" dirty="0" smtClean="0"/>
              <a:t>January 2013: 1</a:t>
            </a:r>
            <a:r>
              <a:rPr lang="en-US" sz="3800" baseline="30000" dirty="0" smtClean="0"/>
              <a:t>st</a:t>
            </a:r>
            <a:r>
              <a:rPr lang="en-US" sz="3800" dirty="0" smtClean="0"/>
              <a:t> meeting of the EPPR informal working group. Review and adoption of the Rules of Procedure and Terms of Reference. </a:t>
            </a:r>
            <a:endParaRPr lang="sv-SE" sz="3800" dirty="0" smtClean="0"/>
          </a:p>
          <a:p>
            <a:r>
              <a:rPr lang="en-US" sz="3800" dirty="0" smtClean="0"/>
              <a:t>June 2013: .GRPE (66th session) meeting of the EPPR informal working group. Presentation of draft final roadmap and related </a:t>
            </a:r>
            <a:r>
              <a:rPr lang="en-US" sz="3800" dirty="0" err="1" smtClean="0"/>
              <a:t>programme</a:t>
            </a:r>
            <a:r>
              <a:rPr lang="en-US" sz="3800" dirty="0" smtClean="0"/>
              <a:t> management items to GRPE submitted for adoption. </a:t>
            </a:r>
            <a:endParaRPr lang="sv-SE" sz="3800" dirty="0" smtClean="0"/>
          </a:p>
          <a:p>
            <a:r>
              <a:rPr lang="en-US" sz="3800" dirty="0" smtClean="0"/>
              <a:t>November 2013: 158th session of WP.29, adoption of GRPE decision regarding the final roadmap and related </a:t>
            </a:r>
            <a:r>
              <a:rPr lang="en-US" sz="3800" dirty="0" err="1" smtClean="0"/>
              <a:t>programme</a:t>
            </a:r>
            <a:r>
              <a:rPr lang="en-US" sz="3800" dirty="0" smtClean="0"/>
              <a:t> management items. </a:t>
            </a:r>
            <a:endParaRPr lang="sv-SE" sz="3800" dirty="0" smtClean="0"/>
          </a:p>
          <a:p>
            <a:r>
              <a:rPr lang="en-US" sz="3800" dirty="0" smtClean="0"/>
              <a:t>2013-2016: meetings of the working group, regularly reporting to GRPE and the Administrative Committees (AC 1 and AC 3) </a:t>
            </a:r>
          </a:p>
          <a:p>
            <a:r>
              <a:rPr lang="en-US" sz="3800" b="1" dirty="0" smtClean="0">
                <a:solidFill>
                  <a:srgbClr val="FF0000"/>
                </a:solidFill>
              </a:rPr>
              <a:t>January 2016: Present a final report as an informal document to GRPE</a:t>
            </a:r>
            <a:endParaRPr lang="sv-SE" sz="3800" b="1" dirty="0" smtClean="0">
              <a:solidFill>
                <a:srgbClr val="FF0000"/>
              </a:solidFill>
            </a:endParaRPr>
          </a:p>
          <a:p>
            <a:r>
              <a:rPr lang="en-US" sz="3800" b="1" dirty="0" smtClean="0">
                <a:solidFill>
                  <a:srgbClr val="FF0000"/>
                </a:solidFill>
              </a:rPr>
              <a:t>2016: possible adoption of UN Regulation(s) and Global Technical Regulation(s) </a:t>
            </a:r>
          </a:p>
        </p:txBody>
      </p:sp>
      <p:sp>
        <p:nvSpPr>
          <p:cNvPr id="4" name="Platshållare för bildnummer 3"/>
          <p:cNvSpPr>
            <a:spLocks noGrp="1"/>
          </p:cNvSpPr>
          <p:nvPr>
            <p:ph type="sldNum" sz="quarter" idx="12"/>
          </p:nvPr>
        </p:nvSpPr>
        <p:spPr/>
        <p:txBody>
          <a:bodyPr/>
          <a:lstStyle/>
          <a:p>
            <a:fld id="{5998EFDF-0916-4B95-860C-816540B1081E}" type="slidenum">
              <a:rPr lang="sv-SE" smtClean="0"/>
              <a:pPr/>
              <a:t>4</a:t>
            </a:fld>
            <a:endParaRPr lang="sv-SE"/>
          </a:p>
        </p:txBody>
      </p:sp>
    </p:spTree>
    <p:extLst>
      <p:ext uri="{BB962C8B-B14F-4D97-AF65-F5344CB8AC3E}">
        <p14:creationId xmlns:p14="http://schemas.microsoft.com/office/powerpoint/2010/main" val="2879266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BE" b="1" dirty="0" smtClean="0"/>
              <a:t>Past meetings EPPR</a:t>
            </a:r>
            <a:br>
              <a:rPr lang="nl-BE" b="1" dirty="0" smtClean="0"/>
            </a:br>
            <a:r>
              <a:rPr lang="nl-BE" b="1" u="sng" dirty="0" smtClean="0"/>
              <a:t>January 2015 – June 2015</a:t>
            </a:r>
            <a:endParaRPr lang="nl-BE" b="1" u="sng" dirty="0"/>
          </a:p>
        </p:txBody>
      </p:sp>
      <p:sp>
        <p:nvSpPr>
          <p:cNvPr id="3" name="Content Placeholder 2"/>
          <p:cNvSpPr>
            <a:spLocks noGrp="1"/>
          </p:cNvSpPr>
          <p:nvPr>
            <p:ph idx="1"/>
          </p:nvPr>
        </p:nvSpPr>
        <p:spPr>
          <a:xfrm>
            <a:off x="838200" y="2568575"/>
            <a:ext cx="10515600" cy="2727325"/>
          </a:xfrm>
        </p:spPr>
        <p:txBody>
          <a:bodyPr/>
          <a:lstStyle/>
          <a:p>
            <a:r>
              <a:rPr lang="en-US" dirty="0" smtClean="0"/>
              <a:t>10</a:t>
            </a:r>
            <a:r>
              <a:rPr lang="en-US" baseline="30000" dirty="0" smtClean="0"/>
              <a:t>th</a:t>
            </a:r>
            <a:r>
              <a:rPr lang="en-US" dirty="0" smtClean="0"/>
              <a:t> meeting in Brussels, 18</a:t>
            </a:r>
            <a:r>
              <a:rPr lang="en-US" baseline="30000" dirty="0" smtClean="0"/>
              <a:t>th</a:t>
            </a:r>
            <a:r>
              <a:rPr lang="en-US" dirty="0" smtClean="0"/>
              <a:t>-20</a:t>
            </a:r>
            <a:r>
              <a:rPr lang="en-US" baseline="30000" dirty="0" smtClean="0"/>
              <a:t>th</a:t>
            </a:r>
            <a:r>
              <a:rPr lang="en-US" dirty="0" smtClean="0"/>
              <a:t>  March 2015</a:t>
            </a:r>
          </a:p>
          <a:p>
            <a:r>
              <a:rPr lang="en-US" dirty="0" smtClean="0"/>
              <a:t>11</a:t>
            </a:r>
            <a:r>
              <a:rPr lang="en-US" baseline="30000" dirty="0" smtClean="0"/>
              <a:t>th</a:t>
            </a:r>
            <a:r>
              <a:rPr lang="en-US" dirty="0" smtClean="0"/>
              <a:t> meeting in Geneva, 9</a:t>
            </a:r>
            <a:r>
              <a:rPr lang="en-US" baseline="30000" dirty="0" smtClean="0"/>
              <a:t>th</a:t>
            </a:r>
            <a:r>
              <a:rPr lang="en-US" dirty="0" smtClean="0"/>
              <a:t> June 2015</a:t>
            </a:r>
          </a:p>
          <a:p>
            <a:endParaRPr lang="en-US" dirty="0"/>
          </a:p>
          <a:p>
            <a:r>
              <a:rPr lang="en-US" dirty="0" smtClean="0"/>
              <a:t>Monthly phone/web meetings</a:t>
            </a:r>
            <a:endParaRPr lang="nl-BE" dirty="0"/>
          </a:p>
        </p:txBody>
      </p:sp>
    </p:spTree>
    <p:extLst>
      <p:ext uri="{BB962C8B-B14F-4D97-AF65-F5344CB8AC3E}">
        <p14:creationId xmlns:p14="http://schemas.microsoft.com/office/powerpoint/2010/main" val="1175675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u="sng" dirty="0" smtClean="0"/>
              <a:t>Topics to be covered by EPPR</a:t>
            </a:r>
            <a:endParaRPr lang="nl-BE" u="sng" dirty="0"/>
          </a:p>
        </p:txBody>
      </p:sp>
      <p:sp>
        <p:nvSpPr>
          <p:cNvPr id="3" name="Content Placeholder 2"/>
          <p:cNvSpPr>
            <a:spLocks noGrp="1"/>
          </p:cNvSpPr>
          <p:nvPr>
            <p:ph idx="1"/>
          </p:nvPr>
        </p:nvSpPr>
        <p:spPr>
          <a:xfrm>
            <a:off x="86360" y="1825625"/>
            <a:ext cx="10515600" cy="4351338"/>
          </a:xfrm>
        </p:spPr>
        <p:txBody>
          <a:bodyPr>
            <a:normAutofit fontScale="77500" lnSpcReduction="20000"/>
          </a:bodyPr>
          <a:lstStyle/>
          <a:p>
            <a:r>
              <a:rPr lang="en-US" sz="3500" dirty="0" smtClean="0"/>
              <a:t>Environmental </a:t>
            </a:r>
            <a:r>
              <a:rPr lang="en-US" sz="3500" dirty="0"/>
              <a:t>performance</a:t>
            </a:r>
            <a:r>
              <a:rPr lang="en-US" sz="3500" dirty="0" smtClean="0"/>
              <a:t>:</a:t>
            </a:r>
          </a:p>
          <a:p>
            <a:pPr lvl="1"/>
            <a:r>
              <a:rPr lang="en-US" b="1" dirty="0" smtClean="0"/>
              <a:t>Type I: Tailpipe emissions test after cold start (revision); </a:t>
            </a:r>
          </a:p>
          <a:p>
            <a:pPr lvl="1"/>
            <a:r>
              <a:rPr lang="en-US" dirty="0" smtClean="0"/>
              <a:t>Type </a:t>
            </a:r>
            <a:r>
              <a:rPr lang="en-US" dirty="0"/>
              <a:t>II: Tailpipe emissions test at (increased) idle / free acceleration;</a:t>
            </a:r>
          </a:p>
          <a:p>
            <a:pPr lvl="1"/>
            <a:r>
              <a:rPr lang="en-US" b="1" dirty="0"/>
              <a:t>Type III: Emission test of crankcase gases</a:t>
            </a:r>
            <a:r>
              <a:rPr lang="en-US" dirty="0"/>
              <a:t>; </a:t>
            </a:r>
          </a:p>
          <a:p>
            <a:pPr lvl="1"/>
            <a:r>
              <a:rPr lang="sv-SE" sz="3600" b="1" dirty="0">
                <a:solidFill>
                  <a:srgbClr val="FF0000"/>
                </a:solidFill>
              </a:rPr>
              <a:t>Type IV: Evaporative emissions test; </a:t>
            </a:r>
          </a:p>
          <a:p>
            <a:pPr lvl="1"/>
            <a:r>
              <a:rPr lang="en-US" dirty="0"/>
              <a:t>Type V: Durability testing of pollution control devices;  </a:t>
            </a:r>
          </a:p>
          <a:p>
            <a:pPr lvl="1"/>
            <a:r>
              <a:rPr lang="en-US" dirty="0"/>
              <a:t>Type VII: Measurement of CO2 emissions, fuel consumption, electric energy consumption and electric range determination; </a:t>
            </a:r>
          </a:p>
          <a:p>
            <a:pPr lvl="1"/>
            <a:r>
              <a:rPr lang="sv-SE" sz="3600" b="1" dirty="0">
                <a:solidFill>
                  <a:srgbClr val="FF0000"/>
                </a:solidFill>
              </a:rPr>
              <a:t>Type VIII: On-board diagnostics environmental verification tests. </a:t>
            </a:r>
            <a:endParaRPr lang="sv-SE" sz="3600" b="1" dirty="0" smtClean="0">
              <a:solidFill>
                <a:srgbClr val="FF0000"/>
              </a:solidFill>
            </a:endParaRPr>
          </a:p>
          <a:p>
            <a:pPr marL="0" indent="0">
              <a:buNone/>
            </a:pPr>
            <a:endParaRPr lang="en-US" sz="1100" dirty="0" smtClean="0"/>
          </a:p>
          <a:p>
            <a:r>
              <a:rPr lang="en-US" sz="3900" dirty="0" smtClean="0"/>
              <a:t>Propulsion </a:t>
            </a:r>
            <a:r>
              <a:rPr lang="en-US" sz="3900" dirty="0"/>
              <a:t>unit performance</a:t>
            </a:r>
            <a:r>
              <a:rPr lang="en-US" sz="3900" dirty="0" smtClean="0"/>
              <a:t>:</a:t>
            </a:r>
          </a:p>
          <a:p>
            <a:pPr lvl="1"/>
            <a:r>
              <a:rPr lang="en-US" dirty="0" smtClean="0"/>
              <a:t>Unified </a:t>
            </a:r>
            <a:r>
              <a:rPr lang="en-US" dirty="0"/>
              <a:t>rules and test procedures to measure power and torque for propulsion technologies fitted on L-category vehicles </a:t>
            </a:r>
          </a:p>
          <a:p>
            <a:pPr lvl="1"/>
            <a:r>
              <a:rPr lang="en-US" dirty="0"/>
              <a:t>unified measurement of maximum design vehicle speed and/or power for restricted L-category vehicles should be developed and agreed upon. </a:t>
            </a:r>
            <a:endParaRPr lang="sv-SE" dirty="0"/>
          </a:p>
          <a:p>
            <a:pPr marL="0" indent="0">
              <a:buNone/>
            </a:pPr>
            <a:endParaRPr lang="nl-BE" dirty="0"/>
          </a:p>
        </p:txBody>
      </p:sp>
      <p:sp>
        <p:nvSpPr>
          <p:cNvPr id="4" name="TextBox 3"/>
          <p:cNvSpPr txBox="1"/>
          <p:nvPr/>
        </p:nvSpPr>
        <p:spPr>
          <a:xfrm>
            <a:off x="6171378" y="2817455"/>
            <a:ext cx="2258458" cy="646331"/>
          </a:xfrm>
          <a:prstGeom prst="rect">
            <a:avLst/>
          </a:prstGeom>
          <a:noFill/>
          <a:ln w="57150">
            <a:solidFill>
              <a:srgbClr val="FF0000"/>
            </a:solidFill>
          </a:ln>
        </p:spPr>
        <p:txBody>
          <a:bodyPr wrap="square" rtlCol="0">
            <a:spAutoFit/>
          </a:bodyPr>
          <a:lstStyle/>
          <a:p>
            <a:pPr algn="ctr"/>
            <a:r>
              <a:rPr lang="nl-BE" sz="3600" b="1" dirty="0" smtClean="0">
                <a:solidFill>
                  <a:srgbClr val="FF0000"/>
                </a:solidFill>
              </a:rPr>
              <a:t>PRIORITY</a:t>
            </a:r>
            <a:endParaRPr lang="nl-BE" sz="3600" b="1" dirty="0">
              <a:solidFill>
                <a:srgbClr val="FF0000"/>
              </a:solidFill>
            </a:endParaRPr>
          </a:p>
        </p:txBody>
      </p:sp>
      <p:sp>
        <p:nvSpPr>
          <p:cNvPr id="5" name="TextBox 4"/>
          <p:cNvSpPr txBox="1"/>
          <p:nvPr/>
        </p:nvSpPr>
        <p:spPr>
          <a:xfrm>
            <a:off x="10355129" y="3988231"/>
            <a:ext cx="1764000" cy="584775"/>
          </a:xfrm>
          <a:prstGeom prst="rect">
            <a:avLst/>
          </a:prstGeom>
          <a:noFill/>
          <a:ln w="57150">
            <a:solidFill>
              <a:srgbClr val="FF0000"/>
            </a:solidFill>
          </a:ln>
        </p:spPr>
        <p:txBody>
          <a:bodyPr wrap="square" rtlCol="0">
            <a:spAutoFit/>
          </a:bodyPr>
          <a:lstStyle/>
          <a:p>
            <a:pPr algn="ctr"/>
            <a:r>
              <a:rPr lang="nl-BE" sz="3200" b="1" dirty="0" smtClean="0">
                <a:solidFill>
                  <a:srgbClr val="FF0000"/>
                </a:solidFill>
              </a:rPr>
              <a:t>PRIORITY</a:t>
            </a:r>
            <a:endParaRPr lang="nl-BE" sz="3200" b="1" dirty="0">
              <a:solidFill>
                <a:srgbClr val="FF0000"/>
              </a:solidFill>
            </a:endParaRPr>
          </a:p>
        </p:txBody>
      </p:sp>
      <p:sp>
        <p:nvSpPr>
          <p:cNvPr id="6" name="TextBox 5"/>
          <p:cNvSpPr txBox="1"/>
          <p:nvPr/>
        </p:nvSpPr>
        <p:spPr>
          <a:xfrm>
            <a:off x="7526632" y="2152392"/>
            <a:ext cx="1026404" cy="338554"/>
          </a:xfrm>
          <a:prstGeom prst="rect">
            <a:avLst/>
          </a:prstGeom>
          <a:noFill/>
          <a:ln w="3175">
            <a:solidFill>
              <a:schemeClr val="tx1"/>
            </a:solidFill>
          </a:ln>
        </p:spPr>
        <p:txBody>
          <a:bodyPr wrap="square" rtlCol="0">
            <a:spAutoFit/>
          </a:bodyPr>
          <a:lstStyle/>
          <a:p>
            <a:pPr algn="ctr"/>
            <a:r>
              <a:rPr lang="nl-BE" sz="1600" b="1" dirty="0" smtClean="0"/>
              <a:t>PRIORITY</a:t>
            </a:r>
            <a:endParaRPr lang="nl-BE" sz="1600" b="1" dirty="0"/>
          </a:p>
        </p:txBody>
      </p:sp>
    </p:spTree>
    <p:extLst>
      <p:ext uri="{BB962C8B-B14F-4D97-AF65-F5344CB8AC3E}">
        <p14:creationId xmlns:p14="http://schemas.microsoft.com/office/powerpoint/2010/main" val="4279812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Structure of coming proposals</a:t>
            </a:r>
            <a:endParaRPr lang="sv-SE" b="1" dirty="0"/>
          </a:p>
        </p:txBody>
      </p:sp>
      <p:sp>
        <p:nvSpPr>
          <p:cNvPr id="3" name="Platshållare för innehåll 2"/>
          <p:cNvSpPr>
            <a:spLocks noGrp="1"/>
          </p:cNvSpPr>
          <p:nvPr>
            <p:ph idx="1"/>
          </p:nvPr>
        </p:nvSpPr>
        <p:spPr/>
        <p:txBody>
          <a:bodyPr>
            <a:normAutofit fontScale="92500" lnSpcReduction="10000"/>
          </a:bodyPr>
          <a:lstStyle/>
          <a:p>
            <a:r>
              <a:rPr lang="sv-SE" dirty="0" smtClean="0"/>
              <a:t>New </a:t>
            </a:r>
            <a:r>
              <a:rPr lang="sv-SE" dirty="0"/>
              <a:t>GTR </a:t>
            </a:r>
            <a:r>
              <a:rPr lang="sv-SE" sz="2000" dirty="0" smtClean="0"/>
              <a:t>(</a:t>
            </a:r>
            <a:r>
              <a:rPr lang="sv-SE" sz="2000" dirty="0" err="1" smtClean="0"/>
              <a:t>informal</a:t>
            </a:r>
            <a:r>
              <a:rPr lang="sv-SE" sz="2000" dirty="0" smtClean="0"/>
              <a:t> </a:t>
            </a:r>
            <a:r>
              <a:rPr lang="sv-SE" sz="2000" dirty="0" err="1" smtClean="0"/>
              <a:t>document</a:t>
            </a:r>
            <a:r>
              <a:rPr lang="sv-SE" sz="2000" dirty="0" smtClean="0"/>
              <a:t> June 2015)</a:t>
            </a:r>
          </a:p>
          <a:p>
            <a:pPr lvl="1"/>
            <a:r>
              <a:rPr lang="sv-SE" dirty="0" smtClean="0"/>
              <a:t>Evaporative emissions</a:t>
            </a:r>
          </a:p>
          <a:p>
            <a:pPr lvl="1"/>
            <a:r>
              <a:rPr lang="sv-SE" dirty="0" smtClean="0"/>
              <a:t>Crankcase emissions</a:t>
            </a:r>
          </a:p>
          <a:p>
            <a:r>
              <a:rPr lang="sv-SE" dirty="0"/>
              <a:t>New GTR </a:t>
            </a:r>
            <a:r>
              <a:rPr lang="sv-SE" sz="2000" dirty="0" smtClean="0"/>
              <a:t>(</a:t>
            </a:r>
            <a:r>
              <a:rPr lang="sv-SE" sz="2000" dirty="0" err="1" smtClean="0"/>
              <a:t>informal</a:t>
            </a:r>
            <a:r>
              <a:rPr lang="sv-SE" sz="2000" dirty="0" smtClean="0"/>
              <a:t> </a:t>
            </a:r>
            <a:r>
              <a:rPr lang="sv-SE" sz="2000" dirty="0" err="1" smtClean="0"/>
              <a:t>document</a:t>
            </a:r>
            <a:r>
              <a:rPr lang="sv-SE" sz="2000" dirty="0" smtClean="0"/>
              <a:t> </a:t>
            </a:r>
            <a:r>
              <a:rPr lang="sv-SE" sz="2000" dirty="0" err="1" smtClean="0"/>
              <a:t>schedueled</a:t>
            </a:r>
            <a:r>
              <a:rPr lang="sv-SE" sz="2000" dirty="0" smtClean="0"/>
              <a:t> for </a:t>
            </a:r>
            <a:r>
              <a:rPr lang="sv-SE" sz="2000" dirty="0" err="1" smtClean="0"/>
              <a:t>January</a:t>
            </a:r>
            <a:r>
              <a:rPr lang="sv-SE" sz="2000" dirty="0" smtClean="0"/>
              <a:t> 2016)</a:t>
            </a:r>
          </a:p>
          <a:p>
            <a:pPr lvl="1"/>
            <a:r>
              <a:rPr lang="sv-SE" dirty="0" smtClean="0"/>
              <a:t>OBD </a:t>
            </a:r>
          </a:p>
          <a:p>
            <a:r>
              <a:rPr lang="sv-SE" dirty="0"/>
              <a:t>GTR 2 </a:t>
            </a:r>
            <a:r>
              <a:rPr lang="sv-SE" dirty="0" err="1"/>
              <a:t>amended</a:t>
            </a:r>
            <a:r>
              <a:rPr lang="sv-SE" dirty="0"/>
              <a:t> </a:t>
            </a:r>
            <a:r>
              <a:rPr lang="sv-SE" dirty="0" err="1" smtClean="0"/>
              <a:t>including</a:t>
            </a:r>
            <a:r>
              <a:rPr lang="sv-SE" dirty="0" smtClean="0"/>
              <a:t> </a:t>
            </a:r>
            <a:r>
              <a:rPr lang="sv-SE" sz="2100" dirty="0"/>
              <a:t>(tentative </a:t>
            </a:r>
            <a:r>
              <a:rPr lang="sv-SE" sz="2100" dirty="0" err="1"/>
              <a:t>informal</a:t>
            </a:r>
            <a:r>
              <a:rPr lang="sv-SE" sz="2100" dirty="0"/>
              <a:t> </a:t>
            </a:r>
            <a:r>
              <a:rPr lang="sv-SE" sz="2100" dirty="0" err="1"/>
              <a:t>document</a:t>
            </a:r>
            <a:r>
              <a:rPr lang="sv-SE" sz="2100" dirty="0"/>
              <a:t> for </a:t>
            </a:r>
            <a:r>
              <a:rPr lang="sv-SE" sz="2100" dirty="0" err="1"/>
              <a:t>January</a:t>
            </a:r>
            <a:r>
              <a:rPr lang="sv-SE" sz="2100" dirty="0"/>
              <a:t> 2016)</a:t>
            </a:r>
          </a:p>
          <a:p>
            <a:pPr lvl="1"/>
            <a:r>
              <a:rPr lang="sv-SE" dirty="0"/>
              <a:t>Test type I (work have started)</a:t>
            </a:r>
          </a:p>
          <a:p>
            <a:pPr lvl="1"/>
            <a:r>
              <a:rPr lang="sv-SE" dirty="0"/>
              <a:t>Test type II (Idling)</a:t>
            </a:r>
          </a:p>
          <a:p>
            <a:pPr lvl="1"/>
            <a:r>
              <a:rPr lang="sv-SE" dirty="0"/>
              <a:t>Test type VII on </a:t>
            </a:r>
            <a:r>
              <a:rPr lang="sv-SE" dirty="0" smtClean="0"/>
              <a:t>Energy efficiency</a:t>
            </a:r>
            <a:r>
              <a:rPr lang="sv-SE" baseline="0" dirty="0" smtClean="0"/>
              <a:t> (</a:t>
            </a:r>
            <a:r>
              <a:rPr lang="sv-SE" dirty="0" smtClean="0"/>
              <a:t>CO2,</a:t>
            </a:r>
            <a:r>
              <a:rPr lang="sv-SE" baseline="0" dirty="0" smtClean="0"/>
              <a:t> FC&amp; Range)</a:t>
            </a:r>
          </a:p>
          <a:p>
            <a:pPr lvl="1"/>
            <a:endParaRPr lang="sv-SE" dirty="0"/>
          </a:p>
          <a:p>
            <a:pPr marL="0" indent="0">
              <a:buNone/>
            </a:pPr>
            <a:r>
              <a:rPr lang="sv-SE" dirty="0" smtClean="0">
                <a:sym typeface="Wingdings" panose="05000000000000000000" pitchFamily="2" charset="2"/>
              </a:rPr>
              <a:t> GTRs to be transposed into UN Regulations</a:t>
            </a:r>
            <a:endParaRPr lang="sv-SE" dirty="0"/>
          </a:p>
        </p:txBody>
      </p:sp>
    </p:spTree>
    <p:extLst>
      <p:ext uri="{BB962C8B-B14F-4D97-AF65-F5344CB8AC3E}">
        <p14:creationId xmlns:p14="http://schemas.microsoft.com/office/powerpoint/2010/main" val="2024379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575"/>
            <a:ext cx="10515600" cy="625475"/>
          </a:xfrm>
        </p:spPr>
        <p:txBody>
          <a:bodyPr>
            <a:noAutofit/>
          </a:bodyPr>
          <a:lstStyle/>
          <a:p>
            <a:pPr algn="ctr"/>
            <a:r>
              <a:rPr lang="nl-BE" sz="4800" b="1" u="sng" dirty="0" smtClean="0"/>
              <a:t>Evaporative and crankcase emissions</a:t>
            </a:r>
            <a:endParaRPr lang="nl-BE" sz="4800" b="1" u="sng" dirty="0"/>
          </a:p>
        </p:txBody>
      </p:sp>
      <p:sp>
        <p:nvSpPr>
          <p:cNvPr id="3" name="Content Placeholder 2"/>
          <p:cNvSpPr>
            <a:spLocks noGrp="1"/>
          </p:cNvSpPr>
          <p:nvPr>
            <p:ph idx="1"/>
          </p:nvPr>
        </p:nvSpPr>
        <p:spPr>
          <a:xfrm>
            <a:off x="190500" y="781050"/>
            <a:ext cx="11811000" cy="6076950"/>
          </a:xfrm>
          <a:noFill/>
        </p:spPr>
        <p:txBody>
          <a:bodyPr>
            <a:normAutofit/>
          </a:bodyPr>
          <a:lstStyle/>
          <a:p>
            <a:endParaRPr lang="en-US" sz="3600" dirty="0" smtClean="0"/>
          </a:p>
          <a:p>
            <a:pPr>
              <a:spcAft>
                <a:spcPts val="600"/>
              </a:spcAft>
            </a:pPr>
            <a:r>
              <a:rPr lang="en-US" sz="3600" b="1" i="1" dirty="0" smtClean="0"/>
              <a:t>Informal document 71-xx (submitted to GRPE)</a:t>
            </a:r>
          </a:p>
          <a:p>
            <a:pPr>
              <a:spcAft>
                <a:spcPts val="600"/>
              </a:spcAft>
            </a:pPr>
            <a:r>
              <a:rPr lang="en-US" sz="3600" dirty="0" smtClean="0"/>
              <a:t>Several open points in […]</a:t>
            </a:r>
          </a:p>
          <a:p>
            <a:pPr>
              <a:spcAft>
                <a:spcPts val="600"/>
              </a:spcAft>
            </a:pPr>
            <a:r>
              <a:rPr lang="en-US" sz="3600" dirty="0" smtClean="0"/>
              <a:t>Work to </a:t>
            </a:r>
            <a:r>
              <a:rPr lang="en-US" sz="3600" dirty="0" err="1" smtClean="0"/>
              <a:t>finalise</a:t>
            </a:r>
            <a:r>
              <a:rPr lang="en-US" sz="3600" dirty="0" smtClean="0"/>
              <a:t> formal doc until 19 October</a:t>
            </a:r>
            <a:endParaRPr lang="en-US" sz="3600" dirty="0"/>
          </a:p>
        </p:txBody>
      </p:sp>
    </p:spTree>
    <p:extLst>
      <p:ext uri="{BB962C8B-B14F-4D97-AF65-F5344CB8AC3E}">
        <p14:creationId xmlns:p14="http://schemas.microsoft.com/office/powerpoint/2010/main" val="1247166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dirty="0" smtClean="0"/>
              <a:t>Inclusion of 3-wheeled vehicles: priority?</a:t>
            </a:r>
          </a:p>
          <a:p>
            <a:pPr lvl="1"/>
            <a:r>
              <a:rPr lang="sv-SE" dirty="0" smtClean="0"/>
              <a:t>JPN suggestion to give priority to 2-wheeled vehicles, add 3-w later</a:t>
            </a:r>
          </a:p>
          <a:p>
            <a:pPr lvl="1"/>
            <a:r>
              <a:rPr lang="sv-SE" dirty="0" smtClean="0"/>
              <a:t>EC and IND prefer inclusion in the current draft. </a:t>
            </a:r>
          </a:p>
          <a:p>
            <a:pPr lvl="1"/>
            <a:r>
              <a:rPr lang="sv-SE" dirty="0" smtClean="0"/>
              <a:t>IND made specific proposals for few specific provisions for 3-wheelers in the draft GTR, e.g. regarding test cycle for preconditioning</a:t>
            </a:r>
            <a:endParaRPr lang="sv-SE" dirty="0"/>
          </a:p>
        </p:txBody>
      </p:sp>
      <p:sp>
        <p:nvSpPr>
          <p:cNvPr id="4" name="Title 1"/>
          <p:cNvSpPr>
            <a:spLocks noGrp="1"/>
          </p:cNvSpPr>
          <p:nvPr>
            <p:ph type="title"/>
          </p:nvPr>
        </p:nvSpPr>
        <p:spPr/>
        <p:txBody>
          <a:bodyPr>
            <a:noAutofit/>
          </a:bodyPr>
          <a:lstStyle/>
          <a:p>
            <a:pPr algn="ctr"/>
            <a:r>
              <a:rPr lang="nl-BE" sz="4800" b="1" u="sng" dirty="0" smtClean="0"/>
              <a:t>Evap and crankcase emissions- open issues</a:t>
            </a:r>
            <a:endParaRPr lang="nl-BE" sz="4800" b="1" u="sng" dirty="0"/>
          </a:p>
        </p:txBody>
      </p:sp>
    </p:spTree>
    <p:extLst>
      <p:ext uri="{BB962C8B-B14F-4D97-AF65-F5344CB8AC3E}">
        <p14:creationId xmlns:p14="http://schemas.microsoft.com/office/powerpoint/2010/main" val="2945090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2256</TotalTime>
  <Words>1640</Words>
  <Application>Microsoft Office PowerPoint</Application>
  <PresentationFormat>Custom</PresentationFormat>
  <Paragraphs>236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Report from IWG on Environmental and Propulsion Performance Requirements for Light vehicles (EPPR)  71st GRPE 11-12th June 2015</vt:lpstr>
      <vt:lpstr>Outline</vt:lpstr>
      <vt:lpstr>Background- ToR and mandate</vt:lpstr>
      <vt:lpstr>Timing within EPPR mandate (June 2013)</vt:lpstr>
      <vt:lpstr>Past meetings EPPR January 2015 – June 2015</vt:lpstr>
      <vt:lpstr>Topics to be covered by EPPR</vt:lpstr>
      <vt:lpstr>Structure of coming proposals</vt:lpstr>
      <vt:lpstr>Evaporative and crankcase emissions</vt:lpstr>
      <vt:lpstr>Evap and crankcase emissions- open issues</vt:lpstr>
      <vt:lpstr>Evap and crankcase emissions- open issues</vt:lpstr>
      <vt:lpstr>Evap and crankcase emissions- open issues</vt:lpstr>
      <vt:lpstr>Evap and crankcase emissions- open issues</vt:lpstr>
      <vt:lpstr>Evap and crankcase emissions- open issues</vt:lpstr>
      <vt:lpstr>OBD-I</vt:lpstr>
      <vt:lpstr>Amendments to GTR 2</vt:lpstr>
      <vt:lpstr>Preliminary status of EPPR proposals</vt:lpstr>
      <vt:lpstr>Informal doc on extension of time line</vt:lpstr>
      <vt:lpstr>”Light vehicle” vs ”light duty vehicles”</vt:lpstr>
      <vt:lpstr>EPPR Roadmap</vt:lpstr>
      <vt:lpstr>Tentative proposal for Phase II (from 2016 and beyond)</vt:lpstr>
      <vt:lpstr>Possible deliverables acc. to mandate for Phase I (final report GRPE Jan 2016)</vt:lpstr>
      <vt:lpstr>Future meetings EPPR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EPPR-03  EPPR-05</dc:title>
  <dc:creator>Thomas Vercammen</dc:creator>
  <cp:lastModifiedBy>Miquel Gangonells</cp:lastModifiedBy>
  <cp:revision>101</cp:revision>
  <cp:lastPrinted>2015-06-11T17:11:38Z</cp:lastPrinted>
  <dcterms:created xsi:type="dcterms:W3CDTF">2014-06-05T20:52:23Z</dcterms:created>
  <dcterms:modified xsi:type="dcterms:W3CDTF">2015-06-11T17:12:01Z</dcterms:modified>
</cp:coreProperties>
</file>