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3" r:id="rId2"/>
    <p:sldId id="282" r:id="rId3"/>
    <p:sldId id="291" r:id="rId4"/>
    <p:sldId id="292" r:id="rId5"/>
    <p:sldId id="298" r:id="rId6"/>
    <p:sldId id="304" r:id="rId7"/>
    <p:sldId id="294" r:id="rId8"/>
    <p:sldId id="295" r:id="rId9"/>
    <p:sldId id="296" r:id="rId10"/>
    <p:sldId id="299" r:id="rId11"/>
    <p:sldId id="300" r:id="rId12"/>
    <p:sldId id="305" r:id="rId13"/>
    <p:sldId id="303" r:id="rId14"/>
    <p:sldId id="284" r:id="rId15"/>
    <p:sldId id="297" r:id="rId16"/>
    <p:sldId id="285" r:id="rId17"/>
  </p:sldIdLst>
  <p:sldSz cx="9144000" cy="6858000" type="screen4x3"/>
  <p:notesSz cx="6797675" cy="9928225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057" y="1"/>
            <a:ext cx="2947034" cy="496332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pPr>
              <a:defRPr/>
            </a:pPr>
            <a:fld id="{3786A770-4289-4022-952F-97B42A176CCD}" type="datetimeFigureOut">
              <a:rPr lang="ja-JP" altLang="en-US"/>
              <a:pPr>
                <a:defRPr/>
              </a:pPr>
              <a:t>2015/6/11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057" y="9430308"/>
            <a:ext cx="2947034" cy="496331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pPr>
              <a:defRPr/>
            </a:pPr>
            <a:fld id="{AB85800C-3147-4291-84D8-00F7DEB73E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8396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643" y="1"/>
            <a:ext cx="2945448" cy="496332"/>
          </a:xfrm>
          <a:prstGeom prst="rect">
            <a:avLst/>
          </a:prstGeom>
        </p:spPr>
        <p:txBody>
          <a:bodyPr vert="horz" lIns="91307" tIns="45653" rIns="91307" bIns="45653" rtlCol="0"/>
          <a:lstStyle>
            <a:lvl1pPr algn="r">
              <a:defRPr sz="1200"/>
            </a:lvl1pPr>
          </a:lstStyle>
          <a:p>
            <a:pPr>
              <a:defRPr/>
            </a:pPr>
            <a:fld id="{8B01F613-DB3D-41D2-9E03-DFF74FB7DC82}" type="datetimeFigureOut">
              <a:rPr lang="de-DE"/>
              <a:pPr>
                <a:defRPr/>
              </a:pPr>
              <a:t>11.06.2015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7" tIns="45653" rIns="91307" bIns="45653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085" y="4715946"/>
            <a:ext cx="5437506" cy="4466988"/>
          </a:xfrm>
          <a:prstGeom prst="rect">
            <a:avLst/>
          </a:prstGeom>
        </p:spPr>
        <p:txBody>
          <a:bodyPr vert="horz" lIns="91307" tIns="45653" rIns="91307" bIns="45653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643" y="9430308"/>
            <a:ext cx="2945448" cy="496331"/>
          </a:xfrm>
          <a:prstGeom prst="rect">
            <a:avLst/>
          </a:prstGeom>
        </p:spPr>
        <p:txBody>
          <a:bodyPr vert="horz" lIns="91307" tIns="45653" rIns="91307" bIns="45653" rtlCol="0" anchor="b"/>
          <a:lstStyle>
            <a:lvl1pPr algn="r">
              <a:defRPr sz="1200"/>
            </a:lvl1pPr>
          </a:lstStyle>
          <a:p>
            <a:pPr>
              <a:defRPr/>
            </a:pPr>
            <a:fld id="{0CC67DA6-082D-407E-8BF3-0211806DC9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804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3214-0B2B-4466-9A4B-20C2E5018C2C}" type="datetimeFigureOut">
              <a:rPr lang="ja-JP" altLang="en-US"/>
              <a:pPr>
                <a:defRPr/>
              </a:pPr>
              <a:t>2015/6/11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02C0-B5B6-4566-A7DE-B573443C97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3F5DC-E78D-481E-9826-75E986E007BC}" type="datetimeFigureOut">
              <a:rPr lang="ja-JP" altLang="en-US"/>
              <a:pPr>
                <a:defRPr/>
              </a:pPr>
              <a:t>2015/6/11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F4C7-413E-4150-8FED-1727036963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0AC86-611F-474E-AF80-4E44B9B78426}" type="datetimeFigureOut">
              <a:rPr lang="ja-JP" altLang="en-US"/>
              <a:pPr>
                <a:defRPr/>
              </a:pPr>
              <a:t>2015/6/11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6249D-6B03-4298-ACCF-81F0E20B81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4FE27-56A3-477E-9A78-E23B3BA4A959}" type="datetimeFigureOut">
              <a:rPr lang="ja-JP" altLang="en-US"/>
              <a:pPr>
                <a:defRPr/>
              </a:pPr>
              <a:t>2015/6/11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1438C-73E0-4FC3-9731-4703D09D2F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C82D7-BF90-4C7A-9C92-54B58F7A9CC3}" type="datetimeFigureOut">
              <a:rPr lang="ja-JP" altLang="en-US"/>
              <a:pPr>
                <a:defRPr/>
              </a:pPr>
              <a:t>2015/6/11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5610-80CE-4AA1-B285-1CACFE498C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46DE-6756-475A-9371-A79D041C6C43}" type="datetimeFigureOut">
              <a:rPr lang="ja-JP" altLang="en-US"/>
              <a:pPr>
                <a:defRPr/>
              </a:pPr>
              <a:t>2015/6/11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A4351-29C7-4521-88D3-AD6B6BC5E1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C6CB-B696-4C7A-A962-7765DDE762DC}" type="datetimeFigureOut">
              <a:rPr lang="ja-JP" altLang="en-US"/>
              <a:pPr>
                <a:defRPr/>
              </a:pPr>
              <a:t>2015/6/11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F930-A811-410A-B2FC-A8DC6A26FD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5C6FC-124C-44B1-A9E3-DDB8FF33F5DD}" type="datetimeFigureOut">
              <a:rPr lang="ja-JP" altLang="en-US"/>
              <a:pPr>
                <a:defRPr/>
              </a:pPr>
              <a:t>2015/6/11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BA18-60B7-4B28-A024-E8F05AE111D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773F-2817-4715-9EB0-38D8EFFCC51E}" type="datetimeFigureOut">
              <a:rPr lang="ja-JP" altLang="en-US"/>
              <a:pPr>
                <a:defRPr/>
              </a:pPr>
              <a:t>2015/6/11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30504-06CC-490D-8E47-FC3E1AB3A0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34D3-F333-4871-8AC4-8207829BD2B5}" type="datetimeFigureOut">
              <a:rPr lang="ja-JP" altLang="en-US"/>
              <a:pPr>
                <a:defRPr/>
              </a:pPr>
              <a:t>2015/6/11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6535-0724-426F-8C65-FE248A97DF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DD72A-A4D7-42BC-88B2-27C24F066F1E}" type="datetimeFigureOut">
              <a:rPr lang="ja-JP" altLang="en-US"/>
              <a:pPr>
                <a:defRPr/>
              </a:pPr>
              <a:t>2015/6/11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45AB-DA4C-4908-AC19-4B6BC83A95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BAA1825-F440-4D93-97E5-267A6DD4B957}" type="datetimeFigureOut">
              <a:rPr lang="ja-JP" altLang="en-US"/>
              <a:pPr>
                <a:defRPr/>
              </a:pPr>
              <a:t>2015/6/11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5D4729-1240-4B90-ADF9-CF7A0A7DAB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3" name="Textfeld 2"/>
          <p:cNvSpPr txBox="1">
            <a:spLocks noChangeArrowheads="1"/>
          </p:cNvSpPr>
          <p:nvPr/>
        </p:nvSpPr>
        <p:spPr bwMode="auto">
          <a:xfrm>
            <a:off x="971550" y="4048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 altLang="ja-JP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281883"/>
              </p:ext>
            </p:extLst>
          </p:nvPr>
        </p:nvGraphicFramePr>
        <p:xfrm>
          <a:off x="467544" y="223838"/>
          <a:ext cx="8280920" cy="975360"/>
        </p:xfrm>
        <a:graphic>
          <a:graphicData uri="http://schemas.openxmlformats.org/drawingml/2006/table">
            <a:tbl>
              <a:tblPr/>
              <a:tblGrid>
                <a:gridCol w="4140487"/>
                <a:gridCol w="4140433"/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Submitted by the Chair of the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WLTP IWG</a:t>
                      </a:r>
                      <a:endParaRPr kumimoji="0" lang="de-DE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7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Informal document </a:t>
                      </a:r>
                      <a:r>
                        <a:rPr kumimoji="0" lang="pt-BR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GRPE-71-24</a:t>
                      </a:r>
                      <a:endParaRPr kumimoji="0" lang="pt-BR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  <a:p>
                      <a:pPr marL="47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71st 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GRPE, 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8-12 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June 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2015,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/>
                      </a:r>
                      <a:b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</a:b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agenda 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item </a:t>
                      </a:r>
                      <a:r>
                        <a:rPr kumimoji="0" lang="pt-BR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3(b)</a:t>
                      </a:r>
                      <a:endParaRPr kumimoji="0" lang="pt-BR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  <a:p>
                      <a:pPr marL="476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明朝" charset="-128"/>
                          <a:cs typeface="Arial" charset="0"/>
                        </a:rPr>
                        <a:t> </a:t>
                      </a:r>
                      <a:endParaRPr kumimoji="0" lang="de-DE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明朝" charset="-128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67544" y="1992125"/>
            <a:ext cx="8129148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Status </a:t>
            </a:r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report</a:t>
            </a:r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of</a:t>
            </a:r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the</a:t>
            </a:r>
            <a:r>
              <a:rPr lang="de-DE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de-DE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WLTP Informal Working Group</a:t>
            </a:r>
          </a:p>
          <a:p>
            <a:endParaRPr lang="de-DE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Report to 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the</a:t>
            </a:r>
            <a:r>
              <a:rPr lang="de-DE" sz="240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400" smtClean="0">
                <a:latin typeface="Tahoma" pitchFamily="34" charset="0"/>
                <a:ea typeface="Tahoma" pitchFamily="34" charset="0"/>
                <a:cs typeface="Tahoma" pitchFamily="34" charset="0"/>
              </a:rPr>
              <a:t>71st 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GRPE 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session</a:t>
            </a:r>
            <a:endParaRPr lang="de-DE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de-DE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Stephan </a:t>
            </a:r>
            <a:r>
              <a:rPr lang="de-DE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Redmann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21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4823" y="1371749"/>
            <a:ext cx="8459665" cy="356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 statistical procedure 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comparison and validation of alternative measurement equipment and measurement procedures.</a:t>
            </a:r>
          </a:p>
          <a:p>
            <a:pPr eaLnBrk="0" hangingPunct="0">
              <a:lnSpc>
                <a:spcPct val="150000"/>
              </a:lnSpc>
              <a:spcBef>
                <a:spcPts val="1200"/>
              </a:spcBef>
            </a:pP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Similar regulations in 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GTR 4 (</a:t>
            </a: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WHDC), US EPA 1065, SAE &amp; ISO standards </a:t>
            </a:r>
            <a:b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Task: review and amendments for LDV test procedure need, if necessary</a:t>
            </a:r>
          </a:p>
          <a:p>
            <a:pPr eaLnBrk="0" hangingPunct="0">
              <a:spcBef>
                <a:spcPts val="1200"/>
              </a:spcBef>
            </a:pPr>
            <a:r>
              <a:rPr lang="en-US" altLang="ja-JP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IWG #11</a:t>
            </a:r>
            <a:r>
              <a:rPr lang="en-US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	</a:t>
            </a:r>
            <a:r>
              <a:rPr lang="en-US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Determination of system / measurement method 			equivalency based on ISO standard</a:t>
            </a:r>
            <a:endParaRPr lang="en-US" altLang="ja-JP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0" hangingPunct="0">
              <a:spcBef>
                <a:spcPts val="1200"/>
              </a:spcBef>
            </a:pPr>
            <a:r>
              <a:rPr lang="en-US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		Implementation requirements to be included in WLTP Phase 2</a:t>
            </a:r>
          </a:p>
          <a:p>
            <a:pPr eaLnBrk="0" hangingPunct="0">
              <a:spcBef>
                <a:spcPts val="1200"/>
              </a:spcBef>
            </a:pPr>
            <a:endParaRPr lang="en-US" altLang="ja-JP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eaLnBrk="0" hangingPunct="0">
              <a:spcBef>
                <a:spcPts val="1200"/>
              </a:spcBef>
            </a:pPr>
            <a:r>
              <a:rPr lang="en-US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Item closed </a:t>
            </a:r>
            <a:endParaRPr lang="en-US" altLang="ja-JP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78" name="テキスト ボックス 3"/>
          <p:cNvSpPr txBox="1">
            <a:spLocks noChangeArrowheads="1"/>
          </p:cNvSpPr>
          <p:nvPr/>
        </p:nvSpPr>
        <p:spPr bwMode="auto">
          <a:xfrm>
            <a:off x="504823" y="787425"/>
            <a:ext cx="46933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Annex 9:</a:t>
            </a:r>
            <a:r>
              <a:rPr lang="en-US" altLang="ja-JP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altLang="ja-JP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System equivalency</a:t>
            </a:r>
            <a:endParaRPr lang="ja-JP" altLang="en-US" sz="2400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33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4825" y="1052736"/>
            <a:ext cx="824547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u="sng" dirty="0" smtClean="0">
              <a:cs typeface="Arial" charset="0"/>
            </a:endParaRPr>
          </a:p>
        </p:txBody>
      </p:sp>
      <p:sp>
        <p:nvSpPr>
          <p:cNvPr id="24578" name="テキスト ボックス 3"/>
          <p:cNvSpPr txBox="1">
            <a:spLocks noChangeArrowheads="1"/>
          </p:cNvSpPr>
          <p:nvPr/>
        </p:nvSpPr>
        <p:spPr bwMode="auto">
          <a:xfrm>
            <a:off x="504825" y="404664"/>
            <a:ext cx="2537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General issues:</a:t>
            </a:r>
            <a:endParaRPr lang="ja-JP" altLang="en-US" sz="2400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61391" y="1052736"/>
            <a:ext cx="8636852" cy="51552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GTR </a:t>
            </a:r>
            <a:r>
              <a:rPr lang="de-DE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Drafting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>
              <a:spcAft>
                <a:spcPts val="1200"/>
              </a:spcAft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Subgroup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„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Drafting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chaired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Drafting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Coordinator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Tasks: 	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eer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GTR (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inconsistencies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check),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decisions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expert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editorial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task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force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 IWG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Current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GTR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Draft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amendments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to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GTR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No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 15):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    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WLTP-11-04e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track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changes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/ clean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version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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Provided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GRPE Informal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documents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GRPE-71-xx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/ 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yy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    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Additional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drafting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asks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- Update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Part A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GTR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No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 15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- Update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Technical Report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Technical GTR Sponsors: Japan / European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Commission</a:t>
            </a: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92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4825" y="548680"/>
            <a:ext cx="824547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u="sng" dirty="0" smtClean="0"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47327" y="476672"/>
            <a:ext cx="8353312" cy="55245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Definitions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-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General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review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regarding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inconsistencies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e.g.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ass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definitions</a:t>
            </a: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>
              <a:spcAft>
                <a:spcPts val="1200"/>
              </a:spcAft>
            </a:pP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- Review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VPSD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recommendations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e.g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 HEV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definition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/>
            </a:r>
            <a:b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 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(GRPE/2015/13, GRPE-71-xx) 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   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IWG #11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 	First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comparison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WLTP – VPSD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definitions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	(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WLTP-11-24rev1e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Thorough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check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until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September 2015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needed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   	-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Which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definitions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are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used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in GTR 15?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-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Implications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new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VPSD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hierarchies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?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-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Implications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on GTR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contents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/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intentions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?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 time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critical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!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 WLTP IWG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may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not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able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to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transpose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all VPSD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recommendations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198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4825" y="1052736"/>
            <a:ext cx="824547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u="sng" dirty="0" smtClean="0">
              <a:cs typeface="Arial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48048" y="548680"/>
            <a:ext cx="8518101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Round Robin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Exercise</a:t>
            </a:r>
            <a:endParaRPr lang="de-DE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- European &amp; Asian (Japan,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India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Korea, China)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exercises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are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on-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going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- US EPA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and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India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are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participating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in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cross-over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checks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 </a:t>
            </a:r>
            <a:b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-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Finalization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Round Robin end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2015.</a:t>
            </a: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IWG #11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 	First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results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from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EU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	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no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need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major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GTR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amendments</a:t>
            </a: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IWG #12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	First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results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Asian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exercise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are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expected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42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テキスト ボックス 3"/>
          <p:cNvSpPr txBox="1">
            <a:spLocks noChangeArrowheads="1"/>
          </p:cNvSpPr>
          <p:nvPr/>
        </p:nvSpPr>
        <p:spPr bwMode="auto">
          <a:xfrm>
            <a:off x="1000125" y="549275"/>
            <a:ext cx="477246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WLTP Phase 1b </a:t>
            </a:r>
            <a:r>
              <a:rPr lang="en-US" altLang="ja-JP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Roadmap</a:t>
            </a:r>
            <a:endParaRPr lang="ja-JP" altLang="en-US" sz="2800" b="1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827088" y="1998663"/>
            <a:ext cx="7921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7" name="テキスト ボックス 4"/>
          <p:cNvSpPr txBox="1">
            <a:spLocks noChangeArrowheads="1"/>
          </p:cNvSpPr>
          <p:nvPr/>
        </p:nvSpPr>
        <p:spPr bwMode="auto">
          <a:xfrm>
            <a:off x="136525" y="2090738"/>
            <a:ext cx="8699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WP.29</a:t>
            </a:r>
          </a:p>
          <a:p>
            <a:endParaRPr lang="en-US" altLang="ja-JP"/>
          </a:p>
          <a:p>
            <a:endParaRPr lang="en-US" altLang="ja-JP"/>
          </a:p>
          <a:p>
            <a:r>
              <a:rPr lang="en-US" altLang="ja-JP"/>
              <a:t>GRPE</a:t>
            </a:r>
          </a:p>
          <a:p>
            <a:endParaRPr lang="en-US" altLang="ja-JP"/>
          </a:p>
          <a:p>
            <a:endParaRPr lang="en-US" altLang="ja-JP"/>
          </a:p>
          <a:p>
            <a:r>
              <a:rPr lang="en-US" altLang="ja-JP"/>
              <a:t>WLTP</a:t>
            </a:r>
            <a:endParaRPr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1000125" y="1755775"/>
            <a:ext cx="0" cy="2435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9" name="テキスト ボックス 7"/>
          <p:cNvSpPr txBox="1">
            <a:spLocks noChangeArrowheads="1"/>
          </p:cNvSpPr>
          <p:nvPr/>
        </p:nvSpPr>
        <p:spPr bwMode="auto">
          <a:xfrm>
            <a:off x="1042988" y="1411288"/>
            <a:ext cx="7713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2014                                         2015                                         2016</a:t>
            </a:r>
          </a:p>
          <a:p>
            <a:r>
              <a:rPr lang="en-US" altLang="ja-JP" sz="1400"/>
              <a:t>1   2   3   4   5   6   7   8   9   10  11  12  1   2   3   4   5   6   7   8   9   10  11  12  1   2   3   4   5   6</a:t>
            </a:r>
            <a:endParaRPr lang="ja-JP" altLang="en-US" sz="1400"/>
          </a:p>
        </p:txBody>
      </p:sp>
      <p:sp>
        <p:nvSpPr>
          <p:cNvPr id="16395" name="テキスト ボックス 21"/>
          <p:cNvSpPr txBox="1">
            <a:spLocks noChangeArrowheads="1"/>
          </p:cNvSpPr>
          <p:nvPr/>
        </p:nvSpPr>
        <p:spPr bwMode="auto">
          <a:xfrm>
            <a:off x="1042988" y="4581525"/>
            <a:ext cx="2374900" cy="9413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Fix organization, responsibilities</a:t>
            </a:r>
          </a:p>
          <a:p>
            <a:pPr>
              <a:defRPr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and time schedule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カギ線コネクタ 34"/>
          <p:cNvCxnSpPr>
            <a:cxnSpLocks noChangeShapeType="1"/>
            <a:stCxn id="26651" idx="2"/>
            <a:endCxn id="26645" idx="0"/>
          </p:cNvCxnSpPr>
          <p:nvPr/>
        </p:nvCxnSpPr>
        <p:spPr bwMode="auto">
          <a:xfrm flipV="1">
            <a:off x="7637463" y="2339975"/>
            <a:ext cx="842962" cy="765175"/>
          </a:xfrm>
          <a:prstGeom prst="bentConnector3">
            <a:avLst>
              <a:gd name="adj1" fmla="val 72315"/>
            </a:avLst>
          </a:prstGeom>
          <a:noFill/>
          <a:ln w="25400" algn="ctr">
            <a:solidFill>
              <a:schemeClr val="tx1"/>
            </a:solidFill>
            <a:miter lim="800000"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6632" name="テキスト ボックス 36"/>
          <p:cNvSpPr txBox="1">
            <a:spLocks noChangeArrowheads="1"/>
          </p:cNvSpPr>
          <p:nvPr/>
        </p:nvSpPr>
        <p:spPr bwMode="auto">
          <a:xfrm>
            <a:off x="5204619" y="2018507"/>
            <a:ext cx="1692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dirty="0"/>
              <a:t>Phase2 </a:t>
            </a:r>
            <a:r>
              <a:rPr lang="en-US" altLang="ja-JP" sz="1400" dirty="0" smtClean="0"/>
              <a:t>mandate</a:t>
            </a:r>
            <a:endParaRPr lang="ja-JP" altLang="en-US" sz="1400" dirty="0"/>
          </a:p>
        </p:txBody>
      </p:sp>
      <p:sp>
        <p:nvSpPr>
          <p:cNvPr id="38" name="額縁 37"/>
          <p:cNvSpPr/>
          <p:nvPr/>
        </p:nvSpPr>
        <p:spPr>
          <a:xfrm>
            <a:off x="1066800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5</a:t>
            </a:r>
            <a:endParaRPr lang="ja-JP" altLang="en-US" dirty="0"/>
          </a:p>
        </p:txBody>
      </p:sp>
      <p:sp>
        <p:nvSpPr>
          <p:cNvPr id="40" name="額縁 39"/>
          <p:cNvSpPr/>
          <p:nvPr/>
        </p:nvSpPr>
        <p:spPr>
          <a:xfrm>
            <a:off x="1677988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6</a:t>
            </a:r>
            <a:endParaRPr lang="ja-JP" altLang="en-US" dirty="0"/>
          </a:p>
        </p:txBody>
      </p:sp>
      <p:sp>
        <p:nvSpPr>
          <p:cNvPr id="41" name="額縁 40"/>
          <p:cNvSpPr/>
          <p:nvPr/>
        </p:nvSpPr>
        <p:spPr>
          <a:xfrm>
            <a:off x="2339975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7</a:t>
            </a:r>
            <a:endParaRPr lang="ja-JP" altLang="en-US" dirty="0"/>
          </a:p>
        </p:txBody>
      </p:sp>
      <p:sp>
        <p:nvSpPr>
          <p:cNvPr id="42" name="額縁 41"/>
          <p:cNvSpPr/>
          <p:nvPr/>
        </p:nvSpPr>
        <p:spPr>
          <a:xfrm>
            <a:off x="3203575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8</a:t>
            </a:r>
            <a:endParaRPr lang="ja-JP" altLang="en-US" dirty="0"/>
          </a:p>
        </p:txBody>
      </p:sp>
      <p:sp>
        <p:nvSpPr>
          <p:cNvPr id="43" name="額縁 42"/>
          <p:cNvSpPr/>
          <p:nvPr/>
        </p:nvSpPr>
        <p:spPr>
          <a:xfrm>
            <a:off x="4240213" y="3902075"/>
            <a:ext cx="377825" cy="3190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9</a:t>
            </a:r>
            <a:endParaRPr lang="ja-JP" altLang="en-US" dirty="0"/>
          </a:p>
        </p:txBody>
      </p:sp>
      <p:sp>
        <p:nvSpPr>
          <p:cNvPr id="44" name="額縁 43"/>
          <p:cNvSpPr/>
          <p:nvPr/>
        </p:nvSpPr>
        <p:spPr>
          <a:xfrm>
            <a:off x="4768850" y="3910013"/>
            <a:ext cx="528638" cy="306387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10</a:t>
            </a:r>
            <a:endParaRPr lang="ja-JP" altLang="en-US" dirty="0"/>
          </a:p>
        </p:txBody>
      </p:sp>
      <p:sp>
        <p:nvSpPr>
          <p:cNvPr id="26639" name="テキスト ボックス 2"/>
          <p:cNvSpPr txBox="1">
            <a:spLocks noChangeArrowheads="1"/>
          </p:cNvSpPr>
          <p:nvPr/>
        </p:nvSpPr>
        <p:spPr bwMode="auto">
          <a:xfrm>
            <a:off x="4668838" y="3276600"/>
            <a:ext cx="12112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gtr informal</a:t>
            </a:r>
          </a:p>
          <a:p>
            <a:r>
              <a:rPr lang="en-US" altLang="ja-JP" sz="1600"/>
              <a:t>document</a:t>
            </a:r>
            <a:endParaRPr lang="ja-JP" altLang="en-US" sz="1600"/>
          </a:p>
        </p:txBody>
      </p:sp>
      <p:cxnSp>
        <p:nvCxnSpPr>
          <p:cNvPr id="9" name="カギ線コネクタ 8"/>
          <p:cNvCxnSpPr>
            <a:cxnSpLocks noChangeShapeType="1"/>
            <a:stCxn id="26646" idx="3"/>
            <a:endCxn id="26643" idx="0"/>
          </p:cNvCxnSpPr>
          <p:nvPr/>
        </p:nvCxnSpPr>
        <p:spPr bwMode="auto">
          <a:xfrm rot="16200000">
            <a:off x="5891213" y="2025650"/>
            <a:ext cx="515938" cy="1138237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 type="arrow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26641" name="直線矢印コネクタ 10"/>
          <p:cNvCxnSpPr>
            <a:cxnSpLocks noChangeShapeType="1"/>
            <a:stCxn id="38" idx="2"/>
          </p:cNvCxnSpPr>
          <p:nvPr/>
        </p:nvCxnSpPr>
        <p:spPr bwMode="auto">
          <a:xfrm>
            <a:off x="1255713" y="4233863"/>
            <a:ext cx="3175" cy="347662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3" name="右矢印 2"/>
          <p:cNvSpPr/>
          <p:nvPr/>
        </p:nvSpPr>
        <p:spPr>
          <a:xfrm>
            <a:off x="1042988" y="5734050"/>
            <a:ext cx="6192837" cy="531813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altLang="ja-JP" dirty="0"/>
              <a:t>Round Robin</a:t>
            </a:r>
          </a:p>
        </p:txBody>
      </p:sp>
      <p:sp>
        <p:nvSpPr>
          <p:cNvPr id="26643" name="AutoShape 38"/>
          <p:cNvSpPr>
            <a:spLocks noChangeArrowheads="1"/>
          </p:cNvSpPr>
          <p:nvPr/>
        </p:nvSpPr>
        <p:spPr bwMode="auto">
          <a:xfrm rot="-5400000">
            <a:off x="6608763" y="2154238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167</a:t>
            </a:r>
          </a:p>
        </p:txBody>
      </p:sp>
      <p:sp>
        <p:nvSpPr>
          <p:cNvPr id="26644" name="AutoShape 39"/>
          <p:cNvSpPr>
            <a:spLocks noChangeArrowheads="1"/>
          </p:cNvSpPr>
          <p:nvPr/>
        </p:nvSpPr>
        <p:spPr bwMode="auto">
          <a:xfrm rot="-5400000">
            <a:off x="7632700" y="2155825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168</a:t>
            </a:r>
          </a:p>
        </p:txBody>
      </p:sp>
      <p:sp>
        <p:nvSpPr>
          <p:cNvPr id="26645" name="AutoShape 40"/>
          <p:cNvSpPr>
            <a:spLocks noChangeArrowheads="1"/>
          </p:cNvSpPr>
          <p:nvPr/>
        </p:nvSpPr>
        <p:spPr bwMode="auto">
          <a:xfrm rot="-5400000">
            <a:off x="8370888" y="2157413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169</a:t>
            </a:r>
          </a:p>
        </p:txBody>
      </p:sp>
      <p:sp>
        <p:nvSpPr>
          <p:cNvPr id="26646" name="AutoShape 42"/>
          <p:cNvSpPr>
            <a:spLocks noChangeArrowheads="1"/>
          </p:cNvSpPr>
          <p:nvPr/>
        </p:nvSpPr>
        <p:spPr bwMode="auto">
          <a:xfrm rot="-5400000">
            <a:off x="5327650" y="2889251"/>
            <a:ext cx="504825" cy="431800"/>
          </a:xfrm>
          <a:prstGeom prst="flowChartPunchedTape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71</a:t>
            </a:r>
          </a:p>
        </p:txBody>
      </p:sp>
      <p:sp>
        <p:nvSpPr>
          <p:cNvPr id="26647" name="AutoShape 44"/>
          <p:cNvSpPr>
            <a:spLocks noChangeArrowheads="1"/>
          </p:cNvSpPr>
          <p:nvPr/>
        </p:nvSpPr>
        <p:spPr bwMode="auto">
          <a:xfrm rot="-5400000">
            <a:off x="8423275" y="28892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73</a:t>
            </a:r>
          </a:p>
        </p:txBody>
      </p:sp>
      <p:cxnSp>
        <p:nvCxnSpPr>
          <p:cNvPr id="2" name="直線コネクタ 6"/>
          <p:cNvCxnSpPr/>
          <p:nvPr/>
        </p:nvCxnSpPr>
        <p:spPr>
          <a:xfrm>
            <a:off x="4183063" y="1497013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6"/>
          <p:cNvCxnSpPr/>
          <p:nvPr/>
        </p:nvCxnSpPr>
        <p:spPr>
          <a:xfrm>
            <a:off x="7308850" y="1470025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50" name="AutoShape 41"/>
          <p:cNvSpPr>
            <a:spLocks noChangeArrowheads="1"/>
          </p:cNvSpPr>
          <p:nvPr/>
        </p:nvSpPr>
        <p:spPr bwMode="auto">
          <a:xfrm rot="-5400000">
            <a:off x="4103687" y="2889251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/>
              <a:t>70</a:t>
            </a:r>
          </a:p>
        </p:txBody>
      </p:sp>
      <p:sp>
        <p:nvSpPr>
          <p:cNvPr id="26651" name="AutoShape 43"/>
          <p:cNvSpPr>
            <a:spLocks noChangeArrowheads="1"/>
          </p:cNvSpPr>
          <p:nvPr/>
        </p:nvSpPr>
        <p:spPr bwMode="auto">
          <a:xfrm rot="-5400000">
            <a:off x="7213600" y="2889251"/>
            <a:ext cx="504825" cy="431800"/>
          </a:xfrm>
          <a:prstGeom prst="flowChartPunchedTape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/>
              <a:t>72</a:t>
            </a:r>
          </a:p>
        </p:txBody>
      </p:sp>
      <p:sp>
        <p:nvSpPr>
          <p:cNvPr id="26652" name="AutoShape 47"/>
          <p:cNvSpPr>
            <a:spLocks noChangeArrowheads="1"/>
          </p:cNvSpPr>
          <p:nvPr/>
        </p:nvSpPr>
        <p:spPr bwMode="auto">
          <a:xfrm rot="-5400000">
            <a:off x="2232025" y="28892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69</a:t>
            </a:r>
          </a:p>
        </p:txBody>
      </p:sp>
      <p:sp>
        <p:nvSpPr>
          <p:cNvPr id="26653" name="AutoShape 48"/>
          <p:cNvSpPr>
            <a:spLocks noChangeArrowheads="1"/>
          </p:cNvSpPr>
          <p:nvPr/>
        </p:nvSpPr>
        <p:spPr bwMode="auto">
          <a:xfrm rot="-5400000">
            <a:off x="1008062" y="2889251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68</a:t>
            </a:r>
          </a:p>
        </p:txBody>
      </p:sp>
      <p:sp>
        <p:nvSpPr>
          <p:cNvPr id="26654" name="テキスト ボックス 2"/>
          <p:cNvSpPr txBox="1">
            <a:spLocks noChangeArrowheads="1"/>
          </p:cNvSpPr>
          <p:nvPr/>
        </p:nvSpPr>
        <p:spPr bwMode="auto">
          <a:xfrm>
            <a:off x="6192836" y="3219450"/>
            <a:ext cx="12875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 dirty="0" err="1"/>
              <a:t>gtr</a:t>
            </a:r>
            <a:r>
              <a:rPr lang="en-US" altLang="ja-JP" b="1" dirty="0"/>
              <a:t> formal</a:t>
            </a:r>
          </a:p>
          <a:p>
            <a:r>
              <a:rPr lang="en-US" altLang="ja-JP" b="1" dirty="0"/>
              <a:t>document</a:t>
            </a:r>
            <a:endParaRPr lang="ja-JP" altLang="en-US" b="1" dirty="0"/>
          </a:p>
        </p:txBody>
      </p:sp>
      <p:sp>
        <p:nvSpPr>
          <p:cNvPr id="18482" name="AutoShape 50"/>
          <p:cNvSpPr>
            <a:spLocks noChangeArrowheads="1"/>
          </p:cNvSpPr>
          <p:nvPr/>
        </p:nvSpPr>
        <p:spPr bwMode="auto">
          <a:xfrm>
            <a:off x="6647772" y="2973387"/>
            <a:ext cx="358775" cy="341313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cxnSp>
        <p:nvCxnSpPr>
          <p:cNvPr id="26656" name="AutoShape 51"/>
          <p:cNvCxnSpPr>
            <a:cxnSpLocks noChangeShapeType="1"/>
            <a:stCxn id="26646" idx="2"/>
            <a:endCxn id="18482" idx="1"/>
          </p:cNvCxnSpPr>
          <p:nvPr/>
        </p:nvCxnSpPr>
        <p:spPr bwMode="auto">
          <a:xfrm flipV="1">
            <a:off x="5752783" y="3103757"/>
            <a:ext cx="894989" cy="139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57" name="AutoShape 52"/>
          <p:cNvCxnSpPr>
            <a:cxnSpLocks noChangeShapeType="1"/>
          </p:cNvCxnSpPr>
          <p:nvPr/>
        </p:nvCxnSpPr>
        <p:spPr bwMode="auto">
          <a:xfrm>
            <a:off x="7006548" y="3091655"/>
            <a:ext cx="198200" cy="635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58" name="テキスト ボックス 2"/>
          <p:cNvSpPr txBox="1">
            <a:spLocks noChangeArrowheads="1"/>
          </p:cNvSpPr>
          <p:nvPr/>
        </p:nvSpPr>
        <p:spPr bwMode="auto">
          <a:xfrm rot="-5400000">
            <a:off x="5341144" y="3640931"/>
            <a:ext cx="1416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200"/>
              <a:t>Slight modification</a:t>
            </a:r>
          </a:p>
        </p:txBody>
      </p:sp>
      <p:sp>
        <p:nvSpPr>
          <p:cNvPr id="6" name="額縁 43"/>
          <p:cNvSpPr/>
          <p:nvPr/>
        </p:nvSpPr>
        <p:spPr>
          <a:xfrm>
            <a:off x="5397500" y="3905250"/>
            <a:ext cx="528638" cy="3063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>
                <a:solidFill>
                  <a:srgbClr val="000000"/>
                </a:solidFill>
              </a:rPr>
              <a:t>11</a:t>
            </a: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額縁 43"/>
          <p:cNvSpPr/>
          <p:nvPr/>
        </p:nvSpPr>
        <p:spPr>
          <a:xfrm>
            <a:off x="6226175" y="3900488"/>
            <a:ext cx="528638" cy="306387"/>
          </a:xfrm>
          <a:prstGeom prst="bevel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rgbClr val="000000"/>
                </a:solidFill>
              </a:rPr>
              <a:t>12</a:t>
            </a:r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10" name="額縁 43"/>
          <p:cNvSpPr/>
          <p:nvPr/>
        </p:nvSpPr>
        <p:spPr>
          <a:xfrm>
            <a:off x="7354888" y="3895725"/>
            <a:ext cx="528637" cy="3063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13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6662" name="右矢印 2"/>
          <p:cNvSpPr>
            <a:spLocks noChangeArrowheads="1"/>
          </p:cNvSpPr>
          <p:nvPr/>
        </p:nvSpPr>
        <p:spPr bwMode="auto">
          <a:xfrm flipH="1">
            <a:off x="7451725" y="4365625"/>
            <a:ext cx="1296988" cy="531813"/>
          </a:xfrm>
          <a:prstGeom prst="rightArrow">
            <a:avLst>
              <a:gd name="adj1" fmla="val 51046"/>
              <a:gd name="adj2" fmla="val 49860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ja-JP">
                <a:solidFill>
                  <a:srgbClr val="000000"/>
                </a:solidFill>
                <a:latin typeface="Calibri" pitchFamily="34" charset="0"/>
              </a:rPr>
              <a:t>Phase2</a:t>
            </a:r>
          </a:p>
        </p:txBody>
      </p:sp>
      <p:sp>
        <p:nvSpPr>
          <p:cNvPr id="45" name="額縁 43"/>
          <p:cNvSpPr/>
          <p:nvPr/>
        </p:nvSpPr>
        <p:spPr>
          <a:xfrm>
            <a:off x="8001000" y="3889375"/>
            <a:ext cx="528638" cy="306388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</a:rPr>
              <a:t>14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341879" y="1386443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</a:rPr>
              <a:t>18.10.</a:t>
            </a:r>
            <a:endParaRPr lang="de-DE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19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976040" y="792464"/>
            <a:ext cx="283763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WLTP Phase 2</a:t>
            </a:r>
            <a:endParaRPr lang="ja-JP" altLang="en-US" sz="2800" b="1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82776" y="1628800"/>
            <a:ext cx="8138125" cy="3893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à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Starting note and Phase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 items Questionnaire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were presented 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by Technical GTR Sponsor Japan, K. Kobayashi, at GRPE No. 70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à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Feedback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to Questionnaire by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Contracting Parties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(and other stakeholders) 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is summarized in </a:t>
            </a:r>
            <a:r>
              <a:rPr lang="en-US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WLTP-11-26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</a:p>
          <a:p>
            <a:pPr marL="285750" lvl="0" indent="-28575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à"/>
            </a:pP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Draft proposal for WP.29/AC.3 mandate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submitted 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by Technical GTR Sponsors to GRPE No. 71 (</a:t>
            </a:r>
            <a:r>
              <a:rPr lang="en-US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GRPE-71-xx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).</a:t>
            </a:r>
          </a:p>
          <a:p>
            <a:pPr marL="285750" lvl="0" indent="-285750">
              <a:lnSpc>
                <a:spcPct val="150000"/>
              </a:lnSpc>
              <a:spcAft>
                <a:spcPts val="1200"/>
              </a:spcAft>
              <a:buFont typeface="Wingdings" pitchFamily="2" charset="2"/>
              <a:buChar char="à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Adoption foreseen in WP.29, November 2015.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Aft>
                <a:spcPts val="0"/>
              </a:spcAft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17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976040" y="792464"/>
            <a:ext cx="536877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WLTP IWG meetings in 2015</a:t>
            </a:r>
            <a:endParaRPr lang="ja-JP" altLang="en-US" sz="2800" b="1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82776" y="1628800"/>
            <a:ext cx="7593425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US" sz="20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IWG #12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W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eek of September 28</a:t>
            </a:r>
            <a:r>
              <a:rPr lang="en-US" sz="20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Tokyo</a:t>
            </a:r>
            <a:r>
              <a:rPr lang="en-US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Japan</a:t>
            </a: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lnSpc>
                <a:spcPct val="150000"/>
              </a:lnSpc>
              <a:spcAft>
                <a:spcPts val="1800"/>
              </a:spcAft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3-days IWG meeting,</a:t>
            </a:r>
            <a:b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in conjunction with Subgroups EV and Drafting   </a:t>
            </a:r>
            <a:b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88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754063" y="825500"/>
            <a:ext cx="6764993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WLTP </a:t>
            </a:r>
            <a:r>
              <a:rPr lang="en-US" altLang="ja-JP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IWG Meetings since last GRPE</a:t>
            </a:r>
            <a:endParaRPr lang="ja-JP" altLang="en-US" sz="2800" b="1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61730" y="1988840"/>
            <a:ext cx="746563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14 – 16 April 2015	</a:t>
            </a: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10th WLTP IWG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Stockholm,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Sweden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		</a:t>
            </a: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Minutes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de-DE" sz="2000" u="sng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WLTP-10-42e</a:t>
            </a:r>
          </a:p>
          <a:p>
            <a:pPr>
              <a:lnSpc>
                <a:spcPct val="150000"/>
              </a:lnSpc>
            </a:pPr>
            <a:endParaRPr lang="de-DE" sz="10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9 - 10 June 2015	</a:t>
            </a:r>
            <a:r>
              <a:rPr lang="de-DE" sz="20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11th WLTP IWG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,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Geneva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,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Switzerland</a:t>
            </a:r>
            <a:endParaRPr lang="de-DE" sz="20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2000" dirty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	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		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Minutes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de-DE" sz="2000" u="sng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WLTP-11-28e</a:t>
            </a:r>
          </a:p>
          <a:p>
            <a:pPr>
              <a:lnSpc>
                <a:spcPct val="150000"/>
              </a:lnSpc>
            </a:pPr>
            <a:endParaRPr lang="de-DE" sz="100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Continously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		IWG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Subgroup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&amp; Task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force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meetings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, </a:t>
            </a:r>
            <a:b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</a:b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			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audio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/web </a:t>
            </a:r>
            <a:r>
              <a:rPr lang="de-DE" sz="2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conferences</a:t>
            </a: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/>
            </a:r>
            <a:b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</a:br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			</a:t>
            </a:r>
            <a:endParaRPr lang="de-DE" sz="2000" dirty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5274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4825" y="1859632"/>
            <a:ext cx="824547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u="sng" dirty="0" smtClean="0">
              <a:cs typeface="Arial" charset="0"/>
            </a:endParaRPr>
          </a:p>
        </p:txBody>
      </p:sp>
      <p:sp>
        <p:nvSpPr>
          <p:cNvPr id="24578" name="テキスト ボックス 3"/>
          <p:cNvSpPr txBox="1">
            <a:spLocks noChangeArrowheads="1"/>
          </p:cNvSpPr>
          <p:nvPr/>
        </p:nvSpPr>
        <p:spPr bwMode="auto">
          <a:xfrm>
            <a:off x="484009" y="2306195"/>
            <a:ext cx="59343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Annex 1/2:</a:t>
            </a:r>
            <a:r>
              <a:rPr lang="en-US" altLang="ja-JP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ja-JP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ja-JP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Cycle &amp; gear shifting issues </a:t>
            </a:r>
            <a:endParaRPr lang="ja-JP" altLang="en-US" sz="2400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8" name="テキスト ボックス 3"/>
          <p:cNvSpPr txBox="1">
            <a:spLocks noChangeArrowheads="1"/>
          </p:cNvSpPr>
          <p:nvPr/>
        </p:nvSpPr>
        <p:spPr bwMode="auto">
          <a:xfrm>
            <a:off x="504825" y="476672"/>
            <a:ext cx="7380547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Status of WLTP phase 1B working items</a:t>
            </a:r>
            <a:endParaRPr lang="ja-JP" altLang="en-US" sz="2800" b="1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53480" y="1237070"/>
            <a:ext cx="7989238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/>
              <a:buChar char="à"/>
            </a:pPr>
            <a:r>
              <a:rPr lang="de-DE" altLang="ja-JP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Open </a:t>
            </a:r>
            <a:r>
              <a:rPr lang="de-DE" altLang="ja-JP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issues</a:t>
            </a:r>
            <a:r>
              <a:rPr lang="de-DE" altLang="ja-JP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table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	</a:t>
            </a:r>
            <a:r>
              <a:rPr lang="de-DE" altLang="ja-JP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WLTP-11-03e</a:t>
            </a:r>
            <a: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de-DE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updated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WLTP-11-28e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342900" indent="-342900" eaLnBrk="0" hangingPunct="0">
              <a:spcBef>
                <a:spcPct val="20000"/>
              </a:spcBef>
              <a:buFont typeface="Wingdings"/>
              <a:buChar char="à"/>
            </a:pPr>
            <a:r>
              <a:rPr lang="de-DE" altLang="ja-JP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GTR </a:t>
            </a:r>
            <a:r>
              <a:rPr lang="de-DE" altLang="ja-JP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draft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		</a:t>
            </a:r>
            <a:r>
              <a:rPr lang="de-DE" altLang="ja-JP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WLTP-11-04e</a:t>
            </a:r>
            <a: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 </a:t>
            </a:r>
            <a:r>
              <a:rPr lang="de-DE" altLang="ja-JP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-04-clean</a:t>
            </a:r>
            <a: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GRPE Inf. </a:t>
            </a:r>
            <a:r>
              <a:rPr lang="de-DE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Docs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endParaRPr lang="de-DE" altLang="ja-JP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53480" y="2996952"/>
            <a:ext cx="8458278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Status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H. Steven (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WLTP-11-05e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):</a:t>
            </a:r>
          </a:p>
          <a:p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items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Downscaling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gear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box (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de-DE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de-DE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engine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available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power, 3s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gear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shift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criteria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further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improvments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gtr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1200"/>
              </a:spcBef>
            </a:pP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IWG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11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exclusion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aux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gears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crawler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gear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WLTP-11-06e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285750" indent="-285750">
              <a:buFont typeface="Wingdings"/>
              <a:buChar char="à"/>
            </a:pP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/>
              <a:buChar char="à"/>
            </a:pP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On-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going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gear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box (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de-DE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min_drive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Road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load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coeff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in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gear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shift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Annex 4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issue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Adoption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foreseen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at IWG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#12.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310958" y="2082714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99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4825" y="548680"/>
            <a:ext cx="824547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u="sng" dirty="0" smtClean="0">
              <a:cs typeface="Arial" charset="0"/>
            </a:endParaRPr>
          </a:p>
        </p:txBody>
      </p:sp>
      <p:sp>
        <p:nvSpPr>
          <p:cNvPr id="24578" name="テキスト ボックス 3"/>
          <p:cNvSpPr txBox="1">
            <a:spLocks noChangeArrowheads="1"/>
          </p:cNvSpPr>
          <p:nvPr/>
        </p:nvSpPr>
        <p:spPr bwMode="auto">
          <a:xfrm>
            <a:off x="504825" y="404664"/>
            <a:ext cx="69637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Annex 4:</a:t>
            </a:r>
            <a:r>
              <a:rPr lang="en-US" altLang="ja-JP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altLang="ja-JP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Road load and dynamometer setting</a:t>
            </a:r>
            <a:endParaRPr lang="ja-JP" altLang="en-US" sz="2400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38558" y="1268760"/>
            <a:ext cx="7805342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Status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R.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Cuelenaere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(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WLTP-10-13e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WLTP-11-11e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items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>
              <a:spcBef>
                <a:spcPts val="600"/>
              </a:spcBef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peed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points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alternative warm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procedure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wheel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alignement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IWG #10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Wind 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tunnel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 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flat 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belt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/>
              <a:t>(</a:t>
            </a:r>
            <a:r>
              <a:rPr lang="en-US" u="sng" dirty="0"/>
              <a:t>WLTP-10-16e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 smtClean="0"/>
              <a:t>   - 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Road 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load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family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concept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u="sng" dirty="0"/>
              <a:t>WLTP-10-17e</a:t>
            </a:r>
            <a:r>
              <a:rPr lang="en-US" u="sng" dirty="0" smtClean="0"/>
              <a:t>)</a:t>
            </a:r>
            <a:br>
              <a:rPr lang="en-US" u="sng" dirty="0" smtClean="0"/>
            </a:br>
            <a:r>
              <a:rPr lang="en-US" dirty="0" smtClean="0"/>
              <a:t>	</a:t>
            </a:r>
            <a:r>
              <a:rPr lang="en-US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IWG #11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Manufacturer’s responsibility for accuracy of </a:t>
            </a:r>
            <a:b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  road load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provisions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WLTP-11-13e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- </a:t>
            </a:r>
            <a:r>
              <a:rPr lang="en-US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Equivilancy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torque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meter method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confirmed</a:t>
            </a:r>
            <a:b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WLTP-11-15e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-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Wind speed criteria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regional option removed 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     (</a:t>
            </a:r>
            <a:r>
              <a:rPr lang="en-US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WLTP-11-14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8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454595" y="476672"/>
            <a:ext cx="8549585" cy="58631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/>
              <a:buChar char="à"/>
            </a:pP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On-</a:t>
            </a:r>
            <a:r>
              <a:rPr lang="de-DE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going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discussions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</a:t>
            </a:r>
            <a:r>
              <a:rPr lang="de-DE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de-DE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0150" lvl="2" indent="-285750">
              <a:lnSpc>
                <a:spcPct val="150000"/>
              </a:lnSpc>
              <a:buFontTx/>
              <a:buChar char="-"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on-board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anemometry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usage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	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Improvements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SAE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</a:t>
            </a: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0150" lvl="2" indent="-285750">
              <a:lnSpc>
                <a:spcPct val="150000"/>
              </a:lnSpc>
              <a:buFontTx/>
              <a:buChar char="-"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torque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meter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0150" lvl="2" indent="-285750">
              <a:lnSpc>
                <a:spcPct val="150000"/>
              </a:lnSpc>
              <a:buFontTx/>
              <a:buChar char="-"/>
            </a:pP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Roadload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Matrix Family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	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Alternative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default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road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load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parameters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Scope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multi-stage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-volume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mplm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&gt;3000 kg)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Controversial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nessary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safety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margin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upward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H)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downward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vehicle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L)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extrapolation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CP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feedback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needed</a:t>
            </a: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ct val="150000"/>
              </a:lnSpc>
            </a:pPr>
            <a:endParaRPr lang="de-DE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ct val="150000"/>
              </a:lnSpc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In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general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good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progress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adoption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expected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at IWG #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12</a:t>
            </a:r>
          </a:p>
          <a:p>
            <a:pPr lvl="2">
              <a:lnSpc>
                <a:spcPct val="150000"/>
              </a:lnSpc>
            </a:pPr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/>
              <a:buChar char="à"/>
            </a:pP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Pending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 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Tyre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criteria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combined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approach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53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495920" y="1340768"/>
            <a:ext cx="764241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items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Review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4WD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specifications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Chassis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dyno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calibration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aspects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additional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proposals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All OIT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items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closed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9" name="テキスト ボックス 3"/>
          <p:cNvSpPr txBox="1">
            <a:spLocks noChangeArrowheads="1"/>
          </p:cNvSpPr>
          <p:nvPr/>
        </p:nvSpPr>
        <p:spPr bwMode="auto">
          <a:xfrm>
            <a:off x="486048" y="548680"/>
            <a:ext cx="63439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Annex 5:</a:t>
            </a:r>
            <a:r>
              <a:rPr lang="en-US" altLang="ja-JP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altLang="ja-JP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Test equipment and calibrations</a:t>
            </a:r>
            <a:endParaRPr lang="ja-JP" altLang="en-US" sz="2400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7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25164" y="794321"/>
            <a:ext cx="8245475" cy="5430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u="sng" dirty="0" smtClean="0">
              <a:cs typeface="Arial" charset="0"/>
            </a:endParaRPr>
          </a:p>
        </p:txBody>
      </p:sp>
      <p:sp>
        <p:nvSpPr>
          <p:cNvPr id="24578" name="テキスト ボックス 3"/>
          <p:cNvSpPr txBox="1">
            <a:spLocks noChangeArrowheads="1"/>
          </p:cNvSpPr>
          <p:nvPr/>
        </p:nvSpPr>
        <p:spPr bwMode="auto">
          <a:xfrm>
            <a:off x="504824" y="332656"/>
            <a:ext cx="6708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Annex 6:</a:t>
            </a:r>
            <a:r>
              <a:rPr lang="en-US" altLang="ja-JP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altLang="ja-JP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Test </a:t>
            </a:r>
            <a:r>
              <a:rPr lang="en-US" altLang="ja-JP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procedure and test conditions</a:t>
            </a:r>
            <a:endParaRPr lang="ja-JP" altLang="en-US" sz="2400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04824" y="812677"/>
            <a:ext cx="8872044" cy="66018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items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Provisions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Coasting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altLang="ja-JP" dirty="0" smtClean="0">
                <a:cs typeface="Arial" charset="0"/>
                <a:sym typeface="Wingdings" panose="05000000000000000000" pitchFamily="2" charset="2"/>
              </a:rPr>
              <a:t> Working </a:t>
            </a:r>
            <a:r>
              <a:rPr lang="de-DE" altLang="ja-JP" dirty="0">
                <a:cs typeface="Arial" charset="0"/>
                <a:sym typeface="Wingdings" panose="05000000000000000000" pitchFamily="2" charset="2"/>
              </a:rPr>
              <a:t>item </a:t>
            </a:r>
            <a:r>
              <a:rPr lang="de-DE" altLang="ja-JP" dirty="0" smtClean="0">
                <a:cs typeface="Arial" charset="0"/>
                <a:sym typeface="Wingdings" panose="05000000000000000000" pitchFamily="2" charset="2"/>
              </a:rPr>
              <a:t>WLTP Phase 2</a:t>
            </a:r>
            <a:br>
              <a:rPr lang="de-DE" altLang="ja-JP" dirty="0" smtClean="0">
                <a:cs typeface="Arial" charset="0"/>
                <a:sym typeface="Wingdings" panose="05000000000000000000" pitchFamily="2" charset="2"/>
              </a:rPr>
            </a:br>
            <a:r>
              <a:rPr lang="de-DE" altLang="ja-JP" dirty="0" smtClean="0">
                <a:cs typeface="Arial" charset="0"/>
                <a:sym typeface="Wingdings" panose="05000000000000000000" pitchFamily="2" charset="2"/>
              </a:rPr>
              <a:t>	</a:t>
            </a:r>
            <a:r>
              <a:rPr lang="de-DE" altLang="ja-JP" u="sng" dirty="0" smtClean="0">
                <a:cs typeface="Arial" charset="0"/>
                <a:sym typeface="Wingdings" panose="05000000000000000000" pitchFamily="2" charset="2"/>
              </a:rPr>
              <a:t>IWG #10</a:t>
            </a:r>
            <a:r>
              <a:rPr lang="de-DE" altLang="ja-JP" dirty="0" smtClean="0">
                <a:cs typeface="Arial" charset="0"/>
                <a:sym typeface="Wingdings" panose="05000000000000000000" pitchFamily="2" charset="2"/>
              </a:rPr>
              <a:t>: </a:t>
            </a:r>
            <a:r>
              <a:rPr lang="de-DE" altLang="ja-JP" b="1" dirty="0" err="1" smtClean="0">
                <a:cs typeface="Arial" charset="0"/>
                <a:sym typeface="Wingdings" panose="05000000000000000000" pitchFamily="2" charset="2"/>
              </a:rPr>
              <a:t>ki</a:t>
            </a:r>
            <a:r>
              <a:rPr lang="de-DE" altLang="ja-JP" b="1" dirty="0" smtClean="0">
                <a:cs typeface="Arial" charset="0"/>
                <a:sym typeface="Wingdings" panose="05000000000000000000" pitchFamily="2" charset="2"/>
              </a:rPr>
              <a:t> </a:t>
            </a:r>
            <a:r>
              <a:rPr lang="de-DE" altLang="ja-JP" b="1" dirty="0" err="1" smtClean="0">
                <a:cs typeface="Arial" charset="0"/>
                <a:sym typeface="Wingdings" panose="05000000000000000000" pitchFamily="2" charset="2"/>
              </a:rPr>
              <a:t>factor</a:t>
            </a:r>
            <a:r>
              <a:rPr lang="de-DE" altLang="ja-JP" b="1" dirty="0">
                <a:cs typeface="Arial" charset="0"/>
                <a:sym typeface="Wingdings" panose="05000000000000000000" pitchFamily="2" charset="2"/>
              </a:rPr>
              <a:t> </a:t>
            </a:r>
            <a:r>
              <a:rPr lang="de-DE" altLang="ja-JP" b="1" dirty="0" err="1" smtClean="0">
                <a:cs typeface="Arial" charset="0"/>
                <a:sym typeface="Wingdings" panose="05000000000000000000" pitchFamily="2" charset="2"/>
              </a:rPr>
              <a:t>aspects</a:t>
            </a:r>
            <a:r>
              <a:rPr lang="de-DE" altLang="ja-JP" b="1" dirty="0" smtClean="0">
                <a:cs typeface="Arial" charset="0"/>
                <a:sym typeface="Wingdings" panose="05000000000000000000" pitchFamily="2" charset="2"/>
              </a:rPr>
              <a:t> </a:t>
            </a:r>
            <a:r>
              <a:rPr lang="de-DE" altLang="ja-JP" dirty="0" smtClean="0">
                <a:cs typeface="Arial" charset="0"/>
                <a:sym typeface="Wingdings" panose="05000000000000000000" pitchFamily="2" charset="2"/>
              </a:rPr>
              <a:t>(</a:t>
            </a:r>
            <a:r>
              <a:rPr lang="de-DE" altLang="ja-JP" u="sng" dirty="0" smtClean="0">
                <a:cs typeface="Arial" charset="0"/>
                <a:sym typeface="Wingdings" panose="05000000000000000000" pitchFamily="2" charset="2"/>
              </a:rPr>
              <a:t>WLTP-10-27e</a:t>
            </a:r>
            <a:r>
              <a:rPr lang="de-DE" altLang="ja-JP" dirty="0" smtClean="0">
                <a:cs typeface="Arial" charset="0"/>
                <a:sym typeface="Wingdings" panose="05000000000000000000" pitchFamily="2" charset="2"/>
              </a:rPr>
              <a:t>)</a:t>
            </a:r>
            <a:endParaRPr lang="de-DE" altLang="ja-JP" dirty="0">
              <a:cs typeface="Arial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On-</a:t>
            </a:r>
            <a:r>
              <a:rPr lang="de-DE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going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discussions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on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key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issues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1200150" lvl="2" indent="-285750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Speed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trace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violations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Drive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trace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index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WLTP-11-21e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/>
            </a:r>
            <a:b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Improvement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drive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traceability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screening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tool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„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void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test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“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decision</a:t>
            </a:r>
            <a:endParaRPr lang="de-DE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1200150" lvl="2" indent="-285750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Number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tests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WLTP-11-20e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/>
            </a:r>
            <a:b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Agreed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 1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2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tests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criteria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pollutants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(90%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threshhold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 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Controversial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number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tests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to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confirm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declared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value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CO2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  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Problem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 	different regional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certification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procedures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&amp;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required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	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safety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margins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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regional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option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=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disharmonization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  EU: 	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conservative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approach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(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most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likely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2-3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tests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  JPN, KOREA, INDIA: 	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harmonized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compromise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(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most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likely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2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tests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0150" lvl="2" indent="-285750">
              <a:spcBef>
                <a:spcPts val="1200"/>
              </a:spcBef>
              <a:buFontTx/>
              <a:buChar char="-"/>
            </a:pPr>
            <a:endParaRPr lang="de-DE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/>
              <a:buChar char="à"/>
            </a:pP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62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4825" y="1052736"/>
            <a:ext cx="824547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de-DE" altLang="ja-JP" u="sng" dirty="0" smtClean="0">
              <a:cs typeface="Arial" charset="0"/>
            </a:endParaRPr>
          </a:p>
        </p:txBody>
      </p:sp>
      <p:sp>
        <p:nvSpPr>
          <p:cNvPr id="24578" name="テキスト ボックス 3"/>
          <p:cNvSpPr txBox="1">
            <a:spLocks noChangeArrowheads="1"/>
          </p:cNvSpPr>
          <p:nvPr/>
        </p:nvSpPr>
        <p:spPr bwMode="auto">
          <a:xfrm>
            <a:off x="504824" y="779438"/>
            <a:ext cx="36439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Annex 7:</a:t>
            </a:r>
            <a:r>
              <a:rPr lang="en-US" altLang="ja-JP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altLang="ja-JP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Calculations</a:t>
            </a:r>
            <a:endParaRPr lang="ja-JP" altLang="en-US" sz="2400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3568" y="1364694"/>
            <a:ext cx="814267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items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marL="0" lvl="2">
              <a:lnSpc>
                <a:spcPct val="150000"/>
              </a:lnSpc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FC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issues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FC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interpolation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Calculation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formulas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/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Ammonia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(NH</a:t>
            </a:r>
            <a:r>
              <a:rPr lang="de-DE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), </a:t>
            </a:r>
            <a:b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Correction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algorithms</a:t>
            </a:r>
            <a:r>
              <a:rPr lang="de-DE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further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investigations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Phase 2)</a:t>
            </a:r>
          </a:p>
          <a:p>
            <a:pPr>
              <a:lnSpc>
                <a:spcPct val="150000"/>
              </a:lnSpc>
            </a:pP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On-</a:t>
            </a:r>
            <a:r>
              <a:rPr lang="de-DE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going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discussions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1200150" lvl="2" indent="-285750">
              <a:lnSpc>
                <a:spcPct val="150000"/>
              </a:lnSpc>
              <a:spcBef>
                <a:spcPts val="1200"/>
              </a:spcBef>
              <a:buFontTx/>
              <a:buChar char="-"/>
            </a:pP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Additional </a:t>
            </a:r>
            <a:r>
              <a:rPr lang="de-DE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pollutants</a:t>
            </a: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/>
            </a:r>
            <a:b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Calculation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formulas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Ethanol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&amp; 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Aldehyde</a:t>
            </a:r>
            <a:b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</a:b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(Validation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program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starts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end </a:t>
            </a:r>
            <a:r>
              <a:rPr lang="de-DE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of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June)</a:t>
            </a: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de-DE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marL="285750" indent="-285750">
              <a:buFont typeface="Wingdings"/>
              <a:buChar char="à"/>
            </a:pPr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1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nhaltsplatzhalter 2"/>
          <p:cNvSpPr txBox="1">
            <a:spLocks/>
          </p:cNvSpPr>
          <p:nvPr/>
        </p:nvSpPr>
        <p:spPr bwMode="auto">
          <a:xfrm>
            <a:off x="504825" y="1412776"/>
            <a:ext cx="8245475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Closed</a:t>
            </a:r>
            <a:r>
              <a:rPr lang="de-DE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items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Utility </a:t>
            </a:r>
            <a:r>
              <a:rPr lang="de-DE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factors</a:t>
            </a:r>
            <a:r>
              <a:rPr lang="de-DE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de-DE" altLang="ja-JP" u="sng" dirty="0" smtClean="0">
                <a:cs typeface="Arial" charset="0"/>
              </a:rPr>
              <a:t>IWG </a:t>
            </a:r>
            <a:r>
              <a:rPr lang="de-DE" altLang="ja-JP" u="sng" dirty="0">
                <a:cs typeface="Arial" charset="0"/>
              </a:rPr>
              <a:t>#10</a:t>
            </a:r>
            <a:r>
              <a:rPr lang="de-DE" altLang="ja-JP" dirty="0">
                <a:cs typeface="Arial" charset="0"/>
              </a:rPr>
              <a:t>: </a:t>
            </a:r>
            <a:r>
              <a:rPr lang="de-DE" altLang="ja-JP" dirty="0" smtClean="0">
                <a:cs typeface="Arial" charset="0"/>
              </a:rPr>
              <a:t>FCV </a:t>
            </a:r>
            <a:r>
              <a:rPr lang="de-DE" altLang="ja-JP" dirty="0" err="1" smtClean="0">
                <a:cs typeface="Arial" charset="0"/>
              </a:rPr>
              <a:t>test</a:t>
            </a:r>
            <a:r>
              <a:rPr lang="de-DE" altLang="ja-JP" dirty="0" smtClean="0">
                <a:cs typeface="Arial" charset="0"/>
              </a:rPr>
              <a:t> </a:t>
            </a:r>
            <a:r>
              <a:rPr lang="de-DE" altLang="ja-JP" dirty="0" err="1" smtClean="0">
                <a:cs typeface="Arial" charset="0"/>
              </a:rPr>
              <a:t>procedure</a:t>
            </a:r>
            <a:r>
              <a:rPr lang="de-DE" altLang="ja-JP" dirty="0" smtClean="0">
                <a:cs typeface="Arial" charset="0"/>
              </a:rPr>
              <a:t>, RCB </a:t>
            </a:r>
            <a:r>
              <a:rPr lang="de-DE" altLang="ja-JP" dirty="0" err="1" smtClean="0">
                <a:cs typeface="Arial" charset="0"/>
              </a:rPr>
              <a:t>correction</a:t>
            </a:r>
            <a:endParaRPr lang="de-DE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On-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going</a:t>
            </a:r>
            <a:r>
              <a:rPr lang="de-DE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discussions</a:t>
            </a:r>
            <a:r>
              <a:rPr lang="de-D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:</a:t>
            </a: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Phase </a:t>
            </a:r>
            <a:r>
              <a:rPr lang="de-DE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calculation</a:t>
            </a:r>
            <a: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ja-JP" altLang="en-US" dirty="0">
                <a:latin typeface="Tahoma" panose="020B0604030504040204" pitchFamily="34" charset="0"/>
                <a:cs typeface="Tahoma" panose="020B0604030504040204" pitchFamily="34" charset="0"/>
              </a:rPr>
              <a:t>CO2 family and </a:t>
            </a:r>
            <a:r>
              <a:rPr lang="de-DE" altLang="ja-JP" dirty="0" err="1">
                <a:latin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de-DE" altLang="ja-JP" dirty="0" err="1" smtClean="0">
                <a:latin typeface="Tahoma" panose="020B0604030504040204" pitchFamily="34" charset="0"/>
                <a:cs typeface="Tahoma" panose="020B0604030504040204" pitchFamily="34" charset="0"/>
              </a:rPr>
              <a:t>nterpolation</a:t>
            </a:r>
            <a:r>
              <a:rPr lang="de-DE" altLang="ja-JP" dirty="0" smtClean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ja-JP" altLang="en-US" dirty="0" smtClean="0">
                <a:latin typeface="Tahoma" panose="020B0604030504040204" pitchFamily="34" charset="0"/>
                <a:cs typeface="Tahoma" panose="020B0604030504040204" pitchFamily="34" charset="0"/>
              </a:rPr>
              <a:t>approach</a:t>
            </a:r>
            <a:endParaRPr lang="de-DE" altLang="ja-JP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ct val="150000"/>
              </a:lnSpc>
              <a:spcBef>
                <a:spcPts val="0"/>
              </a:spcBef>
            </a:pP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Mode </a:t>
            </a:r>
            <a:r>
              <a:rPr lang="de-DE" altLang="ja-JP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selectable</a:t>
            </a:r>
            <a:r>
              <a:rPr lang="de-DE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switch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End </a:t>
            </a:r>
            <a:r>
              <a:rPr lang="de-DE" altLang="ja-JP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de-DE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EV </a:t>
            </a:r>
            <a:r>
              <a:rPr lang="de-DE" altLang="ja-JP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range</a:t>
            </a:r>
            <a:r>
              <a:rPr lang="de-DE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criteria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PEV </a:t>
            </a:r>
            <a:r>
              <a:rPr lang="de-DE" altLang="ja-JP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shortened</a:t>
            </a:r>
            <a:r>
              <a:rPr lang="de-DE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</a:t>
            </a:r>
            <a:r>
              <a:rPr lang="de-DE" altLang="ja-JP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procedure</a:t>
            </a:r>
            <a:r>
              <a:rPr lang="de-DE" altLang="ja-JP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altLang="ja-JP" dirty="0" smtClean="0"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altLang="ja-JP" dirty="0" smtClean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ja-JP" dirty="0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Close </a:t>
            </a:r>
            <a:r>
              <a:rPr lang="de-DE" altLang="ja-JP" dirty="0" err="1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to</a:t>
            </a:r>
            <a:r>
              <a:rPr lang="de-DE" altLang="ja-JP" dirty="0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altLang="ja-JP" dirty="0" err="1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agreements</a:t>
            </a:r>
            <a:r>
              <a:rPr lang="de-DE" altLang="ja-JP" dirty="0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, </a:t>
            </a:r>
            <a:r>
              <a:rPr lang="de-DE" altLang="ja-JP" dirty="0" err="1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adoption</a:t>
            </a:r>
            <a:r>
              <a:rPr lang="de-DE" altLang="ja-JP" dirty="0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altLang="ja-JP" dirty="0" err="1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expected</a:t>
            </a:r>
            <a:r>
              <a:rPr lang="de-DE" altLang="ja-JP" dirty="0" smtClean="0">
                <a:latin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at IWG #12.</a:t>
            </a:r>
          </a:p>
          <a:p>
            <a:pPr lvl="2">
              <a:lnSpc>
                <a:spcPct val="150000"/>
              </a:lnSpc>
              <a:spcBef>
                <a:spcPts val="1200"/>
              </a:spcBef>
            </a:pPr>
            <a:r>
              <a:rPr lang="de-DE" altLang="ja-JP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altLang="ja-JP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ja-JP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altLang="ja-JP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altLang="ja-JP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None/>
            </a:pPr>
            <a:endParaRPr lang="de-DE" altLang="ja-JP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78" name="テキスト ボックス 3"/>
          <p:cNvSpPr txBox="1">
            <a:spLocks noChangeArrowheads="1"/>
          </p:cNvSpPr>
          <p:nvPr/>
        </p:nvSpPr>
        <p:spPr bwMode="auto">
          <a:xfrm>
            <a:off x="504824" y="692696"/>
            <a:ext cx="6407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Annex 8:</a:t>
            </a:r>
            <a:r>
              <a:rPr lang="en-US" altLang="ja-JP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altLang="ja-JP" sz="24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Pure and hybrid electric </a:t>
            </a:r>
            <a:r>
              <a:rPr lang="en-US" altLang="ja-JP" sz="24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vehicles</a:t>
            </a:r>
            <a:endParaRPr lang="ja-JP" altLang="en-US" sz="2400" u="sng" dirty="0">
              <a:latin typeface="Tahoma" pitchFamily="34" charset="0"/>
              <a:ea typeface="メイリオ" pitchFamily="50" charset="-128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33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289</Words>
  <Application>Microsoft Office PowerPoint</Application>
  <PresentationFormat>On-screen Show (4:3)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テーマ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国土交通省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WLTP-05-03 - Organization Phase 1B</dc:title>
  <dc:creator>行政情報化推進課</dc:creator>
  <cp:lastModifiedBy>Miquel Gangonells</cp:lastModifiedBy>
  <cp:revision>346</cp:revision>
  <cp:lastPrinted>2013-12-20T14:13:26Z</cp:lastPrinted>
  <dcterms:created xsi:type="dcterms:W3CDTF">2014-06-05T19:26:02Z</dcterms:created>
  <dcterms:modified xsi:type="dcterms:W3CDTF">2015-06-11T11:54:47Z</dcterms:modified>
</cp:coreProperties>
</file>