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272" y="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5/wp29/ECE-TRANS-WP29-1116e.pdf" TargetMode="External"/><Relationship Id="rId2" Type="http://schemas.openxmlformats.org/officeDocument/2006/relationships/hyperlink" Target="http://www.unece.org/fileadmin/DAM/trans/doc/2016/wp29/ECE-TRANS-WP29-AC3-36r1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6/wp29/ECE-TRANS-WP29-2016-029e.pdf" TargetMode="External"/><Relationship Id="rId2" Type="http://schemas.openxmlformats.org/officeDocument/2006/relationships/hyperlink" Target="http://www.unece.org/fileadmin/DAM/trans/doc/2015/wp29/WP29-167-20e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nece.org/fileadmin/DAM/trans/doc/2015/wp29/ECE-TRANS-WP29-1118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June 2015 and November 2015 sessions 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GRPE-72-08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 – 15 January 2016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800" dirty="0" smtClean="0">
                <a:solidFill>
                  <a:srgbClr val="0070C0"/>
                </a:solidFill>
              </a:rPr>
              <a:t>June 2015 session of WP.29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-Main </a:t>
            </a:r>
            <a:r>
              <a:rPr lang="en-GB" sz="1400" dirty="0"/>
              <a:t>general </a:t>
            </a:r>
            <a:r>
              <a:rPr lang="en-GB" sz="1400" dirty="0" smtClean="0"/>
              <a:t>subjects</a:t>
            </a:r>
            <a:r>
              <a:rPr lang="en-GB" sz="1400" dirty="0" smtClean="0"/>
              <a:t>: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adopted the Terms of Reference for the IWG on Periodical Technical Inspections dealing with the possible development of additional rules to the 1997 Agreement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L-EPPR: AC.3 adopted an extension of the mandate of the IWG on EPPR until December 2020 (</a:t>
            </a:r>
            <a:r>
              <a:rPr lang="en-US" sz="1400" dirty="0">
                <a:hlinkClick r:id="rId2"/>
              </a:rPr>
              <a:t>ECE/TRANS/WP.29/AC.3/36/Rev.1</a:t>
            </a:r>
            <a:r>
              <a:rPr lang="en-GB" sz="1400" dirty="0" smtClean="0"/>
              <a:t>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-Adoption of</a:t>
            </a:r>
            <a:r>
              <a:rPr lang="en-GB" sz="1400" dirty="0" smtClean="0"/>
              <a:t>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Supplement 3 to the 06 series of amendments to Regulation No. 49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5 </a:t>
            </a:r>
            <a:r>
              <a:rPr lang="en-GB" sz="1400" dirty="0"/>
              <a:t>to the 06 series of amendments to Regulation No. </a:t>
            </a:r>
            <a:r>
              <a:rPr lang="en-GB" sz="1400" dirty="0" smtClean="0"/>
              <a:t>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1 </a:t>
            </a:r>
            <a:r>
              <a:rPr lang="en-GB" sz="1400" dirty="0"/>
              <a:t>to the </a:t>
            </a:r>
            <a:r>
              <a:rPr lang="en-GB" sz="1400" dirty="0" smtClean="0"/>
              <a:t>07 </a:t>
            </a:r>
            <a:r>
              <a:rPr lang="en-GB" sz="1400" dirty="0"/>
              <a:t>series of amendments to Regulation No. 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5 to the </a:t>
            </a:r>
            <a:r>
              <a:rPr lang="en-GB" sz="1400" dirty="0" smtClean="0"/>
              <a:t>01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101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For </a:t>
            </a:r>
            <a:r>
              <a:rPr lang="en-GB" sz="1400" dirty="0" smtClean="0"/>
              <a:t>more details see: </a:t>
            </a:r>
            <a:r>
              <a:rPr lang="en-GB" sz="1400" dirty="0" smtClean="0">
                <a:hlinkClick r:id="rId3"/>
              </a:rPr>
              <a:t>ECE/TRANS/WP.29/1116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June 2015 and November 2015 sessions 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GRPE-72-08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 – 15 January 2016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800" dirty="0" smtClean="0">
                <a:solidFill>
                  <a:srgbClr val="0070C0"/>
                </a:solidFill>
              </a:rPr>
              <a:t>November 2015 session of WP.29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-Main </a:t>
            </a:r>
            <a:r>
              <a:rPr lang="en-GB" sz="1400" dirty="0"/>
              <a:t>general </a:t>
            </a:r>
            <a:r>
              <a:rPr lang="en-GB" sz="1400" dirty="0" smtClean="0"/>
              <a:t>subjects: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agreed to extend the mandate of the IWG on IWVTA until June 2017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The representative of </a:t>
            </a:r>
            <a:r>
              <a:rPr lang="en-GB" sz="1400" dirty="0" smtClean="0"/>
              <a:t>EU </a:t>
            </a:r>
            <a:r>
              <a:rPr lang="en-GB" sz="1400" dirty="0"/>
              <a:t>presented two possible routes for transposing the UN GTR on WLTP into a UN Regulation. WP.29 agreed on the second route which consists in developing a UN Regulation on WLTP in a hierarchical manner with different levels of stringency that reflect different national/regional requirements (for more details see </a:t>
            </a:r>
            <a:r>
              <a:rPr lang="en-GB" sz="1400" dirty="0">
                <a:hlinkClick r:id="rId2"/>
              </a:rPr>
              <a:t>WP.29-167-20</a:t>
            </a:r>
            <a:r>
              <a:rPr lang="en-GB" sz="1400" dirty="0" smtClean="0"/>
              <a:t>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WLTP</a:t>
            </a:r>
            <a:r>
              <a:rPr lang="en-GB" sz="1400" dirty="0" smtClean="0"/>
              <a:t>: AC.3 </a:t>
            </a:r>
            <a:r>
              <a:rPr lang="en-GB" sz="1400" dirty="0" smtClean="0"/>
              <a:t>endors</a:t>
            </a:r>
            <a:r>
              <a:rPr lang="en-GB" sz="1400" dirty="0" smtClean="0"/>
              <a:t>ed </a:t>
            </a:r>
            <a:r>
              <a:rPr lang="en-GB" sz="1400" dirty="0" smtClean="0"/>
              <a:t>an extension of the mandate of the IWG on WLTP specifically </a:t>
            </a:r>
            <a:r>
              <a:rPr lang="en-GB" sz="1400" dirty="0"/>
              <a:t>for </a:t>
            </a:r>
            <a:r>
              <a:rPr lang="en-GB" sz="1400" dirty="0" smtClean="0"/>
              <a:t>Phase 2 (</a:t>
            </a:r>
            <a:r>
              <a:rPr lang="en-US" sz="1400" dirty="0">
                <a:hlinkClick r:id="rId3"/>
              </a:rPr>
              <a:t>ECE/TRANS/WP.29/2016/29</a:t>
            </a:r>
            <a:r>
              <a:rPr lang="en-GB" sz="1400" dirty="0" smtClean="0"/>
              <a:t>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Several Member States made statements and exchanged information and views on the Volkswagen case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-Adoption of</a:t>
            </a:r>
            <a:r>
              <a:rPr lang="en-GB" sz="1400" dirty="0" smtClean="0"/>
              <a:t>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Amendments to the Consolidated Resolution on the Construction of Vehicles (R.E.3) on recommendations on market fuel quality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Mutual Resolution No. 2 (M.R.2) on Vehicle Propulsion System Definitions (VPSD)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11 </a:t>
            </a:r>
            <a:r>
              <a:rPr lang="en-GB" sz="1400" dirty="0"/>
              <a:t>to the </a:t>
            </a:r>
            <a:r>
              <a:rPr lang="en-GB" sz="1400" dirty="0" smtClean="0"/>
              <a:t>05 </a:t>
            </a:r>
            <a:r>
              <a:rPr lang="en-GB" sz="1400" dirty="0"/>
              <a:t>series of amendments to Regulation No. 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6 </a:t>
            </a:r>
            <a:r>
              <a:rPr lang="en-GB" sz="1400" dirty="0"/>
              <a:t>to the </a:t>
            </a:r>
            <a:r>
              <a:rPr lang="en-GB" sz="1400" dirty="0" smtClean="0"/>
              <a:t>06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7 </a:t>
            </a:r>
            <a:r>
              <a:rPr lang="en-GB" sz="1400" dirty="0"/>
              <a:t>to the </a:t>
            </a:r>
            <a:r>
              <a:rPr lang="en-GB" sz="1400" dirty="0" smtClean="0"/>
              <a:t>original version of </a:t>
            </a:r>
            <a:r>
              <a:rPr lang="en-GB" sz="1400" dirty="0"/>
              <a:t>Regulation No. </a:t>
            </a:r>
            <a:r>
              <a:rPr lang="en-GB" sz="1400" dirty="0" smtClean="0"/>
              <a:t>85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6 </a:t>
            </a:r>
            <a:r>
              <a:rPr lang="en-GB" sz="1400" dirty="0"/>
              <a:t>to the 01 series of amendments to Regulation No. </a:t>
            </a:r>
            <a:r>
              <a:rPr lang="en-GB" sz="1400" dirty="0" smtClean="0"/>
              <a:t>101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more details see: </a:t>
            </a:r>
            <a:r>
              <a:rPr lang="en-GB" sz="1400" dirty="0" smtClean="0">
                <a:hlinkClick r:id="rId4"/>
              </a:rPr>
              <a:t>ECE/TRANS/WP.29/1118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36887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381</Words>
  <Application>Microsoft Office PowerPoint</Application>
  <PresentationFormat>A4 Paper (210x297 mm)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Pollution and Energy (GRPE) Highlights of the June 2015 and November 2015 sessions of WP.29</vt:lpstr>
      <vt:lpstr>Working Party on Pollution and Energy (GRPE) Highlights of the June 2015 and November 2015 sessions of WP.29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United Nations</cp:lastModifiedBy>
  <cp:revision>152</cp:revision>
  <cp:lastPrinted>2014-03-30T15:01:41Z</cp:lastPrinted>
  <dcterms:created xsi:type="dcterms:W3CDTF">2014-05-01T14:51:01Z</dcterms:created>
  <dcterms:modified xsi:type="dcterms:W3CDTF">2016-01-05T17:22:37Z</dcterms:modified>
</cp:coreProperties>
</file>