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59" r:id="rId2"/>
    <p:sldId id="361" r:id="rId3"/>
    <p:sldId id="293" r:id="rId4"/>
    <p:sldId id="349" r:id="rId5"/>
    <p:sldId id="372" r:id="rId6"/>
    <p:sldId id="392" r:id="rId7"/>
    <p:sldId id="393" r:id="rId8"/>
    <p:sldId id="388" r:id="rId9"/>
    <p:sldId id="389" r:id="rId10"/>
    <p:sldId id="394" r:id="rId11"/>
    <p:sldId id="380" r:id="rId12"/>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2D5EC1"/>
    <a:srgbClr val="FFD624"/>
    <a:srgbClr val="BDDEFF"/>
    <a:srgbClr val="99CCFF"/>
    <a:srgbClr val="BAE18F"/>
    <a:srgbClr val="FF9999"/>
    <a:srgbClr val="3166CF"/>
    <a:srgbClr val="808080"/>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p:cViewPr varScale="1">
        <p:scale>
          <a:sx n="78" d="100"/>
          <a:sy n="78" d="100"/>
        </p:scale>
        <p:origin x="-96" y="-6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a:effectLst/>
        </p:spPr>
        <p:txBody>
          <a:bodyPr vert="horz" wrap="square" lIns="91237" tIns="45619" rIns="91237" bIns="4561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5"/>
            <a:ext cx="2946400" cy="496887"/>
          </a:xfrm>
          <a:prstGeom prst="rect">
            <a:avLst/>
          </a:prstGeom>
          <a:noFill/>
          <a:ln w="9525">
            <a:noFill/>
            <a:miter lim="800000"/>
            <a:headEnd/>
            <a:tailEnd/>
          </a:ln>
          <a:effectLst/>
        </p:spPr>
        <p:txBody>
          <a:bodyPr vert="horz" wrap="square" lIns="91237" tIns="45619" rIns="91237" bIns="4561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2" y="4714877"/>
            <a:ext cx="5438774" cy="4467225"/>
          </a:xfrm>
          <a:prstGeom prst="rect">
            <a:avLst/>
          </a:prstGeom>
          <a:noFill/>
          <a:ln w="9525">
            <a:noFill/>
            <a:miter lim="800000"/>
            <a:headEnd/>
            <a:tailEnd/>
          </a:ln>
          <a:effectLst/>
        </p:spPr>
        <p:txBody>
          <a:bodyPr vert="horz" wrap="square" lIns="91237" tIns="45619" rIns="91237" bIns="4561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a:effectLst/>
        </p:spPr>
        <p:txBody>
          <a:bodyPr vert="horz" wrap="square" lIns="91237" tIns="45619" rIns="91237" bIns="4561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5"/>
            <a:ext cx="2946400" cy="496887"/>
          </a:xfrm>
          <a:prstGeom prst="rect">
            <a:avLst/>
          </a:prstGeom>
          <a:noFill/>
          <a:ln w="9525">
            <a:noFill/>
            <a:miter lim="800000"/>
            <a:headEnd/>
            <a:tailEnd/>
          </a:ln>
          <a:effectLst/>
        </p:spPr>
        <p:txBody>
          <a:bodyPr vert="horz" wrap="square" lIns="91237" tIns="45619" rIns="91237" bIns="4561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0116" indent="-284660" eaLnBrk="0" hangingPunct="0">
              <a:defRPr sz="7600" b="1">
                <a:solidFill>
                  <a:srgbClr val="FFD624"/>
                </a:solidFill>
                <a:latin typeface="Verdana" pitchFamily="34" charset="0"/>
              </a:defRPr>
            </a:lvl2pPr>
            <a:lvl3pPr marL="1138639" indent="-227727" eaLnBrk="0" hangingPunct="0">
              <a:defRPr sz="7600" b="1">
                <a:solidFill>
                  <a:srgbClr val="FFD624"/>
                </a:solidFill>
                <a:latin typeface="Verdana" pitchFamily="34" charset="0"/>
              </a:defRPr>
            </a:lvl3pPr>
            <a:lvl4pPr marL="1594095" indent="-227727" eaLnBrk="0" hangingPunct="0">
              <a:defRPr sz="7600" b="1">
                <a:solidFill>
                  <a:srgbClr val="FFD624"/>
                </a:solidFill>
                <a:latin typeface="Verdana" pitchFamily="34" charset="0"/>
              </a:defRPr>
            </a:lvl4pPr>
            <a:lvl5pPr marL="2049549" indent="-227727" eaLnBrk="0" hangingPunct="0">
              <a:defRPr sz="7600" b="1">
                <a:solidFill>
                  <a:srgbClr val="FFD624"/>
                </a:solidFill>
                <a:latin typeface="Verdana" pitchFamily="34" charset="0"/>
              </a:defRPr>
            </a:lvl5pPr>
            <a:lvl6pPr marL="2505006" indent="-227727" eaLnBrk="0" fontAlgn="base" hangingPunct="0">
              <a:spcBef>
                <a:spcPct val="0"/>
              </a:spcBef>
              <a:spcAft>
                <a:spcPct val="0"/>
              </a:spcAft>
              <a:defRPr sz="7600" b="1">
                <a:solidFill>
                  <a:srgbClr val="FFD624"/>
                </a:solidFill>
                <a:latin typeface="Verdana" pitchFamily="34" charset="0"/>
              </a:defRPr>
            </a:lvl6pPr>
            <a:lvl7pPr marL="2960461" indent="-227727" eaLnBrk="0" fontAlgn="base" hangingPunct="0">
              <a:spcBef>
                <a:spcPct val="0"/>
              </a:spcBef>
              <a:spcAft>
                <a:spcPct val="0"/>
              </a:spcAft>
              <a:defRPr sz="7600" b="1">
                <a:solidFill>
                  <a:srgbClr val="FFD624"/>
                </a:solidFill>
                <a:latin typeface="Verdana" pitchFamily="34" charset="0"/>
              </a:defRPr>
            </a:lvl7pPr>
            <a:lvl8pPr marL="3415917" indent="-227727" eaLnBrk="0" fontAlgn="base" hangingPunct="0">
              <a:spcBef>
                <a:spcPct val="0"/>
              </a:spcBef>
              <a:spcAft>
                <a:spcPct val="0"/>
              </a:spcAft>
              <a:defRPr sz="7600" b="1">
                <a:solidFill>
                  <a:srgbClr val="FFD624"/>
                </a:solidFill>
                <a:latin typeface="Verdana" pitchFamily="34" charset="0"/>
              </a:defRPr>
            </a:lvl8pPr>
            <a:lvl9pPr marL="3871373" indent="-227727" eaLnBrk="0" fontAlgn="base" hangingPunct="0">
              <a:spcBef>
                <a:spcPct val="0"/>
              </a:spcBef>
              <a:spcAft>
                <a:spcPct val="0"/>
              </a:spcAft>
              <a:defRPr sz="7600" b="1">
                <a:solidFill>
                  <a:srgbClr val="FFD624"/>
                </a:solidFill>
                <a:latin typeface="Verdana" pitchFamily="34" charset="0"/>
              </a:defRPr>
            </a:lvl9pPr>
          </a:lstStyle>
          <a:p>
            <a:pPr eaLnBrk="1" hangingPunct="1"/>
            <a:fld id="{05C3DC3F-FDD2-4F87-B20B-02C391814B3B}" type="slidenum">
              <a:rPr lang="en-GB" altLang="en-US" sz="1200" b="0">
                <a:solidFill>
                  <a:schemeClr val="tx1"/>
                </a:solidFill>
                <a:latin typeface="Arial" charset="0"/>
              </a:rPr>
              <a:pPr eaLnBrk="1" hangingPunct="1"/>
              <a:t>3</a:t>
            </a:fld>
            <a:endParaRPr lang="en-GB" altLang="en-US" sz="1200" b="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0116" indent="-284660" eaLnBrk="0" hangingPunct="0">
              <a:defRPr sz="7600" b="1">
                <a:solidFill>
                  <a:srgbClr val="FFD624"/>
                </a:solidFill>
                <a:latin typeface="Verdana" pitchFamily="34" charset="0"/>
              </a:defRPr>
            </a:lvl2pPr>
            <a:lvl3pPr marL="1138639" indent="-227727" eaLnBrk="0" hangingPunct="0">
              <a:defRPr sz="7600" b="1">
                <a:solidFill>
                  <a:srgbClr val="FFD624"/>
                </a:solidFill>
                <a:latin typeface="Verdana" pitchFamily="34" charset="0"/>
              </a:defRPr>
            </a:lvl3pPr>
            <a:lvl4pPr marL="1594095" indent="-227727" eaLnBrk="0" hangingPunct="0">
              <a:defRPr sz="7600" b="1">
                <a:solidFill>
                  <a:srgbClr val="FFD624"/>
                </a:solidFill>
                <a:latin typeface="Verdana" pitchFamily="34" charset="0"/>
              </a:defRPr>
            </a:lvl4pPr>
            <a:lvl5pPr marL="2049549" indent="-227727" eaLnBrk="0" hangingPunct="0">
              <a:defRPr sz="7600" b="1">
                <a:solidFill>
                  <a:srgbClr val="FFD624"/>
                </a:solidFill>
                <a:latin typeface="Verdana" pitchFamily="34" charset="0"/>
              </a:defRPr>
            </a:lvl5pPr>
            <a:lvl6pPr marL="2505006" indent="-227727" eaLnBrk="0" fontAlgn="base" hangingPunct="0">
              <a:spcBef>
                <a:spcPct val="0"/>
              </a:spcBef>
              <a:spcAft>
                <a:spcPct val="0"/>
              </a:spcAft>
              <a:defRPr sz="7600" b="1">
                <a:solidFill>
                  <a:srgbClr val="FFD624"/>
                </a:solidFill>
                <a:latin typeface="Verdana" pitchFamily="34" charset="0"/>
              </a:defRPr>
            </a:lvl6pPr>
            <a:lvl7pPr marL="2960461" indent="-227727" eaLnBrk="0" fontAlgn="base" hangingPunct="0">
              <a:spcBef>
                <a:spcPct val="0"/>
              </a:spcBef>
              <a:spcAft>
                <a:spcPct val="0"/>
              </a:spcAft>
              <a:defRPr sz="7600" b="1">
                <a:solidFill>
                  <a:srgbClr val="FFD624"/>
                </a:solidFill>
                <a:latin typeface="Verdana" pitchFamily="34" charset="0"/>
              </a:defRPr>
            </a:lvl7pPr>
            <a:lvl8pPr marL="3415917" indent="-227727" eaLnBrk="0" fontAlgn="base" hangingPunct="0">
              <a:spcBef>
                <a:spcPct val="0"/>
              </a:spcBef>
              <a:spcAft>
                <a:spcPct val="0"/>
              </a:spcAft>
              <a:defRPr sz="7600" b="1">
                <a:solidFill>
                  <a:srgbClr val="FFD624"/>
                </a:solidFill>
                <a:latin typeface="Verdana" pitchFamily="34" charset="0"/>
              </a:defRPr>
            </a:lvl8pPr>
            <a:lvl9pPr marL="3871373" indent="-227727" eaLnBrk="0" fontAlgn="base" hangingPunct="0">
              <a:spcBef>
                <a:spcPct val="0"/>
              </a:spcBef>
              <a:spcAft>
                <a:spcPct val="0"/>
              </a:spcAft>
              <a:defRPr sz="7600" b="1">
                <a:solidFill>
                  <a:srgbClr val="FFD624"/>
                </a:solidFill>
                <a:latin typeface="Verdana" pitchFamily="34" charset="0"/>
              </a:defRPr>
            </a:lvl9pPr>
          </a:lstStyle>
          <a:p>
            <a:pPr eaLnBrk="1" hangingPunct="1"/>
            <a:fld id="{05C3DC3F-FDD2-4F87-B20B-02C391814B3B}" type="slidenum">
              <a:rPr lang="en-GB" altLang="en-US" sz="1200" b="0">
                <a:solidFill>
                  <a:schemeClr val="tx1"/>
                </a:solidFill>
                <a:latin typeface="Arial" charset="0"/>
              </a:rPr>
              <a:pPr eaLnBrk="1" hangingPunct="1"/>
              <a:t>5</a:t>
            </a:fld>
            <a:endParaRPr lang="en-GB" altLang="en-US" sz="1200" b="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835" indent="-288014" eaLnBrk="0" hangingPunct="0">
              <a:spcBef>
                <a:spcPct val="30000"/>
              </a:spcBef>
              <a:defRPr sz="1200">
                <a:solidFill>
                  <a:schemeClr val="tx1"/>
                </a:solidFill>
                <a:latin typeface="Arial" charset="0"/>
              </a:defRPr>
            </a:lvl2pPr>
            <a:lvl3pPr marL="1152058" indent="-230410" eaLnBrk="0" hangingPunct="0">
              <a:spcBef>
                <a:spcPct val="30000"/>
              </a:spcBef>
              <a:defRPr sz="1200">
                <a:solidFill>
                  <a:schemeClr val="tx1"/>
                </a:solidFill>
                <a:latin typeface="Arial" charset="0"/>
              </a:defRPr>
            </a:lvl3pPr>
            <a:lvl4pPr marL="1612879" indent="-230410" eaLnBrk="0" hangingPunct="0">
              <a:spcBef>
                <a:spcPct val="30000"/>
              </a:spcBef>
              <a:defRPr sz="1200">
                <a:solidFill>
                  <a:schemeClr val="tx1"/>
                </a:solidFill>
                <a:latin typeface="Arial" charset="0"/>
              </a:defRPr>
            </a:lvl4pPr>
            <a:lvl5pPr marL="2073703" indent="-230410" eaLnBrk="0" hangingPunct="0">
              <a:spcBef>
                <a:spcPct val="30000"/>
              </a:spcBef>
              <a:defRPr sz="1200">
                <a:solidFill>
                  <a:schemeClr val="tx1"/>
                </a:solidFill>
                <a:latin typeface="Arial" charset="0"/>
              </a:defRPr>
            </a:lvl5pPr>
            <a:lvl6pPr marL="2534525" indent="-230410" eaLnBrk="0" fontAlgn="base" hangingPunct="0">
              <a:spcBef>
                <a:spcPct val="30000"/>
              </a:spcBef>
              <a:spcAft>
                <a:spcPct val="0"/>
              </a:spcAft>
              <a:defRPr sz="1200">
                <a:solidFill>
                  <a:schemeClr val="tx1"/>
                </a:solidFill>
                <a:latin typeface="Arial" charset="0"/>
              </a:defRPr>
            </a:lvl6pPr>
            <a:lvl7pPr marL="2995350" indent="-230410" eaLnBrk="0" fontAlgn="base" hangingPunct="0">
              <a:spcBef>
                <a:spcPct val="30000"/>
              </a:spcBef>
              <a:spcAft>
                <a:spcPct val="0"/>
              </a:spcAft>
              <a:defRPr sz="1200">
                <a:solidFill>
                  <a:schemeClr val="tx1"/>
                </a:solidFill>
                <a:latin typeface="Arial" charset="0"/>
              </a:defRPr>
            </a:lvl7pPr>
            <a:lvl8pPr marL="3456170" indent="-230410" eaLnBrk="0" fontAlgn="base" hangingPunct="0">
              <a:spcBef>
                <a:spcPct val="30000"/>
              </a:spcBef>
              <a:spcAft>
                <a:spcPct val="0"/>
              </a:spcAft>
              <a:defRPr sz="1200">
                <a:solidFill>
                  <a:schemeClr val="tx1"/>
                </a:solidFill>
                <a:latin typeface="Arial" charset="0"/>
              </a:defRPr>
            </a:lvl8pPr>
            <a:lvl9pPr marL="3916995" indent="-2304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62420B-8DF6-47B6-AA83-83148D3776F2}" type="slidenum">
              <a:rPr lang="en-GB" altLang="en-US" smtClean="0"/>
              <a:pPr eaLnBrk="1" hangingPunct="1">
                <a:spcBef>
                  <a:spcPct val="0"/>
                </a:spcBef>
              </a:pPr>
              <a:t>6</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700" b="1">
                <a:solidFill>
                  <a:srgbClr val="FFD624"/>
                </a:solidFill>
                <a:latin typeface="Verdana" pitchFamily="34" charset="0"/>
              </a:defRPr>
            </a:lvl1pPr>
            <a:lvl2pPr marL="747939" indent="-287670" eaLnBrk="0" hangingPunct="0">
              <a:defRPr sz="7700" b="1">
                <a:solidFill>
                  <a:srgbClr val="FFD624"/>
                </a:solidFill>
                <a:latin typeface="Verdana" pitchFamily="34" charset="0"/>
              </a:defRPr>
            </a:lvl2pPr>
            <a:lvl3pPr marL="1150679" indent="-230135" eaLnBrk="0" hangingPunct="0">
              <a:defRPr sz="7700" b="1">
                <a:solidFill>
                  <a:srgbClr val="FFD624"/>
                </a:solidFill>
                <a:latin typeface="Verdana" pitchFamily="34" charset="0"/>
              </a:defRPr>
            </a:lvl3pPr>
            <a:lvl4pPr marL="1610949" indent="-230135" eaLnBrk="0" hangingPunct="0">
              <a:defRPr sz="7700" b="1">
                <a:solidFill>
                  <a:srgbClr val="FFD624"/>
                </a:solidFill>
                <a:latin typeface="Verdana" pitchFamily="34" charset="0"/>
              </a:defRPr>
            </a:lvl4pPr>
            <a:lvl5pPr marL="2071221" indent="-230135" eaLnBrk="0" hangingPunct="0">
              <a:defRPr sz="7700" b="1">
                <a:solidFill>
                  <a:srgbClr val="FFD624"/>
                </a:solidFill>
                <a:latin typeface="Verdana" pitchFamily="34" charset="0"/>
              </a:defRPr>
            </a:lvl5pPr>
            <a:lvl6pPr marL="2531492" indent="-230135" eaLnBrk="0" fontAlgn="base" hangingPunct="0">
              <a:spcBef>
                <a:spcPct val="0"/>
              </a:spcBef>
              <a:spcAft>
                <a:spcPct val="0"/>
              </a:spcAft>
              <a:defRPr sz="7700" b="1">
                <a:solidFill>
                  <a:srgbClr val="FFD624"/>
                </a:solidFill>
                <a:latin typeface="Verdana" pitchFamily="34" charset="0"/>
              </a:defRPr>
            </a:lvl6pPr>
            <a:lvl7pPr marL="2991765" indent="-230135" eaLnBrk="0" fontAlgn="base" hangingPunct="0">
              <a:spcBef>
                <a:spcPct val="0"/>
              </a:spcBef>
              <a:spcAft>
                <a:spcPct val="0"/>
              </a:spcAft>
              <a:defRPr sz="7700" b="1">
                <a:solidFill>
                  <a:srgbClr val="FFD624"/>
                </a:solidFill>
                <a:latin typeface="Verdana" pitchFamily="34" charset="0"/>
              </a:defRPr>
            </a:lvl7pPr>
            <a:lvl8pPr marL="3452034" indent="-230135" eaLnBrk="0" fontAlgn="base" hangingPunct="0">
              <a:spcBef>
                <a:spcPct val="0"/>
              </a:spcBef>
              <a:spcAft>
                <a:spcPct val="0"/>
              </a:spcAft>
              <a:defRPr sz="7700" b="1">
                <a:solidFill>
                  <a:srgbClr val="FFD624"/>
                </a:solidFill>
                <a:latin typeface="Verdana" pitchFamily="34" charset="0"/>
              </a:defRPr>
            </a:lvl8pPr>
            <a:lvl9pPr marL="3912307" indent="-230135" eaLnBrk="0" fontAlgn="base" hangingPunct="0">
              <a:spcBef>
                <a:spcPct val="0"/>
              </a:spcBef>
              <a:spcAft>
                <a:spcPct val="0"/>
              </a:spcAft>
              <a:defRPr sz="7700" b="1">
                <a:solidFill>
                  <a:srgbClr val="FFD624"/>
                </a:solidFill>
                <a:latin typeface="Verdana" pitchFamily="34" charset="0"/>
              </a:defRPr>
            </a:lvl9pPr>
          </a:lstStyle>
          <a:p>
            <a:pPr eaLnBrk="1" hangingPunct="1"/>
            <a:fld id="{31B6DDEB-84F2-435F-85A1-034A2E7E1663}" type="slidenum">
              <a:rPr lang="en-GB" altLang="en-US" sz="1200" b="0">
                <a:solidFill>
                  <a:schemeClr val="tx1"/>
                </a:solidFill>
                <a:latin typeface="Arial" charset="0"/>
              </a:rPr>
              <a:pPr eaLnBrk="1" hangingPunct="1"/>
              <a:t>7</a:t>
            </a:fld>
            <a:endParaRPr lang="en-GB" altLang="en-US" sz="1200" b="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r>
              <a:rPr lang="en-GB" smtClean="0"/>
              <a:t>Title of the presentation</a:t>
            </a: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Title of the presentation</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Title of the presentation</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0"/>
            <a:ext cx="9144000" cy="989013"/>
          </a:xfrm>
          <a:prstGeom prst="rect">
            <a:avLst/>
          </a:prstGeom>
          <a:solidFill>
            <a:srgbClr val="667F8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9" name="Rectangle 6"/>
          <p:cNvSpPr>
            <a:spLocks noGrp="1" noChangeArrowheads="1"/>
          </p:cNvSpPr>
          <p:nvPr>
            <p:ph type="sldNum" sz="quarter" idx="12"/>
          </p:nvPr>
        </p:nvSpPr>
        <p:spPr>
          <a:xfrm>
            <a:off x="8676456" y="6381750"/>
            <a:ext cx="405408" cy="476250"/>
          </a:xfrm>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4" name="Group 13"/>
          <p:cNvGrpSpPr/>
          <p:nvPr userDrawn="1"/>
        </p:nvGrpSpPr>
        <p:grpSpPr>
          <a:xfrm>
            <a:off x="4136304" y="6377685"/>
            <a:ext cx="867744" cy="830997"/>
            <a:chOff x="4136304" y="6377685"/>
            <a:chExt cx="867744" cy="830997"/>
          </a:xfrm>
        </p:grpSpPr>
        <p:sp>
          <p:nvSpPr>
            <p:cNvPr id="15" name="Rectangle 14"/>
            <p:cNvSpPr/>
            <p:nvPr userDrawn="1"/>
          </p:nvSpPr>
          <p:spPr>
            <a:xfrm>
              <a:off x="4216555" y="6385585"/>
              <a:ext cx="708622" cy="472415"/>
            </a:xfrm>
            <a:prstGeom prst="rect">
              <a:avLst/>
            </a:prstGeom>
            <a:solidFill>
              <a:srgbClr val="667F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defTabSz="457200" fontAlgn="auto">
                <a:spcBef>
                  <a:spcPts val="0"/>
                </a:spcBef>
                <a:spcAft>
                  <a:spcPts val="0"/>
                </a:spcAft>
              </a:pPr>
              <a:endParaRPr lang="en-GB" sz="600" b="0" i="1" noProof="0" dirty="0"/>
            </a:p>
          </p:txBody>
        </p:sp>
        <p:sp>
          <p:nvSpPr>
            <p:cNvPr id="16" name="TextBox 15"/>
            <p:cNvSpPr txBox="1"/>
            <p:nvPr userDrawn="1"/>
          </p:nvSpPr>
          <p:spPr>
            <a:xfrm>
              <a:off x="4136304" y="6377685"/>
              <a:ext cx="867744" cy="830997"/>
            </a:xfrm>
            <a:prstGeom prst="rect">
              <a:avLst/>
            </a:prstGeom>
            <a:no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en-GB" sz="600" b="0" i="1" noProof="0" dirty="0" smtClean="0">
                  <a:solidFill>
                    <a:schemeClr val="bg1"/>
                  </a:solidFill>
                </a:rPr>
                <a:t>Internal</a:t>
              </a:r>
              <a:r>
                <a:rPr lang="en-GB" sz="600" b="0" i="1" baseline="0" noProof="0" dirty="0" smtClean="0">
                  <a:solidFill>
                    <a:schemeClr val="bg1"/>
                  </a:solidFill>
                </a:rPr>
                <a:t> market, </a:t>
              </a:r>
              <a:r>
                <a:rPr lang="cs-CZ" sz="600" b="0" i="1" baseline="0" noProof="0" dirty="0" smtClean="0">
                  <a:solidFill>
                    <a:schemeClr val="bg1"/>
                  </a:solidFill>
                </a:rPr>
                <a:t/>
              </a:r>
              <a:br>
                <a:rPr lang="cs-CZ" sz="600" b="0" i="1" baseline="0" noProof="0" dirty="0" smtClean="0">
                  <a:solidFill>
                    <a:schemeClr val="bg1"/>
                  </a:solidFill>
                </a:rPr>
              </a:br>
              <a:r>
                <a:rPr lang="en-GB" sz="600" b="0" i="1" baseline="0" noProof="0" dirty="0" smtClean="0">
                  <a:solidFill>
                    <a:schemeClr val="bg1"/>
                  </a:solidFill>
                </a:rPr>
                <a:t>Industry, </a:t>
              </a:r>
              <a:r>
                <a:rPr lang="cs-CZ" sz="600" b="0" i="1" baseline="0" noProof="0" dirty="0" smtClean="0">
                  <a:solidFill>
                    <a:schemeClr val="bg1"/>
                  </a:solidFill>
                </a:rPr>
                <a:t/>
              </a:r>
              <a:br>
                <a:rPr lang="cs-CZ" sz="600" b="0" i="1" baseline="0" noProof="0" dirty="0" smtClean="0">
                  <a:solidFill>
                    <a:schemeClr val="bg1"/>
                  </a:solidFill>
                </a:rPr>
              </a:br>
              <a:r>
                <a:rPr lang="en-GB" sz="600" b="0" i="1" baseline="0" noProof="0" dirty="0" smtClean="0">
                  <a:solidFill>
                    <a:schemeClr val="bg1"/>
                  </a:solidFill>
                </a:rPr>
                <a:t>Entrepreneurship</a:t>
              </a:r>
              <a:r>
                <a:rPr lang="cs-CZ" sz="600" b="0" i="1" baseline="0" noProof="0" dirty="0" smtClean="0">
                  <a:solidFill>
                    <a:schemeClr val="bg1"/>
                  </a:solidFill>
                </a:rPr>
                <a:t/>
              </a:r>
              <a:br>
                <a:rPr lang="cs-CZ" sz="600" b="0" i="1" baseline="0" noProof="0" dirty="0" smtClean="0">
                  <a:solidFill>
                    <a:schemeClr val="bg1"/>
                  </a:solidFill>
                </a:rPr>
              </a:br>
              <a:r>
                <a:rPr lang="en-GB" sz="600" b="0" i="1" baseline="0" noProof="0" dirty="0" smtClean="0">
                  <a:solidFill>
                    <a:schemeClr val="bg1"/>
                  </a:solidFill>
                </a:rPr>
                <a:t>and SMEs</a:t>
              </a:r>
              <a:endParaRPr lang="en-GB" sz="600" b="0" i="1" noProof="0" dirty="0" smtClean="0">
                <a:solidFill>
                  <a:schemeClr val="bg1"/>
                </a:solidFill>
              </a:endParaRPr>
            </a:p>
            <a:p>
              <a:endParaRPr lang="en-GB" sz="2400" b="0" dirty="0" err="1" smtClean="0">
                <a:solidFill>
                  <a:srgbClr val="0F5494"/>
                </a:solidFill>
              </a:endParaRPr>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xfrm>
            <a:off x="8460432" y="6378060"/>
            <a:ext cx="514400" cy="476250"/>
          </a:xfrm>
          <a:ln/>
        </p:spPr>
        <p:txBody>
          <a:bodyPr/>
          <a:lstStyle>
            <a:lvl1pPr>
              <a:defRPr/>
            </a:lvl1pPr>
          </a:lstStyle>
          <a:p>
            <a:pPr>
              <a:defRPr/>
            </a:pPr>
            <a:fld id="{F5E88F9B-71EE-4D5C-B44E-012EF44E925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2"/>
          </p:nvPr>
        </p:nvSpPr>
        <p:spPr>
          <a:xfrm>
            <a:off x="8172400" y="6245225"/>
            <a:ext cx="514400" cy="476250"/>
          </a:xfrm>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6"/>
          <p:cNvSpPr>
            <a:spLocks noGrp="1" noChangeArrowheads="1"/>
          </p:cNvSpPr>
          <p:nvPr>
            <p:ph type="sldNum" sz="quarter" idx="12"/>
          </p:nvPr>
        </p:nvSpPr>
        <p:spPr>
          <a:xfrm>
            <a:off x="8244408" y="6245225"/>
            <a:ext cx="442392" cy="476250"/>
          </a:xfrm>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Title of the presentation</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Title of the presentation</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Title of the presentation</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Title of the presentation</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r>
              <a:rPr lang="en-US" smtClean="0"/>
              <a:t>Title of the presentation</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c.europa.eu/growth/sectors/automotive/index_e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18" Type="http://schemas.openxmlformats.org/officeDocument/2006/relationships/image" Target="../media/image19.jpg"/><Relationship Id="rId3" Type="http://schemas.openxmlformats.org/officeDocument/2006/relationships/image" Target="../media/image4.jpeg"/><Relationship Id="rId21" Type="http://schemas.openxmlformats.org/officeDocument/2006/relationships/image" Target="../media/image22.jpg"/><Relationship Id="rId7" Type="http://schemas.openxmlformats.org/officeDocument/2006/relationships/image" Target="../media/image8.jpeg"/><Relationship Id="rId12" Type="http://schemas.openxmlformats.org/officeDocument/2006/relationships/image" Target="../media/image13.jp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wmf"/><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jp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23.png"/><Relationship Id="rId3" Type="http://schemas.openxmlformats.org/officeDocument/2006/relationships/image" Target="../media/image5.jpeg"/><Relationship Id="rId7" Type="http://schemas.openxmlformats.org/officeDocument/2006/relationships/image" Target="../media/image12.jpg"/><Relationship Id="rId12"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21.jpeg"/><Relationship Id="rId5" Type="http://schemas.openxmlformats.org/officeDocument/2006/relationships/image" Target="../media/image7.jpeg"/><Relationship Id="rId15" Type="http://schemas.openxmlformats.org/officeDocument/2006/relationships/image" Target="../media/image25.emf"/><Relationship Id="rId10" Type="http://schemas.openxmlformats.org/officeDocument/2006/relationships/image" Target="../media/image20.jpg"/><Relationship Id="rId4" Type="http://schemas.openxmlformats.org/officeDocument/2006/relationships/image" Target="../media/image6.wmf"/><Relationship Id="rId9" Type="http://schemas.openxmlformats.org/officeDocument/2006/relationships/image" Target="../media/image14.jpg"/><Relationship Id="rId14" Type="http://schemas.openxmlformats.org/officeDocument/2006/relationships/image" Target="../media/image24.emf"/></Relationships>
</file>

<file path=ppt/slides/_rels/slide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6.jpeg"/><Relationship Id="rId7"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10" Type="http://schemas.openxmlformats.org/officeDocument/2006/relationships/image" Target="../media/image28.emf"/><Relationship Id="rId4" Type="http://schemas.openxmlformats.org/officeDocument/2006/relationships/image" Target="../media/image17.jpeg"/><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568952" cy="2088232"/>
          </a:xfrm>
        </p:spPr>
        <p:txBody>
          <a:bodyPr/>
          <a:lstStyle/>
          <a:p>
            <a:r>
              <a:rPr lang="en-GB" sz="3200" dirty="0" smtClean="0"/>
              <a:t>A new EU Regulation </a:t>
            </a:r>
            <a:r>
              <a:rPr lang="en-GB" sz="3200" dirty="0"/>
              <a:t>for engines in </a:t>
            </a:r>
            <a:r>
              <a:rPr lang="en-GB" sz="3200" dirty="0" smtClean="0"/>
              <a:t>non-road mobile machinery (NRMM)</a:t>
            </a:r>
            <a:br>
              <a:rPr lang="en-GB" sz="3200" dirty="0" smtClean="0"/>
            </a:br>
            <a:endParaRPr lang="en-GB" sz="3200" dirty="0"/>
          </a:p>
        </p:txBody>
      </p:sp>
      <p:sp>
        <p:nvSpPr>
          <p:cNvPr id="3" name="Content Placeholder 2"/>
          <p:cNvSpPr>
            <a:spLocks noGrp="1"/>
          </p:cNvSpPr>
          <p:nvPr>
            <p:ph idx="1"/>
          </p:nvPr>
        </p:nvSpPr>
        <p:spPr>
          <a:xfrm>
            <a:off x="467544" y="4221088"/>
            <a:ext cx="7920880" cy="2232248"/>
          </a:xfrm>
        </p:spPr>
        <p:txBody>
          <a:bodyPr/>
          <a:lstStyle/>
          <a:p>
            <a:endParaRPr lang="en-GB" sz="2200" dirty="0" smtClean="0"/>
          </a:p>
          <a:p>
            <a:r>
              <a:rPr lang="de-DE" sz="2200" dirty="0" smtClean="0"/>
              <a:t>GRPE </a:t>
            </a:r>
            <a:r>
              <a:rPr lang="de-DE" sz="2200" dirty="0" err="1" smtClean="0"/>
              <a:t>session</a:t>
            </a:r>
            <a:r>
              <a:rPr lang="de-DE" sz="2200" dirty="0" smtClean="0"/>
              <a:t>, June 2016</a:t>
            </a:r>
            <a:endParaRPr lang="en-GB" sz="2200" dirty="0" smtClean="0"/>
          </a:p>
          <a:p>
            <a:endParaRPr lang="de-DE" sz="1600" dirty="0" smtClean="0"/>
          </a:p>
          <a:p>
            <a:r>
              <a:rPr lang="de-DE" sz="1600" dirty="0" smtClean="0"/>
              <a:t>European </a:t>
            </a:r>
            <a:r>
              <a:rPr lang="de-DE" sz="1600" dirty="0" err="1"/>
              <a:t>Commission</a:t>
            </a:r>
            <a:endParaRPr lang="en-GB" sz="2200" dirty="0" smtClean="0"/>
          </a:p>
          <a:p>
            <a:r>
              <a:rPr lang="en-GB" sz="1600" i="1" dirty="0" smtClean="0"/>
              <a:t>Unit C.4 - Automotive and Mobility Industries</a:t>
            </a:r>
            <a:endParaRPr lang="de-DE" sz="1600" dirty="0" smtClean="0"/>
          </a:p>
          <a:p>
            <a:r>
              <a:rPr lang="en-GB" sz="1600" dirty="0" smtClean="0"/>
              <a:t>DG for Internal </a:t>
            </a:r>
            <a:r>
              <a:rPr lang="en-GB" sz="1600" dirty="0"/>
              <a:t>Market, Industry, Entrepreneurship and SMEs</a:t>
            </a:r>
          </a:p>
          <a:p>
            <a:endParaRPr lang="en-GB" sz="1600" dirty="0" smtClean="0"/>
          </a:p>
        </p:txBody>
      </p:sp>
      <p:sp>
        <p:nvSpPr>
          <p:cNvPr id="4" name="Rectangle 3"/>
          <p:cNvSpPr/>
          <p:nvPr/>
        </p:nvSpPr>
        <p:spPr>
          <a:xfrm>
            <a:off x="4427984" y="222908"/>
            <a:ext cx="4572000" cy="646331"/>
          </a:xfrm>
          <a:prstGeom prst="rect">
            <a:avLst/>
          </a:prstGeom>
        </p:spPr>
        <p:txBody>
          <a:bodyPr>
            <a:spAutoFit/>
          </a:bodyPr>
          <a:lstStyle>
            <a:defPPr>
              <a:defRPr lang="ko-KR"/>
            </a:defPPr>
            <a:lvl1pPr algn="l" rtl="0" fontAlgn="base" latinLnBrk="1">
              <a:spcBef>
                <a:spcPct val="0"/>
              </a:spcBef>
              <a:spcAft>
                <a:spcPct val="0"/>
              </a:spcAft>
              <a:defRPr kumimoji="1" sz="1200" kern="1200">
                <a:solidFill>
                  <a:schemeClr val="bg1"/>
                </a:solidFill>
                <a:latin typeface="HY울릉도M" pitchFamily="18" charset="-127"/>
                <a:ea typeface="HY울릉도M" pitchFamily="18" charset="-127"/>
                <a:cs typeface="+mn-cs"/>
              </a:defRPr>
            </a:lvl1pPr>
            <a:lvl2pPr marL="457200" algn="l" rtl="0" fontAlgn="base" latinLnBrk="1">
              <a:spcBef>
                <a:spcPct val="0"/>
              </a:spcBef>
              <a:spcAft>
                <a:spcPct val="0"/>
              </a:spcAft>
              <a:defRPr kumimoji="1" sz="1200" kern="1200">
                <a:solidFill>
                  <a:schemeClr val="bg1"/>
                </a:solidFill>
                <a:latin typeface="HY울릉도M" pitchFamily="18" charset="-127"/>
                <a:ea typeface="HY울릉도M" pitchFamily="18" charset="-127"/>
                <a:cs typeface="+mn-cs"/>
              </a:defRPr>
            </a:lvl2pPr>
            <a:lvl3pPr marL="914400" algn="l" rtl="0" fontAlgn="base" latinLnBrk="1">
              <a:spcBef>
                <a:spcPct val="0"/>
              </a:spcBef>
              <a:spcAft>
                <a:spcPct val="0"/>
              </a:spcAft>
              <a:defRPr kumimoji="1" sz="1200" kern="1200">
                <a:solidFill>
                  <a:schemeClr val="bg1"/>
                </a:solidFill>
                <a:latin typeface="HY울릉도M" pitchFamily="18" charset="-127"/>
                <a:ea typeface="HY울릉도M" pitchFamily="18" charset="-127"/>
                <a:cs typeface="+mn-cs"/>
              </a:defRPr>
            </a:lvl3pPr>
            <a:lvl4pPr marL="1371600" algn="l" rtl="0" fontAlgn="base" latinLnBrk="1">
              <a:spcBef>
                <a:spcPct val="0"/>
              </a:spcBef>
              <a:spcAft>
                <a:spcPct val="0"/>
              </a:spcAft>
              <a:defRPr kumimoji="1" sz="1200" kern="1200">
                <a:solidFill>
                  <a:schemeClr val="bg1"/>
                </a:solidFill>
                <a:latin typeface="HY울릉도M" pitchFamily="18" charset="-127"/>
                <a:ea typeface="HY울릉도M" pitchFamily="18" charset="-127"/>
                <a:cs typeface="+mn-cs"/>
              </a:defRPr>
            </a:lvl4pPr>
            <a:lvl5pPr marL="1828800" algn="l" rtl="0" fontAlgn="base" latinLnBrk="1">
              <a:spcBef>
                <a:spcPct val="0"/>
              </a:spcBef>
              <a:spcAft>
                <a:spcPct val="0"/>
              </a:spcAft>
              <a:defRPr kumimoji="1" sz="1200" kern="1200">
                <a:solidFill>
                  <a:schemeClr val="bg1"/>
                </a:solidFill>
                <a:latin typeface="HY울릉도M" pitchFamily="18" charset="-127"/>
                <a:ea typeface="HY울릉도M" pitchFamily="18" charset="-127"/>
                <a:cs typeface="+mn-cs"/>
              </a:defRPr>
            </a:lvl5pPr>
            <a:lvl6pPr marL="2286000" algn="l" defTabSz="914400" rtl="0" eaLnBrk="1" latinLnBrk="0" hangingPunct="1">
              <a:defRPr kumimoji="1" sz="1200" kern="1200">
                <a:solidFill>
                  <a:schemeClr val="bg1"/>
                </a:solidFill>
                <a:latin typeface="HY울릉도M" pitchFamily="18" charset="-127"/>
                <a:ea typeface="HY울릉도M" pitchFamily="18" charset="-127"/>
                <a:cs typeface="+mn-cs"/>
              </a:defRPr>
            </a:lvl6pPr>
            <a:lvl7pPr marL="2743200" algn="l" defTabSz="914400" rtl="0" eaLnBrk="1" latinLnBrk="0" hangingPunct="1">
              <a:defRPr kumimoji="1" sz="1200" kern="1200">
                <a:solidFill>
                  <a:schemeClr val="bg1"/>
                </a:solidFill>
                <a:latin typeface="HY울릉도M" pitchFamily="18" charset="-127"/>
                <a:ea typeface="HY울릉도M" pitchFamily="18" charset="-127"/>
                <a:cs typeface="+mn-cs"/>
              </a:defRPr>
            </a:lvl7pPr>
            <a:lvl8pPr marL="3200400" algn="l" defTabSz="914400" rtl="0" eaLnBrk="1" latinLnBrk="0" hangingPunct="1">
              <a:defRPr kumimoji="1" sz="1200" kern="1200">
                <a:solidFill>
                  <a:schemeClr val="bg1"/>
                </a:solidFill>
                <a:latin typeface="HY울릉도M" pitchFamily="18" charset="-127"/>
                <a:ea typeface="HY울릉도M" pitchFamily="18" charset="-127"/>
                <a:cs typeface="+mn-cs"/>
              </a:defRPr>
            </a:lvl8pPr>
            <a:lvl9pPr marL="3657600" algn="l" defTabSz="914400" rtl="0" eaLnBrk="1" latinLnBrk="0" hangingPunct="1">
              <a:defRPr kumimoji="1" sz="1200" kern="1200">
                <a:solidFill>
                  <a:schemeClr val="bg1"/>
                </a:solidFill>
                <a:latin typeface="HY울릉도M" pitchFamily="18" charset="-127"/>
                <a:ea typeface="HY울릉도M" pitchFamily="18" charset="-127"/>
                <a:cs typeface="+mn-cs"/>
              </a:defRPr>
            </a:lvl9pPr>
          </a:lstStyle>
          <a:p>
            <a:pPr marL="47625" lvl="0" algn="r" latinLnBrk="0"/>
            <a:r>
              <a:rPr kumimoji="0" lang="pt-BR" altLang="ja-JP" dirty="0">
                <a:solidFill>
                  <a:schemeClr val="tx1"/>
                </a:solidFill>
                <a:latin typeface="Arial" charset="0"/>
                <a:ea typeface="ＭＳ 明朝" charset="-128"/>
                <a:cs typeface="Arial" charset="0"/>
              </a:rPr>
              <a:t>Informal </a:t>
            </a:r>
            <a:r>
              <a:rPr kumimoji="0" lang="pt-BR" altLang="ja-JP">
                <a:solidFill>
                  <a:schemeClr val="tx1"/>
                </a:solidFill>
                <a:latin typeface="Arial" charset="0"/>
                <a:ea typeface="ＭＳ 明朝" charset="-128"/>
                <a:cs typeface="Arial" charset="0"/>
              </a:rPr>
              <a:t>document </a:t>
            </a:r>
            <a:r>
              <a:rPr kumimoji="0" lang="pt-BR" altLang="ja-JP" b="1" smtClean="0">
                <a:solidFill>
                  <a:schemeClr val="tx1"/>
                </a:solidFill>
                <a:latin typeface="Arial" charset="0"/>
                <a:ea typeface="ＭＳ 明朝" charset="-128"/>
                <a:cs typeface="Arial" charset="0"/>
              </a:rPr>
              <a:t>GRPE-73-06</a:t>
            </a:r>
            <a:endParaRPr kumimoji="0" lang="pt-BR" altLang="ja-JP" b="1" dirty="0">
              <a:solidFill>
                <a:srgbClr val="FF0000"/>
              </a:solidFill>
              <a:latin typeface="Arial" charset="0"/>
              <a:ea typeface="ＭＳ 明朝" charset="-128"/>
              <a:cs typeface="Arial" charset="0"/>
            </a:endParaRPr>
          </a:p>
          <a:p>
            <a:pPr marL="47625" lvl="0" algn="r" latinLnBrk="0"/>
            <a:r>
              <a:rPr kumimoji="0" lang="pt-BR" altLang="ja-JP" dirty="0" smtClean="0">
                <a:solidFill>
                  <a:schemeClr val="tx1"/>
                </a:solidFill>
                <a:latin typeface="Arial" charset="0"/>
                <a:ea typeface="ＭＳ 明朝" charset="-128"/>
                <a:cs typeface="Arial" charset="0"/>
              </a:rPr>
              <a:t>73rd </a:t>
            </a:r>
            <a:r>
              <a:rPr kumimoji="0" lang="pt-BR" altLang="ja-JP" dirty="0">
                <a:solidFill>
                  <a:schemeClr val="tx1"/>
                </a:solidFill>
                <a:latin typeface="Arial" charset="0"/>
                <a:ea typeface="ＭＳ 明朝" charset="-128"/>
                <a:cs typeface="Arial" charset="0"/>
              </a:rPr>
              <a:t>GRPE, </a:t>
            </a:r>
            <a:r>
              <a:rPr kumimoji="0" lang="pt-BR" altLang="ja-JP" dirty="0" smtClean="0">
                <a:solidFill>
                  <a:schemeClr val="tx1"/>
                </a:solidFill>
                <a:latin typeface="Arial" charset="0"/>
                <a:ea typeface="ＭＳ 明朝" charset="-128"/>
                <a:cs typeface="Arial" charset="0"/>
              </a:rPr>
              <a:t>6-1</a:t>
            </a:r>
            <a:r>
              <a:rPr kumimoji="0" lang="en-US" altLang="ja-JP" dirty="0">
                <a:solidFill>
                  <a:schemeClr val="tx1"/>
                </a:solidFill>
                <a:latin typeface="Arial" charset="0"/>
                <a:ea typeface="ＭＳ 明朝" charset="-128"/>
                <a:cs typeface="Arial" charset="0"/>
              </a:rPr>
              <a:t>0</a:t>
            </a:r>
            <a:r>
              <a:rPr kumimoji="0" lang="pt-BR" altLang="ja-JP" dirty="0" smtClean="0">
                <a:solidFill>
                  <a:schemeClr val="tx1"/>
                </a:solidFill>
                <a:latin typeface="Arial" charset="0"/>
                <a:ea typeface="ＭＳ 明朝" charset="-128"/>
                <a:cs typeface="Arial" charset="0"/>
              </a:rPr>
              <a:t> June </a:t>
            </a:r>
            <a:r>
              <a:rPr kumimoji="0" lang="pt-BR" altLang="ja-JP" dirty="0">
                <a:solidFill>
                  <a:schemeClr val="tx1"/>
                </a:solidFill>
                <a:latin typeface="Arial" charset="0"/>
                <a:ea typeface="ＭＳ 明朝" charset="-128"/>
                <a:cs typeface="Arial" charset="0"/>
              </a:rPr>
              <a:t>2016,</a:t>
            </a:r>
            <a:br>
              <a:rPr kumimoji="0" lang="pt-BR" altLang="ja-JP" dirty="0">
                <a:solidFill>
                  <a:schemeClr val="tx1"/>
                </a:solidFill>
                <a:latin typeface="Arial" charset="0"/>
                <a:ea typeface="ＭＳ 明朝" charset="-128"/>
                <a:cs typeface="Arial" charset="0"/>
              </a:rPr>
            </a:br>
            <a:r>
              <a:rPr kumimoji="0" lang="pt-BR" altLang="ja-JP" dirty="0">
                <a:solidFill>
                  <a:schemeClr val="tx1"/>
                </a:solidFill>
                <a:latin typeface="Arial" charset="0"/>
                <a:ea typeface="ＭＳ 明朝" charset="-128"/>
                <a:cs typeface="Arial" charset="0"/>
              </a:rPr>
              <a:t>agenda item </a:t>
            </a:r>
            <a:r>
              <a:rPr kumimoji="0" lang="pt-BR" altLang="ja-JP" dirty="0" smtClean="0">
                <a:solidFill>
                  <a:schemeClr val="tx1"/>
                </a:solidFill>
                <a:latin typeface="Arial" charset="0"/>
                <a:ea typeface="ＭＳ 明朝" charset="-128"/>
                <a:cs typeface="Arial" charset="0"/>
              </a:rPr>
              <a:t>6(a)</a:t>
            </a:r>
            <a:endParaRPr kumimoji="0" lang="pt-BR" altLang="ja-JP" dirty="0">
              <a:solidFill>
                <a:schemeClr val="tx1"/>
              </a:solidFill>
              <a:latin typeface="Arial" charset="0"/>
              <a:ea typeface="ＭＳ 明朝" charset="-128"/>
              <a:cs typeface="Arial" charset="0"/>
            </a:endParaRPr>
          </a:p>
        </p:txBody>
      </p:sp>
    </p:spTree>
    <p:extLst>
      <p:ext uri="{BB962C8B-B14F-4D97-AF65-F5344CB8AC3E}">
        <p14:creationId xmlns:p14="http://schemas.microsoft.com/office/powerpoint/2010/main" val="92277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4"/>
          <p:cNvSpPr txBox="1">
            <a:spLocks noChangeArrowheads="1"/>
          </p:cNvSpPr>
          <p:nvPr/>
        </p:nvSpPr>
        <p:spPr bwMode="auto">
          <a:xfrm>
            <a:off x="203796" y="447055"/>
            <a:ext cx="4080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0" i="0" dirty="0" smtClean="0">
                <a:solidFill>
                  <a:schemeClr val="bg1"/>
                </a:solidFill>
              </a:rPr>
              <a:t>UNECE Reg 96</a:t>
            </a:r>
          </a:p>
        </p:txBody>
      </p:sp>
      <p:sp>
        <p:nvSpPr>
          <p:cNvPr id="55" name="Title 1"/>
          <p:cNvSpPr>
            <a:spLocks noGrp="1"/>
          </p:cNvSpPr>
          <p:nvPr>
            <p:ph type="title"/>
          </p:nvPr>
        </p:nvSpPr>
        <p:spPr>
          <a:xfrm>
            <a:off x="-36512" y="1412776"/>
            <a:ext cx="9073008" cy="2232248"/>
          </a:xfrm>
        </p:spPr>
        <p:txBody>
          <a:bodyPr/>
          <a:lstStyle/>
          <a:p>
            <a:pPr algn="ctr">
              <a:spcBef>
                <a:spcPts val="600"/>
              </a:spcBef>
              <a:spcAft>
                <a:spcPts val="600"/>
              </a:spcAft>
            </a:pPr>
            <a:r>
              <a:rPr lang="en-GB" sz="2000" b="0" dirty="0" smtClean="0"/>
              <a:t/>
            </a:r>
            <a:br>
              <a:rPr lang="en-GB" sz="2000" b="0" dirty="0" smtClean="0"/>
            </a:br>
            <a:r>
              <a:rPr lang="en-GB" sz="2000" dirty="0" smtClean="0"/>
              <a:t>UNECE Regulation 96</a:t>
            </a:r>
            <a:br>
              <a:rPr lang="en-GB" sz="2000" dirty="0" smtClean="0"/>
            </a:br>
            <a:r>
              <a:rPr lang="en-GB" sz="2000" b="0" dirty="0" smtClean="0"/>
              <a:t>on</a:t>
            </a:r>
            <a:br>
              <a:rPr lang="en-GB" sz="2000" b="0" dirty="0" smtClean="0"/>
            </a:br>
            <a:r>
              <a:rPr lang="en-GB" sz="2000" b="0" dirty="0" smtClean="0"/>
              <a:t> Uniform </a:t>
            </a:r>
            <a:r>
              <a:rPr lang="en-GB" sz="2000" b="0" dirty="0"/>
              <a:t>provisions concerning the approval of compression ignition (C.I.) engines to be installed in agricultural and forestry tractors and in non-road mobile machinery with regard to the emissions of pollutants by the </a:t>
            </a:r>
            <a:r>
              <a:rPr lang="en-GB" sz="2000" b="0" dirty="0" smtClean="0"/>
              <a:t>engine</a:t>
            </a:r>
            <a:br>
              <a:rPr lang="en-GB" sz="2000" b="0" dirty="0" smtClean="0"/>
            </a:br>
            <a:endParaRPr lang="en-GB" sz="2000" b="0" dirty="0"/>
          </a:p>
        </p:txBody>
      </p:sp>
      <p:sp>
        <p:nvSpPr>
          <p:cNvPr id="56" name="Content Placeholder 2"/>
          <p:cNvSpPr>
            <a:spLocks noGrp="1"/>
          </p:cNvSpPr>
          <p:nvPr>
            <p:ph idx="1"/>
          </p:nvPr>
        </p:nvSpPr>
        <p:spPr>
          <a:xfrm>
            <a:off x="467544" y="4403724"/>
            <a:ext cx="8568952" cy="1977604"/>
          </a:xfrm>
        </p:spPr>
        <p:txBody>
          <a:bodyPr/>
          <a:lstStyle/>
          <a:p>
            <a:r>
              <a:rPr lang="en-GB" sz="2000" i="1" dirty="0" smtClean="0"/>
              <a:t>R 96 covers part of the scope of new EU Regulation on NRMM</a:t>
            </a:r>
          </a:p>
          <a:p>
            <a:pPr>
              <a:spcBef>
                <a:spcPts val="1800"/>
              </a:spcBef>
            </a:pPr>
            <a:r>
              <a:rPr lang="en-GB" sz="2000" i="1" dirty="0" smtClean="0"/>
              <a:t>Need to align R 96 with new EU Regulation on NRMM</a:t>
            </a:r>
          </a:p>
        </p:txBody>
      </p:sp>
    </p:spTree>
    <p:extLst>
      <p:ext uri="{BB962C8B-B14F-4D97-AF65-F5344CB8AC3E}">
        <p14:creationId xmlns:p14="http://schemas.microsoft.com/office/powerpoint/2010/main" val="236642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a:xfrm>
            <a:off x="468313" y="2133600"/>
            <a:ext cx="8229600" cy="3633788"/>
          </a:xfrm>
        </p:spPr>
        <p:txBody>
          <a:bodyPr/>
          <a:lstStyle/>
          <a:p>
            <a:pPr marL="0" indent="0" algn="ctr">
              <a:buFontTx/>
              <a:buNone/>
            </a:pPr>
            <a:endParaRPr lang="en-GB" altLang="en-US" sz="2800" b="1" dirty="0" smtClean="0"/>
          </a:p>
          <a:p>
            <a:pPr marL="0" indent="0" algn="ctr">
              <a:buFontTx/>
              <a:buNone/>
            </a:pPr>
            <a:r>
              <a:rPr lang="fr-BE" altLang="en-US" sz="3200" b="1" dirty="0" err="1" smtClean="0"/>
              <a:t>Thank</a:t>
            </a:r>
            <a:r>
              <a:rPr lang="fr-BE" altLang="en-US" sz="3200" b="1" dirty="0" smtClean="0"/>
              <a:t> </a:t>
            </a:r>
            <a:r>
              <a:rPr lang="fr-BE" altLang="en-US" sz="3200" b="1" dirty="0" err="1" smtClean="0"/>
              <a:t>you</a:t>
            </a:r>
            <a:endParaRPr lang="fr-BE" altLang="en-US" sz="3200" b="1" dirty="0" smtClean="0"/>
          </a:p>
          <a:p>
            <a:pPr marL="0" indent="0" algn="ctr">
              <a:buFontTx/>
              <a:buNone/>
            </a:pPr>
            <a:endParaRPr lang="fr-BE" altLang="en-US" sz="2800" b="1" dirty="0" smtClean="0"/>
          </a:p>
          <a:p>
            <a:pPr marL="0" indent="0" algn="ctr">
              <a:buFontTx/>
              <a:buNone/>
            </a:pPr>
            <a:r>
              <a:rPr lang="fr-BE" altLang="en-US" sz="2800" b="1" dirty="0" smtClean="0"/>
              <a:t>For </a:t>
            </a:r>
            <a:r>
              <a:rPr lang="fr-BE" altLang="en-US" sz="2800" b="1" dirty="0" err="1" smtClean="0"/>
              <a:t>further</a:t>
            </a:r>
            <a:r>
              <a:rPr lang="fr-BE" altLang="en-US" sz="2800" b="1" dirty="0" smtClean="0"/>
              <a:t> information</a:t>
            </a:r>
          </a:p>
          <a:p>
            <a:pPr marL="0" indent="0" algn="ctr">
              <a:buFontTx/>
              <a:buNone/>
            </a:pPr>
            <a:r>
              <a:rPr lang="en-GB" altLang="en-US" sz="1800" dirty="0">
                <a:solidFill>
                  <a:srgbClr val="003399"/>
                </a:solidFill>
                <a:hlinkClick r:id="rId2"/>
              </a:rPr>
              <a:t>http://</a:t>
            </a:r>
            <a:r>
              <a:rPr lang="en-GB" altLang="en-US" sz="1800" dirty="0" smtClean="0">
                <a:solidFill>
                  <a:srgbClr val="003399"/>
                </a:solidFill>
                <a:hlinkClick r:id="rId2"/>
              </a:rPr>
              <a:t>ec.europa.eu/growth/sectors/automotive/index_en.htm</a:t>
            </a:r>
            <a:endParaRPr lang="en-GB" altLang="en-US" sz="1800" dirty="0" smtClean="0">
              <a:solidFill>
                <a:srgbClr val="003399"/>
              </a:solidFill>
            </a:endParaRPr>
          </a:p>
          <a:p>
            <a:pPr marL="0" indent="0" algn="ctr">
              <a:buFontTx/>
              <a:buNone/>
            </a:pPr>
            <a:endParaRPr lang="fr-BE" altLang="en-US" sz="2800" b="1" dirty="0" smtClean="0"/>
          </a:p>
          <a:p>
            <a:pPr marL="0" indent="0" algn="ctr">
              <a:buFontTx/>
              <a:buNone/>
            </a:pPr>
            <a:endParaRPr lang="en-GB" altLang="en-US" sz="3200" dirty="0" smtClean="0"/>
          </a:p>
          <a:p>
            <a:pPr marL="0" indent="0" algn="ctr">
              <a:buFontTx/>
              <a:buNone/>
            </a:pPr>
            <a:endParaRPr lang="en-GB" altLang="en-US" dirty="0" smtClean="0"/>
          </a:p>
        </p:txBody>
      </p:sp>
      <p:sp>
        <p:nvSpPr>
          <p:cNvPr id="2" name="Slide Number Placeholder 1"/>
          <p:cNvSpPr>
            <a:spLocks noGrp="1"/>
          </p:cNvSpPr>
          <p:nvPr>
            <p:ph type="sldNum" sz="quarter" idx="12"/>
          </p:nvPr>
        </p:nvSpPr>
        <p:spPr/>
        <p:txBody>
          <a:bodyPr/>
          <a:lstStyle/>
          <a:p>
            <a:pPr>
              <a:defRPr/>
            </a:pPr>
            <a:fld id="{AD3298A2-0CDF-4C16-AB32-B1ED5159983E}" type="slidenum">
              <a:rPr lang="en-GB" smtClean="0"/>
              <a:pPr>
                <a:defRPr/>
              </a:pPr>
              <a:t>11</a:t>
            </a:fld>
            <a:endParaRPr lang="en-GB"/>
          </a:p>
        </p:txBody>
      </p:sp>
    </p:spTree>
    <p:extLst>
      <p:ext uri="{BB962C8B-B14F-4D97-AF65-F5344CB8AC3E}">
        <p14:creationId xmlns:p14="http://schemas.microsoft.com/office/powerpoint/2010/main" val="1631495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14"/>
          <p:cNvSpPr txBox="1">
            <a:spLocks noChangeArrowheads="1"/>
          </p:cNvSpPr>
          <p:nvPr/>
        </p:nvSpPr>
        <p:spPr bwMode="auto">
          <a:xfrm>
            <a:off x="20433" y="447055"/>
            <a:ext cx="40801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0" i="0" dirty="0" smtClean="0">
                <a:solidFill>
                  <a:schemeClr val="bg1"/>
                </a:solidFill>
              </a:rPr>
              <a:t>Directive 97/68/EC </a:t>
            </a:r>
          </a:p>
        </p:txBody>
      </p:sp>
      <p:sp>
        <p:nvSpPr>
          <p:cNvPr id="55" name="Title 1"/>
          <p:cNvSpPr>
            <a:spLocks noGrp="1"/>
          </p:cNvSpPr>
          <p:nvPr>
            <p:ph type="title"/>
          </p:nvPr>
        </p:nvSpPr>
        <p:spPr>
          <a:xfrm>
            <a:off x="-36512" y="1412776"/>
            <a:ext cx="9073008" cy="2232248"/>
          </a:xfrm>
        </p:spPr>
        <p:txBody>
          <a:bodyPr/>
          <a:lstStyle/>
          <a:p>
            <a:pPr algn="ctr">
              <a:spcBef>
                <a:spcPts val="600"/>
              </a:spcBef>
              <a:spcAft>
                <a:spcPts val="600"/>
              </a:spcAft>
            </a:pPr>
            <a:r>
              <a:rPr lang="en-GB" sz="2000" b="0" dirty="0" smtClean="0"/>
              <a:t/>
            </a:r>
            <a:br>
              <a:rPr lang="en-GB" sz="2000" b="0" dirty="0" smtClean="0"/>
            </a:br>
            <a:r>
              <a:rPr lang="en-GB" sz="2000" dirty="0" smtClean="0"/>
              <a:t>DIRECTIVE 97/68/EC </a:t>
            </a:r>
            <a:br>
              <a:rPr lang="en-GB" sz="2000" dirty="0" smtClean="0"/>
            </a:br>
            <a:r>
              <a:rPr lang="en-GB" sz="2000" b="0" dirty="0" smtClean="0"/>
              <a:t>OF </a:t>
            </a:r>
            <a:r>
              <a:rPr lang="en-GB" sz="2000" b="0" dirty="0"/>
              <a:t>THE </a:t>
            </a:r>
            <a:r>
              <a:rPr lang="en-GB" sz="2000" b="0" dirty="0" smtClean="0"/>
              <a:t>EP </a:t>
            </a:r>
            <a:r>
              <a:rPr lang="en-GB" sz="2000" b="0" dirty="0"/>
              <a:t>AND OF THE </a:t>
            </a:r>
            <a:r>
              <a:rPr lang="en-GB" sz="2000" b="0" dirty="0" smtClean="0"/>
              <a:t>COUNCIL</a:t>
            </a:r>
            <a:br>
              <a:rPr lang="en-GB" sz="2000" b="0" dirty="0" smtClean="0"/>
            </a:br>
            <a:r>
              <a:rPr lang="en-GB" sz="2000" b="0" dirty="0" smtClean="0"/>
              <a:t>of 16 December 1997 </a:t>
            </a:r>
            <a:br>
              <a:rPr lang="en-GB" sz="2000" b="0" dirty="0" smtClean="0"/>
            </a:br>
            <a:r>
              <a:rPr lang="en-GB" sz="2000" b="0" dirty="0" smtClean="0"/>
              <a:t>on the approximation of the laws of the Member States relating to</a:t>
            </a:r>
            <a:br>
              <a:rPr lang="en-GB" sz="2000" b="0" dirty="0" smtClean="0"/>
            </a:br>
            <a:r>
              <a:rPr lang="en-GB" sz="2000" b="0" dirty="0" smtClean="0"/>
              <a:t> </a:t>
            </a:r>
            <a:br>
              <a:rPr lang="en-GB" sz="2000" b="0" dirty="0" smtClean="0"/>
            </a:br>
            <a:r>
              <a:rPr lang="en-GB" sz="2000" b="0" dirty="0" smtClean="0"/>
              <a:t>measures against the </a:t>
            </a:r>
            <a:r>
              <a:rPr lang="en-GB" sz="2000" b="0" u="sng" dirty="0" smtClean="0"/>
              <a:t>emission</a:t>
            </a:r>
            <a:r>
              <a:rPr lang="en-GB" sz="2000" b="0" dirty="0" smtClean="0"/>
              <a:t> of gaseous and particulate</a:t>
            </a:r>
            <a:br>
              <a:rPr lang="en-GB" sz="2000" b="0" dirty="0" smtClean="0"/>
            </a:br>
            <a:r>
              <a:rPr lang="en-GB" sz="2000" b="0" dirty="0" smtClean="0"/>
              <a:t>pollutants from internal combustion </a:t>
            </a:r>
            <a:r>
              <a:rPr lang="en-GB" sz="2000" b="0" u="sng" dirty="0" smtClean="0"/>
              <a:t>engines</a:t>
            </a:r>
            <a:r>
              <a:rPr lang="en-GB" sz="2000" b="0" dirty="0" smtClean="0"/>
              <a:t> to be installed in non-road </a:t>
            </a:r>
            <a:r>
              <a:rPr lang="en-GB" sz="2000" b="0" dirty="0"/>
              <a:t>mobile </a:t>
            </a:r>
            <a:r>
              <a:rPr lang="en-GB" sz="2000" b="0" dirty="0" smtClean="0"/>
              <a:t>machinery (NRMM)</a:t>
            </a:r>
            <a:endParaRPr lang="en-GB" sz="2000" b="0" dirty="0"/>
          </a:p>
        </p:txBody>
      </p:sp>
      <p:sp>
        <p:nvSpPr>
          <p:cNvPr id="56" name="Content Placeholder 2"/>
          <p:cNvSpPr>
            <a:spLocks noGrp="1"/>
          </p:cNvSpPr>
          <p:nvPr>
            <p:ph idx="1"/>
          </p:nvPr>
        </p:nvSpPr>
        <p:spPr>
          <a:xfrm>
            <a:off x="467544" y="4403724"/>
            <a:ext cx="8229600" cy="1977604"/>
          </a:xfrm>
        </p:spPr>
        <p:txBody>
          <a:bodyPr/>
          <a:lstStyle/>
          <a:p>
            <a:r>
              <a:rPr lang="en-GB" sz="2000" i="1" dirty="0" smtClean="0"/>
              <a:t>It´s about</a:t>
            </a:r>
          </a:p>
          <a:p>
            <a:pPr lvl="1"/>
            <a:r>
              <a:rPr lang="en-GB" sz="1600" dirty="0" smtClean="0"/>
              <a:t>Engines </a:t>
            </a:r>
            <a:r>
              <a:rPr lang="en-GB" sz="1600" b="0" i="1" dirty="0" smtClean="0"/>
              <a:t>– not vehicles or machinery!</a:t>
            </a:r>
          </a:p>
          <a:p>
            <a:pPr lvl="1"/>
            <a:r>
              <a:rPr lang="en-GB" sz="1600" dirty="0" smtClean="0"/>
              <a:t>Pollutant emissions </a:t>
            </a:r>
            <a:r>
              <a:rPr lang="en-GB" sz="1600" b="0" i="1" dirty="0"/>
              <a:t>– </a:t>
            </a:r>
            <a:r>
              <a:rPr lang="en-GB" sz="1600" b="0" i="1" dirty="0" smtClean="0"/>
              <a:t>gaseous (CO, NOx, HC) &amp; particulate (PM)!</a:t>
            </a:r>
            <a:endParaRPr lang="en-GB" sz="1600" dirty="0" smtClean="0"/>
          </a:p>
          <a:p>
            <a:pPr lvl="1"/>
            <a:r>
              <a:rPr lang="en-GB" sz="1600" dirty="0" smtClean="0"/>
              <a:t>Emission limits &amp; type-approval procedures</a:t>
            </a:r>
          </a:p>
        </p:txBody>
      </p:sp>
    </p:spTree>
    <p:extLst>
      <p:ext uri="{BB962C8B-B14F-4D97-AF65-F5344CB8AC3E}">
        <p14:creationId xmlns:p14="http://schemas.microsoft.com/office/powerpoint/2010/main" val="3448777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1"/>
          <p:cNvSpPr txBox="1">
            <a:spLocks noChangeArrowheads="1"/>
          </p:cNvSpPr>
          <p:nvPr/>
        </p:nvSpPr>
        <p:spPr bwMode="auto">
          <a:xfrm>
            <a:off x="2752210" y="1340768"/>
            <a:ext cx="3425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eaLnBrk="1" hangingPunct="1"/>
            <a:r>
              <a:rPr lang="fr-BE" altLang="en-US" sz="1800" dirty="0" err="1" smtClean="0">
                <a:solidFill>
                  <a:srgbClr val="0F5494"/>
                </a:solidFill>
              </a:rPr>
              <a:t>Pathways</a:t>
            </a:r>
            <a:r>
              <a:rPr lang="fr-BE" altLang="en-US" sz="1800" dirty="0" smtClean="0">
                <a:solidFill>
                  <a:srgbClr val="0F5494"/>
                </a:solidFill>
              </a:rPr>
              <a:t> for </a:t>
            </a:r>
            <a:r>
              <a:rPr lang="fr-BE" altLang="en-US" sz="1800" dirty="0" err="1" smtClean="0">
                <a:solidFill>
                  <a:srgbClr val="0F5494"/>
                </a:solidFill>
              </a:rPr>
              <a:t>revision</a:t>
            </a:r>
            <a:r>
              <a:rPr lang="fr-BE" altLang="en-US" sz="1800" dirty="0" smtClean="0">
                <a:solidFill>
                  <a:srgbClr val="0F5494"/>
                </a:solidFill>
              </a:rPr>
              <a:t> of </a:t>
            </a:r>
          </a:p>
          <a:p>
            <a:pPr algn="ctr" eaLnBrk="1" hangingPunct="1"/>
            <a:r>
              <a:rPr lang="fr-BE" altLang="en-US" sz="1800" dirty="0" smtClean="0">
                <a:solidFill>
                  <a:srgbClr val="0F5494"/>
                </a:solidFill>
              </a:rPr>
              <a:t>Directive </a:t>
            </a:r>
            <a:r>
              <a:rPr lang="fr-BE" altLang="en-US" sz="1800" dirty="0">
                <a:solidFill>
                  <a:srgbClr val="0F5494"/>
                </a:solidFill>
              </a:rPr>
              <a:t>97/68/EC</a:t>
            </a:r>
            <a:endParaRPr lang="en-GB" altLang="en-US" sz="1800" dirty="0">
              <a:solidFill>
                <a:srgbClr val="0F5494"/>
              </a:solidFill>
            </a:endParaRPr>
          </a:p>
        </p:txBody>
      </p:sp>
      <p:sp>
        <p:nvSpPr>
          <p:cNvPr id="17" name="Down Arrow 16"/>
          <p:cNvSpPr/>
          <p:nvPr/>
        </p:nvSpPr>
        <p:spPr>
          <a:xfrm rot="16970356">
            <a:off x="6378273" y="1946275"/>
            <a:ext cx="360362" cy="865188"/>
          </a:xfrm>
          <a:prstGeom prst="downArrow">
            <a:avLst/>
          </a:prstGeom>
          <a:solidFill>
            <a:srgbClr val="99CC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20" name="Down Arrow 19"/>
          <p:cNvSpPr/>
          <p:nvPr/>
        </p:nvSpPr>
        <p:spPr>
          <a:xfrm rot="4629644" flipH="1">
            <a:off x="2116932" y="1947069"/>
            <a:ext cx="360362" cy="863600"/>
          </a:xfrm>
          <a:prstGeom prst="downArrow">
            <a:avLst/>
          </a:prstGeom>
          <a:solidFill>
            <a:srgbClr val="99CC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21" name="Down Arrow 20"/>
          <p:cNvSpPr/>
          <p:nvPr/>
        </p:nvSpPr>
        <p:spPr>
          <a:xfrm flipH="1">
            <a:off x="4283645" y="2420888"/>
            <a:ext cx="360363" cy="512719"/>
          </a:xfrm>
          <a:prstGeom prst="downArrow">
            <a:avLst/>
          </a:prstGeom>
          <a:solidFill>
            <a:srgbClr val="99CC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p>
        </p:txBody>
      </p:sp>
      <p:sp>
        <p:nvSpPr>
          <p:cNvPr id="18" name="Rectangle 17"/>
          <p:cNvSpPr/>
          <p:nvPr/>
        </p:nvSpPr>
        <p:spPr>
          <a:xfrm>
            <a:off x="323850" y="2809875"/>
            <a:ext cx="2608263" cy="360363"/>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fr-BE" sz="1600" dirty="0">
                <a:solidFill>
                  <a:srgbClr val="2D5EC1"/>
                </a:solidFill>
              </a:rPr>
              <a:t>Scope extension</a:t>
            </a:r>
            <a:endParaRPr lang="en-GB" sz="1600" dirty="0">
              <a:solidFill>
                <a:srgbClr val="2D5EC1"/>
              </a:solidFill>
            </a:endParaRPr>
          </a:p>
        </p:txBody>
      </p:sp>
      <p:sp>
        <p:nvSpPr>
          <p:cNvPr id="23" name="Rectangle 22"/>
          <p:cNvSpPr/>
          <p:nvPr/>
        </p:nvSpPr>
        <p:spPr>
          <a:xfrm>
            <a:off x="3187874" y="2996952"/>
            <a:ext cx="2608262" cy="576263"/>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fr-BE" sz="1600" dirty="0">
                <a:solidFill>
                  <a:srgbClr val="2D5EC1"/>
                </a:solidFill>
              </a:rPr>
              <a:t>New </a:t>
            </a:r>
            <a:r>
              <a:rPr lang="fr-BE" sz="1600" dirty="0" err="1">
                <a:solidFill>
                  <a:srgbClr val="2D5EC1"/>
                </a:solidFill>
              </a:rPr>
              <a:t>emission</a:t>
            </a:r>
            <a:r>
              <a:rPr lang="fr-BE" sz="1600" dirty="0">
                <a:solidFill>
                  <a:srgbClr val="2D5EC1"/>
                </a:solidFill>
              </a:rPr>
              <a:t> </a:t>
            </a:r>
            <a:r>
              <a:rPr lang="fr-BE" sz="1600" dirty="0" err="1">
                <a:solidFill>
                  <a:srgbClr val="2D5EC1"/>
                </a:solidFill>
              </a:rPr>
              <a:t>limits</a:t>
            </a:r>
            <a:endParaRPr lang="en-GB" sz="1600" dirty="0">
              <a:solidFill>
                <a:srgbClr val="2D5EC1"/>
              </a:solidFill>
            </a:endParaRPr>
          </a:p>
        </p:txBody>
      </p:sp>
      <p:sp>
        <p:nvSpPr>
          <p:cNvPr id="24" name="Rectangle 23"/>
          <p:cNvSpPr/>
          <p:nvPr/>
        </p:nvSpPr>
        <p:spPr>
          <a:xfrm>
            <a:off x="6227763" y="2809875"/>
            <a:ext cx="2608262" cy="360363"/>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fr-BE" sz="1400" dirty="0" err="1" smtClean="0">
                <a:solidFill>
                  <a:srgbClr val="2D5EC1"/>
                </a:solidFill>
              </a:rPr>
              <a:t>Enhancing</a:t>
            </a:r>
            <a:r>
              <a:rPr lang="fr-BE" sz="1400" dirty="0" smtClean="0">
                <a:solidFill>
                  <a:srgbClr val="2D5EC1"/>
                </a:solidFill>
              </a:rPr>
              <a:t> provisions</a:t>
            </a:r>
            <a:endParaRPr lang="en-GB" sz="1400" dirty="0">
              <a:solidFill>
                <a:srgbClr val="2D5EC1"/>
              </a:solidFill>
            </a:endParaRPr>
          </a:p>
        </p:txBody>
      </p:sp>
      <p:sp>
        <p:nvSpPr>
          <p:cNvPr id="28" name="TextBox 14"/>
          <p:cNvSpPr txBox="1">
            <a:spLocks noChangeArrowheads="1"/>
          </p:cNvSpPr>
          <p:nvPr/>
        </p:nvSpPr>
        <p:spPr bwMode="auto">
          <a:xfrm>
            <a:off x="179388" y="188640"/>
            <a:ext cx="36022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2400" b="0" dirty="0" err="1" smtClean="0">
                <a:solidFill>
                  <a:schemeClr val="bg1"/>
                </a:solidFill>
              </a:rPr>
              <a:t>Guiding</a:t>
            </a:r>
            <a:r>
              <a:rPr lang="fr-BE" altLang="en-US" sz="2400" b="0" dirty="0" smtClean="0">
                <a:solidFill>
                  <a:schemeClr val="bg1"/>
                </a:solidFill>
              </a:rPr>
              <a:t> </a:t>
            </a:r>
            <a:r>
              <a:rPr lang="fr-BE" altLang="en-US" sz="2400" b="0" dirty="0" err="1" smtClean="0">
                <a:solidFill>
                  <a:schemeClr val="bg1"/>
                </a:solidFill>
              </a:rPr>
              <a:t>principles</a:t>
            </a:r>
            <a:r>
              <a:rPr lang="fr-BE" altLang="en-US" sz="2400" b="0" dirty="0" smtClean="0">
                <a:solidFill>
                  <a:schemeClr val="bg1"/>
                </a:solidFill>
              </a:rPr>
              <a:t> for</a:t>
            </a:r>
          </a:p>
          <a:p>
            <a:pPr eaLnBrk="1" hangingPunct="1"/>
            <a:r>
              <a:rPr lang="fr-BE" altLang="en-US" sz="2400" b="0" dirty="0" err="1" smtClean="0">
                <a:solidFill>
                  <a:schemeClr val="bg1"/>
                </a:solidFill>
              </a:rPr>
              <a:t>revising</a:t>
            </a:r>
            <a:r>
              <a:rPr lang="fr-BE" altLang="en-US" sz="2400" b="0" dirty="0" smtClean="0">
                <a:solidFill>
                  <a:schemeClr val="bg1"/>
                </a:solidFill>
              </a:rPr>
              <a:t> EU </a:t>
            </a:r>
            <a:r>
              <a:rPr lang="fr-BE" altLang="en-US" sz="2400" b="0" dirty="0" err="1" smtClean="0">
                <a:solidFill>
                  <a:schemeClr val="bg1"/>
                </a:solidFill>
              </a:rPr>
              <a:t>legislation</a:t>
            </a:r>
            <a:endParaRPr lang="en-GB" altLang="en-US" sz="2400" b="0" dirty="0">
              <a:solidFill>
                <a:schemeClr val="bg1"/>
              </a:solidFill>
            </a:endParaRPr>
          </a:p>
        </p:txBody>
      </p:sp>
      <p:sp>
        <p:nvSpPr>
          <p:cNvPr id="13" name="Content Placeholder 2"/>
          <p:cNvSpPr>
            <a:spLocks noGrp="1"/>
          </p:cNvSpPr>
          <p:nvPr>
            <p:ph idx="1"/>
          </p:nvPr>
        </p:nvSpPr>
        <p:spPr>
          <a:xfrm>
            <a:off x="203230" y="4149080"/>
            <a:ext cx="8820472" cy="2016224"/>
          </a:xfrm>
        </p:spPr>
        <p:txBody>
          <a:bodyPr/>
          <a:lstStyle/>
          <a:p>
            <a:pPr lvl="1">
              <a:lnSpc>
                <a:spcPct val="150000"/>
              </a:lnSpc>
            </a:pPr>
            <a:r>
              <a:rPr lang="en-GB" sz="1600" dirty="0"/>
              <a:t>Strive alignment with (higher) US EPA standards, where </a:t>
            </a:r>
            <a:r>
              <a:rPr lang="en-GB" sz="1600" dirty="0" smtClean="0"/>
              <a:t>appropriate</a:t>
            </a:r>
          </a:p>
          <a:p>
            <a:pPr lvl="1">
              <a:lnSpc>
                <a:spcPct val="150000"/>
              </a:lnSpc>
            </a:pPr>
            <a:r>
              <a:rPr lang="de-DE" sz="1600" dirty="0" err="1" smtClean="0"/>
              <a:t>Address</a:t>
            </a:r>
            <a:r>
              <a:rPr lang="de-DE" sz="1600" dirty="0" smtClean="0"/>
              <a:t> </a:t>
            </a:r>
            <a:r>
              <a:rPr lang="de-DE" sz="1600" dirty="0" err="1" smtClean="0"/>
              <a:t>health-damaging</a:t>
            </a:r>
            <a:r>
              <a:rPr lang="de-DE" sz="1600" dirty="0" smtClean="0"/>
              <a:t> </a:t>
            </a:r>
            <a:r>
              <a:rPr lang="de-DE" sz="1600" dirty="0" err="1" smtClean="0"/>
              <a:t>evidence</a:t>
            </a:r>
            <a:r>
              <a:rPr lang="de-DE" sz="1600" dirty="0" smtClean="0"/>
              <a:t> of </a:t>
            </a:r>
            <a:r>
              <a:rPr lang="de-DE" sz="1600" dirty="0" err="1" smtClean="0"/>
              <a:t>ultrafine</a:t>
            </a:r>
            <a:r>
              <a:rPr lang="de-DE" sz="1600" dirty="0" smtClean="0"/>
              <a:t> </a:t>
            </a:r>
            <a:r>
              <a:rPr lang="de-DE" sz="1600" dirty="0" err="1" smtClean="0"/>
              <a:t>particulate</a:t>
            </a:r>
            <a:r>
              <a:rPr lang="de-DE" sz="1600" dirty="0" smtClean="0"/>
              <a:t> matter</a:t>
            </a:r>
            <a:endParaRPr lang="en-GB" sz="1600" dirty="0" smtClean="0"/>
          </a:p>
          <a:p>
            <a:pPr lvl="1">
              <a:lnSpc>
                <a:spcPct val="150000"/>
              </a:lnSpc>
            </a:pPr>
            <a:r>
              <a:rPr lang="en-GB" sz="1600" dirty="0" smtClean="0"/>
              <a:t>Catch </a:t>
            </a:r>
            <a:r>
              <a:rPr lang="en-GB" sz="1600" dirty="0"/>
              <a:t>up with on-road technology </a:t>
            </a:r>
            <a:r>
              <a:rPr lang="en-GB" sz="1600" dirty="0" smtClean="0"/>
              <a:t>trends</a:t>
            </a:r>
          </a:p>
          <a:p>
            <a:pPr lvl="1">
              <a:lnSpc>
                <a:spcPct val="150000"/>
              </a:lnSpc>
            </a:pPr>
            <a:r>
              <a:rPr lang="en-GB" sz="1600" dirty="0"/>
              <a:t>Harmonise requirements  </a:t>
            </a:r>
            <a:r>
              <a:rPr lang="en-GB" sz="1600" dirty="0" smtClean="0"/>
              <a:t>across EU</a:t>
            </a:r>
          </a:p>
          <a:p>
            <a:pPr lvl="1">
              <a:lnSpc>
                <a:spcPct val="150000"/>
              </a:lnSpc>
            </a:pPr>
            <a:r>
              <a:rPr lang="de-DE" sz="1600" dirty="0" err="1" smtClean="0"/>
              <a:t>Simplification</a:t>
            </a:r>
            <a:r>
              <a:rPr lang="de-DE" sz="1600" dirty="0" smtClean="0"/>
              <a:t> &amp; </a:t>
            </a:r>
            <a:r>
              <a:rPr lang="de-DE" sz="1600" dirty="0" err="1" smtClean="0"/>
              <a:t>closing</a:t>
            </a:r>
            <a:r>
              <a:rPr lang="de-DE" sz="1600" dirty="0" smtClean="0"/>
              <a:t> </a:t>
            </a:r>
            <a:r>
              <a:rPr lang="de-DE" sz="1600" dirty="0" err="1" smtClean="0"/>
              <a:t>loopholes</a:t>
            </a:r>
            <a:r>
              <a:rPr lang="de-DE" sz="1600" dirty="0" smtClean="0"/>
              <a:t> in </a:t>
            </a:r>
            <a:r>
              <a:rPr lang="de-DE" sz="1600" dirty="0" err="1" smtClean="0"/>
              <a:t>legislation</a:t>
            </a:r>
            <a:endParaRPr lang="en-GB" sz="1600" dirty="0"/>
          </a:p>
          <a:p>
            <a:pPr lvl="1">
              <a:lnSpc>
                <a:spcPct val="150000"/>
              </a:lnSpc>
            </a:pPr>
            <a:endParaRPr lang="en-GB" sz="1600" dirty="0"/>
          </a:p>
        </p:txBody>
      </p:sp>
    </p:spTree>
    <p:extLst>
      <p:ext uri="{BB962C8B-B14F-4D97-AF65-F5344CB8AC3E}">
        <p14:creationId xmlns:p14="http://schemas.microsoft.com/office/powerpoint/2010/main" val="288685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p:cNvSpPr txBox="1">
            <a:spLocks noChangeArrowheads="1"/>
          </p:cNvSpPr>
          <p:nvPr/>
        </p:nvSpPr>
        <p:spPr bwMode="auto">
          <a:xfrm>
            <a:off x="5580112" y="476672"/>
            <a:ext cx="3379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2000" b="0" i="0" dirty="0" smtClean="0">
                <a:solidFill>
                  <a:schemeClr val="bg1"/>
                </a:solidFill>
              </a:rPr>
              <a:t>New scope of application</a:t>
            </a:r>
            <a:endParaRPr lang="fr-BE" altLang="en-US" sz="1400" b="0" i="0" dirty="0" smtClean="0">
              <a:solidFill>
                <a:schemeClr val="bg1"/>
              </a:solidFill>
            </a:endParaRPr>
          </a:p>
        </p:txBody>
      </p:sp>
      <p:sp>
        <p:nvSpPr>
          <p:cNvPr id="37" name="TextBox 14"/>
          <p:cNvSpPr txBox="1">
            <a:spLocks noChangeArrowheads="1"/>
          </p:cNvSpPr>
          <p:nvPr/>
        </p:nvSpPr>
        <p:spPr bwMode="auto">
          <a:xfrm>
            <a:off x="126242" y="447055"/>
            <a:ext cx="3670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0" i="0" dirty="0" smtClean="0">
                <a:solidFill>
                  <a:schemeClr val="bg1"/>
                </a:solidFill>
              </a:rPr>
              <a:t>New NRMM </a:t>
            </a:r>
            <a:r>
              <a:rPr lang="fr-BE" altLang="en-US" b="0" i="0" dirty="0" err="1" smtClean="0">
                <a:solidFill>
                  <a:schemeClr val="bg1"/>
                </a:solidFill>
              </a:rPr>
              <a:t>Regulation</a:t>
            </a:r>
            <a:endParaRPr lang="fr-BE" altLang="en-US" sz="1600" b="0" i="0" dirty="0" smtClean="0">
              <a:solidFill>
                <a:schemeClr val="bg1"/>
              </a:solidFill>
            </a:endParaRPr>
          </a:p>
        </p:txBody>
      </p:sp>
      <p:sp>
        <p:nvSpPr>
          <p:cNvPr id="38" name="Slide Number Placeholder 5"/>
          <p:cNvSpPr>
            <a:spLocks noGrp="1"/>
          </p:cNvSpPr>
          <p:nvPr>
            <p:ph type="sldNum" sz="quarter" idx="12"/>
          </p:nvPr>
        </p:nvSpPr>
        <p:spPr>
          <a:xfrm>
            <a:off x="8460432" y="6237734"/>
            <a:ext cx="405408" cy="476250"/>
          </a:xfrm>
        </p:spPr>
        <p:txBody>
          <a:bodyPr/>
          <a:lstStyle/>
          <a:p>
            <a:pPr>
              <a:defRPr/>
            </a:pPr>
            <a:fld id="{46861DAA-5BBC-4812-876F-0D7C7B9EA75C}" type="slidenum">
              <a:rPr lang="en-GB" smtClean="0"/>
              <a:pPr>
                <a:defRPr/>
              </a:pPr>
              <a:t>4</a:t>
            </a:fld>
            <a:endParaRPr lang="en-GB"/>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90" y="1874836"/>
            <a:ext cx="482068" cy="482068"/>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t="23916"/>
          <a:stretch/>
        </p:blipFill>
        <p:spPr>
          <a:xfrm>
            <a:off x="7236296" y="1340768"/>
            <a:ext cx="1305999" cy="695269"/>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123" y="1591769"/>
            <a:ext cx="806689" cy="530920"/>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101" y="1446178"/>
            <a:ext cx="822102" cy="82210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259" y="2507175"/>
            <a:ext cx="684797" cy="617687"/>
          </a:xfrm>
          <a:prstGeom prst="rect">
            <a:avLst/>
          </a:prstGeom>
        </p:spPr>
      </p:pic>
      <p:pic>
        <p:nvPicPr>
          <p:cNvPr id="47" name="Picture 46"/>
          <p:cNvPicPr>
            <a:picLocks noChangeAspect="1"/>
          </p:cNvPicPr>
          <p:nvPr/>
        </p:nvPicPr>
        <p:blipFill rotWithShape="1">
          <a:blip r:embed="rId7" cstate="print">
            <a:extLst>
              <a:ext uri="{28A0092B-C50C-407E-A947-70E740481C1C}">
                <a14:useLocalDpi xmlns:a14="http://schemas.microsoft.com/office/drawing/2010/main" val="0"/>
              </a:ext>
            </a:extLst>
          </a:blip>
          <a:srcRect t="24826"/>
          <a:stretch/>
        </p:blipFill>
        <p:spPr>
          <a:xfrm>
            <a:off x="5293648" y="1688381"/>
            <a:ext cx="1006544" cy="567494"/>
          </a:xfrm>
          <a:prstGeom prst="rect">
            <a:avLst/>
          </a:prstGeom>
        </p:spPr>
      </p:pic>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7483" y="4430871"/>
            <a:ext cx="1193232" cy="495304"/>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42228" y="3737641"/>
            <a:ext cx="1246196" cy="766890"/>
          </a:xfrm>
          <a:prstGeom prst="rect">
            <a:avLst/>
          </a:prstGeom>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3234" y="3742878"/>
            <a:ext cx="1146003" cy="761652"/>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63651" y="2680633"/>
            <a:ext cx="1029997" cy="676749"/>
          </a:xfrm>
          <a:prstGeom prst="rect">
            <a:avLst/>
          </a:prstGeom>
        </p:spPr>
      </p:pic>
      <p:pic>
        <p:nvPicPr>
          <p:cNvPr id="52" name="Picture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6350" y="2640873"/>
            <a:ext cx="1260452" cy="756271"/>
          </a:xfrm>
          <a:prstGeom prst="rect">
            <a:avLst/>
          </a:prstGeom>
        </p:spPr>
      </p:pic>
      <p:pic>
        <p:nvPicPr>
          <p:cNvPr id="53" name="Picture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9430" y="2485178"/>
            <a:ext cx="748595" cy="629430"/>
          </a:xfrm>
          <a:prstGeom prst="rect">
            <a:avLst/>
          </a:prstGeom>
        </p:spPr>
      </p:pic>
      <p:pic>
        <p:nvPicPr>
          <p:cNvPr id="54" name="Picture 5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69170" y="4778036"/>
            <a:ext cx="1507286" cy="936104"/>
          </a:xfrm>
          <a:prstGeom prst="rect">
            <a:avLst/>
          </a:prstGeom>
        </p:spPr>
      </p:pic>
      <p:sp>
        <p:nvSpPr>
          <p:cNvPr id="56" name="Rectangle 55"/>
          <p:cNvSpPr/>
          <p:nvPr/>
        </p:nvSpPr>
        <p:spPr>
          <a:xfrm>
            <a:off x="1403648" y="1556792"/>
            <a:ext cx="1584176"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SI 19-56kW</a:t>
            </a:r>
            <a:endParaRPr lang="en-GB" sz="1100" dirty="0">
              <a:solidFill>
                <a:schemeClr val="tx1"/>
              </a:solidFill>
              <a:latin typeface="Arial" panose="020B0604020202020204" pitchFamily="34" charset="0"/>
              <a:cs typeface="Arial" panose="020B0604020202020204" pitchFamily="34" charset="0"/>
            </a:endParaRPr>
          </a:p>
        </p:txBody>
      </p:sp>
      <p:sp>
        <p:nvSpPr>
          <p:cNvPr id="57" name="Rectangle 56"/>
          <p:cNvSpPr/>
          <p:nvPr/>
        </p:nvSpPr>
        <p:spPr>
          <a:xfrm>
            <a:off x="179512" y="3137727"/>
            <a:ext cx="612069"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900" dirty="0">
                <a:solidFill>
                  <a:schemeClr val="tx1"/>
                </a:solidFill>
                <a:latin typeface="Arial Narrow" panose="020B0606020202030204" pitchFamily="34" charset="0"/>
              </a:rPr>
              <a:t>CI </a:t>
            </a:r>
            <a:r>
              <a:rPr lang="de-DE" sz="900" dirty="0" smtClean="0">
                <a:solidFill>
                  <a:schemeClr val="tx1"/>
                </a:solidFill>
                <a:latin typeface="Arial Narrow" panose="020B0606020202030204" pitchFamily="34" charset="0"/>
              </a:rPr>
              <a:t>0-8kW</a:t>
            </a:r>
            <a:endParaRPr lang="en-GB" sz="900" dirty="0">
              <a:solidFill>
                <a:schemeClr val="tx1"/>
              </a:solidFill>
              <a:latin typeface="Arial Narrow" panose="020B0606020202030204" pitchFamily="34" charset="0"/>
            </a:endParaRPr>
          </a:p>
        </p:txBody>
      </p:sp>
      <p:sp>
        <p:nvSpPr>
          <p:cNvPr id="58" name="Rectangle 57"/>
          <p:cNvSpPr/>
          <p:nvPr/>
        </p:nvSpPr>
        <p:spPr>
          <a:xfrm>
            <a:off x="1403648" y="3137727"/>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a:solidFill>
                  <a:schemeClr val="tx1"/>
                </a:solidFill>
                <a:latin typeface="Arial Narrow" panose="020B0606020202030204" pitchFamily="34" charset="0"/>
              </a:rPr>
              <a:t>CI 19-37kW</a:t>
            </a:r>
            <a:endParaRPr lang="en-GB" sz="1050" dirty="0">
              <a:solidFill>
                <a:schemeClr val="tx1"/>
              </a:solidFill>
              <a:latin typeface="Arial Narrow" panose="020B0606020202030204" pitchFamily="34" charset="0"/>
            </a:endParaRPr>
          </a:p>
        </p:txBody>
      </p:sp>
      <p:sp>
        <p:nvSpPr>
          <p:cNvPr id="59" name="Rectangle 58"/>
          <p:cNvSpPr/>
          <p:nvPr/>
        </p:nvSpPr>
        <p:spPr>
          <a:xfrm>
            <a:off x="2997059" y="2268643"/>
            <a:ext cx="1564479"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a:solidFill>
                  <a:schemeClr val="tx1"/>
                </a:solidFill>
                <a:latin typeface="Arial" panose="020B0604020202020204" pitchFamily="34" charset="0"/>
                <a:cs typeface="Arial" panose="020B0604020202020204" pitchFamily="34" charset="0"/>
              </a:rPr>
              <a:t>56-130kW</a:t>
            </a:r>
            <a:endParaRPr lang="en-GB" sz="1400" dirty="0">
              <a:solidFill>
                <a:schemeClr val="tx1"/>
              </a:solidFill>
              <a:latin typeface="Arial" panose="020B0604020202020204" pitchFamily="34" charset="0"/>
              <a:cs typeface="Arial" panose="020B0604020202020204" pitchFamily="34" charset="0"/>
            </a:endParaRPr>
          </a:p>
        </p:txBody>
      </p:sp>
      <p:sp>
        <p:nvSpPr>
          <p:cNvPr id="64" name="Rectangle 63"/>
          <p:cNvSpPr/>
          <p:nvPr/>
        </p:nvSpPr>
        <p:spPr>
          <a:xfrm>
            <a:off x="4561539" y="2268643"/>
            <a:ext cx="2314717"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smtClean="0">
                <a:solidFill>
                  <a:schemeClr val="tx1"/>
                </a:solidFill>
                <a:latin typeface="Arial" panose="020B0604020202020204" pitchFamily="34" charset="0"/>
                <a:cs typeface="Arial" panose="020B0604020202020204" pitchFamily="34" charset="0"/>
              </a:rPr>
              <a:t>130-560kW</a:t>
            </a:r>
            <a:endParaRPr lang="en-GB" sz="1400" dirty="0">
              <a:solidFill>
                <a:schemeClr val="tx1"/>
              </a:solidFill>
              <a:latin typeface="Arial" panose="020B0604020202020204" pitchFamily="34" charset="0"/>
              <a:cs typeface="Arial" panose="020B0604020202020204" pitchFamily="34" charset="0"/>
            </a:endParaRPr>
          </a:p>
        </p:txBody>
      </p:sp>
      <p:cxnSp>
        <p:nvCxnSpPr>
          <p:cNvPr id="66" name="Straight Connector 65"/>
          <p:cNvCxnSpPr/>
          <p:nvPr/>
        </p:nvCxnSpPr>
        <p:spPr bwMode="auto">
          <a:xfrm>
            <a:off x="2997060" y="1556792"/>
            <a:ext cx="0" cy="1868967"/>
          </a:xfrm>
          <a:prstGeom prst="line">
            <a:avLst/>
          </a:prstGeom>
          <a:noFill/>
          <a:ln w="28575" cap="flat" cmpd="sng" algn="ctr">
            <a:solidFill>
              <a:schemeClr val="tx1"/>
            </a:solidFill>
            <a:prstDash val="solid"/>
            <a:round/>
            <a:headEnd type="none" w="med" len="med"/>
            <a:tailEnd type="none" w="med" len="med"/>
          </a:ln>
          <a:effectLst/>
        </p:spPr>
      </p:cxnSp>
      <p:pic>
        <p:nvPicPr>
          <p:cNvPr id="67" name="Picture 6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504" y="1972128"/>
            <a:ext cx="812625" cy="319198"/>
          </a:xfrm>
          <a:prstGeom prst="rect">
            <a:avLst/>
          </a:prstGeom>
        </p:spPr>
      </p:pic>
      <p:sp>
        <p:nvSpPr>
          <p:cNvPr id="68" name="Pentagon 67"/>
          <p:cNvSpPr/>
          <p:nvPr/>
        </p:nvSpPr>
        <p:spPr>
          <a:xfrm>
            <a:off x="791581" y="4005064"/>
            <a:ext cx="5005340" cy="28803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&gt;0kW</a:t>
            </a:r>
            <a:endParaRPr lang="en-GB" sz="1100" dirty="0">
              <a:solidFill>
                <a:schemeClr val="tx1"/>
              </a:solidFill>
              <a:latin typeface="Arial" panose="020B0604020202020204" pitchFamily="34" charset="0"/>
              <a:cs typeface="Arial" panose="020B0604020202020204" pitchFamily="34" charset="0"/>
            </a:endParaRPr>
          </a:p>
        </p:txBody>
      </p:sp>
      <p:sp>
        <p:nvSpPr>
          <p:cNvPr id="69" name="Pentagon 68"/>
          <p:cNvSpPr/>
          <p:nvPr/>
        </p:nvSpPr>
        <p:spPr>
          <a:xfrm>
            <a:off x="179513" y="5938247"/>
            <a:ext cx="2745538" cy="144016"/>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a:solidFill>
                  <a:schemeClr val="tx1"/>
                </a:solidFill>
                <a:latin typeface="Arial" panose="020B0604020202020204" pitchFamily="34" charset="0"/>
                <a:cs typeface="Arial" panose="020B0604020202020204" pitchFamily="34" charset="0"/>
              </a:rPr>
              <a:t>&gt;0kW</a:t>
            </a:r>
            <a:endParaRPr lang="en-GB" sz="1100" dirty="0">
              <a:solidFill>
                <a:schemeClr val="tx1"/>
              </a:solidFill>
              <a:latin typeface="Arial" panose="020B0604020202020204" pitchFamily="34" charset="0"/>
              <a:cs typeface="Arial" panose="020B0604020202020204" pitchFamily="34" charset="0"/>
            </a:endParaRPr>
          </a:p>
        </p:txBody>
      </p:sp>
      <p:sp>
        <p:nvSpPr>
          <p:cNvPr id="70" name="Pentagon 69"/>
          <p:cNvSpPr/>
          <p:nvPr/>
        </p:nvSpPr>
        <p:spPr>
          <a:xfrm>
            <a:off x="179512" y="6370295"/>
            <a:ext cx="2745539" cy="144016"/>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a:solidFill>
                  <a:schemeClr val="tx1"/>
                </a:solidFill>
                <a:latin typeface="Arial" panose="020B0604020202020204" pitchFamily="34" charset="0"/>
                <a:cs typeface="Arial" panose="020B0604020202020204" pitchFamily="34" charset="0"/>
              </a:rPr>
              <a:t>&gt;0kW</a:t>
            </a:r>
            <a:endParaRPr lang="en-GB" sz="1100" dirty="0">
              <a:solidFill>
                <a:schemeClr val="tx1"/>
              </a:solidFill>
              <a:latin typeface="Arial" panose="020B0604020202020204" pitchFamily="34" charset="0"/>
              <a:cs typeface="Arial" panose="020B0604020202020204" pitchFamily="34" charset="0"/>
            </a:endParaRPr>
          </a:p>
        </p:txBody>
      </p:sp>
      <p:sp>
        <p:nvSpPr>
          <p:cNvPr id="71" name="Pentagon 70"/>
          <p:cNvSpPr/>
          <p:nvPr/>
        </p:nvSpPr>
        <p:spPr>
          <a:xfrm>
            <a:off x="6876256" y="2099816"/>
            <a:ext cx="1800200" cy="288032"/>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&gt;560kW</a:t>
            </a:r>
            <a:endParaRPr lang="en-GB" sz="1100" dirty="0">
              <a:solidFill>
                <a:schemeClr val="tx1"/>
              </a:solidFill>
              <a:latin typeface="Arial" panose="020B0604020202020204" pitchFamily="34" charset="0"/>
              <a:cs typeface="Arial" panose="020B0604020202020204" pitchFamily="34" charset="0"/>
            </a:endParaRPr>
          </a:p>
        </p:txBody>
      </p:sp>
      <p:sp>
        <p:nvSpPr>
          <p:cNvPr id="72" name="Rectangle 71"/>
          <p:cNvSpPr/>
          <p:nvPr/>
        </p:nvSpPr>
        <p:spPr>
          <a:xfrm>
            <a:off x="2195736" y="3140968"/>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a:solidFill>
                  <a:schemeClr val="tx1"/>
                </a:solidFill>
                <a:latin typeface="Arial Narrow" panose="020B0606020202030204" pitchFamily="34" charset="0"/>
              </a:rPr>
              <a:t>CI </a:t>
            </a:r>
            <a:r>
              <a:rPr lang="de-DE" sz="1050" dirty="0" smtClean="0">
                <a:solidFill>
                  <a:schemeClr val="tx1"/>
                </a:solidFill>
                <a:latin typeface="Arial Narrow" panose="020B0606020202030204" pitchFamily="34" charset="0"/>
              </a:rPr>
              <a:t>37-56kW</a:t>
            </a:r>
            <a:endParaRPr lang="en-GB" sz="1050" dirty="0">
              <a:solidFill>
                <a:schemeClr val="tx1"/>
              </a:solidFill>
              <a:latin typeface="Arial Narrow" panose="020B0606020202030204" pitchFamily="34" charset="0"/>
            </a:endParaRPr>
          </a:p>
        </p:txBody>
      </p:sp>
      <p:sp>
        <p:nvSpPr>
          <p:cNvPr id="74" name="Rectangle 73"/>
          <p:cNvSpPr/>
          <p:nvPr/>
        </p:nvSpPr>
        <p:spPr>
          <a:xfrm>
            <a:off x="179514" y="4005064"/>
            <a:ext cx="702626" cy="288032"/>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cxnSp>
        <p:nvCxnSpPr>
          <p:cNvPr id="75" name="Straight Connector 74"/>
          <p:cNvCxnSpPr/>
          <p:nvPr/>
        </p:nvCxnSpPr>
        <p:spPr bwMode="auto">
          <a:xfrm>
            <a:off x="179514" y="4005064"/>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179512" y="4293096"/>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179512" y="4005064"/>
            <a:ext cx="2" cy="288032"/>
          </a:xfrm>
          <a:prstGeom prst="line">
            <a:avLst/>
          </a:prstGeom>
          <a:noFill/>
          <a:ln w="9525" cap="flat" cmpd="sng" algn="ctr">
            <a:solidFill>
              <a:schemeClr val="tx1"/>
            </a:solidFill>
            <a:prstDash val="solid"/>
            <a:round/>
            <a:headEnd type="none" w="med" len="med"/>
            <a:tailEnd type="none" w="med" len="med"/>
          </a:ln>
          <a:effectLst/>
        </p:spPr>
      </p:cxnSp>
      <p:sp>
        <p:nvSpPr>
          <p:cNvPr id="80" name="Pentagon 79"/>
          <p:cNvSpPr/>
          <p:nvPr/>
        </p:nvSpPr>
        <p:spPr>
          <a:xfrm>
            <a:off x="829764" y="4534507"/>
            <a:ext cx="2987719" cy="28803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&gt;</a:t>
            </a:r>
            <a:r>
              <a:rPr lang="de-DE" sz="1100" dirty="0">
                <a:solidFill>
                  <a:schemeClr val="tx1"/>
                </a:solidFill>
                <a:latin typeface="Arial" panose="020B0604020202020204" pitchFamily="34" charset="0"/>
                <a:cs typeface="Arial" panose="020B0604020202020204" pitchFamily="34" charset="0"/>
              </a:rPr>
              <a:t>0kW</a:t>
            </a:r>
            <a:endParaRPr lang="en-GB" sz="1100" dirty="0">
              <a:solidFill>
                <a:schemeClr val="tx1"/>
              </a:solidFill>
              <a:latin typeface="Arial" panose="020B0604020202020204" pitchFamily="34" charset="0"/>
              <a:cs typeface="Arial" panose="020B0604020202020204" pitchFamily="34" charset="0"/>
            </a:endParaRPr>
          </a:p>
        </p:txBody>
      </p:sp>
      <p:sp>
        <p:nvSpPr>
          <p:cNvPr id="81" name="Rectangle 80"/>
          <p:cNvSpPr/>
          <p:nvPr/>
        </p:nvSpPr>
        <p:spPr>
          <a:xfrm>
            <a:off x="179512" y="4536828"/>
            <a:ext cx="702628" cy="288032"/>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cxnSp>
        <p:nvCxnSpPr>
          <p:cNvPr id="82" name="Straight Connector 81"/>
          <p:cNvCxnSpPr/>
          <p:nvPr/>
        </p:nvCxnSpPr>
        <p:spPr bwMode="auto">
          <a:xfrm>
            <a:off x="179514" y="4536828"/>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179512" y="4824860"/>
            <a:ext cx="861379" cy="0"/>
          </a:xfrm>
          <a:prstGeom prst="line">
            <a:avLst/>
          </a:prstGeom>
          <a:no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179512" y="4536828"/>
            <a:ext cx="2" cy="288032"/>
          </a:xfrm>
          <a:prstGeom prst="line">
            <a:avLst/>
          </a:prstGeom>
          <a:noFill/>
          <a:ln w="9525" cap="flat" cmpd="sng" algn="ctr">
            <a:solidFill>
              <a:schemeClr val="tx1"/>
            </a:solidFill>
            <a:prstDash val="solid"/>
            <a:round/>
            <a:headEnd type="none" w="med" len="med"/>
            <a:tailEnd type="none" w="med" len="med"/>
          </a:ln>
          <a:effectLst/>
        </p:spPr>
      </p:cxnSp>
      <p:sp>
        <p:nvSpPr>
          <p:cNvPr id="86" name="Rectangle 85"/>
          <p:cNvSpPr/>
          <p:nvPr/>
        </p:nvSpPr>
        <p:spPr>
          <a:xfrm>
            <a:off x="2816101" y="5103656"/>
            <a:ext cx="2331964"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smtClean="0">
                <a:solidFill>
                  <a:schemeClr val="tx1"/>
                </a:solidFill>
                <a:latin typeface="Arial" panose="020B0604020202020204" pitchFamily="34" charset="0"/>
                <a:cs typeface="Arial" panose="020B0604020202020204" pitchFamily="34" charset="0"/>
              </a:rPr>
              <a:t>300-1000kW</a:t>
            </a:r>
            <a:endParaRPr lang="en-GB" sz="1400" dirty="0">
              <a:solidFill>
                <a:schemeClr val="tx1"/>
              </a:solidFill>
              <a:latin typeface="Arial" panose="020B0604020202020204" pitchFamily="34" charset="0"/>
              <a:cs typeface="Arial" panose="020B0604020202020204" pitchFamily="34" charset="0"/>
            </a:endParaRPr>
          </a:p>
        </p:txBody>
      </p:sp>
      <p:sp>
        <p:nvSpPr>
          <p:cNvPr id="87" name="Pentagon 86"/>
          <p:cNvSpPr/>
          <p:nvPr/>
        </p:nvSpPr>
        <p:spPr>
          <a:xfrm>
            <a:off x="5148064" y="5103656"/>
            <a:ext cx="2017024" cy="28803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400" dirty="0" smtClean="0">
                <a:solidFill>
                  <a:schemeClr val="tx1"/>
                </a:solidFill>
                <a:latin typeface="Arial" panose="020B0604020202020204" pitchFamily="34" charset="0"/>
                <a:cs typeface="Arial" panose="020B0604020202020204" pitchFamily="34" charset="0"/>
              </a:rPr>
              <a:t>≥1000kW</a:t>
            </a:r>
            <a:endParaRPr lang="en-GB" sz="1400" dirty="0">
              <a:solidFill>
                <a:schemeClr val="tx1"/>
              </a:solidFill>
              <a:latin typeface="Arial" panose="020B0604020202020204" pitchFamily="34" charset="0"/>
              <a:cs typeface="Arial" panose="020B0604020202020204" pitchFamily="34" charset="0"/>
            </a:endParaRPr>
          </a:p>
        </p:txBody>
      </p:sp>
      <p:sp>
        <p:nvSpPr>
          <p:cNvPr id="88" name="Rectangle 87"/>
          <p:cNvSpPr/>
          <p:nvPr/>
        </p:nvSpPr>
        <p:spPr>
          <a:xfrm>
            <a:off x="442956" y="5102072"/>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smtClean="0">
                <a:solidFill>
                  <a:schemeClr val="tx1"/>
                </a:solidFill>
                <a:latin typeface="Arial Narrow" panose="020B0606020202030204" pitchFamily="34" charset="0"/>
              </a:rPr>
              <a:t>37-75kW</a:t>
            </a:r>
            <a:endParaRPr lang="en-GB" sz="1050" dirty="0">
              <a:solidFill>
                <a:schemeClr val="tx1"/>
              </a:solidFill>
              <a:latin typeface="Arial Narrow" panose="020B0606020202030204" pitchFamily="34" charset="0"/>
            </a:endParaRPr>
          </a:p>
        </p:txBody>
      </p:sp>
      <p:sp>
        <p:nvSpPr>
          <p:cNvPr id="89" name="Rectangle 88"/>
          <p:cNvSpPr/>
          <p:nvPr/>
        </p:nvSpPr>
        <p:spPr>
          <a:xfrm>
            <a:off x="1231924" y="5101776"/>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smtClean="0">
                <a:solidFill>
                  <a:schemeClr val="tx1"/>
                </a:solidFill>
                <a:latin typeface="Arial Narrow" panose="020B0606020202030204" pitchFamily="34" charset="0"/>
              </a:rPr>
              <a:t>75-130kW</a:t>
            </a:r>
            <a:endParaRPr lang="en-GB" sz="1050" dirty="0">
              <a:solidFill>
                <a:schemeClr val="tx1"/>
              </a:solidFill>
              <a:latin typeface="Arial Narrow" panose="020B0606020202030204" pitchFamily="34" charset="0"/>
            </a:endParaRPr>
          </a:p>
        </p:txBody>
      </p:sp>
      <p:sp>
        <p:nvSpPr>
          <p:cNvPr id="90" name="Rectangle 89"/>
          <p:cNvSpPr/>
          <p:nvPr/>
        </p:nvSpPr>
        <p:spPr>
          <a:xfrm>
            <a:off x="2024012" y="5103656"/>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smtClean="0">
                <a:solidFill>
                  <a:schemeClr val="tx1"/>
                </a:solidFill>
                <a:latin typeface="Arial Narrow" panose="020B0606020202030204" pitchFamily="34" charset="0"/>
              </a:rPr>
              <a:t>130-300kW</a:t>
            </a:r>
            <a:endParaRPr lang="en-GB" sz="1050" dirty="0">
              <a:solidFill>
                <a:schemeClr val="tx1"/>
              </a:solidFill>
              <a:latin typeface="Arial Narrow" panose="020B0606020202030204" pitchFamily="34" charset="0"/>
            </a:endParaRPr>
          </a:p>
        </p:txBody>
      </p:sp>
      <p:sp>
        <p:nvSpPr>
          <p:cNvPr id="92" name="TextBox 91"/>
          <p:cNvSpPr txBox="1"/>
          <p:nvPr/>
        </p:nvSpPr>
        <p:spPr>
          <a:xfrm>
            <a:off x="128814" y="3781601"/>
            <a:ext cx="1553630" cy="276999"/>
          </a:xfrm>
          <a:prstGeom prst="rect">
            <a:avLst/>
          </a:prstGeom>
          <a:noFill/>
        </p:spPr>
        <p:txBody>
          <a:bodyPr wrap="none" rtlCol="0">
            <a:spAutoFit/>
          </a:bodyPr>
          <a:lstStyle/>
          <a:p>
            <a:r>
              <a:rPr lang="de-DE" sz="1200" dirty="0" err="1" smtClean="0">
                <a:solidFill>
                  <a:schemeClr val="tx1"/>
                </a:solidFill>
                <a:latin typeface="Arial" panose="020B0604020202020204" pitchFamily="34" charset="0"/>
                <a:cs typeface="Arial" panose="020B0604020202020204" pitchFamily="34" charset="0"/>
              </a:rPr>
              <a:t>Rail</a:t>
            </a:r>
            <a:r>
              <a:rPr lang="de-DE" sz="1200" dirty="0" smtClean="0">
                <a:solidFill>
                  <a:schemeClr val="tx1"/>
                </a:solidFill>
                <a:latin typeface="Arial" panose="020B0604020202020204" pitchFamily="34" charset="0"/>
                <a:cs typeface="Arial" panose="020B0604020202020204" pitchFamily="34" charset="0"/>
              </a:rPr>
              <a:t> - </a:t>
            </a:r>
            <a:r>
              <a:rPr lang="de-DE" sz="1200" dirty="0" err="1" smtClean="0">
                <a:solidFill>
                  <a:schemeClr val="tx1"/>
                </a:solidFill>
                <a:latin typeface="Arial" panose="020B0604020202020204" pitchFamily="34" charset="0"/>
                <a:cs typeface="Arial" panose="020B0604020202020204" pitchFamily="34" charset="0"/>
              </a:rPr>
              <a:t>Locomotives</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3" name="TextBox 92"/>
          <p:cNvSpPr txBox="1"/>
          <p:nvPr/>
        </p:nvSpPr>
        <p:spPr>
          <a:xfrm>
            <a:off x="107504" y="4337396"/>
            <a:ext cx="1200970" cy="276999"/>
          </a:xfrm>
          <a:prstGeom prst="rect">
            <a:avLst/>
          </a:prstGeom>
          <a:noFill/>
        </p:spPr>
        <p:txBody>
          <a:bodyPr wrap="none" rtlCol="0">
            <a:spAutoFit/>
          </a:bodyPr>
          <a:lstStyle/>
          <a:p>
            <a:r>
              <a:rPr lang="de-DE" sz="1200" dirty="0" err="1" smtClean="0">
                <a:solidFill>
                  <a:schemeClr val="tx1"/>
                </a:solidFill>
                <a:latin typeface="Arial" panose="020B0604020202020204" pitchFamily="34" charset="0"/>
                <a:cs typeface="Arial" panose="020B0604020202020204" pitchFamily="34" charset="0"/>
              </a:rPr>
              <a:t>Rail</a:t>
            </a:r>
            <a:r>
              <a:rPr lang="de-DE" sz="1200" dirty="0" smtClean="0">
                <a:solidFill>
                  <a:schemeClr val="tx1"/>
                </a:solidFill>
                <a:latin typeface="Arial" panose="020B0604020202020204" pitchFamily="34" charset="0"/>
                <a:cs typeface="Arial" panose="020B0604020202020204" pitchFamily="34" charset="0"/>
              </a:rPr>
              <a:t> - </a:t>
            </a:r>
            <a:r>
              <a:rPr lang="de-DE" sz="1200" dirty="0" err="1" smtClean="0">
                <a:solidFill>
                  <a:schemeClr val="tx1"/>
                </a:solidFill>
                <a:latin typeface="Arial" panose="020B0604020202020204" pitchFamily="34" charset="0"/>
                <a:cs typeface="Arial" panose="020B0604020202020204" pitchFamily="34" charset="0"/>
              </a:rPr>
              <a:t>Railcars</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4" name="TextBox 93"/>
          <p:cNvSpPr txBox="1"/>
          <p:nvPr/>
        </p:nvSpPr>
        <p:spPr>
          <a:xfrm>
            <a:off x="395536" y="4889429"/>
            <a:ext cx="2437142" cy="276999"/>
          </a:xfrm>
          <a:prstGeom prst="rect">
            <a:avLst/>
          </a:prstGeom>
          <a:noFill/>
        </p:spPr>
        <p:txBody>
          <a:bodyPr wrap="none" rtlCol="0">
            <a:spAutoFit/>
          </a:bodyPr>
          <a:lstStyle/>
          <a:p>
            <a:r>
              <a:rPr lang="de-DE" sz="1200" dirty="0" smtClean="0">
                <a:solidFill>
                  <a:schemeClr val="tx1"/>
                </a:solidFill>
                <a:latin typeface="Arial" panose="020B0604020202020204" pitchFamily="34" charset="0"/>
                <a:cs typeface="Arial" panose="020B0604020202020204" pitchFamily="34" charset="0"/>
              </a:rPr>
              <a:t>Inland </a:t>
            </a:r>
            <a:r>
              <a:rPr lang="de-DE" sz="1200" dirty="0" err="1" smtClean="0">
                <a:solidFill>
                  <a:schemeClr val="tx1"/>
                </a:solidFill>
                <a:latin typeface="Arial" panose="020B0604020202020204" pitchFamily="34" charset="0"/>
                <a:cs typeface="Arial" panose="020B0604020202020204" pitchFamily="34" charset="0"/>
              </a:rPr>
              <a:t>Waterway</a:t>
            </a:r>
            <a:r>
              <a:rPr lang="de-DE" sz="1200" dirty="0" smtClean="0">
                <a:solidFill>
                  <a:schemeClr val="tx1"/>
                </a:solidFill>
                <a:latin typeface="Arial" panose="020B0604020202020204" pitchFamily="34" charset="0"/>
                <a:cs typeface="Arial" panose="020B0604020202020204" pitchFamily="34" charset="0"/>
              </a:rPr>
              <a:t> </a:t>
            </a:r>
            <a:r>
              <a:rPr lang="de-DE" sz="1200" dirty="0" err="1" smtClean="0">
                <a:solidFill>
                  <a:schemeClr val="tx1"/>
                </a:solidFill>
                <a:latin typeface="Arial" panose="020B0604020202020204" pitchFamily="34" charset="0"/>
                <a:cs typeface="Arial" panose="020B0604020202020204" pitchFamily="34" charset="0"/>
              </a:rPr>
              <a:t>Vessels</a:t>
            </a:r>
            <a:r>
              <a:rPr lang="de-DE" sz="1200" dirty="0" smtClean="0">
                <a:solidFill>
                  <a:schemeClr val="tx1"/>
                </a:solidFill>
                <a:latin typeface="Arial" panose="020B0604020202020204" pitchFamily="34" charset="0"/>
                <a:cs typeface="Arial" panose="020B0604020202020204" pitchFamily="34" charset="0"/>
              </a:rPr>
              <a:t> (IWV)</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5" name="TextBox 94"/>
          <p:cNvSpPr txBox="1"/>
          <p:nvPr/>
        </p:nvSpPr>
        <p:spPr>
          <a:xfrm>
            <a:off x="107504" y="5733256"/>
            <a:ext cx="1178528" cy="276999"/>
          </a:xfrm>
          <a:prstGeom prst="rect">
            <a:avLst/>
          </a:prstGeom>
          <a:noFill/>
        </p:spPr>
        <p:txBody>
          <a:bodyPr wrap="none" rtlCol="0">
            <a:spAutoFit/>
          </a:bodyPr>
          <a:lstStyle/>
          <a:p>
            <a:r>
              <a:rPr lang="de-DE" sz="1200" dirty="0" err="1" smtClean="0">
                <a:solidFill>
                  <a:schemeClr val="tx1"/>
                </a:solidFill>
                <a:latin typeface="Arial" panose="020B0604020202020204" pitchFamily="34" charset="0"/>
                <a:cs typeface="Arial" panose="020B0604020202020204" pitchFamily="34" charset="0"/>
              </a:rPr>
              <a:t>Snowmobiles</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6" name="TextBox 95"/>
          <p:cNvSpPr txBox="1"/>
          <p:nvPr/>
        </p:nvSpPr>
        <p:spPr>
          <a:xfrm>
            <a:off x="107504" y="6154271"/>
            <a:ext cx="2766463" cy="276999"/>
          </a:xfrm>
          <a:prstGeom prst="rect">
            <a:avLst/>
          </a:prstGeom>
          <a:noFill/>
        </p:spPr>
        <p:txBody>
          <a:bodyPr wrap="none" rtlCol="0">
            <a:spAutoFit/>
          </a:bodyPr>
          <a:lstStyle/>
          <a:p>
            <a:r>
              <a:rPr lang="de-DE" sz="1200" dirty="0" smtClean="0">
                <a:solidFill>
                  <a:schemeClr val="tx1"/>
                </a:solidFill>
                <a:latin typeface="Arial" panose="020B0604020202020204" pitchFamily="34" charset="0"/>
                <a:cs typeface="Arial" panose="020B0604020202020204" pitchFamily="34" charset="0"/>
              </a:rPr>
              <a:t>All Terrain &amp; Side-</a:t>
            </a:r>
            <a:r>
              <a:rPr lang="de-DE" sz="1200" dirty="0" err="1" smtClean="0">
                <a:solidFill>
                  <a:schemeClr val="tx1"/>
                </a:solidFill>
                <a:latin typeface="Arial" panose="020B0604020202020204" pitchFamily="34" charset="0"/>
                <a:cs typeface="Arial" panose="020B0604020202020204" pitchFamily="34" charset="0"/>
              </a:rPr>
              <a:t>by</a:t>
            </a:r>
            <a:r>
              <a:rPr lang="de-DE" sz="1200" dirty="0" smtClean="0">
                <a:solidFill>
                  <a:schemeClr val="tx1"/>
                </a:solidFill>
                <a:latin typeface="Arial" panose="020B0604020202020204" pitchFamily="34" charset="0"/>
                <a:cs typeface="Arial" panose="020B0604020202020204" pitchFamily="34" charset="0"/>
              </a:rPr>
              <a:t>-Side </a:t>
            </a:r>
            <a:r>
              <a:rPr lang="de-DE" sz="1200" dirty="0" err="1" smtClean="0">
                <a:solidFill>
                  <a:schemeClr val="tx1"/>
                </a:solidFill>
                <a:latin typeface="Arial" panose="020B0604020202020204" pitchFamily="34" charset="0"/>
                <a:cs typeface="Arial" panose="020B0604020202020204" pitchFamily="34" charset="0"/>
              </a:rPr>
              <a:t>Vehicles</a:t>
            </a:r>
            <a:r>
              <a:rPr lang="de-DE" sz="1200" dirty="0" smtClean="0">
                <a:solidFill>
                  <a:schemeClr val="tx1"/>
                </a:solidFill>
                <a:latin typeface="Arial" panose="020B0604020202020204" pitchFamily="34" charset="0"/>
                <a:cs typeface="Arial" panose="020B0604020202020204" pitchFamily="34" charset="0"/>
              </a:rPr>
              <a:t> </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7" name="TextBox 96"/>
          <p:cNvSpPr txBox="1"/>
          <p:nvPr/>
        </p:nvSpPr>
        <p:spPr>
          <a:xfrm>
            <a:off x="161642" y="1023034"/>
            <a:ext cx="1569660" cy="276999"/>
          </a:xfrm>
          <a:prstGeom prst="rect">
            <a:avLst/>
          </a:prstGeom>
          <a:noFill/>
        </p:spPr>
        <p:txBody>
          <a:bodyPr wrap="none" rtlCol="0">
            <a:spAutoFit/>
          </a:bodyPr>
          <a:lstStyle/>
          <a:p>
            <a:r>
              <a:rPr lang="de-DE" sz="1200" dirty="0" smtClean="0">
                <a:solidFill>
                  <a:schemeClr val="tx1"/>
                </a:solidFill>
                <a:latin typeface="Arial" panose="020B0604020202020204" pitchFamily="34" charset="0"/>
                <a:cs typeface="Arial" panose="020B0604020202020204" pitchFamily="34" charset="0"/>
              </a:rPr>
              <a:t>Land-</a:t>
            </a:r>
            <a:r>
              <a:rPr lang="de-DE" sz="1200" dirty="0" err="1" smtClean="0">
                <a:solidFill>
                  <a:schemeClr val="tx1"/>
                </a:solidFill>
                <a:latin typeface="Arial" panose="020B0604020202020204" pitchFamily="34" charset="0"/>
                <a:cs typeface="Arial" panose="020B0604020202020204" pitchFamily="34" charset="0"/>
              </a:rPr>
              <a:t>based</a:t>
            </a:r>
            <a:r>
              <a:rPr lang="de-DE" sz="1200" dirty="0" smtClean="0">
                <a:solidFill>
                  <a:schemeClr val="tx1"/>
                </a:solidFill>
                <a:latin typeface="Arial" panose="020B0604020202020204" pitchFamily="34" charset="0"/>
                <a:cs typeface="Arial" panose="020B0604020202020204" pitchFamily="34" charset="0"/>
              </a:rPr>
              <a:t> NRMM</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8" name="Rectangle 97"/>
          <p:cNvSpPr/>
          <p:nvPr/>
        </p:nvSpPr>
        <p:spPr>
          <a:xfrm>
            <a:off x="179512" y="1556792"/>
            <a:ext cx="1224136"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SI 0-19kW</a:t>
            </a:r>
            <a:endParaRPr lang="en-GB" sz="1100" dirty="0">
              <a:solidFill>
                <a:schemeClr val="tx1"/>
              </a:solidFill>
              <a:latin typeface="Arial" panose="020B0604020202020204" pitchFamily="34" charset="0"/>
              <a:cs typeface="Arial" panose="020B0604020202020204" pitchFamily="34" charset="0"/>
            </a:endParaRPr>
          </a:p>
        </p:txBody>
      </p:sp>
      <p:cxnSp>
        <p:nvCxnSpPr>
          <p:cNvPr id="99" name="Straight Connector 98"/>
          <p:cNvCxnSpPr/>
          <p:nvPr/>
        </p:nvCxnSpPr>
        <p:spPr bwMode="auto">
          <a:xfrm>
            <a:off x="179512" y="1268760"/>
            <a:ext cx="2" cy="5463038"/>
          </a:xfrm>
          <a:prstGeom prst="line">
            <a:avLst/>
          </a:prstGeom>
          <a:noFill/>
          <a:ln w="9525" cap="flat" cmpd="sng" algn="ctr">
            <a:solidFill>
              <a:schemeClr val="tx1"/>
            </a:solidFill>
            <a:prstDash val="dash"/>
            <a:round/>
            <a:headEnd type="none" w="med" len="med"/>
            <a:tailEnd type="none" w="med" len="med"/>
          </a:ln>
          <a:effectLst/>
        </p:spPr>
      </p:cxnSp>
      <p:pic>
        <p:nvPicPr>
          <p:cNvPr id="100" name="Picture 9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56504" y="5750753"/>
            <a:ext cx="778504" cy="519003"/>
          </a:xfrm>
          <a:prstGeom prst="rect">
            <a:avLst/>
          </a:prstGeom>
        </p:spPr>
      </p:pic>
      <p:pic>
        <p:nvPicPr>
          <p:cNvPr id="106" name="Picture 10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56504" y="6311359"/>
            <a:ext cx="660019" cy="420439"/>
          </a:xfrm>
          <a:prstGeom prst="rect">
            <a:avLst/>
          </a:prstGeom>
        </p:spPr>
      </p:pic>
      <p:pic>
        <p:nvPicPr>
          <p:cNvPr id="108" name="Picture 10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08467" y="6265131"/>
            <a:ext cx="655864" cy="525214"/>
          </a:xfrm>
          <a:prstGeom prst="rect">
            <a:avLst/>
          </a:prstGeom>
        </p:spPr>
      </p:pic>
      <p:sp>
        <p:nvSpPr>
          <p:cNvPr id="109" name="Pentagon 108"/>
          <p:cNvSpPr/>
          <p:nvPr/>
        </p:nvSpPr>
        <p:spPr>
          <a:xfrm>
            <a:off x="6876256" y="2492896"/>
            <a:ext cx="1800200" cy="288032"/>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Gen-Sets &gt;560kW</a:t>
            </a:r>
            <a:endParaRPr lang="en-GB" sz="1100" dirty="0">
              <a:solidFill>
                <a:schemeClr val="tx1"/>
              </a:solidFill>
              <a:latin typeface="Arial" panose="020B0604020202020204" pitchFamily="34" charset="0"/>
              <a:cs typeface="Arial" panose="020B0604020202020204" pitchFamily="34" charset="0"/>
            </a:endParaRPr>
          </a:p>
        </p:txBody>
      </p:sp>
      <p:pic>
        <p:nvPicPr>
          <p:cNvPr id="110" name="Picture 10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43289" y="2739370"/>
            <a:ext cx="779467" cy="700534"/>
          </a:xfrm>
          <a:prstGeom prst="rect">
            <a:avLst/>
          </a:prstGeom>
        </p:spPr>
      </p:pic>
      <p:pic>
        <p:nvPicPr>
          <p:cNvPr id="111" name="Picture 1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19064" y="2108698"/>
            <a:ext cx="651022" cy="432828"/>
          </a:xfrm>
          <a:prstGeom prst="rect">
            <a:avLst/>
          </a:prstGeom>
        </p:spPr>
      </p:pic>
      <p:sp>
        <p:nvSpPr>
          <p:cNvPr id="112" name="Pentagon 111"/>
          <p:cNvSpPr/>
          <p:nvPr/>
        </p:nvSpPr>
        <p:spPr>
          <a:xfrm>
            <a:off x="5148064" y="5408280"/>
            <a:ext cx="2017024" cy="144016"/>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err="1">
                <a:solidFill>
                  <a:schemeClr val="tx1"/>
                </a:solidFill>
                <a:latin typeface="Arial Narrow" panose="020B0606020202030204" pitchFamily="34" charset="0"/>
                <a:cs typeface="Arial" panose="020B0604020202020204" pitchFamily="34" charset="0"/>
              </a:rPr>
              <a:t>Auxiliaries</a:t>
            </a:r>
            <a:r>
              <a:rPr lang="de-DE" sz="1100" dirty="0">
                <a:solidFill>
                  <a:schemeClr val="tx1"/>
                </a:solidFill>
                <a:latin typeface="Arial Narrow" panose="020B0606020202030204" pitchFamily="34" charset="0"/>
                <a:cs typeface="Arial" panose="020B0604020202020204" pitchFamily="34" charset="0"/>
              </a:rPr>
              <a:t> </a:t>
            </a:r>
            <a:r>
              <a:rPr lang="de-DE" sz="1100" dirty="0" smtClean="0">
                <a:solidFill>
                  <a:schemeClr val="tx1"/>
                </a:solidFill>
                <a:latin typeface="Arial Narrow" panose="020B0606020202030204" pitchFamily="34" charset="0"/>
                <a:cs typeface="Arial" panose="020B0604020202020204" pitchFamily="34" charset="0"/>
              </a:rPr>
              <a:t>≥1000kW</a:t>
            </a:r>
            <a:endParaRPr lang="en-GB" sz="1100" dirty="0">
              <a:solidFill>
                <a:schemeClr val="tx1"/>
              </a:solidFill>
              <a:latin typeface="Arial Narrow" panose="020B0606020202030204" pitchFamily="34" charset="0"/>
              <a:cs typeface="Arial" panose="020B0604020202020204" pitchFamily="34" charset="0"/>
            </a:endParaRPr>
          </a:p>
        </p:txBody>
      </p:sp>
      <p:sp>
        <p:nvSpPr>
          <p:cNvPr id="113" name="Rectangle 112"/>
          <p:cNvSpPr/>
          <p:nvPr/>
        </p:nvSpPr>
        <p:spPr>
          <a:xfrm>
            <a:off x="707990" y="3140968"/>
            <a:ext cx="694720"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900" dirty="0">
                <a:solidFill>
                  <a:schemeClr val="tx1"/>
                </a:solidFill>
                <a:latin typeface="Arial Narrow" panose="020B0606020202030204" pitchFamily="34" charset="0"/>
              </a:rPr>
              <a:t>CI </a:t>
            </a:r>
            <a:r>
              <a:rPr lang="de-DE" sz="900" dirty="0" smtClean="0">
                <a:solidFill>
                  <a:schemeClr val="tx1"/>
                </a:solidFill>
                <a:latin typeface="Arial Narrow" panose="020B0606020202030204" pitchFamily="34" charset="0"/>
              </a:rPr>
              <a:t>8-19kW</a:t>
            </a:r>
            <a:endParaRPr lang="en-GB" sz="900" dirty="0">
              <a:solidFill>
                <a:schemeClr val="tx1"/>
              </a:solidFill>
              <a:latin typeface="Arial Narrow" panose="020B0606020202030204" pitchFamily="34" charset="0"/>
            </a:endParaRPr>
          </a:p>
        </p:txBody>
      </p:sp>
      <p:sp>
        <p:nvSpPr>
          <p:cNvPr id="114" name="Rectangle 113"/>
          <p:cNvSpPr/>
          <p:nvPr/>
        </p:nvSpPr>
        <p:spPr>
          <a:xfrm>
            <a:off x="3626897" y="5408280"/>
            <a:ext cx="1521167" cy="144016"/>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100" dirty="0" err="1" smtClean="0">
                <a:solidFill>
                  <a:schemeClr val="tx1"/>
                </a:solidFill>
                <a:latin typeface="Arial Narrow" panose="020B0606020202030204" pitchFamily="34" charset="0"/>
                <a:cs typeface="Arial" panose="020B0604020202020204" pitchFamily="34" charset="0"/>
              </a:rPr>
              <a:t>Auxiliaries</a:t>
            </a:r>
            <a:r>
              <a:rPr lang="de-DE" sz="1100" dirty="0" smtClean="0">
                <a:solidFill>
                  <a:schemeClr val="tx1"/>
                </a:solidFill>
                <a:latin typeface="Arial Narrow" panose="020B0606020202030204" pitchFamily="34" charset="0"/>
                <a:cs typeface="Arial" panose="020B0604020202020204" pitchFamily="34" charset="0"/>
              </a:rPr>
              <a:t>  560-1000kW</a:t>
            </a:r>
            <a:endParaRPr lang="en-GB" sz="1100" dirty="0">
              <a:solidFill>
                <a:schemeClr val="tx1"/>
              </a:solidFill>
              <a:latin typeface="Arial Narrow" panose="020B0606020202030204" pitchFamily="34" charset="0"/>
              <a:cs typeface="Arial" panose="020B0604020202020204" pitchFamily="34" charset="0"/>
            </a:endParaRPr>
          </a:p>
        </p:txBody>
      </p:sp>
      <p:sp>
        <p:nvSpPr>
          <p:cNvPr id="115" name="TextBox 114"/>
          <p:cNvSpPr txBox="1"/>
          <p:nvPr/>
        </p:nvSpPr>
        <p:spPr>
          <a:xfrm>
            <a:off x="167922" y="1340768"/>
            <a:ext cx="1568058" cy="253916"/>
          </a:xfrm>
          <a:prstGeom prst="rect">
            <a:avLst/>
          </a:prstGeom>
          <a:noFill/>
        </p:spPr>
        <p:txBody>
          <a:bodyPr wrap="none" rtlCol="0">
            <a:spAutoFit/>
          </a:bodyPr>
          <a:lstStyle/>
          <a:p>
            <a:r>
              <a:rPr lang="de-DE" sz="1050" b="0" dirty="0" smtClean="0">
                <a:solidFill>
                  <a:schemeClr val="tx1"/>
                </a:solidFill>
                <a:latin typeface="Arial Narrow" panose="020B0606020202030204" pitchFamily="34" charset="0"/>
                <a:cs typeface="Arial" panose="020B0604020202020204" pitchFamily="34" charset="0"/>
              </a:rPr>
              <a:t>SI – Spark-</a:t>
            </a:r>
            <a:r>
              <a:rPr lang="de-DE" sz="1050" b="0" dirty="0" err="1" smtClean="0">
                <a:solidFill>
                  <a:schemeClr val="tx1"/>
                </a:solidFill>
                <a:latin typeface="Arial Narrow" panose="020B0606020202030204" pitchFamily="34" charset="0"/>
                <a:cs typeface="Arial" panose="020B0604020202020204" pitchFamily="34" charset="0"/>
              </a:rPr>
              <a:t>ignited</a:t>
            </a:r>
            <a:r>
              <a:rPr lang="de-DE" sz="1050" b="0" dirty="0" smtClean="0">
                <a:solidFill>
                  <a:schemeClr val="tx1"/>
                </a:solidFill>
                <a:latin typeface="Arial Narrow" panose="020B0606020202030204" pitchFamily="34" charset="0"/>
                <a:cs typeface="Arial" panose="020B0604020202020204" pitchFamily="34" charset="0"/>
              </a:rPr>
              <a:t> (</a:t>
            </a:r>
            <a:r>
              <a:rPr lang="de-DE" sz="1050" b="0" dirty="0" err="1" smtClean="0">
                <a:solidFill>
                  <a:schemeClr val="tx1"/>
                </a:solidFill>
                <a:latin typeface="Arial Narrow" panose="020B0606020202030204" pitchFamily="34" charset="0"/>
                <a:cs typeface="Arial" panose="020B0604020202020204" pitchFamily="34" charset="0"/>
              </a:rPr>
              <a:t>gasoline</a:t>
            </a:r>
            <a:r>
              <a:rPr lang="de-DE" sz="1050" b="0" dirty="0">
                <a:solidFill>
                  <a:schemeClr val="tx1"/>
                </a:solidFill>
                <a:latin typeface="Arial Narrow" panose="020B0606020202030204" pitchFamily="34" charset="0"/>
                <a:cs typeface="Arial" panose="020B0604020202020204" pitchFamily="34" charset="0"/>
              </a:rPr>
              <a:t>)</a:t>
            </a:r>
            <a:endParaRPr lang="en-GB" sz="1050" b="0" dirty="0" err="1" smtClean="0">
              <a:solidFill>
                <a:schemeClr val="tx1"/>
              </a:solidFill>
              <a:latin typeface="Arial Narrow" panose="020B0606020202030204" pitchFamily="34" charset="0"/>
              <a:cs typeface="Arial" panose="020B0604020202020204" pitchFamily="34" charset="0"/>
            </a:endParaRPr>
          </a:p>
        </p:txBody>
      </p:sp>
      <p:sp>
        <p:nvSpPr>
          <p:cNvPr id="116" name="TextBox 115"/>
          <p:cNvSpPr txBox="1"/>
          <p:nvPr/>
        </p:nvSpPr>
        <p:spPr>
          <a:xfrm>
            <a:off x="170276" y="3391108"/>
            <a:ext cx="1811714" cy="253916"/>
          </a:xfrm>
          <a:prstGeom prst="rect">
            <a:avLst/>
          </a:prstGeom>
          <a:noFill/>
        </p:spPr>
        <p:txBody>
          <a:bodyPr wrap="none" rtlCol="0">
            <a:spAutoFit/>
          </a:bodyPr>
          <a:lstStyle/>
          <a:p>
            <a:r>
              <a:rPr lang="de-DE" sz="1050" b="0" dirty="0" smtClean="0">
                <a:solidFill>
                  <a:schemeClr val="tx1"/>
                </a:solidFill>
                <a:latin typeface="Arial Narrow" panose="020B0606020202030204" pitchFamily="34" charset="0"/>
                <a:cs typeface="Arial" panose="020B0604020202020204" pitchFamily="34" charset="0"/>
              </a:rPr>
              <a:t>CI – </a:t>
            </a:r>
            <a:r>
              <a:rPr lang="de-DE" sz="1050" b="0" dirty="0" err="1" smtClean="0">
                <a:solidFill>
                  <a:schemeClr val="tx1"/>
                </a:solidFill>
                <a:latin typeface="Arial Narrow" panose="020B0606020202030204" pitchFamily="34" charset="0"/>
                <a:cs typeface="Arial" panose="020B0604020202020204" pitchFamily="34" charset="0"/>
              </a:rPr>
              <a:t>Compression-ignited</a:t>
            </a:r>
            <a:r>
              <a:rPr lang="de-DE" sz="1050" b="0" dirty="0" smtClean="0">
                <a:solidFill>
                  <a:schemeClr val="tx1"/>
                </a:solidFill>
                <a:latin typeface="Arial Narrow" panose="020B0606020202030204" pitchFamily="34" charset="0"/>
                <a:cs typeface="Arial" panose="020B0604020202020204" pitchFamily="34" charset="0"/>
              </a:rPr>
              <a:t> (</a:t>
            </a:r>
            <a:r>
              <a:rPr lang="de-DE" sz="1050" b="0" dirty="0" err="1" smtClean="0">
                <a:solidFill>
                  <a:schemeClr val="tx1"/>
                </a:solidFill>
                <a:latin typeface="Arial Narrow" panose="020B0606020202030204" pitchFamily="34" charset="0"/>
                <a:cs typeface="Arial" panose="020B0604020202020204" pitchFamily="34" charset="0"/>
              </a:rPr>
              <a:t>diesel</a:t>
            </a:r>
            <a:r>
              <a:rPr lang="de-DE" sz="1050" b="0" dirty="0" smtClean="0">
                <a:solidFill>
                  <a:schemeClr val="tx1"/>
                </a:solidFill>
                <a:latin typeface="Arial Narrow" panose="020B0606020202030204" pitchFamily="34" charset="0"/>
                <a:cs typeface="Arial" panose="020B0604020202020204" pitchFamily="34" charset="0"/>
              </a:rPr>
              <a:t>)</a:t>
            </a:r>
            <a:endParaRPr lang="en-GB" sz="1050" b="0" dirty="0" err="1" smtClean="0">
              <a:solidFill>
                <a:schemeClr val="tx1"/>
              </a:solidFill>
              <a:latin typeface="Arial Narrow" panose="020B0606020202030204" pitchFamily="34" charset="0"/>
              <a:cs typeface="Arial" panose="020B0604020202020204" pitchFamily="34" charset="0"/>
            </a:endParaRPr>
          </a:p>
        </p:txBody>
      </p:sp>
      <p:pic>
        <p:nvPicPr>
          <p:cNvPr id="117" name="Picture 1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48049" y="2880099"/>
            <a:ext cx="1231325" cy="660276"/>
          </a:xfrm>
          <a:prstGeom prst="rect">
            <a:avLst/>
          </a:prstGeom>
        </p:spPr>
      </p:pic>
      <p:pic>
        <p:nvPicPr>
          <p:cNvPr id="118" name="Picture 1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29049" y="2125203"/>
            <a:ext cx="511709" cy="511709"/>
          </a:xfrm>
          <a:prstGeom prst="rect">
            <a:avLst/>
          </a:prstGeom>
        </p:spPr>
      </p:pic>
      <p:sp>
        <p:nvSpPr>
          <p:cNvPr id="119" name="Rectangle 118"/>
          <p:cNvSpPr/>
          <p:nvPr/>
        </p:nvSpPr>
        <p:spPr>
          <a:xfrm>
            <a:off x="5004048" y="6418263"/>
            <a:ext cx="346075" cy="288925"/>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900" dirty="0">
              <a:solidFill>
                <a:schemeClr val="tx1"/>
              </a:solidFill>
              <a:latin typeface="Arial Narrow" panose="020B0606020202030204" pitchFamily="34" charset="0"/>
            </a:endParaRPr>
          </a:p>
        </p:txBody>
      </p:sp>
      <p:sp>
        <p:nvSpPr>
          <p:cNvPr id="120" name="Rectangle 119"/>
          <p:cNvSpPr/>
          <p:nvPr/>
        </p:nvSpPr>
        <p:spPr>
          <a:xfrm>
            <a:off x="5024686" y="6026150"/>
            <a:ext cx="347662" cy="287338"/>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900" dirty="0">
              <a:solidFill>
                <a:schemeClr val="tx1"/>
              </a:solidFill>
              <a:latin typeface="Arial Narrow" panose="020B0606020202030204" pitchFamily="34" charset="0"/>
            </a:endParaRPr>
          </a:p>
        </p:txBody>
      </p:sp>
      <p:sp>
        <p:nvSpPr>
          <p:cNvPr id="121" name="TextBox 2"/>
          <p:cNvSpPr txBox="1">
            <a:spLocks noChangeArrowheads="1"/>
          </p:cNvSpPr>
          <p:nvPr/>
        </p:nvSpPr>
        <p:spPr bwMode="auto">
          <a:xfrm>
            <a:off x="5394573" y="6043613"/>
            <a:ext cx="2670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de-DE" altLang="en-US" sz="1200" b="1" i="0">
                <a:solidFill>
                  <a:schemeClr val="tx1"/>
                </a:solidFill>
              </a:rPr>
              <a:t>Scope of Directive 97/68/EC</a:t>
            </a:r>
            <a:endParaRPr lang="en-GB" altLang="en-US" sz="1200" b="1" i="0">
              <a:solidFill>
                <a:schemeClr val="tx1"/>
              </a:solidFill>
            </a:endParaRPr>
          </a:p>
        </p:txBody>
      </p:sp>
      <p:sp>
        <p:nvSpPr>
          <p:cNvPr id="122" name="TextBox 66"/>
          <p:cNvSpPr txBox="1">
            <a:spLocks noChangeArrowheads="1"/>
          </p:cNvSpPr>
          <p:nvPr/>
        </p:nvSpPr>
        <p:spPr bwMode="auto">
          <a:xfrm>
            <a:off x="5400923" y="6453188"/>
            <a:ext cx="38475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de-DE" altLang="en-US" sz="1200" b="1" i="0" dirty="0" err="1">
                <a:solidFill>
                  <a:schemeClr val="tx1"/>
                </a:solidFill>
              </a:rPr>
              <a:t>Scope</a:t>
            </a:r>
            <a:r>
              <a:rPr lang="de-DE" altLang="en-US" sz="1200" b="1" i="0" dirty="0">
                <a:solidFill>
                  <a:schemeClr val="tx1"/>
                </a:solidFill>
              </a:rPr>
              <a:t> </a:t>
            </a:r>
            <a:r>
              <a:rPr lang="de-DE" altLang="en-US" sz="1200" b="1" i="0" dirty="0" smtClean="0">
                <a:solidFill>
                  <a:schemeClr val="tx1"/>
                </a:solidFill>
              </a:rPr>
              <a:t> </a:t>
            </a:r>
            <a:r>
              <a:rPr lang="de-DE" altLang="en-US" sz="1200" b="1" i="0" dirty="0" err="1" smtClean="0">
                <a:solidFill>
                  <a:schemeClr val="tx1"/>
                </a:solidFill>
              </a:rPr>
              <a:t>extensions</a:t>
            </a:r>
            <a:r>
              <a:rPr lang="de-DE" altLang="en-US" sz="1200" b="1" i="0" dirty="0" smtClean="0">
                <a:solidFill>
                  <a:schemeClr val="tx1"/>
                </a:solidFill>
              </a:rPr>
              <a:t> </a:t>
            </a:r>
            <a:r>
              <a:rPr lang="de-DE" altLang="en-US" sz="1200" b="1" i="0" dirty="0" err="1" smtClean="0">
                <a:solidFill>
                  <a:schemeClr val="tx1"/>
                </a:solidFill>
              </a:rPr>
              <a:t>new</a:t>
            </a:r>
            <a:r>
              <a:rPr lang="de-DE" altLang="en-US" sz="1200" b="1" i="0" dirty="0" smtClean="0">
                <a:solidFill>
                  <a:schemeClr val="tx1"/>
                </a:solidFill>
              </a:rPr>
              <a:t> NRMM Regulation</a:t>
            </a:r>
            <a:endParaRPr lang="en-GB" altLang="en-US" sz="1200" b="1" i="0" dirty="0">
              <a:solidFill>
                <a:schemeClr val="tx1"/>
              </a:solidFill>
            </a:endParaRPr>
          </a:p>
        </p:txBody>
      </p:sp>
    </p:spTree>
    <p:extLst>
      <p:ext uri="{BB962C8B-B14F-4D97-AF65-F5344CB8AC3E}">
        <p14:creationId xmlns:p14="http://schemas.microsoft.com/office/powerpoint/2010/main" val="800681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4"/>
          <p:cNvSpPr txBox="1">
            <a:spLocks noChangeArrowheads="1"/>
          </p:cNvSpPr>
          <p:nvPr/>
        </p:nvSpPr>
        <p:spPr bwMode="auto">
          <a:xfrm>
            <a:off x="179388" y="188640"/>
            <a:ext cx="35755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2400" b="0" dirty="0" err="1" smtClean="0">
                <a:solidFill>
                  <a:schemeClr val="bg1"/>
                </a:solidFill>
              </a:rPr>
              <a:t>Some</a:t>
            </a:r>
            <a:r>
              <a:rPr lang="fr-BE" altLang="en-US" sz="2400" b="0" dirty="0" smtClean="0">
                <a:solidFill>
                  <a:schemeClr val="bg1"/>
                </a:solidFill>
              </a:rPr>
              <a:t> key </a:t>
            </a:r>
            <a:r>
              <a:rPr lang="fr-BE" altLang="en-US" sz="2400" b="0" dirty="0" err="1" smtClean="0">
                <a:solidFill>
                  <a:schemeClr val="bg1"/>
                </a:solidFill>
              </a:rPr>
              <a:t>features</a:t>
            </a:r>
            <a:endParaRPr lang="fr-BE" altLang="en-US" sz="2400" b="0" dirty="0">
              <a:solidFill>
                <a:schemeClr val="bg1"/>
              </a:solidFill>
            </a:endParaRPr>
          </a:p>
          <a:p>
            <a:pPr eaLnBrk="1" hangingPunct="1"/>
            <a:r>
              <a:rPr lang="fr-BE" altLang="en-US" sz="2400" b="0" dirty="0" smtClean="0">
                <a:solidFill>
                  <a:schemeClr val="bg1"/>
                </a:solidFill>
              </a:rPr>
              <a:t>of the new </a:t>
            </a:r>
            <a:r>
              <a:rPr lang="fr-BE" altLang="en-US" sz="2400" b="0" dirty="0" err="1" smtClean="0">
                <a:solidFill>
                  <a:schemeClr val="bg1"/>
                </a:solidFill>
              </a:rPr>
              <a:t>Regulation</a:t>
            </a:r>
            <a:endParaRPr lang="en-GB" altLang="en-US" sz="2400" b="0" dirty="0">
              <a:solidFill>
                <a:schemeClr val="bg1"/>
              </a:solidFill>
            </a:endParaRPr>
          </a:p>
        </p:txBody>
      </p:sp>
      <p:sp>
        <p:nvSpPr>
          <p:cNvPr id="12" name="Content Placeholder 2"/>
          <p:cNvSpPr txBox="1">
            <a:spLocks/>
          </p:cNvSpPr>
          <p:nvPr/>
        </p:nvSpPr>
        <p:spPr bwMode="auto">
          <a:xfrm>
            <a:off x="251520" y="1628800"/>
            <a:ext cx="9108504"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spcAft>
                <a:spcPts val="1200"/>
              </a:spcAft>
            </a:pPr>
            <a:r>
              <a:rPr lang="en-GB" sz="2000" kern="0" dirty="0" smtClean="0"/>
              <a:t>Regulation</a:t>
            </a:r>
          </a:p>
          <a:p>
            <a:pPr>
              <a:spcAft>
                <a:spcPts val="1200"/>
              </a:spcAft>
            </a:pPr>
            <a:r>
              <a:rPr lang="de-DE" sz="2000" kern="0" dirty="0" smtClean="0"/>
              <a:t>Enhanced </a:t>
            </a:r>
            <a:r>
              <a:rPr lang="de-DE" sz="2000" kern="0" dirty="0" err="1" smtClean="0"/>
              <a:t>market-surveillance</a:t>
            </a:r>
            <a:r>
              <a:rPr lang="de-DE" sz="2000" kern="0" dirty="0" smtClean="0"/>
              <a:t> </a:t>
            </a:r>
            <a:r>
              <a:rPr lang="de-DE" sz="2000" kern="0" dirty="0" err="1" smtClean="0"/>
              <a:t>provisions</a:t>
            </a:r>
            <a:endParaRPr lang="de-DE" sz="2000" kern="0" dirty="0" smtClean="0"/>
          </a:p>
          <a:p>
            <a:pPr>
              <a:spcAft>
                <a:spcPts val="1200"/>
              </a:spcAft>
            </a:pPr>
            <a:r>
              <a:rPr lang="de-DE" sz="2000" kern="0" dirty="0" err="1" smtClean="0"/>
              <a:t>Simplification</a:t>
            </a:r>
            <a:r>
              <a:rPr lang="de-DE" sz="2000" kern="0" dirty="0" smtClean="0"/>
              <a:t> of administrative </a:t>
            </a:r>
            <a:r>
              <a:rPr lang="de-DE" sz="2000" kern="0" dirty="0" err="1" smtClean="0"/>
              <a:t>procedures</a:t>
            </a:r>
            <a:endParaRPr lang="de-DE" sz="2000" kern="0" dirty="0" smtClean="0"/>
          </a:p>
          <a:p>
            <a:pPr>
              <a:spcAft>
                <a:spcPts val="1200"/>
              </a:spcAft>
            </a:pPr>
            <a:r>
              <a:rPr lang="de-DE" sz="2000" kern="0" dirty="0" smtClean="0"/>
              <a:t>New </a:t>
            </a:r>
            <a:r>
              <a:rPr lang="de-DE" sz="2000" kern="0" dirty="0" err="1" smtClean="0"/>
              <a:t>transition</a:t>
            </a:r>
            <a:r>
              <a:rPr lang="de-DE" sz="2000" kern="0" dirty="0" smtClean="0"/>
              <a:t> </a:t>
            </a:r>
            <a:r>
              <a:rPr lang="de-DE" sz="2000" kern="0" dirty="0" err="1" smtClean="0"/>
              <a:t>scheme</a:t>
            </a:r>
            <a:r>
              <a:rPr lang="de-DE" sz="2000" kern="0" dirty="0" smtClean="0"/>
              <a:t>, </a:t>
            </a:r>
            <a:r>
              <a:rPr lang="de-DE" sz="2000" kern="0" dirty="0" err="1" smtClean="0"/>
              <a:t>with</a:t>
            </a:r>
            <a:r>
              <a:rPr lang="de-DE" sz="2000" kern="0" dirty="0"/>
              <a:t> </a:t>
            </a:r>
            <a:r>
              <a:rPr lang="de-DE" sz="2000" kern="0" dirty="0" err="1" smtClean="0"/>
              <a:t>staggered</a:t>
            </a:r>
            <a:r>
              <a:rPr lang="de-DE" sz="2000" kern="0" dirty="0" smtClean="0"/>
              <a:t> </a:t>
            </a:r>
            <a:r>
              <a:rPr lang="de-DE" sz="2000" kern="0" dirty="0" err="1"/>
              <a:t>introduction</a:t>
            </a:r>
            <a:r>
              <a:rPr lang="de-DE" sz="2000" kern="0" dirty="0"/>
              <a:t> </a:t>
            </a:r>
            <a:r>
              <a:rPr lang="de-DE" sz="2000" kern="0" dirty="0" err="1" smtClean="0"/>
              <a:t>dates</a:t>
            </a:r>
            <a:endParaRPr lang="de-DE" sz="2000" kern="0" dirty="0" smtClean="0"/>
          </a:p>
          <a:p>
            <a:pPr>
              <a:spcAft>
                <a:spcPts val="1200"/>
              </a:spcAft>
            </a:pPr>
            <a:r>
              <a:rPr lang="de-DE" sz="2000" u="sng" kern="0" dirty="0"/>
              <a:t>Monitoring of </a:t>
            </a:r>
            <a:r>
              <a:rPr lang="de-DE" sz="2000" u="sng" kern="0" dirty="0" err="1"/>
              <a:t>emissions</a:t>
            </a:r>
            <a:r>
              <a:rPr lang="de-DE" sz="2000" u="sng" kern="0" dirty="0"/>
              <a:t> </a:t>
            </a:r>
            <a:r>
              <a:rPr lang="de-DE" sz="2000" u="sng" kern="0" dirty="0" err="1"/>
              <a:t>from</a:t>
            </a:r>
            <a:r>
              <a:rPr lang="de-DE" sz="2000" u="sng" kern="0" dirty="0"/>
              <a:t> in-service </a:t>
            </a:r>
            <a:r>
              <a:rPr lang="de-DE" sz="2000" u="sng" kern="0" dirty="0" err="1"/>
              <a:t>engines</a:t>
            </a:r>
            <a:endParaRPr lang="en-GB" sz="2000" u="sng" kern="0" dirty="0"/>
          </a:p>
          <a:p>
            <a:pPr>
              <a:spcAft>
                <a:spcPts val="1200"/>
              </a:spcAft>
            </a:pPr>
            <a:r>
              <a:rPr lang="de-DE" sz="2000" kern="0" dirty="0" smtClean="0"/>
              <a:t>Type-</a:t>
            </a:r>
            <a:r>
              <a:rPr lang="de-DE" sz="2000" kern="0" dirty="0" err="1" smtClean="0"/>
              <a:t>approval</a:t>
            </a:r>
            <a:r>
              <a:rPr lang="de-DE" sz="2000" kern="0" dirty="0" smtClean="0"/>
              <a:t> also </a:t>
            </a:r>
            <a:r>
              <a:rPr lang="de-DE" sz="2000" kern="0" dirty="0" err="1" smtClean="0"/>
              <a:t>for</a:t>
            </a:r>
            <a:r>
              <a:rPr lang="de-DE" sz="2000" kern="0" dirty="0" smtClean="0"/>
              <a:t> </a:t>
            </a:r>
            <a:r>
              <a:rPr lang="de-DE" sz="2000" u="sng" kern="0" dirty="0" smtClean="0"/>
              <a:t>gas-</a:t>
            </a:r>
            <a:r>
              <a:rPr lang="de-DE" sz="2000" u="sng" kern="0" dirty="0" err="1" smtClean="0"/>
              <a:t>fuelled</a:t>
            </a:r>
            <a:r>
              <a:rPr lang="de-DE" sz="2000" u="sng" kern="0" dirty="0" smtClean="0"/>
              <a:t> </a:t>
            </a:r>
            <a:r>
              <a:rPr lang="de-DE" sz="2000" u="sng" kern="0" dirty="0" err="1" smtClean="0"/>
              <a:t>engines</a:t>
            </a:r>
            <a:r>
              <a:rPr lang="de-DE" sz="2000" u="sng" kern="0" dirty="0" smtClean="0"/>
              <a:t> </a:t>
            </a:r>
            <a:r>
              <a:rPr lang="de-DE" sz="2000" kern="0" dirty="0" smtClean="0"/>
              <a:t>(partial/mono)</a:t>
            </a:r>
          </a:p>
          <a:p>
            <a:pPr>
              <a:spcAft>
                <a:spcPts val="1200"/>
              </a:spcAft>
            </a:pPr>
            <a:r>
              <a:rPr lang="de-DE" sz="2000" kern="0" dirty="0" err="1" smtClean="0"/>
              <a:t>Eliminating</a:t>
            </a:r>
            <a:r>
              <a:rPr lang="de-DE" sz="2000" kern="0" dirty="0" smtClean="0"/>
              <a:t> "</a:t>
            </a:r>
            <a:r>
              <a:rPr lang="de-DE" sz="2000" kern="0" dirty="0" err="1" smtClean="0"/>
              <a:t>greyzones</a:t>
            </a:r>
            <a:r>
              <a:rPr lang="de-DE" sz="2000" kern="0" dirty="0" smtClean="0"/>
              <a:t>" </a:t>
            </a:r>
            <a:r>
              <a:rPr lang="de-DE" sz="1800" b="0" kern="0" dirty="0" smtClean="0"/>
              <a:t>(</a:t>
            </a:r>
            <a:r>
              <a:rPr lang="de-DE" sz="1800" b="0" kern="0" dirty="0" err="1" smtClean="0"/>
              <a:t>field</a:t>
            </a:r>
            <a:r>
              <a:rPr lang="de-DE" sz="1800" b="0" kern="0" dirty="0" smtClean="0"/>
              <a:t> </a:t>
            </a:r>
            <a:r>
              <a:rPr lang="de-DE" sz="1800" b="0" kern="0" dirty="0" err="1" smtClean="0"/>
              <a:t>testing</a:t>
            </a:r>
            <a:r>
              <a:rPr lang="de-DE" sz="1800" b="0" kern="0" dirty="0" smtClean="0"/>
              <a:t>, </a:t>
            </a:r>
            <a:r>
              <a:rPr lang="de-DE" sz="1800" b="0" kern="0" dirty="0" err="1" smtClean="0"/>
              <a:t>sep.</a:t>
            </a:r>
            <a:r>
              <a:rPr lang="de-DE" sz="1800" b="0" kern="0" dirty="0" smtClean="0"/>
              <a:t> </a:t>
            </a:r>
            <a:r>
              <a:rPr lang="de-DE" sz="1800" b="0" kern="0" dirty="0" err="1" smtClean="0"/>
              <a:t>shipment</a:t>
            </a:r>
            <a:r>
              <a:rPr lang="de-DE" sz="1800" b="0" kern="0" dirty="0" smtClean="0"/>
              <a:t>, ATEX,…)</a:t>
            </a:r>
          </a:p>
          <a:p>
            <a:pPr>
              <a:spcAft>
                <a:spcPts val="1200"/>
              </a:spcAft>
            </a:pPr>
            <a:r>
              <a:rPr lang="de-DE" sz="2000" kern="0" dirty="0" smtClean="0"/>
              <a:t>Early </a:t>
            </a:r>
            <a:r>
              <a:rPr lang="de-DE" sz="2000" kern="0" dirty="0"/>
              <a:t>type-</a:t>
            </a:r>
            <a:r>
              <a:rPr lang="de-DE" sz="2000" kern="0" dirty="0" err="1"/>
              <a:t>approval</a:t>
            </a:r>
            <a:r>
              <a:rPr lang="de-DE" sz="2000" kern="0" dirty="0"/>
              <a:t> </a:t>
            </a:r>
            <a:r>
              <a:rPr lang="de-DE" sz="2000" kern="0" dirty="0" err="1"/>
              <a:t>for</a:t>
            </a:r>
            <a:r>
              <a:rPr lang="de-DE" sz="2000" kern="0" dirty="0"/>
              <a:t> Stage </a:t>
            </a:r>
            <a:r>
              <a:rPr lang="de-DE" sz="2000" kern="0" dirty="0" smtClean="0"/>
              <a:t>V</a:t>
            </a:r>
            <a:endParaRPr lang="en-GB" sz="2000" kern="0" dirty="0" smtClean="0"/>
          </a:p>
          <a:p>
            <a:pPr marL="0" indent="0">
              <a:spcBef>
                <a:spcPts val="600"/>
              </a:spcBef>
              <a:buNone/>
            </a:pPr>
            <a:endParaRPr lang="en-GB" sz="2000" b="0" i="1" kern="0" dirty="0" smtClean="0"/>
          </a:p>
        </p:txBody>
      </p:sp>
    </p:spTree>
    <p:extLst>
      <p:ext uri="{BB962C8B-B14F-4D97-AF65-F5344CB8AC3E}">
        <p14:creationId xmlns:p14="http://schemas.microsoft.com/office/powerpoint/2010/main" val="2087203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6" name="TextBox 34"/>
          <p:cNvSpPr txBox="1">
            <a:spLocks noChangeArrowheads="1"/>
          </p:cNvSpPr>
          <p:nvPr/>
        </p:nvSpPr>
        <p:spPr bwMode="auto">
          <a:xfrm>
            <a:off x="200074" y="3358043"/>
            <a:ext cx="762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400" i="0" dirty="0" smtClean="0">
                <a:solidFill>
                  <a:srgbClr val="2D5EC1"/>
                </a:solidFill>
              </a:rPr>
              <a:t>2014</a:t>
            </a:r>
            <a:endParaRPr lang="fr-BE" altLang="en-US" sz="1400" i="0" dirty="0">
              <a:solidFill>
                <a:srgbClr val="2D5EC1"/>
              </a:solidFill>
            </a:endParaRPr>
          </a:p>
        </p:txBody>
      </p:sp>
      <p:cxnSp>
        <p:nvCxnSpPr>
          <p:cNvPr id="15389" name="Straight Connector 14348"/>
          <p:cNvCxnSpPr>
            <a:cxnSpLocks noChangeShapeType="1"/>
          </p:cNvCxnSpPr>
          <p:nvPr/>
        </p:nvCxnSpPr>
        <p:spPr bwMode="auto">
          <a:xfrm>
            <a:off x="294819" y="5085184"/>
            <a:ext cx="8424044" cy="0"/>
          </a:xfrm>
          <a:prstGeom prst="line">
            <a:avLst/>
          </a:prstGeom>
          <a:noFill/>
          <a:ln w="19050" algn="ctr">
            <a:solidFill>
              <a:srgbClr val="002060"/>
            </a:solidFill>
            <a:prstDash val="dash"/>
            <a:round/>
            <a:headEnd/>
            <a:tailEnd/>
          </a:ln>
          <a:extLst>
            <a:ext uri="{909E8E84-426E-40DD-AFC4-6F175D3DCCD1}">
              <a14:hiddenFill xmlns:a14="http://schemas.microsoft.com/office/drawing/2010/main">
                <a:noFill/>
              </a14:hiddenFill>
            </a:ext>
          </a:extLst>
        </p:spPr>
      </p:cxnSp>
      <p:sp>
        <p:nvSpPr>
          <p:cNvPr id="15390" name="TextBox 86"/>
          <p:cNvSpPr txBox="1">
            <a:spLocks noChangeArrowheads="1"/>
          </p:cNvSpPr>
          <p:nvPr/>
        </p:nvSpPr>
        <p:spPr bwMode="auto">
          <a:xfrm>
            <a:off x="230633" y="5042436"/>
            <a:ext cx="901701" cy="25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200" i="0" dirty="0">
                <a:solidFill>
                  <a:schemeClr val="tx1"/>
                </a:solidFill>
                <a:latin typeface="Arial Narrow" pitchFamily="34" charset="0"/>
              </a:rPr>
              <a:t>TODAY</a:t>
            </a:r>
          </a:p>
        </p:txBody>
      </p:sp>
      <p:sp>
        <p:nvSpPr>
          <p:cNvPr id="69" name="Chevron 68"/>
          <p:cNvSpPr/>
          <p:nvPr/>
        </p:nvSpPr>
        <p:spPr>
          <a:xfrm rot="5400000">
            <a:off x="752223" y="3278847"/>
            <a:ext cx="788201" cy="503237"/>
          </a:xfrm>
          <a:prstGeom prst="chevron">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chemeClr val="tx1"/>
              </a:solidFill>
            </a:endParaRPr>
          </a:p>
        </p:txBody>
      </p:sp>
      <p:sp>
        <p:nvSpPr>
          <p:cNvPr id="15369" name="TextBox 8"/>
          <p:cNvSpPr txBox="1">
            <a:spLocks noChangeArrowheads="1"/>
          </p:cNvSpPr>
          <p:nvPr/>
        </p:nvSpPr>
        <p:spPr bwMode="auto">
          <a:xfrm>
            <a:off x="891158" y="3377788"/>
            <a:ext cx="5052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50000"/>
              </a:lnSpc>
              <a:spcBef>
                <a:spcPct val="0"/>
              </a:spcBef>
              <a:buClrTx/>
              <a:buFontTx/>
              <a:buNone/>
            </a:pPr>
            <a:r>
              <a:rPr lang="fr-BE" altLang="en-US" sz="1200" i="0" dirty="0" err="1" smtClean="0"/>
              <a:t>Oct</a:t>
            </a:r>
            <a:endParaRPr lang="fr-BE" altLang="en-US" sz="1200" i="0" dirty="0" smtClean="0"/>
          </a:p>
          <a:p>
            <a:pPr algn="ctr" eaLnBrk="1" hangingPunct="1">
              <a:lnSpc>
                <a:spcPct val="50000"/>
              </a:lnSpc>
              <a:spcBef>
                <a:spcPct val="0"/>
              </a:spcBef>
              <a:buClrTx/>
              <a:buFontTx/>
              <a:buNone/>
            </a:pPr>
            <a:r>
              <a:rPr lang="fr-BE" altLang="en-US" sz="1200" i="0" dirty="0" smtClean="0"/>
              <a:t>-</a:t>
            </a:r>
          </a:p>
          <a:p>
            <a:pPr algn="ctr" eaLnBrk="1" hangingPunct="1">
              <a:lnSpc>
                <a:spcPct val="50000"/>
              </a:lnSpc>
              <a:spcBef>
                <a:spcPct val="0"/>
              </a:spcBef>
              <a:buClrTx/>
              <a:buFontTx/>
              <a:buNone/>
            </a:pPr>
            <a:r>
              <a:rPr lang="fr-BE" altLang="en-US" sz="1200" i="0" dirty="0" err="1" smtClean="0"/>
              <a:t>Dec</a:t>
            </a:r>
            <a:endParaRPr lang="fr-BE" altLang="en-US" sz="1200" i="0" dirty="0" smtClean="0"/>
          </a:p>
          <a:p>
            <a:pPr algn="ctr" eaLnBrk="1" hangingPunct="1">
              <a:spcBef>
                <a:spcPct val="0"/>
              </a:spcBef>
              <a:buClrTx/>
              <a:buFontTx/>
              <a:buNone/>
            </a:pPr>
            <a:endParaRPr lang="en-GB" altLang="en-US" sz="1200" i="0" dirty="0"/>
          </a:p>
        </p:txBody>
      </p:sp>
      <p:sp>
        <p:nvSpPr>
          <p:cNvPr id="74" name="Pentagon 73"/>
          <p:cNvSpPr/>
          <p:nvPr/>
        </p:nvSpPr>
        <p:spPr>
          <a:xfrm rot="5400000">
            <a:off x="1195280" y="3566653"/>
            <a:ext cx="1343884" cy="503238"/>
          </a:xfrm>
          <a:prstGeom prst="homePlate">
            <a:avLst/>
          </a:prstGeom>
          <a:solidFill>
            <a:srgbClr val="FFC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
        <p:nvSpPr>
          <p:cNvPr id="81" name="Pentagon 80"/>
          <p:cNvSpPr/>
          <p:nvPr/>
        </p:nvSpPr>
        <p:spPr>
          <a:xfrm rot="5400000">
            <a:off x="1837962" y="3561671"/>
            <a:ext cx="1353848" cy="503238"/>
          </a:xfrm>
          <a:prstGeom prst="homePlate">
            <a:avLst/>
          </a:prstGeom>
          <a:solidFill>
            <a:srgbClr val="00B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
        <p:nvSpPr>
          <p:cNvPr id="37" name="TextBox 81"/>
          <p:cNvSpPr txBox="1">
            <a:spLocks noChangeArrowheads="1"/>
          </p:cNvSpPr>
          <p:nvPr/>
        </p:nvSpPr>
        <p:spPr bwMode="auto">
          <a:xfrm>
            <a:off x="1626468" y="2787406"/>
            <a:ext cx="497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800" i="0" dirty="0" smtClean="0">
                <a:solidFill>
                  <a:srgbClr val="FFC000"/>
                </a:solidFill>
                <a:latin typeface="Arial Narrow" pitchFamily="34" charset="0"/>
              </a:rPr>
              <a:t>EP</a:t>
            </a:r>
            <a:endParaRPr lang="fr-BE" altLang="en-US" sz="1800" i="0" dirty="0">
              <a:solidFill>
                <a:srgbClr val="FFC000"/>
              </a:solidFill>
              <a:latin typeface="Arial Narrow" pitchFamily="34" charset="0"/>
            </a:endParaRPr>
          </a:p>
        </p:txBody>
      </p:sp>
      <p:sp>
        <p:nvSpPr>
          <p:cNvPr id="38" name="TextBox 81"/>
          <p:cNvSpPr txBox="1">
            <a:spLocks noChangeArrowheads="1"/>
          </p:cNvSpPr>
          <p:nvPr/>
        </p:nvSpPr>
        <p:spPr bwMode="auto">
          <a:xfrm>
            <a:off x="2051720" y="2780928"/>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800" i="0" dirty="0" smtClean="0">
                <a:solidFill>
                  <a:srgbClr val="00B050"/>
                </a:solidFill>
                <a:latin typeface="Arial Narrow" pitchFamily="34" charset="0"/>
              </a:rPr>
              <a:t>Council</a:t>
            </a:r>
            <a:endParaRPr lang="fr-BE" altLang="en-US" sz="1800" i="0" dirty="0">
              <a:solidFill>
                <a:srgbClr val="00B050"/>
              </a:solidFill>
              <a:latin typeface="Arial Narrow" pitchFamily="34" charset="0"/>
            </a:endParaRPr>
          </a:p>
        </p:txBody>
      </p:sp>
      <p:sp>
        <p:nvSpPr>
          <p:cNvPr id="41" name="Chevron 40"/>
          <p:cNvSpPr/>
          <p:nvPr/>
        </p:nvSpPr>
        <p:spPr>
          <a:xfrm rot="5400000">
            <a:off x="596345" y="4058038"/>
            <a:ext cx="1099956" cy="503237"/>
          </a:xfrm>
          <a:prstGeom prst="chevron">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chemeClr val="tx1"/>
              </a:solidFill>
            </a:endParaRPr>
          </a:p>
        </p:txBody>
      </p:sp>
      <p:sp>
        <p:nvSpPr>
          <p:cNvPr id="42" name="TextBox 34"/>
          <p:cNvSpPr txBox="1">
            <a:spLocks noChangeArrowheads="1"/>
          </p:cNvSpPr>
          <p:nvPr/>
        </p:nvSpPr>
        <p:spPr bwMode="auto">
          <a:xfrm>
            <a:off x="769739" y="4018402"/>
            <a:ext cx="76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i="0" dirty="0" smtClean="0">
                <a:solidFill>
                  <a:srgbClr val="2D5EC1"/>
                </a:solidFill>
              </a:rPr>
              <a:t>Jan</a:t>
            </a:r>
          </a:p>
          <a:p>
            <a:pPr algn="ctr" eaLnBrk="1" hangingPunct="1">
              <a:spcBef>
                <a:spcPct val="0"/>
              </a:spcBef>
              <a:buClrTx/>
              <a:buFontTx/>
              <a:buNone/>
            </a:pPr>
            <a:r>
              <a:rPr lang="fr-BE" altLang="en-US" sz="1200" i="0" dirty="0" smtClean="0">
                <a:solidFill>
                  <a:srgbClr val="2D5EC1"/>
                </a:solidFill>
              </a:rPr>
              <a:t>-</a:t>
            </a:r>
          </a:p>
          <a:p>
            <a:pPr algn="ctr" eaLnBrk="1" hangingPunct="1">
              <a:spcBef>
                <a:spcPct val="0"/>
              </a:spcBef>
              <a:buClrTx/>
              <a:buFontTx/>
              <a:buNone/>
            </a:pPr>
            <a:r>
              <a:rPr lang="fr-BE" altLang="en-US" sz="1200" i="0" dirty="0" err="1" smtClean="0">
                <a:solidFill>
                  <a:srgbClr val="2D5EC1"/>
                </a:solidFill>
              </a:rPr>
              <a:t>Dec</a:t>
            </a:r>
            <a:endParaRPr lang="fr-BE" altLang="en-US" sz="1200" i="0" dirty="0">
              <a:solidFill>
                <a:srgbClr val="2D5EC1"/>
              </a:solidFill>
            </a:endParaRPr>
          </a:p>
        </p:txBody>
      </p:sp>
      <p:sp>
        <p:nvSpPr>
          <p:cNvPr id="44" name="Pentagon 43"/>
          <p:cNvSpPr/>
          <p:nvPr/>
        </p:nvSpPr>
        <p:spPr>
          <a:xfrm rot="5400000">
            <a:off x="1785632" y="4681852"/>
            <a:ext cx="720080" cy="374613"/>
          </a:xfrm>
          <a:prstGeom prst="homePlate">
            <a:avLst/>
          </a:prstGeom>
          <a:pattFill prst="wdUpDiag">
            <a:fgClr>
              <a:srgbClr val="FFC000"/>
            </a:fgClr>
            <a:bgClr>
              <a:schemeClr val="bg1"/>
            </a:bgClr>
          </a:pattFill>
          <a:ln w="19050">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
        <p:nvSpPr>
          <p:cNvPr id="45" name="Pentagon 44"/>
          <p:cNvSpPr/>
          <p:nvPr/>
        </p:nvSpPr>
        <p:spPr>
          <a:xfrm rot="5400000">
            <a:off x="1909025" y="4680688"/>
            <a:ext cx="722411" cy="374613"/>
          </a:xfrm>
          <a:prstGeom prst="homePlate">
            <a:avLst/>
          </a:prstGeom>
          <a:pattFill prst="wdUpDiag">
            <a:fgClr>
              <a:srgbClr val="00B050"/>
            </a:fgClr>
            <a:bgClr>
              <a:schemeClr val="bg1"/>
            </a:bgClr>
          </a:pattFill>
          <a:ln w="1905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
        <p:nvSpPr>
          <p:cNvPr id="46" name="Pentagon 45"/>
          <p:cNvSpPr/>
          <p:nvPr/>
        </p:nvSpPr>
        <p:spPr>
          <a:xfrm rot="5400000">
            <a:off x="1560320" y="5705699"/>
            <a:ext cx="1340244" cy="503238"/>
          </a:xfrm>
          <a:prstGeom prst="homePlate">
            <a:avLst/>
          </a:prstGeom>
          <a:pattFill prst="wdUpDiag">
            <a:fgClr>
              <a:schemeClr val="bg2"/>
            </a:fgClr>
            <a:bgClr>
              <a:schemeClr val="bg1"/>
            </a:bgClr>
          </a:pattFill>
          <a:ln w="19050">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
        <p:nvSpPr>
          <p:cNvPr id="49" name="TextBox 81"/>
          <p:cNvSpPr txBox="1">
            <a:spLocks noChangeArrowheads="1"/>
          </p:cNvSpPr>
          <p:nvPr/>
        </p:nvSpPr>
        <p:spPr bwMode="auto">
          <a:xfrm>
            <a:off x="2608734" y="5046154"/>
            <a:ext cx="1728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200" b="0" i="0" dirty="0">
                <a:solidFill>
                  <a:schemeClr val="tx1"/>
                </a:solidFill>
                <a:latin typeface="Arial Narrow" pitchFamily="34" charset="0"/>
              </a:rPr>
              <a:t>Adoption by </a:t>
            </a:r>
            <a:r>
              <a:rPr lang="fr-BE" altLang="en-US" sz="1200" b="0" i="0" dirty="0" err="1" smtClean="0">
                <a:solidFill>
                  <a:schemeClr val="tx1"/>
                </a:solidFill>
                <a:latin typeface="Arial Narrow" pitchFamily="34" charset="0"/>
              </a:rPr>
              <a:t>Legislators</a:t>
            </a:r>
            <a:r>
              <a:rPr lang="fr-BE" altLang="en-US" sz="1200" b="0" i="0" dirty="0" smtClean="0">
                <a:solidFill>
                  <a:schemeClr val="tx1"/>
                </a:solidFill>
                <a:latin typeface="Arial Narrow" pitchFamily="34" charset="0"/>
              </a:rPr>
              <a:t> </a:t>
            </a:r>
            <a:endParaRPr lang="fr-BE" altLang="en-US" sz="1200" b="0" i="0" dirty="0">
              <a:solidFill>
                <a:schemeClr val="tx1"/>
              </a:solidFill>
              <a:latin typeface="Arial Narrow" pitchFamily="34" charset="0"/>
            </a:endParaRPr>
          </a:p>
        </p:txBody>
      </p:sp>
      <p:sp>
        <p:nvSpPr>
          <p:cNvPr id="50" name="TextBox 81"/>
          <p:cNvSpPr txBox="1">
            <a:spLocks noChangeArrowheads="1"/>
          </p:cNvSpPr>
          <p:nvPr/>
        </p:nvSpPr>
        <p:spPr bwMode="auto">
          <a:xfrm>
            <a:off x="2627784" y="5301208"/>
            <a:ext cx="2637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200" i="0" dirty="0" smtClean="0">
                <a:solidFill>
                  <a:schemeClr val="tx1"/>
                </a:solidFill>
                <a:latin typeface="Arial Narrow" pitchFamily="34" charset="0"/>
              </a:rPr>
              <a:t>Entry </a:t>
            </a:r>
            <a:r>
              <a:rPr lang="fr-BE" altLang="en-US" sz="1200" i="0" dirty="0" err="1" smtClean="0">
                <a:solidFill>
                  <a:schemeClr val="tx1"/>
                </a:solidFill>
                <a:latin typeface="Arial Narrow" pitchFamily="34" charset="0"/>
              </a:rPr>
              <a:t>into</a:t>
            </a:r>
            <a:r>
              <a:rPr lang="fr-BE" altLang="en-US" sz="1200" i="0" dirty="0" smtClean="0">
                <a:solidFill>
                  <a:schemeClr val="tx1"/>
                </a:solidFill>
                <a:latin typeface="Arial Narrow" pitchFamily="34" charset="0"/>
              </a:rPr>
              <a:t> force </a:t>
            </a:r>
            <a:r>
              <a:rPr lang="fr-BE" altLang="en-US" sz="1200" b="0" i="0" dirty="0" smtClean="0">
                <a:solidFill>
                  <a:schemeClr val="tx1"/>
                </a:solidFill>
                <a:latin typeface="Arial Narrow" pitchFamily="34" charset="0"/>
              </a:rPr>
              <a:t>of NRMM </a:t>
            </a:r>
            <a:r>
              <a:rPr lang="fr-BE" altLang="en-US" sz="1200" b="0" i="0" dirty="0" err="1">
                <a:solidFill>
                  <a:schemeClr val="tx1"/>
                </a:solidFill>
                <a:latin typeface="Arial Narrow" pitchFamily="34" charset="0"/>
              </a:rPr>
              <a:t>R</a:t>
            </a:r>
            <a:r>
              <a:rPr lang="fr-BE" altLang="en-US" sz="1200" b="0" i="0" dirty="0" err="1" smtClean="0">
                <a:solidFill>
                  <a:schemeClr val="tx1"/>
                </a:solidFill>
                <a:latin typeface="Arial Narrow" pitchFamily="34" charset="0"/>
              </a:rPr>
              <a:t>egulation</a:t>
            </a:r>
            <a:endParaRPr lang="fr-BE" altLang="en-US" sz="1200" b="0" i="0" dirty="0">
              <a:solidFill>
                <a:schemeClr val="tx1"/>
              </a:solidFill>
              <a:latin typeface="Arial Narrow" pitchFamily="34" charset="0"/>
            </a:endParaRPr>
          </a:p>
        </p:txBody>
      </p:sp>
      <p:cxnSp>
        <p:nvCxnSpPr>
          <p:cNvPr id="52" name="Straight Connector 14348"/>
          <p:cNvCxnSpPr>
            <a:cxnSpLocks noChangeShapeType="1"/>
          </p:cNvCxnSpPr>
          <p:nvPr/>
        </p:nvCxnSpPr>
        <p:spPr bwMode="auto">
          <a:xfrm flipV="1">
            <a:off x="1398761" y="5282982"/>
            <a:ext cx="4076091" cy="1"/>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8" name="TextBox 34"/>
          <p:cNvSpPr txBox="1">
            <a:spLocks noChangeArrowheads="1"/>
          </p:cNvSpPr>
          <p:nvPr/>
        </p:nvSpPr>
        <p:spPr bwMode="auto">
          <a:xfrm>
            <a:off x="179512" y="3913311"/>
            <a:ext cx="762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400" i="0" dirty="0" smtClean="0">
                <a:solidFill>
                  <a:srgbClr val="2D5EC1"/>
                </a:solidFill>
              </a:rPr>
              <a:t>2015</a:t>
            </a:r>
            <a:endParaRPr lang="fr-BE" altLang="en-US" sz="1400" i="0" dirty="0">
              <a:solidFill>
                <a:srgbClr val="2D5EC1"/>
              </a:solidFill>
            </a:endParaRPr>
          </a:p>
        </p:txBody>
      </p:sp>
      <p:sp>
        <p:nvSpPr>
          <p:cNvPr id="56" name="TextBox 34"/>
          <p:cNvSpPr txBox="1">
            <a:spLocks noChangeArrowheads="1"/>
          </p:cNvSpPr>
          <p:nvPr/>
        </p:nvSpPr>
        <p:spPr bwMode="auto">
          <a:xfrm>
            <a:off x="179388" y="4710025"/>
            <a:ext cx="762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400" i="0" dirty="0" smtClean="0">
                <a:solidFill>
                  <a:srgbClr val="2D5EC1"/>
                </a:solidFill>
              </a:rPr>
              <a:t>2016</a:t>
            </a:r>
            <a:endParaRPr lang="fr-BE" altLang="en-US" sz="1400" i="0" dirty="0">
              <a:solidFill>
                <a:srgbClr val="2D5EC1"/>
              </a:solidFill>
            </a:endParaRPr>
          </a:p>
        </p:txBody>
      </p:sp>
      <p:sp>
        <p:nvSpPr>
          <p:cNvPr id="59" name="Chevron 58"/>
          <p:cNvSpPr/>
          <p:nvPr/>
        </p:nvSpPr>
        <p:spPr>
          <a:xfrm rot="5400000">
            <a:off x="763199" y="5746586"/>
            <a:ext cx="766250" cy="503237"/>
          </a:xfrm>
          <a:prstGeom prst="chevron">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chemeClr val="tx1"/>
              </a:solidFill>
            </a:endParaRPr>
          </a:p>
        </p:txBody>
      </p:sp>
      <p:sp>
        <p:nvSpPr>
          <p:cNvPr id="60" name="TextBox 79"/>
          <p:cNvSpPr txBox="1">
            <a:spLocks noChangeArrowheads="1"/>
          </p:cNvSpPr>
          <p:nvPr/>
        </p:nvSpPr>
        <p:spPr bwMode="auto">
          <a:xfrm>
            <a:off x="894705" y="5770128"/>
            <a:ext cx="554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200" i="0" dirty="0" smtClean="0"/>
              <a:t>Jan-</a:t>
            </a:r>
          </a:p>
          <a:p>
            <a:pPr eaLnBrk="1" hangingPunct="1">
              <a:spcBef>
                <a:spcPct val="0"/>
              </a:spcBef>
              <a:buClrTx/>
              <a:buFontTx/>
              <a:buNone/>
            </a:pPr>
            <a:r>
              <a:rPr lang="fr-BE" altLang="en-US" sz="1200" i="0" dirty="0" smtClean="0"/>
              <a:t>Mar</a:t>
            </a:r>
            <a:endParaRPr lang="en-GB" altLang="en-US" sz="1200" i="0" dirty="0"/>
          </a:p>
        </p:txBody>
      </p:sp>
      <p:sp>
        <p:nvSpPr>
          <p:cNvPr id="61" name="TextBox 34"/>
          <p:cNvSpPr txBox="1">
            <a:spLocks noChangeArrowheads="1"/>
          </p:cNvSpPr>
          <p:nvPr/>
        </p:nvSpPr>
        <p:spPr bwMode="auto">
          <a:xfrm>
            <a:off x="179512" y="5641503"/>
            <a:ext cx="7620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400" i="0" dirty="0" smtClean="0">
                <a:solidFill>
                  <a:srgbClr val="2D5EC1"/>
                </a:solidFill>
              </a:rPr>
              <a:t>2017</a:t>
            </a:r>
            <a:endParaRPr lang="fr-BE" altLang="en-US" sz="1400" i="0" dirty="0">
              <a:solidFill>
                <a:srgbClr val="2D5EC1"/>
              </a:solidFill>
            </a:endParaRPr>
          </a:p>
        </p:txBody>
      </p:sp>
      <p:sp>
        <p:nvSpPr>
          <p:cNvPr id="65" name="Chevron 64"/>
          <p:cNvSpPr/>
          <p:nvPr/>
        </p:nvSpPr>
        <p:spPr>
          <a:xfrm rot="5400000">
            <a:off x="881555" y="2815693"/>
            <a:ext cx="531174" cy="503237"/>
          </a:xfrm>
          <a:prstGeom prst="chevron">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chemeClr val="tx1"/>
              </a:solidFill>
            </a:endParaRPr>
          </a:p>
        </p:txBody>
      </p:sp>
      <p:sp>
        <p:nvSpPr>
          <p:cNvPr id="15375" name="TextBox 79"/>
          <p:cNvSpPr txBox="1">
            <a:spLocks noChangeArrowheads="1"/>
          </p:cNvSpPr>
          <p:nvPr/>
        </p:nvSpPr>
        <p:spPr bwMode="auto">
          <a:xfrm>
            <a:off x="895097" y="2962405"/>
            <a:ext cx="503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200" i="0" dirty="0" smtClean="0"/>
              <a:t>Sep</a:t>
            </a:r>
            <a:endParaRPr lang="en-GB" altLang="en-US" sz="1200" i="0" dirty="0"/>
          </a:p>
        </p:txBody>
      </p:sp>
      <p:sp>
        <p:nvSpPr>
          <p:cNvPr id="71" name="TextBox 81"/>
          <p:cNvSpPr txBox="1">
            <a:spLocks noChangeArrowheads="1"/>
          </p:cNvSpPr>
          <p:nvPr/>
        </p:nvSpPr>
        <p:spPr bwMode="auto">
          <a:xfrm>
            <a:off x="5796136" y="6095037"/>
            <a:ext cx="24194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i="0" dirty="0" smtClean="0">
                <a:solidFill>
                  <a:schemeClr val="tx1"/>
                </a:solidFill>
                <a:latin typeface="Arial Narrow" pitchFamily="34" charset="0"/>
              </a:rPr>
              <a:t>Application </a:t>
            </a:r>
            <a:r>
              <a:rPr lang="fr-BE" altLang="en-US" sz="1200" b="0" i="0" dirty="0" smtClean="0">
                <a:solidFill>
                  <a:schemeClr val="tx1"/>
                </a:solidFill>
                <a:latin typeface="Arial Narrow" pitchFamily="34" charset="0"/>
              </a:rPr>
              <a:t>of NRMM </a:t>
            </a:r>
            <a:r>
              <a:rPr lang="fr-BE" altLang="en-US" sz="1200" b="0" i="0" dirty="0" err="1" smtClean="0">
                <a:solidFill>
                  <a:schemeClr val="tx1"/>
                </a:solidFill>
                <a:latin typeface="Arial Narrow" pitchFamily="34" charset="0"/>
              </a:rPr>
              <a:t>Regulation</a:t>
            </a:r>
            <a:endParaRPr lang="fr-BE" altLang="en-US" sz="1200" b="0" i="0" dirty="0" smtClean="0">
              <a:solidFill>
                <a:schemeClr val="tx1"/>
              </a:solidFill>
              <a:latin typeface="Arial Narrow" pitchFamily="34" charset="0"/>
            </a:endParaRPr>
          </a:p>
          <a:p>
            <a:pPr algn="ctr" eaLnBrk="1" hangingPunct="1">
              <a:spcBef>
                <a:spcPct val="0"/>
              </a:spcBef>
              <a:buClrTx/>
              <a:buFontTx/>
              <a:buNone/>
            </a:pPr>
            <a:r>
              <a:rPr lang="fr-BE" altLang="en-US" sz="1200" i="0" dirty="0" smtClean="0">
                <a:solidFill>
                  <a:schemeClr val="tx1"/>
                </a:solidFill>
                <a:latin typeface="Arial Narrow" pitchFamily="34" charset="0"/>
              </a:rPr>
              <a:t>+ </a:t>
            </a:r>
          </a:p>
          <a:p>
            <a:pPr algn="ctr" eaLnBrk="1" hangingPunct="1">
              <a:spcBef>
                <a:spcPct val="0"/>
              </a:spcBef>
              <a:buClrTx/>
              <a:buFontTx/>
              <a:buNone/>
            </a:pPr>
            <a:r>
              <a:rPr lang="fr-BE" altLang="en-US" sz="1200" i="0" dirty="0" err="1" smtClean="0">
                <a:solidFill>
                  <a:schemeClr val="tx1"/>
                </a:solidFill>
                <a:latin typeface="Arial Narrow" pitchFamily="34" charset="0"/>
              </a:rPr>
              <a:t>Repeal</a:t>
            </a:r>
            <a:r>
              <a:rPr lang="fr-BE" altLang="en-US" sz="1200" i="0" dirty="0" smtClean="0">
                <a:solidFill>
                  <a:schemeClr val="tx1"/>
                </a:solidFill>
                <a:latin typeface="Arial Narrow" pitchFamily="34" charset="0"/>
              </a:rPr>
              <a:t> </a:t>
            </a:r>
            <a:r>
              <a:rPr lang="fr-BE" altLang="en-US" sz="1200" b="0" i="0" dirty="0" smtClean="0">
                <a:solidFill>
                  <a:schemeClr val="tx1"/>
                </a:solidFill>
                <a:latin typeface="Arial Narrow" pitchFamily="34" charset="0"/>
              </a:rPr>
              <a:t>of </a:t>
            </a:r>
            <a:r>
              <a:rPr lang="fr-BE" altLang="en-US" sz="1200" b="0" i="0" dirty="0" err="1" smtClean="0">
                <a:solidFill>
                  <a:schemeClr val="tx1"/>
                </a:solidFill>
                <a:latin typeface="Arial Narrow" pitchFamily="34" charset="0"/>
              </a:rPr>
              <a:t>Dir</a:t>
            </a:r>
            <a:r>
              <a:rPr lang="fr-BE" altLang="en-US" sz="1200" b="0" i="0" dirty="0" smtClean="0">
                <a:solidFill>
                  <a:schemeClr val="tx1"/>
                </a:solidFill>
                <a:latin typeface="Arial Narrow" pitchFamily="34" charset="0"/>
              </a:rPr>
              <a:t> 97/68/EC</a:t>
            </a:r>
            <a:endParaRPr lang="fr-BE" altLang="en-US" sz="1200" b="0" i="0" dirty="0">
              <a:solidFill>
                <a:schemeClr val="tx1"/>
              </a:solidFill>
              <a:latin typeface="Arial Narrow" pitchFamily="34" charset="0"/>
            </a:endParaRPr>
          </a:p>
        </p:txBody>
      </p:sp>
      <p:cxnSp>
        <p:nvCxnSpPr>
          <p:cNvPr id="73" name="Straight Connector 14348"/>
          <p:cNvCxnSpPr>
            <a:cxnSpLocks noChangeShapeType="1"/>
          </p:cNvCxnSpPr>
          <p:nvPr/>
        </p:nvCxnSpPr>
        <p:spPr bwMode="auto">
          <a:xfrm>
            <a:off x="1423487" y="5798770"/>
            <a:ext cx="7324977"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51" name="Pentagon 50"/>
          <p:cNvSpPr/>
          <p:nvPr/>
        </p:nvSpPr>
        <p:spPr>
          <a:xfrm rot="5400000">
            <a:off x="5276628" y="6108749"/>
            <a:ext cx="534143" cy="503238"/>
          </a:xfrm>
          <a:prstGeom prst="homePlate">
            <a:avLst/>
          </a:prstGeom>
          <a:pattFill prst="wdUpDiag">
            <a:fgClr>
              <a:schemeClr val="tx1"/>
            </a:fgClr>
            <a:bgClr>
              <a:schemeClr val="bg1"/>
            </a:bgClr>
          </a:pattFill>
          <a:ln w="1905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
        <p:nvSpPr>
          <p:cNvPr id="72" name="TextBox 14"/>
          <p:cNvSpPr txBox="1">
            <a:spLocks noChangeArrowheads="1"/>
          </p:cNvSpPr>
          <p:nvPr/>
        </p:nvSpPr>
        <p:spPr bwMode="auto">
          <a:xfrm>
            <a:off x="179388" y="404813"/>
            <a:ext cx="28408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2400" b="0" dirty="0" smtClean="0">
                <a:solidFill>
                  <a:schemeClr val="bg1"/>
                </a:solidFill>
              </a:rPr>
              <a:t>Adoption </a:t>
            </a:r>
            <a:r>
              <a:rPr lang="fr-BE" altLang="en-US" sz="2400" b="0" dirty="0" err="1" smtClean="0">
                <a:solidFill>
                  <a:schemeClr val="bg1"/>
                </a:solidFill>
              </a:rPr>
              <a:t>process</a:t>
            </a:r>
            <a:endParaRPr lang="en-GB" altLang="en-US" sz="2400" b="0" dirty="0">
              <a:solidFill>
                <a:schemeClr val="bg1"/>
              </a:solidFill>
            </a:endParaRPr>
          </a:p>
        </p:txBody>
      </p:sp>
      <p:grpSp>
        <p:nvGrpSpPr>
          <p:cNvPr id="75" name="Group 74"/>
          <p:cNvGrpSpPr/>
          <p:nvPr/>
        </p:nvGrpSpPr>
        <p:grpSpPr>
          <a:xfrm>
            <a:off x="3244088" y="1581731"/>
            <a:ext cx="2664296" cy="1224136"/>
            <a:chOff x="2987824" y="3861048"/>
            <a:chExt cx="2664296" cy="1224136"/>
          </a:xfrm>
        </p:grpSpPr>
        <p:grpSp>
          <p:nvGrpSpPr>
            <p:cNvPr id="76" name="Group 75"/>
            <p:cNvGrpSpPr/>
            <p:nvPr/>
          </p:nvGrpSpPr>
          <p:grpSpPr>
            <a:xfrm>
              <a:off x="2987824" y="3861048"/>
              <a:ext cx="2664296" cy="1168194"/>
              <a:chOff x="179388" y="1340768"/>
              <a:chExt cx="8785100" cy="4608512"/>
            </a:xfrm>
          </p:grpSpPr>
          <p:sp>
            <p:nvSpPr>
              <p:cNvPr id="79" name="Rectangle 78"/>
              <p:cNvSpPr/>
              <p:nvPr/>
            </p:nvSpPr>
            <p:spPr>
              <a:xfrm>
                <a:off x="179388" y="1340768"/>
                <a:ext cx="2880320" cy="3534938"/>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80" name="Rectangle 79"/>
              <p:cNvSpPr/>
              <p:nvPr/>
            </p:nvSpPr>
            <p:spPr>
              <a:xfrm>
                <a:off x="3131840" y="1556792"/>
                <a:ext cx="2880320" cy="3888432"/>
              </a:xfrm>
              <a:prstGeom prst="rect">
                <a:avLst/>
              </a:prstGeom>
              <a:solidFill>
                <a:schemeClr val="accent1"/>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83" name="Rectangle 82"/>
              <p:cNvSpPr/>
              <p:nvPr/>
            </p:nvSpPr>
            <p:spPr>
              <a:xfrm>
                <a:off x="6084168" y="2060848"/>
                <a:ext cx="2880320" cy="3888432"/>
              </a:xfrm>
              <a:prstGeom prst="rect">
                <a:avLst/>
              </a:prstGeom>
              <a:solidFill>
                <a:srgbClr val="BAE18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77" name="TextBox 76"/>
            <p:cNvSpPr txBox="1"/>
            <p:nvPr/>
          </p:nvSpPr>
          <p:spPr>
            <a:xfrm>
              <a:off x="3013227" y="3894728"/>
              <a:ext cx="768159" cy="830997"/>
            </a:xfrm>
            <a:prstGeom prst="rect">
              <a:avLst/>
            </a:prstGeom>
            <a:noFill/>
          </p:spPr>
          <p:txBody>
            <a:bodyPr wrap="none" rtlCol="0">
              <a:spAutoFit/>
            </a:bodyPr>
            <a:lstStyle/>
            <a:p>
              <a:pPr algn="ctr"/>
              <a:r>
                <a:rPr lang="de-DE" sz="400" dirty="0" smtClean="0">
                  <a:solidFill>
                    <a:srgbClr val="0F5494"/>
                  </a:solidFill>
                </a:rPr>
                <a:t>NRMM </a:t>
              </a:r>
              <a:r>
                <a:rPr lang="de-DE" sz="400" dirty="0">
                  <a:solidFill>
                    <a:srgbClr val="0F5494"/>
                  </a:solidFill>
                </a:rPr>
                <a:t>R</a:t>
              </a:r>
              <a:r>
                <a:rPr lang="de-DE" sz="400" dirty="0" smtClean="0">
                  <a:solidFill>
                    <a:srgbClr val="0F5494"/>
                  </a:solidFill>
                </a:rPr>
                <a:t>egulation</a:t>
              </a:r>
            </a:p>
            <a:p>
              <a:pPr algn="ctr"/>
              <a:endParaRPr lang="de-DE" sz="400" dirty="0" smtClean="0">
                <a:solidFill>
                  <a:srgbClr val="0F5494"/>
                </a:solidFill>
              </a:endParaRPr>
            </a:p>
            <a:p>
              <a:pPr algn="ctr"/>
              <a:r>
                <a:rPr lang="de-DE" sz="400" b="0" dirty="0" smtClean="0">
                  <a:solidFill>
                    <a:srgbClr val="0F5494"/>
                  </a:solidFill>
                </a:rPr>
                <a:t>Co-</a:t>
              </a:r>
              <a:r>
                <a:rPr lang="de-DE" sz="400" b="0" dirty="0" err="1" smtClean="0">
                  <a:solidFill>
                    <a:srgbClr val="0F5494"/>
                  </a:solidFill>
                </a:rPr>
                <a:t>Decision</a:t>
              </a:r>
              <a:r>
                <a:rPr lang="de-DE" sz="400" b="0" dirty="0" smtClean="0">
                  <a:solidFill>
                    <a:srgbClr val="0F5494"/>
                  </a:solidFill>
                </a:rPr>
                <a:t> </a:t>
              </a:r>
              <a:r>
                <a:rPr lang="de-DE" sz="400" b="0" dirty="0" err="1" smtClean="0">
                  <a:solidFill>
                    <a:srgbClr val="0F5494"/>
                  </a:solidFill>
                </a:rPr>
                <a:t>Act</a:t>
              </a:r>
              <a:r>
                <a:rPr lang="de-DE" sz="400" b="0" dirty="0" smtClean="0">
                  <a:solidFill>
                    <a:srgbClr val="0F5494"/>
                  </a:solidFill>
                </a:rPr>
                <a:t> (CDA)</a:t>
              </a:r>
            </a:p>
            <a:p>
              <a:pPr algn="ctr"/>
              <a:endParaRPr lang="de-DE" sz="400" b="0" dirty="0">
                <a:solidFill>
                  <a:srgbClr val="0F5494"/>
                </a:solidFill>
              </a:endParaRPr>
            </a:p>
            <a:p>
              <a:pPr algn="ctr"/>
              <a:r>
                <a:rPr lang="de-DE" sz="300" b="0" i="1" dirty="0" smtClean="0">
                  <a:solidFill>
                    <a:srgbClr val="0F5494"/>
                  </a:solidFill>
                </a:rPr>
                <a:t>Essential </a:t>
              </a:r>
              <a:r>
                <a:rPr lang="de-DE" sz="300" b="0" i="1" dirty="0" err="1" smtClean="0">
                  <a:solidFill>
                    <a:srgbClr val="0F5494"/>
                  </a:solidFill>
                </a:rPr>
                <a:t>elements</a:t>
              </a:r>
              <a:endParaRPr lang="de-DE" sz="300" b="0" i="1" dirty="0" smtClean="0">
                <a:solidFill>
                  <a:srgbClr val="0F5494"/>
                </a:solidFill>
              </a:endParaRPr>
            </a:p>
            <a:p>
              <a:pPr algn="ctr"/>
              <a:endParaRPr lang="de-DE" sz="300" b="0" dirty="0" smtClean="0">
                <a:solidFill>
                  <a:srgbClr val="0F5494"/>
                </a:solidFill>
              </a:endParaRPr>
            </a:p>
            <a:p>
              <a:pPr algn="ctr"/>
              <a:endParaRPr lang="de-DE" sz="300" b="0" dirty="0">
                <a:solidFill>
                  <a:srgbClr val="0F5494"/>
                </a:solidFill>
              </a:endParaRPr>
            </a:p>
            <a:p>
              <a:pPr algn="ctr"/>
              <a:r>
                <a:rPr lang="de-DE" sz="300" b="0" dirty="0" smtClean="0">
                  <a:solidFill>
                    <a:srgbClr val="0F5494"/>
                  </a:solidFill>
                </a:rPr>
                <a:t>Recitals</a:t>
              </a:r>
            </a:p>
            <a:p>
              <a:pPr algn="ctr"/>
              <a:r>
                <a:rPr lang="de-DE" sz="300" b="0" dirty="0" err="1" smtClean="0">
                  <a:solidFill>
                    <a:srgbClr val="0F5494"/>
                  </a:solidFill>
                </a:rPr>
                <a:t>Chapters</a:t>
              </a:r>
              <a:r>
                <a:rPr lang="de-DE" sz="300" b="0" dirty="0" smtClean="0">
                  <a:solidFill>
                    <a:srgbClr val="0F5494"/>
                  </a:solidFill>
                </a:rPr>
                <a:t> &amp; </a:t>
              </a:r>
              <a:r>
                <a:rPr lang="de-DE" sz="300" b="0" dirty="0" err="1" smtClean="0">
                  <a:solidFill>
                    <a:srgbClr val="0F5494"/>
                  </a:solidFill>
                </a:rPr>
                <a:t>Articles</a:t>
              </a:r>
              <a:endParaRPr lang="de-DE" sz="300" b="0" dirty="0" smtClean="0">
                <a:solidFill>
                  <a:srgbClr val="0F5494"/>
                </a:solidFill>
              </a:endParaRPr>
            </a:p>
            <a:p>
              <a:pPr algn="ctr"/>
              <a:r>
                <a:rPr lang="de-DE" sz="300" b="0" dirty="0" smtClean="0">
                  <a:solidFill>
                    <a:srgbClr val="0F5494"/>
                  </a:solidFill>
                </a:rPr>
                <a:t>Annexes</a:t>
              </a:r>
            </a:p>
            <a:p>
              <a:pPr algn="ctr"/>
              <a:endParaRPr lang="de-DE" sz="300" b="0" dirty="0" smtClean="0">
                <a:solidFill>
                  <a:srgbClr val="0F5494"/>
                </a:solidFill>
              </a:endParaRPr>
            </a:p>
            <a:p>
              <a:pPr algn="ctr"/>
              <a:endParaRPr lang="de-DE" sz="300" b="0" dirty="0" smtClean="0">
                <a:solidFill>
                  <a:srgbClr val="0F5494"/>
                </a:solidFill>
              </a:endParaRPr>
            </a:p>
            <a:p>
              <a:pPr algn="ctr"/>
              <a:endParaRPr lang="de-DE" sz="300" b="0" dirty="0" smtClean="0">
                <a:solidFill>
                  <a:srgbClr val="0F5494"/>
                </a:solidFill>
              </a:endParaRPr>
            </a:p>
            <a:p>
              <a:pPr algn="ctr"/>
              <a:endParaRPr lang="en-GB" sz="400" b="0" dirty="0" err="1" smtClean="0">
                <a:solidFill>
                  <a:srgbClr val="0F5494"/>
                </a:solidFill>
              </a:endParaRPr>
            </a:p>
          </p:txBody>
        </p:sp>
        <p:sp>
          <p:nvSpPr>
            <p:cNvPr id="78" name="TextBox 77"/>
            <p:cNvSpPr txBox="1"/>
            <p:nvPr/>
          </p:nvSpPr>
          <p:spPr>
            <a:xfrm>
              <a:off x="3840329" y="3992577"/>
              <a:ext cx="947695" cy="1092607"/>
            </a:xfrm>
            <a:prstGeom prst="rect">
              <a:avLst/>
            </a:prstGeom>
            <a:noFill/>
          </p:spPr>
          <p:txBody>
            <a:bodyPr wrap="none" rtlCol="0">
              <a:spAutoFit/>
            </a:bodyPr>
            <a:lstStyle/>
            <a:p>
              <a:pPr algn="ctr"/>
              <a:r>
                <a:rPr lang="de-DE" sz="400" dirty="0" err="1" smtClean="0">
                  <a:solidFill>
                    <a:srgbClr val="0F5494"/>
                  </a:solidFill>
                </a:rPr>
                <a:t>Supplementing</a:t>
              </a:r>
              <a:r>
                <a:rPr lang="de-DE" sz="400" dirty="0" smtClean="0">
                  <a:solidFill>
                    <a:srgbClr val="0F5494"/>
                  </a:solidFill>
                </a:rPr>
                <a:t> Regulation</a:t>
              </a:r>
            </a:p>
            <a:p>
              <a:pPr algn="ctr"/>
              <a:r>
                <a:rPr lang="de-DE" sz="400" dirty="0">
                  <a:solidFill>
                    <a:srgbClr val="0F5494"/>
                  </a:solidFill>
                </a:rPr>
                <a:t>o</a:t>
              </a:r>
              <a:r>
                <a:rPr lang="de-DE" sz="400" dirty="0" smtClean="0">
                  <a:solidFill>
                    <a:srgbClr val="0F5494"/>
                  </a:solidFill>
                </a:rPr>
                <a:t>n NRMM</a:t>
              </a:r>
            </a:p>
            <a:p>
              <a:pPr algn="ctr"/>
              <a:endParaRPr lang="de-DE" sz="500" dirty="0" smtClean="0">
                <a:solidFill>
                  <a:srgbClr val="0F5494"/>
                </a:solidFill>
              </a:endParaRPr>
            </a:p>
            <a:p>
              <a:pPr algn="ctr"/>
              <a:r>
                <a:rPr lang="de-DE" sz="500" b="0" dirty="0" err="1" smtClean="0">
                  <a:solidFill>
                    <a:srgbClr val="0F5494"/>
                  </a:solidFill>
                </a:rPr>
                <a:t>Delegated</a:t>
              </a:r>
              <a:r>
                <a:rPr lang="de-DE" sz="500" b="0" dirty="0" smtClean="0">
                  <a:solidFill>
                    <a:srgbClr val="0F5494"/>
                  </a:solidFill>
                </a:rPr>
                <a:t> </a:t>
              </a:r>
              <a:r>
                <a:rPr lang="de-DE" sz="500" b="0" dirty="0" err="1" smtClean="0">
                  <a:solidFill>
                    <a:srgbClr val="0F5494"/>
                  </a:solidFill>
                </a:rPr>
                <a:t>Act</a:t>
              </a:r>
              <a:r>
                <a:rPr lang="de-DE" sz="500" b="0" dirty="0" smtClean="0">
                  <a:solidFill>
                    <a:srgbClr val="0F5494"/>
                  </a:solidFill>
                </a:rPr>
                <a:t> (DA)</a:t>
              </a:r>
            </a:p>
            <a:p>
              <a:pPr algn="ctr"/>
              <a:endParaRPr lang="de-DE" sz="500" b="0" dirty="0">
                <a:solidFill>
                  <a:srgbClr val="0F5494"/>
                </a:solidFill>
              </a:endParaRPr>
            </a:p>
            <a:p>
              <a:pPr algn="ctr"/>
              <a:r>
                <a:rPr lang="de-DE" sz="400" b="0" i="1" dirty="0" smtClean="0">
                  <a:solidFill>
                    <a:srgbClr val="0F5494"/>
                  </a:solidFill>
                </a:rPr>
                <a:t>Non-Essential </a:t>
              </a:r>
              <a:r>
                <a:rPr lang="de-DE" sz="400" b="0" i="1" dirty="0" err="1" smtClean="0">
                  <a:solidFill>
                    <a:srgbClr val="0F5494"/>
                  </a:solidFill>
                </a:rPr>
                <a:t>elements</a:t>
              </a:r>
              <a:endParaRPr lang="de-DE" sz="400" b="0" i="1" dirty="0" smtClean="0">
                <a:solidFill>
                  <a:srgbClr val="0F5494"/>
                </a:solidFill>
              </a:endParaRPr>
            </a:p>
            <a:p>
              <a:pPr algn="ctr"/>
              <a:endParaRPr lang="de-DE" sz="400" b="0" dirty="0" smtClean="0">
                <a:solidFill>
                  <a:srgbClr val="0F5494"/>
                </a:solidFill>
              </a:endParaRPr>
            </a:p>
            <a:p>
              <a:pPr algn="ctr"/>
              <a:endParaRPr lang="de-DE" sz="400" b="0" dirty="0">
                <a:solidFill>
                  <a:srgbClr val="0F5494"/>
                </a:solidFill>
              </a:endParaRPr>
            </a:p>
            <a:p>
              <a:pPr algn="ctr"/>
              <a:r>
                <a:rPr lang="de-DE" sz="400" b="0" dirty="0">
                  <a:solidFill>
                    <a:srgbClr val="0F5494"/>
                  </a:solidFill>
                </a:rPr>
                <a:t>Recitals</a:t>
              </a:r>
            </a:p>
            <a:p>
              <a:pPr algn="ctr"/>
              <a:r>
                <a:rPr lang="de-DE" sz="400" b="0" dirty="0" err="1" smtClean="0">
                  <a:solidFill>
                    <a:srgbClr val="0F5494"/>
                  </a:solidFill>
                </a:rPr>
                <a:t>Chapters</a:t>
              </a:r>
              <a:r>
                <a:rPr lang="de-DE" sz="400" b="0" dirty="0" smtClean="0">
                  <a:solidFill>
                    <a:srgbClr val="0F5494"/>
                  </a:solidFill>
                </a:rPr>
                <a:t> &amp; </a:t>
              </a:r>
              <a:r>
                <a:rPr lang="de-DE" sz="400" b="0" dirty="0" err="1" smtClean="0">
                  <a:solidFill>
                    <a:srgbClr val="0F5494"/>
                  </a:solidFill>
                </a:rPr>
                <a:t>Articles</a:t>
              </a:r>
              <a:endParaRPr lang="de-DE" sz="400" b="0" dirty="0" smtClean="0">
                <a:solidFill>
                  <a:srgbClr val="0F5494"/>
                </a:solidFill>
              </a:endParaRPr>
            </a:p>
            <a:p>
              <a:pPr algn="ctr"/>
              <a:r>
                <a:rPr lang="de-DE" sz="400" b="0" dirty="0" smtClean="0">
                  <a:solidFill>
                    <a:srgbClr val="0F5494"/>
                  </a:solidFill>
                </a:rPr>
                <a:t>Annexes</a:t>
              </a:r>
            </a:p>
            <a:p>
              <a:pPr algn="ctr"/>
              <a:endParaRPr lang="de-DE" sz="400" b="0" dirty="0">
                <a:solidFill>
                  <a:srgbClr val="0F5494"/>
                </a:solidFill>
              </a:endParaRPr>
            </a:p>
            <a:p>
              <a:pPr algn="ctr"/>
              <a:endParaRPr lang="de-DE" sz="400" b="0" dirty="0" smtClean="0">
                <a:solidFill>
                  <a:srgbClr val="0F5494"/>
                </a:solidFill>
              </a:endParaRPr>
            </a:p>
            <a:p>
              <a:pPr algn="ctr"/>
              <a:endParaRPr lang="de-DE" sz="400" b="0" dirty="0" smtClean="0">
                <a:solidFill>
                  <a:srgbClr val="0F5494"/>
                </a:solidFill>
              </a:endParaRPr>
            </a:p>
            <a:p>
              <a:pPr algn="ctr"/>
              <a:endParaRPr lang="en-GB" sz="500" b="0" dirty="0" err="1" smtClean="0">
                <a:solidFill>
                  <a:srgbClr val="0F5494"/>
                </a:solidFill>
              </a:endParaRPr>
            </a:p>
          </p:txBody>
        </p:sp>
      </p:grpSp>
      <p:sp>
        <p:nvSpPr>
          <p:cNvPr id="84" name="TextBox 83"/>
          <p:cNvSpPr txBox="1"/>
          <p:nvPr/>
        </p:nvSpPr>
        <p:spPr>
          <a:xfrm>
            <a:off x="5014439" y="1808237"/>
            <a:ext cx="920826" cy="1692771"/>
          </a:xfrm>
          <a:prstGeom prst="rect">
            <a:avLst/>
          </a:prstGeom>
          <a:noFill/>
        </p:spPr>
        <p:txBody>
          <a:bodyPr wrap="square" rtlCol="0">
            <a:spAutoFit/>
          </a:bodyPr>
          <a:lstStyle/>
          <a:p>
            <a:pPr algn="ctr"/>
            <a:r>
              <a:rPr lang="de-DE" sz="400" dirty="0" err="1" smtClean="0">
                <a:solidFill>
                  <a:srgbClr val="0F5494"/>
                </a:solidFill>
              </a:rPr>
              <a:t>Supplementing</a:t>
            </a:r>
            <a:r>
              <a:rPr lang="de-DE" sz="400" dirty="0" smtClean="0">
                <a:solidFill>
                  <a:srgbClr val="0F5494"/>
                </a:solidFill>
              </a:rPr>
              <a:t> Regulation</a:t>
            </a:r>
          </a:p>
          <a:p>
            <a:pPr algn="ctr"/>
            <a:r>
              <a:rPr lang="de-DE" sz="400" dirty="0">
                <a:solidFill>
                  <a:srgbClr val="0F5494"/>
                </a:solidFill>
              </a:rPr>
              <a:t>o</a:t>
            </a:r>
            <a:r>
              <a:rPr lang="de-DE" sz="400" dirty="0" smtClean="0">
                <a:solidFill>
                  <a:srgbClr val="0F5494"/>
                </a:solidFill>
              </a:rPr>
              <a:t>n NRMM</a:t>
            </a:r>
          </a:p>
          <a:p>
            <a:pPr algn="ctr"/>
            <a:endParaRPr lang="de-DE" sz="500" dirty="0" smtClean="0">
              <a:solidFill>
                <a:srgbClr val="0F5494"/>
              </a:solidFill>
            </a:endParaRPr>
          </a:p>
          <a:p>
            <a:pPr algn="ctr"/>
            <a:r>
              <a:rPr lang="de-DE" sz="500" b="0" dirty="0" err="1" smtClean="0">
                <a:solidFill>
                  <a:srgbClr val="0F5494"/>
                </a:solidFill>
              </a:rPr>
              <a:t>Implementing</a:t>
            </a:r>
            <a:r>
              <a:rPr lang="de-DE" sz="500" b="0" dirty="0" smtClean="0">
                <a:solidFill>
                  <a:srgbClr val="0F5494"/>
                </a:solidFill>
              </a:rPr>
              <a:t> </a:t>
            </a:r>
            <a:r>
              <a:rPr lang="de-DE" sz="500" b="0" dirty="0" err="1" smtClean="0">
                <a:solidFill>
                  <a:srgbClr val="0F5494"/>
                </a:solidFill>
              </a:rPr>
              <a:t>Act</a:t>
            </a:r>
            <a:r>
              <a:rPr lang="de-DE" sz="500" b="0" dirty="0" smtClean="0">
                <a:solidFill>
                  <a:srgbClr val="0F5494"/>
                </a:solidFill>
              </a:rPr>
              <a:t> (IA)</a:t>
            </a:r>
          </a:p>
          <a:p>
            <a:pPr algn="ctr"/>
            <a:endParaRPr lang="de-DE" sz="500" b="0" dirty="0">
              <a:solidFill>
                <a:srgbClr val="0F5494"/>
              </a:solidFill>
            </a:endParaRPr>
          </a:p>
          <a:p>
            <a:pPr algn="ctr"/>
            <a:r>
              <a:rPr lang="de-DE" sz="400" b="0" i="1" dirty="0" smtClean="0">
                <a:solidFill>
                  <a:srgbClr val="0F5494"/>
                </a:solidFill>
              </a:rPr>
              <a:t>Non-Essential </a:t>
            </a:r>
            <a:r>
              <a:rPr lang="de-DE" sz="400" b="0" i="1" dirty="0" err="1" smtClean="0">
                <a:solidFill>
                  <a:srgbClr val="0F5494"/>
                </a:solidFill>
              </a:rPr>
              <a:t>elements</a:t>
            </a:r>
            <a:endParaRPr lang="de-DE" sz="400" b="0" i="1" dirty="0" smtClean="0">
              <a:solidFill>
                <a:srgbClr val="0F5494"/>
              </a:solidFill>
            </a:endParaRPr>
          </a:p>
          <a:p>
            <a:pPr algn="ctr"/>
            <a:r>
              <a:rPr lang="de-DE" sz="300" b="0" i="1" dirty="0" smtClean="0">
                <a:solidFill>
                  <a:srgbClr val="0F5494"/>
                </a:solidFill>
              </a:rPr>
              <a:t>(</a:t>
            </a:r>
            <a:r>
              <a:rPr lang="de-DE" sz="300" b="0" i="1" dirty="0" err="1" smtClean="0">
                <a:solidFill>
                  <a:srgbClr val="0F5494"/>
                </a:solidFill>
              </a:rPr>
              <a:t>mostly</a:t>
            </a:r>
            <a:r>
              <a:rPr lang="de-DE" sz="300" b="0" i="1" dirty="0" smtClean="0">
                <a:solidFill>
                  <a:srgbClr val="0F5494"/>
                </a:solidFill>
              </a:rPr>
              <a:t> </a:t>
            </a:r>
            <a:r>
              <a:rPr lang="de-DE" sz="300" b="0" i="1" dirty="0" err="1" smtClean="0">
                <a:solidFill>
                  <a:srgbClr val="0F5494"/>
                </a:solidFill>
              </a:rPr>
              <a:t>of</a:t>
            </a:r>
            <a:r>
              <a:rPr lang="de-DE" sz="300" b="0" i="1" dirty="0" smtClean="0">
                <a:solidFill>
                  <a:srgbClr val="0F5494"/>
                </a:solidFill>
              </a:rPr>
              <a:t> </a:t>
            </a:r>
            <a:r>
              <a:rPr lang="de-DE" sz="300" b="0" i="1" dirty="0" err="1" smtClean="0">
                <a:solidFill>
                  <a:srgbClr val="0F5494"/>
                </a:solidFill>
              </a:rPr>
              <a:t>adminstrative</a:t>
            </a:r>
            <a:r>
              <a:rPr lang="de-DE" sz="300" b="0" i="1" dirty="0" smtClean="0">
                <a:solidFill>
                  <a:srgbClr val="0F5494"/>
                </a:solidFill>
              </a:rPr>
              <a:t> </a:t>
            </a:r>
            <a:r>
              <a:rPr lang="de-DE" sz="300" b="0" i="1" dirty="0" err="1" smtClean="0">
                <a:solidFill>
                  <a:srgbClr val="0F5494"/>
                </a:solidFill>
              </a:rPr>
              <a:t>nature</a:t>
            </a:r>
            <a:r>
              <a:rPr lang="de-DE" sz="300" b="0" i="1" dirty="0" smtClean="0">
                <a:solidFill>
                  <a:srgbClr val="0F5494"/>
                </a:solidFill>
              </a:rPr>
              <a:t>) </a:t>
            </a:r>
          </a:p>
          <a:p>
            <a:pPr algn="ctr"/>
            <a:endParaRPr lang="de-DE" sz="400" b="0" dirty="0" smtClean="0">
              <a:solidFill>
                <a:srgbClr val="0F5494"/>
              </a:solidFill>
            </a:endParaRPr>
          </a:p>
          <a:p>
            <a:pPr algn="ctr"/>
            <a:endParaRPr lang="de-DE" sz="400" b="0" dirty="0">
              <a:solidFill>
                <a:srgbClr val="0F5494"/>
              </a:solidFill>
            </a:endParaRPr>
          </a:p>
          <a:p>
            <a:pPr algn="ctr"/>
            <a:r>
              <a:rPr lang="de-DE" sz="400" b="0" dirty="0" smtClean="0">
                <a:solidFill>
                  <a:srgbClr val="0F5494"/>
                </a:solidFill>
              </a:rPr>
              <a:t>(Recitals)</a:t>
            </a:r>
            <a:endParaRPr lang="de-DE" sz="400" b="0" dirty="0">
              <a:solidFill>
                <a:srgbClr val="0F5494"/>
              </a:solidFill>
            </a:endParaRPr>
          </a:p>
          <a:p>
            <a:pPr algn="ctr"/>
            <a:r>
              <a:rPr lang="de-DE" sz="400" b="0" dirty="0" err="1" smtClean="0">
                <a:solidFill>
                  <a:srgbClr val="0F5494"/>
                </a:solidFill>
              </a:rPr>
              <a:t>Chapters</a:t>
            </a:r>
            <a:r>
              <a:rPr lang="de-DE" sz="400" b="0" dirty="0" smtClean="0">
                <a:solidFill>
                  <a:srgbClr val="0F5494"/>
                </a:solidFill>
              </a:rPr>
              <a:t> &amp; </a:t>
            </a:r>
            <a:r>
              <a:rPr lang="de-DE" sz="400" b="0" dirty="0" err="1" smtClean="0">
                <a:solidFill>
                  <a:srgbClr val="0F5494"/>
                </a:solidFill>
              </a:rPr>
              <a:t>Articles</a:t>
            </a:r>
            <a:r>
              <a:rPr lang="de-DE" sz="400" b="0" dirty="0" smtClean="0">
                <a:solidFill>
                  <a:srgbClr val="0F5494"/>
                </a:solidFill>
              </a:rPr>
              <a:t> </a:t>
            </a:r>
          </a:p>
          <a:p>
            <a:pPr algn="ctr"/>
            <a:r>
              <a:rPr lang="de-DE" sz="400" b="0" dirty="0">
                <a:solidFill>
                  <a:srgbClr val="0F5494"/>
                </a:solidFill>
              </a:rPr>
              <a:t>(</a:t>
            </a:r>
            <a:r>
              <a:rPr lang="de-DE" sz="400" b="0" dirty="0" smtClean="0">
                <a:solidFill>
                  <a:srgbClr val="0F5494"/>
                </a:solidFill>
              </a:rPr>
              <a:t>Annexes)</a:t>
            </a:r>
          </a:p>
          <a:p>
            <a:pPr algn="ctr"/>
            <a:endParaRPr lang="de-DE" sz="1200" b="0" dirty="0">
              <a:solidFill>
                <a:srgbClr val="0F5494"/>
              </a:solidFill>
            </a:endParaRPr>
          </a:p>
          <a:p>
            <a:pPr algn="ctr"/>
            <a:endParaRPr lang="de-DE" sz="1200" b="0" dirty="0" smtClean="0">
              <a:solidFill>
                <a:srgbClr val="0F5494"/>
              </a:solidFill>
            </a:endParaRPr>
          </a:p>
          <a:p>
            <a:pPr algn="ctr"/>
            <a:endParaRPr lang="de-DE" sz="1200" b="0" dirty="0" smtClean="0">
              <a:solidFill>
                <a:srgbClr val="0F5494"/>
              </a:solidFill>
            </a:endParaRPr>
          </a:p>
          <a:p>
            <a:pPr algn="ctr"/>
            <a:endParaRPr lang="en-GB" sz="1400" b="0" dirty="0" err="1" smtClean="0">
              <a:solidFill>
                <a:srgbClr val="0F5494"/>
              </a:solidFill>
            </a:endParaRPr>
          </a:p>
        </p:txBody>
      </p:sp>
      <p:sp>
        <p:nvSpPr>
          <p:cNvPr id="3" name="Oval 2"/>
          <p:cNvSpPr/>
          <p:nvPr/>
        </p:nvSpPr>
        <p:spPr>
          <a:xfrm>
            <a:off x="3054945" y="1484784"/>
            <a:ext cx="1224136" cy="11770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85" name="Chevron 84"/>
          <p:cNvSpPr/>
          <p:nvPr/>
        </p:nvSpPr>
        <p:spPr>
          <a:xfrm rot="5400000">
            <a:off x="607382" y="5003667"/>
            <a:ext cx="1099956" cy="503237"/>
          </a:xfrm>
          <a:prstGeom prst="chevron">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800" b="0">
              <a:solidFill>
                <a:schemeClr val="tx1"/>
              </a:solidFill>
            </a:endParaRPr>
          </a:p>
        </p:txBody>
      </p:sp>
      <p:sp>
        <p:nvSpPr>
          <p:cNvPr id="86" name="TextBox 34"/>
          <p:cNvSpPr txBox="1">
            <a:spLocks noChangeArrowheads="1"/>
          </p:cNvSpPr>
          <p:nvPr/>
        </p:nvSpPr>
        <p:spPr bwMode="auto">
          <a:xfrm>
            <a:off x="780776" y="4964031"/>
            <a:ext cx="76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200" i="0" dirty="0" smtClean="0">
                <a:solidFill>
                  <a:srgbClr val="2D5EC1"/>
                </a:solidFill>
              </a:rPr>
              <a:t>Jan</a:t>
            </a:r>
          </a:p>
          <a:p>
            <a:pPr algn="ctr" eaLnBrk="1" hangingPunct="1">
              <a:spcBef>
                <a:spcPct val="0"/>
              </a:spcBef>
              <a:buClrTx/>
              <a:buFontTx/>
              <a:buNone/>
            </a:pPr>
            <a:r>
              <a:rPr lang="fr-BE" altLang="en-US" sz="1200" i="0" dirty="0" smtClean="0">
                <a:solidFill>
                  <a:srgbClr val="2D5EC1"/>
                </a:solidFill>
              </a:rPr>
              <a:t>-</a:t>
            </a:r>
          </a:p>
          <a:p>
            <a:pPr algn="ctr" eaLnBrk="1" hangingPunct="1">
              <a:spcBef>
                <a:spcPct val="0"/>
              </a:spcBef>
              <a:buClrTx/>
              <a:buFontTx/>
              <a:buNone/>
            </a:pPr>
            <a:r>
              <a:rPr lang="fr-BE" altLang="en-US" sz="1200" i="0" dirty="0" err="1" smtClean="0">
                <a:solidFill>
                  <a:srgbClr val="2D5EC1"/>
                </a:solidFill>
              </a:rPr>
              <a:t>Dec</a:t>
            </a:r>
            <a:endParaRPr lang="fr-BE" altLang="en-US" sz="1200" i="0" dirty="0">
              <a:solidFill>
                <a:srgbClr val="2D5EC1"/>
              </a:solidFill>
            </a:endParaRPr>
          </a:p>
        </p:txBody>
      </p:sp>
      <p:sp>
        <p:nvSpPr>
          <p:cNvPr id="87" name="Oval 86"/>
          <p:cNvSpPr/>
          <p:nvPr/>
        </p:nvSpPr>
        <p:spPr>
          <a:xfrm>
            <a:off x="3919041" y="1588736"/>
            <a:ext cx="2362279" cy="1177067"/>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 name="Bent Arrow 3"/>
          <p:cNvSpPr/>
          <p:nvPr/>
        </p:nvSpPr>
        <p:spPr>
          <a:xfrm rot="5400000">
            <a:off x="6648756" y="2089054"/>
            <a:ext cx="439862" cy="887523"/>
          </a:xfrm>
          <a:prstGeom prst="bentArrow">
            <a:avLst/>
          </a:prstGeom>
          <a:solidFill>
            <a:srgbClr val="0070C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sp>
        <p:nvSpPr>
          <p:cNvPr id="88" name="Bent Arrow 87"/>
          <p:cNvSpPr/>
          <p:nvPr/>
        </p:nvSpPr>
        <p:spPr>
          <a:xfrm rot="16200000" flipH="1">
            <a:off x="2247236" y="2086950"/>
            <a:ext cx="439862" cy="887523"/>
          </a:xfrm>
          <a:prstGeom prst="bentArrow">
            <a:avLst/>
          </a:prstGeom>
          <a:solidFill>
            <a:srgbClr val="FF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solidFill>
            </a:endParaRPr>
          </a:p>
        </p:txBody>
      </p:sp>
      <p:cxnSp>
        <p:nvCxnSpPr>
          <p:cNvPr id="89" name="Straight Connector 14348"/>
          <p:cNvCxnSpPr>
            <a:cxnSpLocks noChangeShapeType="1"/>
          </p:cNvCxnSpPr>
          <p:nvPr/>
        </p:nvCxnSpPr>
        <p:spPr bwMode="auto">
          <a:xfrm flipV="1">
            <a:off x="1408979" y="6078005"/>
            <a:ext cx="7349703" cy="6643"/>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90" name="TextBox 81"/>
          <p:cNvSpPr txBox="1">
            <a:spLocks noChangeArrowheads="1"/>
          </p:cNvSpPr>
          <p:nvPr/>
        </p:nvSpPr>
        <p:spPr bwMode="auto">
          <a:xfrm>
            <a:off x="6300192" y="2790453"/>
            <a:ext cx="1728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fr-BE" altLang="en-US" sz="1800" i="0" dirty="0" smtClean="0">
                <a:solidFill>
                  <a:srgbClr val="0070C0"/>
                </a:solidFill>
                <a:latin typeface="Arial Narrow" pitchFamily="34" charset="0"/>
              </a:rPr>
              <a:t>Commission</a:t>
            </a:r>
            <a:endParaRPr lang="fr-BE" altLang="en-US" sz="1800" i="0" dirty="0">
              <a:solidFill>
                <a:srgbClr val="0070C0"/>
              </a:solidFill>
              <a:latin typeface="Arial Narrow" pitchFamily="34" charset="0"/>
            </a:endParaRPr>
          </a:p>
        </p:txBody>
      </p:sp>
      <p:sp>
        <p:nvSpPr>
          <p:cNvPr id="91" name="TextBox 81"/>
          <p:cNvSpPr txBox="1">
            <a:spLocks noChangeArrowheads="1"/>
          </p:cNvSpPr>
          <p:nvPr/>
        </p:nvSpPr>
        <p:spPr bwMode="auto">
          <a:xfrm>
            <a:off x="7380312" y="5589240"/>
            <a:ext cx="1728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200" b="0" i="0" dirty="0">
                <a:solidFill>
                  <a:schemeClr val="tx1"/>
                </a:solidFill>
                <a:latin typeface="Arial Narrow" pitchFamily="34" charset="0"/>
              </a:rPr>
              <a:t>Adoption by </a:t>
            </a:r>
            <a:r>
              <a:rPr lang="fr-BE" altLang="en-US" sz="1200" b="0" i="0" dirty="0" smtClean="0">
                <a:solidFill>
                  <a:schemeClr val="tx1"/>
                </a:solidFill>
                <a:latin typeface="Arial Narrow" pitchFamily="34" charset="0"/>
              </a:rPr>
              <a:t>Commission </a:t>
            </a:r>
            <a:endParaRPr lang="fr-BE" altLang="en-US" sz="1200" b="0" i="0" dirty="0">
              <a:solidFill>
                <a:schemeClr val="tx1"/>
              </a:solidFill>
              <a:latin typeface="Arial Narrow" pitchFamily="34" charset="0"/>
            </a:endParaRPr>
          </a:p>
        </p:txBody>
      </p:sp>
      <p:sp>
        <p:nvSpPr>
          <p:cNvPr id="53" name="Pentagon 52"/>
          <p:cNvSpPr/>
          <p:nvPr/>
        </p:nvSpPr>
        <p:spPr>
          <a:xfrm rot="5400000">
            <a:off x="6212142" y="4555214"/>
            <a:ext cx="1977117" cy="503238"/>
          </a:xfrm>
          <a:prstGeom prst="homePlate">
            <a:avLst/>
          </a:prstGeom>
          <a:solidFill>
            <a:srgbClr val="0070C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1100" dirty="0">
              <a:solidFill>
                <a:srgbClr val="3166CF"/>
              </a:solidFill>
            </a:endParaRPr>
          </a:p>
        </p:txBody>
      </p:sp>
    </p:spTree>
    <p:extLst>
      <p:ext uri="{BB962C8B-B14F-4D97-AF65-F5344CB8AC3E}">
        <p14:creationId xmlns:p14="http://schemas.microsoft.com/office/powerpoint/2010/main" val="3166342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4"/>
          <p:cNvSpPr txBox="1">
            <a:spLocks noChangeArrowheads="1"/>
          </p:cNvSpPr>
          <p:nvPr/>
        </p:nvSpPr>
        <p:spPr bwMode="auto">
          <a:xfrm>
            <a:off x="109350" y="260648"/>
            <a:ext cx="35878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2000" b="0" dirty="0" err="1" smtClean="0">
                <a:solidFill>
                  <a:schemeClr val="bg1"/>
                </a:solidFill>
              </a:rPr>
              <a:t>Timetable</a:t>
            </a:r>
            <a:r>
              <a:rPr lang="fr-BE" altLang="en-US" sz="2000" b="0" dirty="0" smtClean="0">
                <a:solidFill>
                  <a:schemeClr val="bg1"/>
                </a:solidFill>
              </a:rPr>
              <a:t> - Application of </a:t>
            </a:r>
          </a:p>
          <a:p>
            <a:pPr eaLnBrk="1" hangingPunct="1"/>
            <a:r>
              <a:rPr lang="fr-BE" altLang="en-US" sz="2000" b="0" dirty="0" smtClean="0">
                <a:solidFill>
                  <a:schemeClr val="bg1"/>
                </a:solidFill>
              </a:rPr>
              <a:t>New NRMM </a:t>
            </a:r>
            <a:r>
              <a:rPr lang="fr-BE" altLang="en-US" sz="2000" b="0" dirty="0" err="1" smtClean="0">
                <a:solidFill>
                  <a:schemeClr val="bg1"/>
                </a:solidFill>
              </a:rPr>
              <a:t>Regulation</a:t>
            </a:r>
            <a:endParaRPr lang="fr-BE" altLang="en-US" sz="2000" b="0" dirty="0" smtClean="0">
              <a:solidFill>
                <a:schemeClr val="bg1"/>
              </a:solidFill>
            </a:endParaRPr>
          </a:p>
        </p:txBody>
      </p:sp>
      <p:sp>
        <p:nvSpPr>
          <p:cNvPr id="27" name="TextBox 26"/>
          <p:cNvSpPr txBox="1"/>
          <p:nvPr/>
        </p:nvSpPr>
        <p:spPr>
          <a:xfrm>
            <a:off x="107504" y="2276872"/>
            <a:ext cx="633507" cy="261610"/>
          </a:xfrm>
          <a:prstGeom prst="rect">
            <a:avLst/>
          </a:prstGeom>
          <a:noFill/>
        </p:spPr>
        <p:txBody>
          <a:bodyPr wrap="none" rtlCol="0">
            <a:spAutoFit/>
          </a:bodyPr>
          <a:lstStyle/>
          <a:p>
            <a:r>
              <a:rPr lang="fr-BE" sz="1100" dirty="0" smtClean="0">
                <a:solidFill>
                  <a:schemeClr val="tx1"/>
                </a:solidFill>
                <a:latin typeface="Arial Narrow" panose="020B0606020202030204" pitchFamily="34" charset="0"/>
              </a:rPr>
              <a:t>1.1.2016</a:t>
            </a:r>
            <a:endParaRPr lang="en-GB" sz="1100" dirty="0" err="1" smtClean="0">
              <a:solidFill>
                <a:schemeClr val="tx1"/>
              </a:solidFill>
              <a:latin typeface="Arial Narrow" panose="020B0606020202030204" pitchFamily="34" charset="0"/>
            </a:endParaRPr>
          </a:p>
        </p:txBody>
      </p:sp>
      <p:sp>
        <p:nvSpPr>
          <p:cNvPr id="39" name="Rectangle 38"/>
          <p:cNvSpPr/>
          <p:nvPr/>
        </p:nvSpPr>
        <p:spPr>
          <a:xfrm>
            <a:off x="392821" y="1874418"/>
            <a:ext cx="8571667" cy="289173"/>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800" dirty="0" smtClean="0">
                <a:solidFill>
                  <a:schemeClr val="tx1"/>
                </a:solidFill>
              </a:rPr>
              <a:t>New NRMM </a:t>
            </a:r>
            <a:r>
              <a:rPr lang="fr-BE" sz="1800" dirty="0" err="1" smtClean="0">
                <a:solidFill>
                  <a:schemeClr val="tx1"/>
                </a:solidFill>
              </a:rPr>
              <a:t>Regulation</a:t>
            </a:r>
            <a:endParaRPr lang="en-GB" sz="1800" dirty="0">
              <a:solidFill>
                <a:schemeClr val="tx1"/>
              </a:solidFill>
            </a:endParaRPr>
          </a:p>
        </p:txBody>
      </p:sp>
      <p:sp>
        <p:nvSpPr>
          <p:cNvPr id="40" name="Isosceles Triangle 39"/>
          <p:cNvSpPr/>
          <p:nvPr/>
        </p:nvSpPr>
        <p:spPr>
          <a:xfrm flipV="1">
            <a:off x="1146432" y="1226949"/>
            <a:ext cx="69913" cy="653963"/>
          </a:xfrm>
          <a:prstGeom prst="triangle">
            <a:avLst/>
          </a:prstGeom>
          <a:solidFill>
            <a:srgbClr val="3E6FD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1" name="TextBox 5"/>
          <p:cNvSpPr txBox="1">
            <a:spLocks noChangeArrowheads="1"/>
          </p:cNvSpPr>
          <p:nvPr/>
        </p:nvSpPr>
        <p:spPr bwMode="auto">
          <a:xfrm>
            <a:off x="1187624" y="1052736"/>
            <a:ext cx="13491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1000" dirty="0" smtClean="0">
                <a:solidFill>
                  <a:srgbClr val="3166CF"/>
                </a:solidFill>
                <a:latin typeface="Arial" panose="020B0604020202020204" pitchFamily="34" charset="0"/>
                <a:cs typeface="Arial" panose="020B0604020202020204" pitchFamily="34" charset="0"/>
              </a:rPr>
              <a:t>Entry </a:t>
            </a:r>
            <a:r>
              <a:rPr lang="fr-BE" altLang="en-US" sz="1000" dirty="0" err="1" smtClean="0">
                <a:solidFill>
                  <a:srgbClr val="3166CF"/>
                </a:solidFill>
                <a:latin typeface="Arial" panose="020B0604020202020204" pitchFamily="34" charset="0"/>
                <a:cs typeface="Arial" panose="020B0604020202020204" pitchFamily="34" charset="0"/>
              </a:rPr>
              <a:t>into</a:t>
            </a:r>
            <a:r>
              <a:rPr lang="fr-BE" altLang="en-US" sz="1000" dirty="0" smtClean="0">
                <a:solidFill>
                  <a:srgbClr val="3166CF"/>
                </a:solidFill>
                <a:latin typeface="Arial" panose="020B0604020202020204" pitchFamily="34" charset="0"/>
                <a:cs typeface="Arial" panose="020B0604020202020204" pitchFamily="34" charset="0"/>
              </a:rPr>
              <a:t> force*</a:t>
            </a:r>
          </a:p>
        </p:txBody>
      </p:sp>
      <p:sp>
        <p:nvSpPr>
          <p:cNvPr id="55" name="Rectangle 54"/>
          <p:cNvSpPr/>
          <p:nvPr/>
        </p:nvSpPr>
        <p:spPr>
          <a:xfrm>
            <a:off x="395536" y="371113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6" name="Rectangle 55"/>
          <p:cNvSpPr/>
          <p:nvPr/>
        </p:nvSpPr>
        <p:spPr>
          <a:xfrm>
            <a:off x="1523057" y="371113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7" name="Rectangle 56"/>
          <p:cNvSpPr/>
          <p:nvPr/>
        </p:nvSpPr>
        <p:spPr>
          <a:xfrm>
            <a:off x="2649278" y="371113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8" name="TextBox 57"/>
          <p:cNvSpPr txBox="1"/>
          <p:nvPr/>
        </p:nvSpPr>
        <p:spPr>
          <a:xfrm>
            <a:off x="658961" y="3692086"/>
            <a:ext cx="753732" cy="261610"/>
          </a:xfrm>
          <a:prstGeom prst="rect">
            <a:avLst/>
          </a:prstGeom>
          <a:noFill/>
        </p:spPr>
        <p:txBody>
          <a:bodyPr wrap="none" rtlCol="0">
            <a:spAutoFit/>
          </a:bodyPr>
          <a:lstStyle/>
          <a:p>
            <a:r>
              <a:rPr lang="fr-BE" sz="1100" dirty="0" smtClean="0">
                <a:solidFill>
                  <a:schemeClr val="tx1"/>
                </a:solidFill>
              </a:rPr>
              <a:t>YEAR 1</a:t>
            </a:r>
            <a:endParaRPr lang="en-GB" sz="1100" dirty="0" err="1" smtClean="0">
              <a:solidFill>
                <a:schemeClr val="tx1"/>
              </a:solidFill>
            </a:endParaRPr>
          </a:p>
        </p:txBody>
      </p:sp>
      <p:sp>
        <p:nvSpPr>
          <p:cNvPr id="59" name="TextBox 58"/>
          <p:cNvSpPr txBox="1"/>
          <p:nvPr/>
        </p:nvSpPr>
        <p:spPr>
          <a:xfrm>
            <a:off x="1766921" y="3690382"/>
            <a:ext cx="753732" cy="261610"/>
          </a:xfrm>
          <a:prstGeom prst="rect">
            <a:avLst/>
          </a:prstGeom>
          <a:noFill/>
        </p:spPr>
        <p:txBody>
          <a:bodyPr wrap="none" rtlCol="0">
            <a:spAutoFit/>
          </a:bodyPr>
          <a:lstStyle/>
          <a:p>
            <a:r>
              <a:rPr lang="fr-BE" sz="1100" dirty="0" smtClean="0">
                <a:solidFill>
                  <a:schemeClr val="tx1"/>
                </a:solidFill>
              </a:rPr>
              <a:t>YEAR 2</a:t>
            </a:r>
            <a:endParaRPr lang="en-GB" sz="1100" dirty="0" err="1" smtClean="0">
              <a:solidFill>
                <a:schemeClr val="tx1"/>
              </a:solidFill>
            </a:endParaRPr>
          </a:p>
        </p:txBody>
      </p:sp>
      <p:sp>
        <p:nvSpPr>
          <p:cNvPr id="60" name="TextBox 59"/>
          <p:cNvSpPr txBox="1"/>
          <p:nvPr/>
        </p:nvSpPr>
        <p:spPr>
          <a:xfrm>
            <a:off x="2862858" y="3694125"/>
            <a:ext cx="753732" cy="261610"/>
          </a:xfrm>
          <a:prstGeom prst="rect">
            <a:avLst/>
          </a:prstGeom>
          <a:noFill/>
        </p:spPr>
        <p:txBody>
          <a:bodyPr wrap="none" rtlCol="0">
            <a:spAutoFit/>
          </a:bodyPr>
          <a:lstStyle/>
          <a:p>
            <a:r>
              <a:rPr lang="fr-BE" sz="1100" dirty="0" smtClean="0">
                <a:solidFill>
                  <a:schemeClr val="tx1"/>
                </a:solidFill>
              </a:rPr>
              <a:t>YEAR 3</a:t>
            </a:r>
            <a:endParaRPr lang="en-GB" sz="1100" dirty="0" err="1" smtClean="0">
              <a:solidFill>
                <a:schemeClr val="tx1"/>
              </a:solidFill>
            </a:endParaRPr>
          </a:p>
        </p:txBody>
      </p:sp>
      <p:sp>
        <p:nvSpPr>
          <p:cNvPr id="62" name="Rectangle 61"/>
          <p:cNvSpPr/>
          <p:nvPr/>
        </p:nvSpPr>
        <p:spPr>
          <a:xfrm>
            <a:off x="395536" y="4503224"/>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3" name="Rectangle 62"/>
          <p:cNvSpPr/>
          <p:nvPr/>
        </p:nvSpPr>
        <p:spPr>
          <a:xfrm>
            <a:off x="1523057" y="4503224"/>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4" name="Rectangle 63"/>
          <p:cNvSpPr/>
          <p:nvPr/>
        </p:nvSpPr>
        <p:spPr>
          <a:xfrm>
            <a:off x="2649278" y="4503224"/>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5" name="TextBox 64"/>
          <p:cNvSpPr txBox="1"/>
          <p:nvPr/>
        </p:nvSpPr>
        <p:spPr>
          <a:xfrm>
            <a:off x="658961" y="4484174"/>
            <a:ext cx="753732" cy="261610"/>
          </a:xfrm>
          <a:prstGeom prst="rect">
            <a:avLst/>
          </a:prstGeom>
          <a:noFill/>
        </p:spPr>
        <p:txBody>
          <a:bodyPr wrap="none" rtlCol="0">
            <a:spAutoFit/>
          </a:bodyPr>
          <a:lstStyle/>
          <a:p>
            <a:r>
              <a:rPr lang="fr-BE" sz="1100" dirty="0" smtClean="0">
                <a:solidFill>
                  <a:schemeClr val="tx1"/>
                </a:solidFill>
              </a:rPr>
              <a:t>YEAR 1</a:t>
            </a:r>
            <a:endParaRPr lang="en-GB" sz="1100" dirty="0" err="1" smtClean="0">
              <a:solidFill>
                <a:schemeClr val="tx1"/>
              </a:solidFill>
            </a:endParaRPr>
          </a:p>
        </p:txBody>
      </p:sp>
      <p:sp>
        <p:nvSpPr>
          <p:cNvPr id="66" name="TextBox 65"/>
          <p:cNvSpPr txBox="1"/>
          <p:nvPr/>
        </p:nvSpPr>
        <p:spPr>
          <a:xfrm>
            <a:off x="1766921" y="4482470"/>
            <a:ext cx="753732" cy="261610"/>
          </a:xfrm>
          <a:prstGeom prst="rect">
            <a:avLst/>
          </a:prstGeom>
          <a:noFill/>
        </p:spPr>
        <p:txBody>
          <a:bodyPr wrap="none" rtlCol="0">
            <a:spAutoFit/>
          </a:bodyPr>
          <a:lstStyle/>
          <a:p>
            <a:r>
              <a:rPr lang="fr-BE" sz="1100" dirty="0" smtClean="0">
                <a:solidFill>
                  <a:schemeClr val="tx1"/>
                </a:solidFill>
              </a:rPr>
              <a:t>YEAR 2</a:t>
            </a:r>
            <a:endParaRPr lang="en-GB" sz="1100" dirty="0" err="1" smtClean="0">
              <a:solidFill>
                <a:schemeClr val="tx1"/>
              </a:solidFill>
            </a:endParaRPr>
          </a:p>
        </p:txBody>
      </p:sp>
      <p:sp>
        <p:nvSpPr>
          <p:cNvPr id="67" name="TextBox 66"/>
          <p:cNvSpPr txBox="1"/>
          <p:nvPr/>
        </p:nvSpPr>
        <p:spPr>
          <a:xfrm>
            <a:off x="2862858" y="4486213"/>
            <a:ext cx="753732" cy="261610"/>
          </a:xfrm>
          <a:prstGeom prst="rect">
            <a:avLst/>
          </a:prstGeom>
          <a:noFill/>
        </p:spPr>
        <p:txBody>
          <a:bodyPr wrap="none" rtlCol="0">
            <a:spAutoFit/>
          </a:bodyPr>
          <a:lstStyle/>
          <a:p>
            <a:r>
              <a:rPr lang="fr-BE" sz="1100" dirty="0" smtClean="0">
                <a:solidFill>
                  <a:schemeClr val="tx1"/>
                </a:solidFill>
              </a:rPr>
              <a:t>YEAR 3</a:t>
            </a:r>
            <a:endParaRPr lang="en-GB" sz="1100" dirty="0" err="1" smtClean="0">
              <a:solidFill>
                <a:schemeClr val="tx1"/>
              </a:solidFill>
            </a:endParaRPr>
          </a:p>
        </p:txBody>
      </p:sp>
      <p:sp>
        <p:nvSpPr>
          <p:cNvPr id="68" name="Rectangle 67"/>
          <p:cNvSpPr/>
          <p:nvPr/>
        </p:nvSpPr>
        <p:spPr>
          <a:xfrm>
            <a:off x="3779912" y="4503224"/>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69" name="TextBox 68"/>
          <p:cNvSpPr txBox="1"/>
          <p:nvPr/>
        </p:nvSpPr>
        <p:spPr>
          <a:xfrm>
            <a:off x="3993492" y="4486213"/>
            <a:ext cx="753732" cy="261610"/>
          </a:xfrm>
          <a:prstGeom prst="rect">
            <a:avLst/>
          </a:prstGeom>
          <a:noFill/>
        </p:spPr>
        <p:txBody>
          <a:bodyPr wrap="none" rtlCol="0">
            <a:spAutoFit/>
          </a:bodyPr>
          <a:lstStyle/>
          <a:p>
            <a:r>
              <a:rPr lang="fr-BE" sz="1100" dirty="0" smtClean="0">
                <a:solidFill>
                  <a:schemeClr val="tx1"/>
                </a:solidFill>
              </a:rPr>
              <a:t>YEAR 4</a:t>
            </a:r>
            <a:endParaRPr lang="en-GB" sz="1100" dirty="0" err="1" smtClean="0">
              <a:solidFill>
                <a:schemeClr val="tx1"/>
              </a:solidFill>
            </a:endParaRPr>
          </a:p>
        </p:txBody>
      </p:sp>
      <p:sp>
        <p:nvSpPr>
          <p:cNvPr id="70" name="Rectangle 69"/>
          <p:cNvSpPr/>
          <p:nvPr/>
        </p:nvSpPr>
        <p:spPr>
          <a:xfrm>
            <a:off x="395536" y="531606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1" name="Rectangle 70"/>
          <p:cNvSpPr/>
          <p:nvPr/>
        </p:nvSpPr>
        <p:spPr>
          <a:xfrm>
            <a:off x="1523057" y="531606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2" name="Rectangle 71"/>
          <p:cNvSpPr/>
          <p:nvPr/>
        </p:nvSpPr>
        <p:spPr>
          <a:xfrm>
            <a:off x="2649278" y="531606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3" name="TextBox 72"/>
          <p:cNvSpPr txBox="1"/>
          <p:nvPr/>
        </p:nvSpPr>
        <p:spPr>
          <a:xfrm>
            <a:off x="658961" y="5297016"/>
            <a:ext cx="753732" cy="261610"/>
          </a:xfrm>
          <a:prstGeom prst="rect">
            <a:avLst/>
          </a:prstGeom>
          <a:noFill/>
        </p:spPr>
        <p:txBody>
          <a:bodyPr wrap="none" rtlCol="0">
            <a:spAutoFit/>
          </a:bodyPr>
          <a:lstStyle/>
          <a:p>
            <a:r>
              <a:rPr lang="fr-BE" sz="1100" dirty="0" smtClean="0">
                <a:solidFill>
                  <a:schemeClr val="tx1"/>
                </a:solidFill>
              </a:rPr>
              <a:t>YEAR 1</a:t>
            </a:r>
            <a:endParaRPr lang="en-GB" sz="1100" dirty="0" err="1" smtClean="0">
              <a:solidFill>
                <a:schemeClr val="tx1"/>
              </a:solidFill>
            </a:endParaRPr>
          </a:p>
        </p:txBody>
      </p:sp>
      <p:sp>
        <p:nvSpPr>
          <p:cNvPr id="74" name="TextBox 73"/>
          <p:cNvSpPr txBox="1"/>
          <p:nvPr/>
        </p:nvSpPr>
        <p:spPr>
          <a:xfrm>
            <a:off x="1766921" y="5295312"/>
            <a:ext cx="753732" cy="261610"/>
          </a:xfrm>
          <a:prstGeom prst="rect">
            <a:avLst/>
          </a:prstGeom>
          <a:noFill/>
        </p:spPr>
        <p:txBody>
          <a:bodyPr wrap="none" rtlCol="0">
            <a:spAutoFit/>
          </a:bodyPr>
          <a:lstStyle/>
          <a:p>
            <a:r>
              <a:rPr lang="fr-BE" sz="1100" dirty="0" smtClean="0">
                <a:solidFill>
                  <a:schemeClr val="tx1"/>
                </a:solidFill>
              </a:rPr>
              <a:t>YEAR 2</a:t>
            </a:r>
            <a:endParaRPr lang="en-GB" sz="1100" dirty="0" err="1" smtClean="0">
              <a:solidFill>
                <a:schemeClr val="tx1"/>
              </a:solidFill>
            </a:endParaRPr>
          </a:p>
        </p:txBody>
      </p:sp>
      <p:sp>
        <p:nvSpPr>
          <p:cNvPr id="75" name="TextBox 74"/>
          <p:cNvSpPr txBox="1"/>
          <p:nvPr/>
        </p:nvSpPr>
        <p:spPr>
          <a:xfrm>
            <a:off x="2862858" y="5299055"/>
            <a:ext cx="753732" cy="261610"/>
          </a:xfrm>
          <a:prstGeom prst="rect">
            <a:avLst/>
          </a:prstGeom>
          <a:noFill/>
        </p:spPr>
        <p:txBody>
          <a:bodyPr wrap="none" rtlCol="0">
            <a:spAutoFit/>
          </a:bodyPr>
          <a:lstStyle/>
          <a:p>
            <a:r>
              <a:rPr lang="fr-BE" sz="1100" dirty="0" smtClean="0">
                <a:solidFill>
                  <a:schemeClr val="tx1"/>
                </a:solidFill>
              </a:rPr>
              <a:t>YEAR 3</a:t>
            </a:r>
            <a:endParaRPr lang="en-GB" sz="1100" dirty="0" err="1" smtClean="0">
              <a:solidFill>
                <a:schemeClr val="tx1"/>
              </a:solidFill>
            </a:endParaRPr>
          </a:p>
        </p:txBody>
      </p:sp>
      <p:sp>
        <p:nvSpPr>
          <p:cNvPr id="76" name="Rectangle 75"/>
          <p:cNvSpPr/>
          <p:nvPr/>
        </p:nvSpPr>
        <p:spPr>
          <a:xfrm>
            <a:off x="3779912" y="5316066"/>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7" name="TextBox 76"/>
          <p:cNvSpPr txBox="1"/>
          <p:nvPr/>
        </p:nvSpPr>
        <p:spPr>
          <a:xfrm>
            <a:off x="3993492" y="5299055"/>
            <a:ext cx="753732" cy="261610"/>
          </a:xfrm>
          <a:prstGeom prst="rect">
            <a:avLst/>
          </a:prstGeom>
          <a:noFill/>
        </p:spPr>
        <p:txBody>
          <a:bodyPr wrap="none" rtlCol="0">
            <a:spAutoFit/>
          </a:bodyPr>
          <a:lstStyle/>
          <a:p>
            <a:r>
              <a:rPr lang="fr-BE" sz="1100" dirty="0" smtClean="0">
                <a:solidFill>
                  <a:schemeClr val="tx1"/>
                </a:solidFill>
              </a:rPr>
              <a:t>YEAR 4</a:t>
            </a:r>
            <a:endParaRPr lang="en-GB" sz="1100" dirty="0" err="1" smtClean="0">
              <a:solidFill>
                <a:schemeClr val="tx1"/>
              </a:solidFill>
            </a:endParaRPr>
          </a:p>
        </p:txBody>
      </p:sp>
      <p:sp>
        <p:nvSpPr>
          <p:cNvPr id="78" name="Rectangle 77"/>
          <p:cNvSpPr/>
          <p:nvPr/>
        </p:nvSpPr>
        <p:spPr>
          <a:xfrm>
            <a:off x="4918547" y="5312323"/>
            <a:ext cx="1127521" cy="21602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79" name="TextBox 78"/>
          <p:cNvSpPr txBox="1"/>
          <p:nvPr/>
        </p:nvSpPr>
        <p:spPr>
          <a:xfrm>
            <a:off x="5132127" y="5295312"/>
            <a:ext cx="753732" cy="261610"/>
          </a:xfrm>
          <a:prstGeom prst="rect">
            <a:avLst/>
          </a:prstGeom>
          <a:noFill/>
        </p:spPr>
        <p:txBody>
          <a:bodyPr wrap="none" rtlCol="0">
            <a:spAutoFit/>
          </a:bodyPr>
          <a:lstStyle/>
          <a:p>
            <a:r>
              <a:rPr lang="fr-BE" sz="1100" dirty="0" smtClean="0">
                <a:solidFill>
                  <a:schemeClr val="tx1"/>
                </a:solidFill>
              </a:rPr>
              <a:t>YEAR 5</a:t>
            </a:r>
            <a:endParaRPr lang="en-GB" sz="1100" dirty="0" err="1" smtClean="0">
              <a:solidFill>
                <a:schemeClr val="tx1"/>
              </a:solidFill>
            </a:endParaRPr>
          </a:p>
        </p:txBody>
      </p:sp>
      <p:sp>
        <p:nvSpPr>
          <p:cNvPr id="81" name="Rectangle 80"/>
          <p:cNvSpPr/>
          <p:nvPr/>
        </p:nvSpPr>
        <p:spPr>
          <a:xfrm>
            <a:off x="3779912" y="2636912"/>
            <a:ext cx="5059386" cy="864096"/>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fr-BE" sz="1100" dirty="0" smtClean="0">
                <a:solidFill>
                  <a:schemeClr val="tx1"/>
                </a:solidFill>
              </a:rPr>
              <a:t>SI </a:t>
            </a:r>
            <a:r>
              <a:rPr lang="fr-BE" sz="1100" dirty="0" err="1" smtClean="0">
                <a:solidFill>
                  <a:schemeClr val="tx1"/>
                </a:solidFill>
              </a:rPr>
              <a:t>engines</a:t>
            </a:r>
            <a:r>
              <a:rPr lang="fr-BE" sz="1100" dirty="0" smtClean="0">
                <a:solidFill>
                  <a:schemeClr val="tx1"/>
                </a:solidFill>
              </a:rPr>
              <a:t> 19-56 kW</a:t>
            </a:r>
          </a:p>
          <a:p>
            <a:pPr marL="171450" indent="-171450" defTabSz="457200" fontAlgn="auto">
              <a:spcBef>
                <a:spcPts val="0"/>
              </a:spcBef>
              <a:spcAft>
                <a:spcPts val="0"/>
              </a:spcAft>
              <a:buFont typeface="Arial" panose="020B0604020202020204" pitchFamily="34" charset="0"/>
              <a:buChar char="•"/>
            </a:pPr>
            <a:r>
              <a:rPr lang="fr-BE" sz="1100" dirty="0" smtClean="0">
                <a:solidFill>
                  <a:schemeClr val="tx1"/>
                </a:solidFill>
              </a:rPr>
              <a:t>CI </a:t>
            </a:r>
            <a:r>
              <a:rPr lang="fr-BE" sz="1100" dirty="0" err="1" smtClean="0">
                <a:solidFill>
                  <a:schemeClr val="tx1"/>
                </a:solidFill>
              </a:rPr>
              <a:t>engines</a:t>
            </a:r>
            <a:r>
              <a:rPr lang="fr-BE" sz="1100" dirty="0" smtClean="0">
                <a:solidFill>
                  <a:schemeClr val="tx1"/>
                </a:solidFill>
              </a:rPr>
              <a:t> &lt;19 kW</a:t>
            </a:r>
          </a:p>
          <a:p>
            <a:pPr marL="171450" indent="-171450" defTabSz="457200" fontAlgn="auto">
              <a:spcBef>
                <a:spcPts val="0"/>
              </a:spcBef>
              <a:spcAft>
                <a:spcPts val="0"/>
              </a:spcAft>
              <a:buFont typeface="Arial" panose="020B0604020202020204" pitchFamily="34" charset="0"/>
              <a:buChar char="•"/>
            </a:pPr>
            <a:r>
              <a:rPr lang="fr-BE" sz="1100" dirty="0" err="1">
                <a:solidFill>
                  <a:schemeClr val="tx1"/>
                </a:solidFill>
              </a:rPr>
              <a:t>Engines</a:t>
            </a:r>
            <a:r>
              <a:rPr lang="fr-BE" sz="1100" dirty="0">
                <a:solidFill>
                  <a:schemeClr val="tx1"/>
                </a:solidFill>
              </a:rPr>
              <a:t> &gt;560 </a:t>
            </a:r>
            <a:r>
              <a:rPr lang="fr-BE" sz="1100" dirty="0" smtClean="0">
                <a:solidFill>
                  <a:schemeClr val="tx1"/>
                </a:solidFill>
              </a:rPr>
              <a:t>kW</a:t>
            </a:r>
          </a:p>
          <a:p>
            <a:pPr marL="171450" indent="-171450" defTabSz="457200" fontAlgn="auto">
              <a:spcBef>
                <a:spcPts val="0"/>
              </a:spcBef>
              <a:spcAft>
                <a:spcPts val="0"/>
              </a:spcAft>
              <a:buFont typeface="Arial" panose="020B0604020202020204" pitchFamily="34" charset="0"/>
              <a:buChar char="•"/>
            </a:pPr>
            <a:r>
              <a:rPr lang="fr-BE" sz="1100" dirty="0" smtClean="0">
                <a:solidFill>
                  <a:schemeClr val="tx1"/>
                </a:solidFill>
              </a:rPr>
              <a:t>SI </a:t>
            </a:r>
            <a:r>
              <a:rPr lang="fr-BE" sz="1100" dirty="0" err="1" smtClean="0">
                <a:solidFill>
                  <a:schemeClr val="tx1"/>
                </a:solidFill>
              </a:rPr>
              <a:t>engines</a:t>
            </a:r>
            <a:r>
              <a:rPr lang="fr-BE" sz="1100" dirty="0" smtClean="0">
                <a:solidFill>
                  <a:schemeClr val="tx1"/>
                </a:solidFill>
              </a:rPr>
              <a:t> for ATV &amp; SBS</a:t>
            </a:r>
          </a:p>
          <a:p>
            <a:pPr marL="171450" indent="-171450" defTabSz="457200" fontAlgn="auto">
              <a:spcBef>
                <a:spcPts val="0"/>
              </a:spcBef>
              <a:spcAft>
                <a:spcPts val="0"/>
              </a:spcAft>
              <a:buFont typeface="Arial" panose="020B0604020202020204" pitchFamily="34" charset="0"/>
              <a:buChar char="•"/>
            </a:pPr>
            <a:r>
              <a:rPr lang="de-DE" sz="1100" dirty="0" smtClean="0">
                <a:solidFill>
                  <a:schemeClr val="tx1"/>
                </a:solidFill>
              </a:rPr>
              <a:t>SI </a:t>
            </a:r>
            <a:r>
              <a:rPr lang="de-DE" sz="1100" dirty="0" err="1" smtClean="0">
                <a:solidFill>
                  <a:schemeClr val="tx1"/>
                </a:solidFill>
              </a:rPr>
              <a:t>engines</a:t>
            </a:r>
            <a:r>
              <a:rPr lang="de-DE" sz="1100" dirty="0" smtClean="0">
                <a:solidFill>
                  <a:schemeClr val="tx1"/>
                </a:solidFill>
              </a:rPr>
              <a:t> </a:t>
            </a:r>
            <a:r>
              <a:rPr lang="de-DE" sz="1100" dirty="0" err="1" smtClean="0">
                <a:solidFill>
                  <a:schemeClr val="tx1"/>
                </a:solidFill>
              </a:rPr>
              <a:t>for</a:t>
            </a:r>
            <a:r>
              <a:rPr lang="de-DE" sz="1100" dirty="0" smtClean="0">
                <a:solidFill>
                  <a:schemeClr val="tx1"/>
                </a:solidFill>
              </a:rPr>
              <a:t> </a:t>
            </a:r>
            <a:r>
              <a:rPr lang="de-DE" sz="1100" dirty="0" err="1" smtClean="0">
                <a:solidFill>
                  <a:schemeClr val="tx1"/>
                </a:solidFill>
              </a:rPr>
              <a:t>snowmobiles</a:t>
            </a:r>
            <a:endParaRPr lang="fr-BE" sz="1100" dirty="0" smtClean="0">
              <a:solidFill>
                <a:schemeClr val="tx1"/>
              </a:solidFill>
            </a:endParaRPr>
          </a:p>
        </p:txBody>
      </p:sp>
      <p:sp>
        <p:nvSpPr>
          <p:cNvPr id="82" name="Rectangle 81"/>
          <p:cNvSpPr/>
          <p:nvPr/>
        </p:nvSpPr>
        <p:spPr>
          <a:xfrm>
            <a:off x="3779912" y="3501008"/>
            <a:ext cx="5059386" cy="707871"/>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fr-BE" sz="1050" dirty="0" smtClean="0">
                <a:solidFill>
                  <a:schemeClr val="tx1"/>
                </a:solidFill>
              </a:rPr>
              <a:t>SI </a:t>
            </a:r>
            <a:r>
              <a:rPr lang="fr-BE" sz="1050" dirty="0" err="1" smtClean="0">
                <a:solidFill>
                  <a:schemeClr val="tx1"/>
                </a:solidFill>
              </a:rPr>
              <a:t>engines</a:t>
            </a:r>
            <a:r>
              <a:rPr lang="fr-BE" sz="1050" dirty="0" smtClean="0">
                <a:solidFill>
                  <a:schemeClr val="tx1"/>
                </a:solidFill>
              </a:rPr>
              <a:t> &lt;19 kW</a:t>
            </a:r>
          </a:p>
          <a:p>
            <a:pPr marL="171450" indent="-171450" defTabSz="457200" fontAlgn="auto">
              <a:spcBef>
                <a:spcPts val="0"/>
              </a:spcBef>
              <a:spcAft>
                <a:spcPts val="0"/>
              </a:spcAft>
              <a:buFont typeface="Arial" panose="020B0604020202020204" pitchFamily="34" charset="0"/>
              <a:buChar char="•"/>
            </a:pPr>
            <a:r>
              <a:rPr lang="fr-BE" sz="1050" dirty="0" smtClean="0">
                <a:solidFill>
                  <a:schemeClr val="tx1"/>
                </a:solidFill>
              </a:rPr>
              <a:t>CI </a:t>
            </a:r>
            <a:r>
              <a:rPr lang="fr-BE" sz="1050" dirty="0" err="1">
                <a:solidFill>
                  <a:schemeClr val="tx1"/>
                </a:solidFill>
              </a:rPr>
              <a:t>engines</a:t>
            </a:r>
            <a:r>
              <a:rPr lang="fr-BE" sz="1050" dirty="0">
                <a:solidFill>
                  <a:schemeClr val="tx1"/>
                </a:solidFill>
              </a:rPr>
              <a:t> 19-56 kW</a:t>
            </a:r>
          </a:p>
          <a:p>
            <a:pPr marL="171450" indent="-171450" defTabSz="457200" fontAlgn="auto">
              <a:spcBef>
                <a:spcPts val="0"/>
              </a:spcBef>
              <a:spcAft>
                <a:spcPts val="0"/>
              </a:spcAft>
              <a:buFont typeface="Arial" panose="020B0604020202020204" pitchFamily="34" charset="0"/>
              <a:buChar char="•"/>
            </a:pPr>
            <a:r>
              <a:rPr lang="fr-BE" sz="1050" dirty="0" err="1">
                <a:solidFill>
                  <a:schemeClr val="tx1"/>
                </a:solidFill>
              </a:rPr>
              <a:t>Engines</a:t>
            </a:r>
            <a:r>
              <a:rPr lang="fr-BE" sz="1050" dirty="0">
                <a:solidFill>
                  <a:schemeClr val="tx1"/>
                </a:solidFill>
              </a:rPr>
              <a:t> 130-560 kW</a:t>
            </a:r>
          </a:p>
          <a:p>
            <a:pPr marL="171450" indent="-171450" defTabSz="457200" fontAlgn="auto">
              <a:spcBef>
                <a:spcPts val="0"/>
              </a:spcBef>
              <a:spcAft>
                <a:spcPts val="0"/>
              </a:spcAft>
              <a:buFont typeface="Arial" panose="020B0604020202020204" pitchFamily="34" charset="0"/>
              <a:buChar char="•"/>
            </a:pPr>
            <a:r>
              <a:rPr lang="fr-BE" sz="1050" dirty="0" err="1" smtClean="0">
                <a:solidFill>
                  <a:schemeClr val="tx1"/>
                </a:solidFill>
              </a:rPr>
              <a:t>Engines</a:t>
            </a:r>
            <a:r>
              <a:rPr lang="fr-BE" sz="1050" dirty="0" smtClean="0">
                <a:solidFill>
                  <a:schemeClr val="tx1"/>
                </a:solidFill>
              </a:rPr>
              <a:t> </a:t>
            </a:r>
            <a:r>
              <a:rPr lang="fr-BE" sz="1050" dirty="0" err="1">
                <a:solidFill>
                  <a:schemeClr val="tx1"/>
                </a:solidFill>
              </a:rPr>
              <a:t>inland</a:t>
            </a:r>
            <a:r>
              <a:rPr lang="fr-BE" sz="1050" dirty="0">
                <a:solidFill>
                  <a:schemeClr val="tx1"/>
                </a:solidFill>
              </a:rPr>
              <a:t> </a:t>
            </a:r>
            <a:r>
              <a:rPr lang="fr-BE" sz="1050" dirty="0" err="1">
                <a:solidFill>
                  <a:schemeClr val="tx1"/>
                </a:solidFill>
              </a:rPr>
              <a:t>waterway</a:t>
            </a:r>
            <a:r>
              <a:rPr lang="fr-BE" sz="1050" dirty="0">
                <a:solidFill>
                  <a:schemeClr val="tx1"/>
                </a:solidFill>
              </a:rPr>
              <a:t> </a:t>
            </a:r>
            <a:r>
              <a:rPr lang="fr-BE" sz="1050" dirty="0" err="1" smtClean="0">
                <a:solidFill>
                  <a:schemeClr val="tx1"/>
                </a:solidFill>
              </a:rPr>
              <a:t>vessels</a:t>
            </a:r>
            <a:r>
              <a:rPr lang="fr-BE" sz="1050" dirty="0" smtClean="0">
                <a:solidFill>
                  <a:schemeClr val="tx1"/>
                </a:solidFill>
              </a:rPr>
              <a:t> 19-300kW</a:t>
            </a:r>
            <a:endParaRPr lang="fr-BE" sz="1050" dirty="0">
              <a:solidFill>
                <a:schemeClr val="tx1"/>
              </a:solidFill>
            </a:endParaRPr>
          </a:p>
        </p:txBody>
      </p:sp>
      <p:sp>
        <p:nvSpPr>
          <p:cNvPr id="83" name="Rectangle 82"/>
          <p:cNvSpPr/>
          <p:nvPr/>
        </p:nvSpPr>
        <p:spPr>
          <a:xfrm>
            <a:off x="4912990" y="4233297"/>
            <a:ext cx="3926308" cy="779879"/>
          </a:xfrm>
          <a:prstGeom prst="rect">
            <a:avLst/>
          </a:prstGeom>
          <a:solidFill>
            <a:srgbClr val="FF999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fr-BE" sz="1100" dirty="0" err="1" smtClean="0">
                <a:solidFill>
                  <a:schemeClr val="tx1"/>
                </a:solidFill>
              </a:rPr>
              <a:t>Engines</a:t>
            </a:r>
            <a:r>
              <a:rPr lang="fr-BE" sz="1100" dirty="0" smtClean="0">
                <a:solidFill>
                  <a:schemeClr val="tx1"/>
                </a:solidFill>
              </a:rPr>
              <a:t> </a:t>
            </a:r>
            <a:r>
              <a:rPr lang="fr-BE" sz="1100" dirty="0">
                <a:solidFill>
                  <a:schemeClr val="tx1"/>
                </a:solidFill>
              </a:rPr>
              <a:t>56 -130 kW</a:t>
            </a:r>
          </a:p>
          <a:p>
            <a:pPr marL="171450" indent="-171450" defTabSz="457200" fontAlgn="auto">
              <a:spcBef>
                <a:spcPts val="0"/>
              </a:spcBef>
              <a:spcAft>
                <a:spcPts val="0"/>
              </a:spcAft>
              <a:buFont typeface="Arial" panose="020B0604020202020204" pitchFamily="34" charset="0"/>
              <a:buChar char="•"/>
            </a:pPr>
            <a:r>
              <a:rPr lang="fr-BE" sz="1100" dirty="0" err="1" smtClean="0">
                <a:solidFill>
                  <a:schemeClr val="tx1"/>
                </a:solidFill>
              </a:rPr>
              <a:t>Engines</a:t>
            </a:r>
            <a:r>
              <a:rPr lang="fr-BE" sz="1100" dirty="0" smtClean="0">
                <a:solidFill>
                  <a:schemeClr val="tx1"/>
                </a:solidFill>
              </a:rPr>
              <a:t> </a:t>
            </a:r>
            <a:r>
              <a:rPr lang="fr-BE" sz="1100" dirty="0" err="1" smtClean="0">
                <a:solidFill>
                  <a:schemeClr val="tx1"/>
                </a:solidFill>
              </a:rPr>
              <a:t>inland</a:t>
            </a:r>
            <a:r>
              <a:rPr lang="fr-BE" sz="1100" dirty="0" smtClean="0">
                <a:solidFill>
                  <a:schemeClr val="tx1"/>
                </a:solidFill>
              </a:rPr>
              <a:t> </a:t>
            </a:r>
            <a:r>
              <a:rPr lang="fr-BE" sz="1100" dirty="0" err="1" smtClean="0">
                <a:solidFill>
                  <a:schemeClr val="tx1"/>
                </a:solidFill>
              </a:rPr>
              <a:t>waterway</a:t>
            </a:r>
            <a:r>
              <a:rPr lang="fr-BE" sz="1100" dirty="0" smtClean="0">
                <a:solidFill>
                  <a:schemeClr val="tx1"/>
                </a:solidFill>
              </a:rPr>
              <a:t> </a:t>
            </a:r>
            <a:r>
              <a:rPr lang="fr-BE" sz="1100" dirty="0" err="1" smtClean="0">
                <a:solidFill>
                  <a:schemeClr val="tx1"/>
                </a:solidFill>
              </a:rPr>
              <a:t>vessels</a:t>
            </a:r>
            <a:r>
              <a:rPr lang="fr-BE" sz="1100" dirty="0" smtClean="0">
                <a:solidFill>
                  <a:schemeClr val="tx1"/>
                </a:solidFill>
              </a:rPr>
              <a:t> &gt;300kW</a:t>
            </a:r>
            <a:endParaRPr lang="fr-BE" sz="1100" dirty="0">
              <a:solidFill>
                <a:schemeClr val="tx1"/>
              </a:solidFill>
            </a:endParaRPr>
          </a:p>
        </p:txBody>
      </p:sp>
      <p:sp>
        <p:nvSpPr>
          <p:cNvPr id="84" name="Rectangle 83"/>
          <p:cNvSpPr/>
          <p:nvPr/>
        </p:nvSpPr>
        <p:spPr>
          <a:xfrm>
            <a:off x="6062627" y="5037559"/>
            <a:ext cx="2776671" cy="779879"/>
          </a:xfrm>
          <a:prstGeom prst="rect">
            <a:avLst/>
          </a:prstGeom>
          <a:solidFill>
            <a:srgbClr val="BAE18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defTabSz="457200" fontAlgn="auto">
              <a:spcBef>
                <a:spcPts val="0"/>
              </a:spcBef>
              <a:spcAft>
                <a:spcPts val="0"/>
              </a:spcAft>
              <a:buFont typeface="Arial" panose="020B0604020202020204" pitchFamily="34" charset="0"/>
              <a:buChar char="•"/>
            </a:pPr>
            <a:r>
              <a:rPr lang="fr-BE" sz="1200" dirty="0" err="1" smtClean="0">
                <a:solidFill>
                  <a:schemeClr val="tx1"/>
                </a:solidFill>
              </a:rPr>
              <a:t>Engines</a:t>
            </a:r>
            <a:r>
              <a:rPr lang="fr-BE" sz="1200" dirty="0" smtClean="0">
                <a:solidFill>
                  <a:schemeClr val="tx1"/>
                </a:solidFill>
              </a:rPr>
              <a:t> for rail</a:t>
            </a:r>
            <a:endParaRPr lang="fr-BE" sz="1200" dirty="0">
              <a:solidFill>
                <a:schemeClr val="tx1"/>
              </a:solidFill>
            </a:endParaRPr>
          </a:p>
        </p:txBody>
      </p:sp>
      <p:sp>
        <p:nvSpPr>
          <p:cNvPr id="43" name="TextBox 5"/>
          <p:cNvSpPr txBox="1">
            <a:spLocks noChangeArrowheads="1"/>
          </p:cNvSpPr>
          <p:nvPr/>
        </p:nvSpPr>
        <p:spPr bwMode="auto">
          <a:xfrm>
            <a:off x="3491880" y="1300698"/>
            <a:ext cx="30243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1000" dirty="0" err="1" smtClean="0">
                <a:solidFill>
                  <a:srgbClr val="FF0000"/>
                </a:solidFill>
                <a:latin typeface="Arial" panose="020B0604020202020204" pitchFamily="34" charset="0"/>
                <a:cs typeface="Arial" panose="020B0604020202020204" pitchFamily="34" charset="0"/>
              </a:rPr>
              <a:t>Mandatory</a:t>
            </a:r>
            <a:r>
              <a:rPr lang="fr-BE" altLang="en-US" sz="1000" dirty="0" smtClean="0">
                <a:solidFill>
                  <a:srgbClr val="FF0000"/>
                </a:solidFill>
                <a:latin typeface="Arial" panose="020B0604020202020204" pitchFamily="34" charset="0"/>
                <a:cs typeface="Arial" panose="020B0604020202020204" pitchFamily="34" charset="0"/>
              </a:rPr>
              <a:t> dates of application of Stage V – </a:t>
            </a:r>
            <a:r>
              <a:rPr lang="fr-BE" altLang="en-US" sz="1000" u="sng" dirty="0" err="1">
                <a:solidFill>
                  <a:srgbClr val="FF0000"/>
                </a:solidFill>
                <a:latin typeface="Arial" panose="020B0604020202020204" pitchFamily="34" charset="0"/>
                <a:cs typeface="Arial" panose="020B0604020202020204" pitchFamily="34" charset="0"/>
              </a:rPr>
              <a:t>P</a:t>
            </a:r>
            <a:r>
              <a:rPr lang="fr-BE" altLang="en-US" sz="1000" u="sng" dirty="0" err="1" smtClean="0">
                <a:solidFill>
                  <a:srgbClr val="FF0000"/>
                </a:solidFill>
                <a:latin typeface="Arial" panose="020B0604020202020204" pitchFamily="34" charset="0"/>
                <a:cs typeface="Arial" panose="020B0604020202020204" pitchFamily="34" charset="0"/>
              </a:rPr>
              <a:t>lacing</a:t>
            </a:r>
            <a:r>
              <a:rPr lang="fr-BE" altLang="en-US" sz="1000" u="sng" dirty="0" smtClean="0">
                <a:solidFill>
                  <a:srgbClr val="FF0000"/>
                </a:solidFill>
                <a:latin typeface="Arial" panose="020B0604020202020204" pitchFamily="34" charset="0"/>
                <a:cs typeface="Arial" panose="020B0604020202020204" pitchFamily="34" charset="0"/>
              </a:rPr>
              <a:t> on the </a:t>
            </a:r>
            <a:r>
              <a:rPr lang="fr-BE" altLang="en-US" sz="1000" u="sng" dirty="0" err="1" smtClean="0">
                <a:solidFill>
                  <a:srgbClr val="FF0000"/>
                </a:solidFill>
                <a:latin typeface="Arial" panose="020B0604020202020204" pitchFamily="34" charset="0"/>
                <a:cs typeface="Arial" panose="020B0604020202020204" pitchFamily="34" charset="0"/>
              </a:rPr>
              <a:t>market</a:t>
            </a:r>
            <a:r>
              <a:rPr lang="fr-BE" altLang="en-US" sz="1000" u="sng" dirty="0" smtClean="0">
                <a:solidFill>
                  <a:srgbClr val="FF0000"/>
                </a:solidFill>
                <a:latin typeface="Arial" panose="020B0604020202020204" pitchFamily="34" charset="0"/>
                <a:cs typeface="Arial" panose="020B0604020202020204" pitchFamily="34" charset="0"/>
              </a:rPr>
              <a:t> </a:t>
            </a:r>
            <a:r>
              <a:rPr lang="fr-BE" altLang="en-US" sz="1000" dirty="0" smtClean="0">
                <a:solidFill>
                  <a:srgbClr val="FF0000"/>
                </a:solidFill>
                <a:latin typeface="Arial" panose="020B0604020202020204" pitchFamily="34" charset="0"/>
                <a:cs typeface="Arial" panose="020B0604020202020204" pitchFamily="34" charset="0"/>
              </a:rPr>
              <a:t>of </a:t>
            </a:r>
            <a:r>
              <a:rPr lang="fr-BE" altLang="en-US" sz="1000" dirty="0" err="1" smtClean="0">
                <a:solidFill>
                  <a:srgbClr val="FF0000"/>
                </a:solidFill>
                <a:latin typeface="Arial" panose="020B0604020202020204" pitchFamily="34" charset="0"/>
                <a:cs typeface="Arial" panose="020B0604020202020204" pitchFamily="34" charset="0"/>
              </a:rPr>
              <a:t>engines</a:t>
            </a:r>
            <a:endParaRPr lang="fr-BE" altLang="en-US" sz="1000" dirty="0" smtClean="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676456" y="5733678"/>
            <a:ext cx="405408" cy="476250"/>
          </a:xfrm>
        </p:spPr>
        <p:txBody>
          <a:bodyPr/>
          <a:lstStyle/>
          <a:p>
            <a:pPr>
              <a:defRPr/>
            </a:pPr>
            <a:fld id="{AD3298A2-0CDF-4C16-AB32-B1ED5159983E}" type="slidenum">
              <a:rPr lang="en-GB" smtClean="0"/>
              <a:pPr>
                <a:defRPr/>
              </a:pPr>
              <a:t>7</a:t>
            </a:fld>
            <a:endParaRPr lang="en-GB"/>
          </a:p>
        </p:txBody>
      </p:sp>
      <p:sp>
        <p:nvSpPr>
          <p:cNvPr id="44" name="TextBox 5"/>
          <p:cNvSpPr txBox="1">
            <a:spLocks noChangeArrowheads="1"/>
          </p:cNvSpPr>
          <p:nvPr/>
        </p:nvSpPr>
        <p:spPr bwMode="auto">
          <a:xfrm>
            <a:off x="1691680" y="1310571"/>
            <a:ext cx="13789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1000" dirty="0" smtClean="0">
                <a:solidFill>
                  <a:srgbClr val="3166CF"/>
                </a:solidFill>
                <a:latin typeface="Arial" panose="020B0604020202020204" pitchFamily="34" charset="0"/>
                <a:cs typeface="Arial" panose="020B0604020202020204" pitchFamily="34" charset="0"/>
              </a:rPr>
              <a:t>Date of application*</a:t>
            </a:r>
          </a:p>
          <a:p>
            <a:pPr eaLnBrk="1" hangingPunct="1"/>
            <a:r>
              <a:rPr lang="fr-BE" altLang="en-US" sz="1000" dirty="0" smtClean="0">
                <a:solidFill>
                  <a:srgbClr val="3166CF"/>
                </a:solidFill>
                <a:latin typeface="Arial" panose="020B0604020202020204" pitchFamily="34" charset="0"/>
                <a:cs typeface="Arial" panose="020B0604020202020204" pitchFamily="34" charset="0"/>
              </a:rPr>
              <a:t>(DA &amp; IA </a:t>
            </a:r>
            <a:r>
              <a:rPr lang="fr-BE" altLang="en-US" sz="1000" dirty="0" err="1" smtClean="0">
                <a:solidFill>
                  <a:srgbClr val="3166CF"/>
                </a:solidFill>
                <a:latin typeface="Arial" panose="020B0604020202020204" pitchFamily="34" charset="0"/>
                <a:cs typeface="Arial" panose="020B0604020202020204" pitchFamily="34" charset="0"/>
              </a:rPr>
              <a:t>adopted</a:t>
            </a:r>
            <a:r>
              <a:rPr lang="fr-BE" altLang="en-US" sz="1000" dirty="0" smtClean="0">
                <a:solidFill>
                  <a:srgbClr val="3166CF"/>
                </a:solidFill>
                <a:latin typeface="Arial" panose="020B0604020202020204" pitchFamily="34" charset="0"/>
                <a:cs typeface="Arial" panose="020B0604020202020204" pitchFamily="34" charset="0"/>
              </a:rPr>
              <a:t>)</a:t>
            </a:r>
          </a:p>
        </p:txBody>
      </p:sp>
      <p:sp>
        <p:nvSpPr>
          <p:cNvPr id="45" name="Isosceles Triangle 44"/>
          <p:cNvSpPr/>
          <p:nvPr/>
        </p:nvSpPr>
        <p:spPr>
          <a:xfrm flipV="1">
            <a:off x="1693775" y="1484784"/>
            <a:ext cx="45719" cy="381899"/>
          </a:xfrm>
          <a:prstGeom prst="triangle">
            <a:avLst/>
          </a:prstGeom>
          <a:solidFill>
            <a:srgbClr val="3E6FD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6" name="Isosceles Triangle 45"/>
          <p:cNvSpPr/>
          <p:nvPr/>
        </p:nvSpPr>
        <p:spPr>
          <a:xfrm>
            <a:off x="341054" y="2142381"/>
            <a:ext cx="97915" cy="110957"/>
          </a:xfrm>
          <a:prstGeom prst="triangle">
            <a:avLst/>
          </a:prstGeom>
          <a:solidFill>
            <a:srgbClr val="00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47" name="Isosceles Triangle 46"/>
          <p:cNvSpPr/>
          <p:nvPr/>
        </p:nvSpPr>
        <p:spPr>
          <a:xfrm>
            <a:off x="1449749" y="2165915"/>
            <a:ext cx="97915" cy="110957"/>
          </a:xfrm>
          <a:prstGeom prst="triangle">
            <a:avLst/>
          </a:prstGeom>
          <a:solidFill>
            <a:srgbClr val="00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cxnSp>
        <p:nvCxnSpPr>
          <p:cNvPr id="48" name="Straight Connector 47"/>
          <p:cNvCxnSpPr>
            <a:endCxn id="71" idx="1"/>
          </p:cNvCxnSpPr>
          <p:nvPr/>
        </p:nvCxnSpPr>
        <p:spPr bwMode="auto">
          <a:xfrm>
            <a:off x="1513661" y="2564904"/>
            <a:ext cx="9396" cy="2859174"/>
          </a:xfrm>
          <a:prstGeom prst="line">
            <a:avLst/>
          </a:prstGeom>
          <a:noFill/>
          <a:ln w="9525" cap="flat" cmpd="sng" algn="ctr">
            <a:solidFill>
              <a:schemeClr val="tx1"/>
            </a:solidFill>
            <a:prstDash val="dash"/>
            <a:round/>
            <a:headEnd type="none" w="med" len="med"/>
            <a:tailEnd type="none" w="med" len="med"/>
          </a:ln>
          <a:effectLst/>
        </p:spPr>
      </p:cxnSp>
      <p:cxnSp>
        <p:nvCxnSpPr>
          <p:cNvPr id="49" name="Straight Connector 48"/>
          <p:cNvCxnSpPr/>
          <p:nvPr/>
        </p:nvCxnSpPr>
        <p:spPr bwMode="auto">
          <a:xfrm>
            <a:off x="2637309" y="2559692"/>
            <a:ext cx="0" cy="3317580"/>
          </a:xfrm>
          <a:prstGeom prst="line">
            <a:avLst/>
          </a:prstGeom>
          <a:noFill/>
          <a:ln w="9525" cap="flat" cmpd="sng" algn="ctr">
            <a:solidFill>
              <a:schemeClr val="tx1"/>
            </a:solidFill>
            <a:prstDash val="dash"/>
            <a:round/>
            <a:headEnd type="none" w="med" len="med"/>
            <a:tailEnd type="none" w="med" len="med"/>
          </a:ln>
          <a:effectLst/>
        </p:spPr>
      </p:cxnSp>
      <p:sp>
        <p:nvSpPr>
          <p:cNvPr id="50" name="TextBox 49"/>
          <p:cNvSpPr txBox="1"/>
          <p:nvPr/>
        </p:nvSpPr>
        <p:spPr>
          <a:xfrm>
            <a:off x="1187624" y="2276872"/>
            <a:ext cx="633507" cy="261610"/>
          </a:xfrm>
          <a:prstGeom prst="rect">
            <a:avLst/>
          </a:prstGeom>
          <a:noFill/>
        </p:spPr>
        <p:txBody>
          <a:bodyPr wrap="none" rtlCol="0">
            <a:spAutoFit/>
          </a:bodyPr>
          <a:lstStyle/>
          <a:p>
            <a:r>
              <a:rPr lang="fr-BE" sz="1100" dirty="0" smtClean="0">
                <a:solidFill>
                  <a:schemeClr val="tx1"/>
                </a:solidFill>
                <a:latin typeface="Arial Narrow" panose="020B0606020202030204" pitchFamily="34" charset="0"/>
              </a:rPr>
              <a:t>1.1.2017</a:t>
            </a:r>
            <a:endParaRPr lang="en-GB" sz="1100" dirty="0" err="1" smtClean="0">
              <a:solidFill>
                <a:schemeClr val="tx1"/>
              </a:solidFill>
              <a:latin typeface="Arial Narrow" panose="020B0606020202030204" pitchFamily="34" charset="0"/>
            </a:endParaRPr>
          </a:p>
        </p:txBody>
      </p:sp>
      <p:sp>
        <p:nvSpPr>
          <p:cNvPr id="51" name="Isosceles Triangle 50"/>
          <p:cNvSpPr/>
          <p:nvPr/>
        </p:nvSpPr>
        <p:spPr>
          <a:xfrm>
            <a:off x="2597392" y="2163762"/>
            <a:ext cx="97915" cy="110957"/>
          </a:xfrm>
          <a:prstGeom prst="triangle">
            <a:avLst/>
          </a:prstGeom>
          <a:solidFill>
            <a:srgbClr val="00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2" name="TextBox 51"/>
          <p:cNvSpPr txBox="1"/>
          <p:nvPr/>
        </p:nvSpPr>
        <p:spPr>
          <a:xfrm>
            <a:off x="2335267" y="2274719"/>
            <a:ext cx="633507" cy="261610"/>
          </a:xfrm>
          <a:prstGeom prst="rect">
            <a:avLst/>
          </a:prstGeom>
          <a:noFill/>
        </p:spPr>
        <p:txBody>
          <a:bodyPr wrap="none" rtlCol="0">
            <a:spAutoFit/>
          </a:bodyPr>
          <a:lstStyle/>
          <a:p>
            <a:r>
              <a:rPr lang="fr-BE" sz="1100" dirty="0" smtClean="0">
                <a:solidFill>
                  <a:schemeClr val="tx1"/>
                </a:solidFill>
                <a:latin typeface="Arial Narrow" panose="020B0606020202030204" pitchFamily="34" charset="0"/>
              </a:rPr>
              <a:t>1.1.2018</a:t>
            </a:r>
            <a:endParaRPr lang="en-GB" sz="1100" dirty="0" err="1" smtClean="0">
              <a:solidFill>
                <a:schemeClr val="tx1"/>
              </a:solidFill>
              <a:latin typeface="Arial Narrow" panose="020B0606020202030204" pitchFamily="34" charset="0"/>
            </a:endParaRPr>
          </a:p>
        </p:txBody>
      </p:sp>
      <p:sp>
        <p:nvSpPr>
          <p:cNvPr id="53" name="Isosceles Triangle 52"/>
          <p:cNvSpPr/>
          <p:nvPr/>
        </p:nvSpPr>
        <p:spPr>
          <a:xfrm>
            <a:off x="3734955" y="2173287"/>
            <a:ext cx="97915" cy="110957"/>
          </a:xfrm>
          <a:prstGeom prst="triangle">
            <a:avLst/>
          </a:prstGeom>
          <a:solidFill>
            <a:srgbClr val="00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4" name="TextBox 53"/>
          <p:cNvSpPr txBox="1"/>
          <p:nvPr/>
        </p:nvSpPr>
        <p:spPr>
          <a:xfrm>
            <a:off x="3472830" y="2284244"/>
            <a:ext cx="633507" cy="261610"/>
          </a:xfrm>
          <a:prstGeom prst="rect">
            <a:avLst/>
          </a:prstGeom>
          <a:noFill/>
        </p:spPr>
        <p:txBody>
          <a:bodyPr wrap="none" rtlCol="0">
            <a:spAutoFit/>
          </a:bodyPr>
          <a:lstStyle/>
          <a:p>
            <a:r>
              <a:rPr lang="fr-BE" sz="1100" dirty="0" smtClean="0">
                <a:solidFill>
                  <a:schemeClr val="tx1"/>
                </a:solidFill>
                <a:latin typeface="Arial Narrow" panose="020B0606020202030204" pitchFamily="34" charset="0"/>
              </a:rPr>
              <a:t>1.1.2019</a:t>
            </a:r>
            <a:endParaRPr lang="en-GB" sz="1100" dirty="0" err="1" smtClean="0">
              <a:solidFill>
                <a:schemeClr val="tx1"/>
              </a:solidFill>
              <a:latin typeface="Arial Narrow" panose="020B0606020202030204" pitchFamily="34" charset="0"/>
            </a:endParaRPr>
          </a:p>
        </p:txBody>
      </p:sp>
      <p:cxnSp>
        <p:nvCxnSpPr>
          <p:cNvPr id="61" name="Straight Connector 60"/>
          <p:cNvCxnSpPr>
            <a:endCxn id="70" idx="1"/>
          </p:cNvCxnSpPr>
          <p:nvPr/>
        </p:nvCxnSpPr>
        <p:spPr bwMode="auto">
          <a:xfrm>
            <a:off x="386011" y="2559692"/>
            <a:ext cx="9525" cy="2864386"/>
          </a:xfrm>
          <a:prstGeom prst="line">
            <a:avLst/>
          </a:prstGeom>
          <a:noFill/>
          <a:ln w="9525" cap="flat" cmpd="sng" algn="ctr">
            <a:solidFill>
              <a:schemeClr val="tx1"/>
            </a:solidFill>
            <a:prstDash val="dash"/>
            <a:round/>
            <a:headEnd type="none" w="med" len="med"/>
            <a:tailEnd type="none" w="med" len="med"/>
          </a:ln>
          <a:effectLst/>
        </p:spPr>
      </p:cxnSp>
      <p:cxnSp>
        <p:nvCxnSpPr>
          <p:cNvPr id="80" name="Straight Connector 79"/>
          <p:cNvCxnSpPr/>
          <p:nvPr/>
        </p:nvCxnSpPr>
        <p:spPr bwMode="auto">
          <a:xfrm>
            <a:off x="3789584" y="2636912"/>
            <a:ext cx="0" cy="3240360"/>
          </a:xfrm>
          <a:prstGeom prst="line">
            <a:avLst/>
          </a:prstGeom>
          <a:noFill/>
          <a:ln w="9525" cap="flat" cmpd="sng" algn="ctr">
            <a:solidFill>
              <a:schemeClr val="tx1"/>
            </a:solidFill>
            <a:prstDash val="dash"/>
            <a:round/>
            <a:headEnd type="none" w="med" len="med"/>
            <a:tailEnd type="none" w="med" len="med"/>
          </a:ln>
          <a:effectLst/>
        </p:spPr>
      </p:cxnSp>
      <p:cxnSp>
        <p:nvCxnSpPr>
          <p:cNvPr id="86" name="Straight Connector 85"/>
          <p:cNvCxnSpPr/>
          <p:nvPr/>
        </p:nvCxnSpPr>
        <p:spPr bwMode="auto">
          <a:xfrm>
            <a:off x="4918547" y="4365104"/>
            <a:ext cx="13493" cy="1512168"/>
          </a:xfrm>
          <a:prstGeom prst="line">
            <a:avLst/>
          </a:prstGeom>
          <a:noFill/>
          <a:ln w="9525" cap="flat" cmpd="sng" algn="ctr">
            <a:solidFill>
              <a:schemeClr val="tx1"/>
            </a:solidFill>
            <a:prstDash val="dash"/>
            <a:round/>
            <a:headEnd type="none" w="med" len="med"/>
            <a:tailEnd type="none" w="med" len="med"/>
          </a:ln>
          <a:effectLst/>
        </p:spPr>
      </p:cxnSp>
      <p:sp>
        <p:nvSpPr>
          <p:cNvPr id="88" name="Isosceles Triangle 87"/>
          <p:cNvSpPr/>
          <p:nvPr/>
        </p:nvSpPr>
        <p:spPr>
          <a:xfrm>
            <a:off x="4848690" y="2163762"/>
            <a:ext cx="97915" cy="110957"/>
          </a:xfrm>
          <a:prstGeom prst="triangle">
            <a:avLst/>
          </a:prstGeom>
          <a:solidFill>
            <a:srgbClr val="00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89" name="TextBox 88"/>
          <p:cNvSpPr txBox="1"/>
          <p:nvPr/>
        </p:nvSpPr>
        <p:spPr>
          <a:xfrm>
            <a:off x="4586565" y="2274719"/>
            <a:ext cx="633507" cy="261610"/>
          </a:xfrm>
          <a:prstGeom prst="rect">
            <a:avLst/>
          </a:prstGeom>
          <a:noFill/>
        </p:spPr>
        <p:txBody>
          <a:bodyPr wrap="none" rtlCol="0">
            <a:spAutoFit/>
          </a:bodyPr>
          <a:lstStyle/>
          <a:p>
            <a:r>
              <a:rPr lang="fr-BE" sz="1100" dirty="0" smtClean="0">
                <a:solidFill>
                  <a:schemeClr val="tx1"/>
                </a:solidFill>
                <a:latin typeface="Arial Narrow" panose="020B0606020202030204" pitchFamily="34" charset="0"/>
              </a:rPr>
              <a:t>1.1.2020</a:t>
            </a:r>
            <a:endParaRPr lang="en-GB" sz="1100" dirty="0" err="1" smtClean="0">
              <a:solidFill>
                <a:schemeClr val="tx1"/>
              </a:solidFill>
              <a:latin typeface="Arial Narrow" panose="020B0606020202030204" pitchFamily="34" charset="0"/>
            </a:endParaRPr>
          </a:p>
        </p:txBody>
      </p:sp>
      <p:sp>
        <p:nvSpPr>
          <p:cNvPr id="90" name="Isosceles Triangle 89"/>
          <p:cNvSpPr/>
          <p:nvPr/>
        </p:nvSpPr>
        <p:spPr>
          <a:xfrm>
            <a:off x="6000818" y="2173287"/>
            <a:ext cx="97915" cy="110957"/>
          </a:xfrm>
          <a:prstGeom prst="triangle">
            <a:avLst/>
          </a:prstGeom>
          <a:solidFill>
            <a:srgbClr val="0000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1" name="TextBox 90"/>
          <p:cNvSpPr txBox="1"/>
          <p:nvPr/>
        </p:nvSpPr>
        <p:spPr>
          <a:xfrm>
            <a:off x="5738693" y="2284244"/>
            <a:ext cx="633507" cy="261610"/>
          </a:xfrm>
          <a:prstGeom prst="rect">
            <a:avLst/>
          </a:prstGeom>
          <a:noFill/>
        </p:spPr>
        <p:txBody>
          <a:bodyPr wrap="none" rtlCol="0">
            <a:spAutoFit/>
          </a:bodyPr>
          <a:lstStyle/>
          <a:p>
            <a:r>
              <a:rPr lang="fr-BE" sz="1100" dirty="0" smtClean="0">
                <a:solidFill>
                  <a:schemeClr val="tx1"/>
                </a:solidFill>
                <a:latin typeface="Arial Narrow" panose="020B0606020202030204" pitchFamily="34" charset="0"/>
              </a:rPr>
              <a:t>1.1.2021</a:t>
            </a:r>
            <a:endParaRPr lang="en-GB" sz="1100" dirty="0" err="1" smtClean="0">
              <a:solidFill>
                <a:schemeClr val="tx1"/>
              </a:solidFill>
              <a:latin typeface="Arial Narrow" panose="020B0606020202030204" pitchFamily="34" charset="0"/>
            </a:endParaRPr>
          </a:p>
        </p:txBody>
      </p:sp>
      <p:cxnSp>
        <p:nvCxnSpPr>
          <p:cNvPr id="17" name="Straight Arrow Connector 16"/>
          <p:cNvCxnSpPr/>
          <p:nvPr/>
        </p:nvCxnSpPr>
        <p:spPr bwMode="auto">
          <a:xfrm>
            <a:off x="1269157" y="1412776"/>
            <a:ext cx="201459" cy="0"/>
          </a:xfrm>
          <a:prstGeom prst="straightConnector1">
            <a:avLst/>
          </a:prstGeom>
          <a:noFill/>
          <a:ln w="28575" cap="flat" cmpd="sng" algn="ctr">
            <a:solidFill>
              <a:srgbClr val="3166CF"/>
            </a:solidFill>
            <a:prstDash val="solid"/>
            <a:round/>
            <a:headEnd type="none" w="med" len="med"/>
            <a:tailEnd type="arrow"/>
          </a:ln>
          <a:effectLst/>
        </p:spPr>
      </p:cxnSp>
      <p:cxnSp>
        <p:nvCxnSpPr>
          <p:cNvPr id="92" name="Straight Arrow Connector 91"/>
          <p:cNvCxnSpPr/>
          <p:nvPr/>
        </p:nvCxnSpPr>
        <p:spPr bwMode="auto">
          <a:xfrm flipH="1" flipV="1">
            <a:off x="899592" y="1412776"/>
            <a:ext cx="201459" cy="0"/>
          </a:xfrm>
          <a:prstGeom prst="straightConnector1">
            <a:avLst/>
          </a:prstGeom>
          <a:noFill/>
          <a:ln w="28575" cap="flat" cmpd="sng" algn="ctr">
            <a:solidFill>
              <a:srgbClr val="3166CF"/>
            </a:solidFill>
            <a:prstDash val="solid"/>
            <a:round/>
            <a:headEnd type="none" w="med" len="med"/>
            <a:tailEnd type="arrow"/>
          </a:ln>
          <a:effectLst/>
        </p:spPr>
      </p:cxnSp>
      <p:sp>
        <p:nvSpPr>
          <p:cNvPr id="19" name="TextBox 18"/>
          <p:cNvSpPr txBox="1"/>
          <p:nvPr/>
        </p:nvSpPr>
        <p:spPr>
          <a:xfrm>
            <a:off x="107504" y="6424102"/>
            <a:ext cx="1545616" cy="276999"/>
          </a:xfrm>
          <a:prstGeom prst="rect">
            <a:avLst/>
          </a:prstGeom>
          <a:noFill/>
        </p:spPr>
        <p:txBody>
          <a:bodyPr wrap="none" rtlCol="0">
            <a:spAutoFit/>
          </a:bodyPr>
          <a:lstStyle/>
          <a:p>
            <a:r>
              <a:rPr lang="de-DE" sz="1200" dirty="0" smtClean="0">
                <a:solidFill>
                  <a:schemeClr val="tx1"/>
                </a:solidFill>
              </a:rPr>
              <a:t>* Floating </a:t>
            </a:r>
            <a:r>
              <a:rPr lang="de-DE" sz="1200" dirty="0" err="1" smtClean="0">
                <a:solidFill>
                  <a:schemeClr val="tx1"/>
                </a:solidFill>
              </a:rPr>
              <a:t>date</a:t>
            </a:r>
            <a:r>
              <a:rPr lang="de-DE" sz="1200" dirty="0" smtClean="0">
                <a:solidFill>
                  <a:schemeClr val="tx1"/>
                </a:solidFill>
              </a:rPr>
              <a:t>!</a:t>
            </a:r>
            <a:endParaRPr lang="en-GB" sz="1200" dirty="0" err="1" smtClean="0">
              <a:solidFill>
                <a:schemeClr val="tx1"/>
              </a:solidFill>
            </a:endParaRPr>
          </a:p>
        </p:txBody>
      </p:sp>
      <p:sp>
        <p:nvSpPr>
          <p:cNvPr id="94" name="Isosceles Triangle 93"/>
          <p:cNvSpPr/>
          <p:nvPr/>
        </p:nvSpPr>
        <p:spPr>
          <a:xfrm flipV="1">
            <a:off x="4860032" y="1681758"/>
            <a:ext cx="45719" cy="190950"/>
          </a:xfrm>
          <a:prstGeom prst="triangle">
            <a:avLst/>
          </a:prstGeom>
          <a:solidFill>
            <a:srgbClr val="FF999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5" name="Isosceles Triangle 94"/>
          <p:cNvSpPr/>
          <p:nvPr/>
        </p:nvSpPr>
        <p:spPr>
          <a:xfrm flipV="1">
            <a:off x="6012160" y="1681758"/>
            <a:ext cx="45719" cy="190950"/>
          </a:xfrm>
          <a:prstGeom prst="triangle">
            <a:avLst/>
          </a:prstGeom>
          <a:solidFill>
            <a:srgbClr val="BAE18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6" name="Isosceles Triangle 95"/>
          <p:cNvSpPr/>
          <p:nvPr/>
        </p:nvSpPr>
        <p:spPr>
          <a:xfrm flipV="1">
            <a:off x="3753243" y="1691283"/>
            <a:ext cx="45719" cy="190950"/>
          </a:xfrm>
          <a:prstGeom prst="triangle">
            <a:avLst/>
          </a:prstGeom>
          <a:solidFill>
            <a:srgbClr val="3E6FD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5" name="Pentagon 4"/>
          <p:cNvSpPr/>
          <p:nvPr/>
        </p:nvSpPr>
        <p:spPr>
          <a:xfrm>
            <a:off x="2652020" y="3992787"/>
            <a:ext cx="695844" cy="202802"/>
          </a:xfrm>
          <a:prstGeom prst="homePlate">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smtClean="0">
                <a:solidFill>
                  <a:schemeClr val="tx1"/>
                </a:solidFill>
              </a:rPr>
              <a:t>TA</a:t>
            </a:r>
            <a:endParaRPr lang="en-GB" sz="1400" dirty="0">
              <a:solidFill>
                <a:schemeClr val="tx1"/>
              </a:solidFill>
            </a:endParaRPr>
          </a:p>
        </p:txBody>
      </p:sp>
      <p:sp>
        <p:nvSpPr>
          <p:cNvPr id="99" name="Pentagon 98"/>
          <p:cNvSpPr/>
          <p:nvPr/>
        </p:nvSpPr>
        <p:spPr>
          <a:xfrm>
            <a:off x="3785294" y="4810374"/>
            <a:ext cx="695844" cy="202802"/>
          </a:xfrm>
          <a:prstGeom prst="homePlate">
            <a:avLst/>
          </a:prstGeom>
          <a:solidFill>
            <a:srgbClr val="FF999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smtClean="0">
                <a:solidFill>
                  <a:schemeClr val="tx1"/>
                </a:solidFill>
              </a:rPr>
              <a:t>TA</a:t>
            </a:r>
            <a:endParaRPr lang="en-GB" sz="1400" dirty="0">
              <a:solidFill>
                <a:schemeClr val="tx1"/>
              </a:solidFill>
            </a:endParaRPr>
          </a:p>
        </p:txBody>
      </p:sp>
      <p:sp>
        <p:nvSpPr>
          <p:cNvPr id="100" name="Pentagon 99"/>
          <p:cNvSpPr/>
          <p:nvPr/>
        </p:nvSpPr>
        <p:spPr>
          <a:xfrm>
            <a:off x="4932040" y="5602462"/>
            <a:ext cx="695844" cy="202802"/>
          </a:xfrm>
          <a:prstGeom prst="homePlate">
            <a:avLst/>
          </a:prstGeom>
          <a:solidFill>
            <a:srgbClr val="BAE18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smtClean="0">
                <a:solidFill>
                  <a:schemeClr val="tx1"/>
                </a:solidFill>
              </a:rPr>
              <a:t>TA</a:t>
            </a:r>
            <a:endParaRPr lang="en-GB" sz="1400" dirty="0">
              <a:solidFill>
                <a:schemeClr val="tx1"/>
              </a:solidFill>
            </a:endParaRPr>
          </a:p>
        </p:txBody>
      </p:sp>
      <p:sp>
        <p:nvSpPr>
          <p:cNvPr id="102" name="TextBox 5"/>
          <p:cNvSpPr txBox="1">
            <a:spLocks noChangeArrowheads="1"/>
          </p:cNvSpPr>
          <p:nvPr/>
        </p:nvSpPr>
        <p:spPr bwMode="auto">
          <a:xfrm>
            <a:off x="2257032" y="6162492"/>
            <a:ext cx="2880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r-BE" altLang="en-US" sz="1000" dirty="0" err="1" smtClean="0">
                <a:solidFill>
                  <a:srgbClr val="FF0000"/>
                </a:solidFill>
                <a:latin typeface="Arial" panose="020B0604020202020204" pitchFamily="34" charset="0"/>
                <a:cs typeface="Arial" panose="020B0604020202020204" pitchFamily="34" charset="0"/>
              </a:rPr>
              <a:t>Mandatory</a:t>
            </a:r>
            <a:r>
              <a:rPr lang="fr-BE" altLang="en-US" sz="1000" dirty="0" smtClean="0">
                <a:solidFill>
                  <a:srgbClr val="FF0000"/>
                </a:solidFill>
                <a:latin typeface="Arial" panose="020B0604020202020204" pitchFamily="34" charset="0"/>
                <a:cs typeface="Arial" panose="020B0604020202020204" pitchFamily="34" charset="0"/>
              </a:rPr>
              <a:t> dates of application of Stage V – </a:t>
            </a:r>
            <a:r>
              <a:rPr lang="fr-BE" altLang="en-US" sz="1000" u="sng" dirty="0" smtClean="0">
                <a:solidFill>
                  <a:srgbClr val="FF0000"/>
                </a:solidFill>
                <a:latin typeface="Arial" panose="020B0604020202020204" pitchFamily="34" charset="0"/>
                <a:cs typeface="Arial" panose="020B0604020202020204" pitchFamily="34" charset="0"/>
              </a:rPr>
              <a:t>EU Type-</a:t>
            </a:r>
            <a:r>
              <a:rPr lang="fr-BE" altLang="en-US" sz="1000" u="sng" dirty="0" err="1" smtClean="0">
                <a:solidFill>
                  <a:srgbClr val="FF0000"/>
                </a:solidFill>
                <a:latin typeface="Arial" panose="020B0604020202020204" pitchFamily="34" charset="0"/>
                <a:cs typeface="Arial" panose="020B0604020202020204" pitchFamily="34" charset="0"/>
              </a:rPr>
              <a:t>Approval</a:t>
            </a:r>
            <a:r>
              <a:rPr lang="fr-BE" altLang="en-US" sz="1000" dirty="0" smtClean="0">
                <a:solidFill>
                  <a:srgbClr val="FF0000"/>
                </a:solidFill>
                <a:latin typeface="Arial" panose="020B0604020202020204" pitchFamily="34" charset="0"/>
                <a:cs typeface="Arial" panose="020B0604020202020204" pitchFamily="34" charset="0"/>
              </a:rPr>
              <a:t> of </a:t>
            </a:r>
            <a:r>
              <a:rPr lang="fr-BE" altLang="en-US" sz="1000" dirty="0" err="1" smtClean="0">
                <a:solidFill>
                  <a:srgbClr val="FF0000"/>
                </a:solidFill>
                <a:latin typeface="Arial" panose="020B0604020202020204" pitchFamily="34" charset="0"/>
                <a:cs typeface="Arial" panose="020B0604020202020204" pitchFamily="34" charset="0"/>
              </a:rPr>
              <a:t>engines</a:t>
            </a:r>
            <a:endParaRPr lang="fr-BE" altLang="en-US" sz="1000" dirty="0" smtClean="0">
              <a:solidFill>
                <a:srgbClr val="FF0000"/>
              </a:solidFill>
              <a:latin typeface="Arial" panose="020B0604020202020204" pitchFamily="34" charset="0"/>
              <a:cs typeface="Arial" panose="020B0604020202020204" pitchFamily="34" charset="0"/>
            </a:endParaRPr>
          </a:p>
        </p:txBody>
      </p:sp>
      <p:sp>
        <p:nvSpPr>
          <p:cNvPr id="103" name="Isosceles Triangle 102"/>
          <p:cNvSpPr/>
          <p:nvPr/>
        </p:nvSpPr>
        <p:spPr>
          <a:xfrm>
            <a:off x="3772293" y="5949280"/>
            <a:ext cx="45719" cy="190950"/>
          </a:xfrm>
          <a:prstGeom prst="triangle">
            <a:avLst/>
          </a:prstGeom>
          <a:solidFill>
            <a:srgbClr val="FF9999"/>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04" name="Isosceles Triangle 103"/>
          <p:cNvSpPr/>
          <p:nvPr/>
        </p:nvSpPr>
        <p:spPr>
          <a:xfrm>
            <a:off x="4924421" y="5949280"/>
            <a:ext cx="45719" cy="190950"/>
          </a:xfrm>
          <a:prstGeom prst="triangle">
            <a:avLst/>
          </a:prstGeom>
          <a:solidFill>
            <a:srgbClr val="BAE18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05" name="Isosceles Triangle 104"/>
          <p:cNvSpPr/>
          <p:nvPr/>
        </p:nvSpPr>
        <p:spPr>
          <a:xfrm>
            <a:off x="2601115" y="5958805"/>
            <a:ext cx="45719" cy="190950"/>
          </a:xfrm>
          <a:prstGeom prst="triangle">
            <a:avLst/>
          </a:prstGeom>
          <a:solidFill>
            <a:srgbClr val="3E6FD2"/>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cxnSp>
        <p:nvCxnSpPr>
          <p:cNvPr id="87" name="Straight Arrow Connector 86"/>
          <p:cNvCxnSpPr/>
          <p:nvPr/>
        </p:nvCxnSpPr>
        <p:spPr bwMode="auto">
          <a:xfrm>
            <a:off x="1828316" y="1715438"/>
            <a:ext cx="201459" cy="0"/>
          </a:xfrm>
          <a:prstGeom prst="straightConnector1">
            <a:avLst/>
          </a:prstGeom>
          <a:noFill/>
          <a:ln w="28575" cap="flat" cmpd="sng" algn="ctr">
            <a:solidFill>
              <a:srgbClr val="3166CF"/>
            </a:solidFill>
            <a:prstDash val="solid"/>
            <a:round/>
            <a:headEnd type="none" w="med" len="med"/>
            <a:tailEnd type="arrow"/>
          </a:ln>
          <a:effectLst/>
        </p:spPr>
      </p:cxnSp>
      <p:cxnSp>
        <p:nvCxnSpPr>
          <p:cNvPr id="93" name="Straight Arrow Connector 92"/>
          <p:cNvCxnSpPr/>
          <p:nvPr/>
        </p:nvCxnSpPr>
        <p:spPr bwMode="auto">
          <a:xfrm flipH="1" flipV="1">
            <a:off x="1432843" y="1715438"/>
            <a:ext cx="201459" cy="0"/>
          </a:xfrm>
          <a:prstGeom prst="straightConnector1">
            <a:avLst/>
          </a:prstGeom>
          <a:noFill/>
          <a:ln w="28575" cap="flat" cmpd="sng" algn="ctr">
            <a:solidFill>
              <a:srgbClr val="3166CF"/>
            </a:solidFill>
            <a:prstDash val="solid"/>
            <a:round/>
            <a:headEnd type="none" w="med" len="med"/>
            <a:tailEnd type="arrow"/>
          </a:ln>
          <a:effectLst/>
        </p:spPr>
      </p:cxnSp>
    </p:spTree>
    <p:extLst>
      <p:ext uri="{BB962C8B-B14F-4D97-AF65-F5344CB8AC3E}">
        <p14:creationId xmlns:p14="http://schemas.microsoft.com/office/powerpoint/2010/main" val="2654112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4"/>
          <p:cNvSpPr txBox="1">
            <a:spLocks noChangeArrowheads="1"/>
          </p:cNvSpPr>
          <p:nvPr/>
        </p:nvSpPr>
        <p:spPr bwMode="auto">
          <a:xfrm>
            <a:off x="139303" y="149731"/>
            <a:ext cx="374814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0" i="0" dirty="0" smtClean="0">
                <a:solidFill>
                  <a:schemeClr val="bg1"/>
                </a:solidFill>
              </a:rPr>
              <a:t>Land-</a:t>
            </a:r>
            <a:r>
              <a:rPr lang="fr-BE" altLang="en-US" b="0" i="0" dirty="0" err="1" smtClean="0">
                <a:solidFill>
                  <a:schemeClr val="bg1"/>
                </a:solidFill>
              </a:rPr>
              <a:t>based</a:t>
            </a:r>
            <a:r>
              <a:rPr lang="fr-BE" altLang="en-US" b="0" i="0" dirty="0" smtClean="0">
                <a:solidFill>
                  <a:schemeClr val="bg1"/>
                </a:solidFill>
              </a:rPr>
              <a:t> NRMM</a:t>
            </a:r>
          </a:p>
          <a:p>
            <a:pPr eaLnBrk="1" hangingPunct="1">
              <a:spcBef>
                <a:spcPct val="0"/>
              </a:spcBef>
              <a:buClrTx/>
              <a:buFontTx/>
              <a:buNone/>
            </a:pPr>
            <a:r>
              <a:rPr lang="fr-BE" altLang="en-US" sz="1800" b="0" i="0" dirty="0" smtClean="0">
                <a:solidFill>
                  <a:schemeClr val="bg1"/>
                </a:solidFill>
              </a:rPr>
              <a:t>(CI &lt;56kW &amp; </a:t>
            </a:r>
            <a:r>
              <a:rPr lang="fr-BE" altLang="en-US" sz="1800" b="0" i="0" dirty="0" err="1" smtClean="0">
                <a:solidFill>
                  <a:schemeClr val="bg1"/>
                </a:solidFill>
              </a:rPr>
              <a:t>Engines</a:t>
            </a:r>
            <a:r>
              <a:rPr lang="fr-BE" altLang="en-US" sz="1800" b="0" i="0" dirty="0" smtClean="0">
                <a:solidFill>
                  <a:schemeClr val="bg1"/>
                </a:solidFill>
              </a:rPr>
              <a:t> &gt;56kW)</a:t>
            </a:r>
          </a:p>
        </p:txBody>
      </p:sp>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t="23916"/>
          <a:stretch/>
        </p:blipFill>
        <p:spPr>
          <a:xfrm>
            <a:off x="7236296" y="1196752"/>
            <a:ext cx="1305999" cy="695269"/>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5123" y="1447753"/>
            <a:ext cx="806689" cy="530920"/>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101" y="1302162"/>
            <a:ext cx="822102" cy="822102"/>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5259" y="1488309"/>
            <a:ext cx="684797" cy="617687"/>
          </a:xfrm>
          <a:prstGeom prst="rect">
            <a:avLst/>
          </a:prstGeom>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val="0"/>
              </a:ext>
            </a:extLst>
          </a:blip>
          <a:srcRect t="24826"/>
          <a:stretch/>
        </p:blipFill>
        <p:spPr>
          <a:xfrm>
            <a:off x="5293648" y="1544365"/>
            <a:ext cx="1006544" cy="567494"/>
          </a:xfrm>
          <a:prstGeom prst="rect">
            <a:avLst/>
          </a:prstGeom>
        </p:spPr>
      </p:pic>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3651" y="2536617"/>
            <a:ext cx="1029997" cy="676749"/>
          </a:xfrm>
          <a:prstGeom prst="rect">
            <a:avLst/>
          </a:prstGeom>
        </p:spPr>
      </p:pic>
      <p:pic>
        <p:nvPicPr>
          <p:cNvPr id="40" name="Picture 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6350" y="2496857"/>
            <a:ext cx="1260452" cy="756271"/>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430" y="1466312"/>
            <a:ext cx="748595" cy="629430"/>
          </a:xfrm>
          <a:prstGeom prst="rect">
            <a:avLst/>
          </a:prstGeom>
        </p:spPr>
      </p:pic>
      <p:sp>
        <p:nvSpPr>
          <p:cNvPr id="55" name="Rectangle 54"/>
          <p:cNvSpPr/>
          <p:nvPr/>
        </p:nvSpPr>
        <p:spPr>
          <a:xfrm>
            <a:off x="179512" y="2118861"/>
            <a:ext cx="612069" cy="293798"/>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900" dirty="0">
                <a:solidFill>
                  <a:schemeClr val="tx1"/>
                </a:solidFill>
                <a:latin typeface="Arial Narrow" panose="020B0606020202030204" pitchFamily="34" charset="0"/>
              </a:rPr>
              <a:t>CI </a:t>
            </a:r>
            <a:r>
              <a:rPr lang="de-DE" sz="900" dirty="0" smtClean="0">
                <a:solidFill>
                  <a:schemeClr val="tx1"/>
                </a:solidFill>
                <a:latin typeface="Arial Narrow" panose="020B0606020202030204" pitchFamily="34" charset="0"/>
              </a:rPr>
              <a:t>0-8kW</a:t>
            </a:r>
            <a:endParaRPr lang="en-GB" sz="900" dirty="0">
              <a:solidFill>
                <a:schemeClr val="tx1"/>
              </a:solidFill>
              <a:latin typeface="Arial Narrow" panose="020B0606020202030204" pitchFamily="34" charset="0"/>
            </a:endParaRPr>
          </a:p>
        </p:txBody>
      </p:sp>
      <p:sp>
        <p:nvSpPr>
          <p:cNvPr id="60" name="Rectangle 59"/>
          <p:cNvSpPr/>
          <p:nvPr/>
        </p:nvSpPr>
        <p:spPr>
          <a:xfrm>
            <a:off x="1403648" y="2118861"/>
            <a:ext cx="792088" cy="293798"/>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a:solidFill>
                  <a:schemeClr val="tx1"/>
                </a:solidFill>
                <a:latin typeface="Arial Narrow" panose="020B0606020202030204" pitchFamily="34" charset="0"/>
              </a:rPr>
              <a:t>CI 19-37kW</a:t>
            </a:r>
            <a:endParaRPr lang="en-GB" sz="1050" dirty="0">
              <a:solidFill>
                <a:schemeClr val="tx1"/>
              </a:solidFill>
              <a:latin typeface="Arial Narrow" panose="020B0606020202030204" pitchFamily="34" charset="0"/>
            </a:endParaRPr>
          </a:p>
        </p:txBody>
      </p:sp>
      <p:sp>
        <p:nvSpPr>
          <p:cNvPr id="61" name="Rectangle 60"/>
          <p:cNvSpPr/>
          <p:nvPr/>
        </p:nvSpPr>
        <p:spPr>
          <a:xfrm>
            <a:off x="2997059" y="2124627"/>
            <a:ext cx="1564479"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a:solidFill>
                  <a:schemeClr val="tx1"/>
                </a:solidFill>
                <a:latin typeface="Arial" panose="020B0604020202020204" pitchFamily="34" charset="0"/>
                <a:cs typeface="Arial" panose="020B0604020202020204" pitchFamily="34" charset="0"/>
              </a:rPr>
              <a:t>56-130kW</a:t>
            </a:r>
            <a:endParaRPr lang="en-GB" sz="1400"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4561539" y="2124627"/>
            <a:ext cx="2314717"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400" dirty="0" smtClean="0">
                <a:solidFill>
                  <a:schemeClr val="tx1"/>
                </a:solidFill>
                <a:latin typeface="Arial" panose="020B0604020202020204" pitchFamily="34" charset="0"/>
                <a:cs typeface="Arial" panose="020B0604020202020204" pitchFamily="34" charset="0"/>
              </a:rPr>
              <a:t>130-560kW</a:t>
            </a:r>
            <a:endParaRPr lang="en-GB" sz="1400" dirty="0">
              <a:solidFill>
                <a:schemeClr val="tx1"/>
              </a:solidFill>
              <a:latin typeface="Arial" panose="020B0604020202020204" pitchFamily="34" charset="0"/>
              <a:cs typeface="Arial" panose="020B0604020202020204" pitchFamily="34" charset="0"/>
            </a:endParaRPr>
          </a:p>
        </p:txBody>
      </p:sp>
      <p:cxnSp>
        <p:nvCxnSpPr>
          <p:cNvPr id="18" name="Straight Connector 17"/>
          <p:cNvCxnSpPr/>
          <p:nvPr/>
        </p:nvCxnSpPr>
        <p:spPr bwMode="auto">
          <a:xfrm>
            <a:off x="2997060" y="1412776"/>
            <a:ext cx="0" cy="1868967"/>
          </a:xfrm>
          <a:prstGeom prst="line">
            <a:avLst/>
          </a:prstGeom>
          <a:noFill/>
          <a:ln w="28575" cap="flat" cmpd="sng" algn="ctr">
            <a:solidFill>
              <a:schemeClr val="tx1"/>
            </a:solidFill>
            <a:prstDash val="solid"/>
            <a:round/>
            <a:headEnd type="none" w="med" len="med"/>
            <a:tailEnd type="none" w="med" len="med"/>
          </a:ln>
          <a:effectLst/>
        </p:spPr>
      </p:cxnSp>
      <p:sp>
        <p:nvSpPr>
          <p:cNvPr id="73" name="Pentagon 72"/>
          <p:cNvSpPr/>
          <p:nvPr/>
        </p:nvSpPr>
        <p:spPr>
          <a:xfrm>
            <a:off x="6876256" y="1955800"/>
            <a:ext cx="1800200" cy="288032"/>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&gt;560kW</a:t>
            </a:r>
            <a:endParaRPr lang="en-GB" sz="1100" dirty="0">
              <a:solidFill>
                <a:schemeClr val="tx1"/>
              </a:solidFill>
              <a:latin typeface="Arial" panose="020B0604020202020204" pitchFamily="34" charset="0"/>
              <a:cs typeface="Arial" panose="020B0604020202020204" pitchFamily="34" charset="0"/>
            </a:endParaRPr>
          </a:p>
        </p:txBody>
      </p:sp>
      <p:sp>
        <p:nvSpPr>
          <p:cNvPr id="77" name="Rectangle 76"/>
          <p:cNvSpPr/>
          <p:nvPr/>
        </p:nvSpPr>
        <p:spPr>
          <a:xfrm>
            <a:off x="2195736" y="2122102"/>
            <a:ext cx="792088"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050" dirty="0">
                <a:solidFill>
                  <a:schemeClr val="tx1"/>
                </a:solidFill>
                <a:latin typeface="Arial Narrow" panose="020B0606020202030204" pitchFamily="34" charset="0"/>
              </a:rPr>
              <a:t>CI </a:t>
            </a:r>
            <a:r>
              <a:rPr lang="de-DE" sz="1050" dirty="0" smtClean="0">
                <a:solidFill>
                  <a:schemeClr val="tx1"/>
                </a:solidFill>
                <a:latin typeface="Arial Narrow" panose="020B0606020202030204" pitchFamily="34" charset="0"/>
              </a:rPr>
              <a:t>37-56kW</a:t>
            </a:r>
            <a:endParaRPr lang="en-GB" sz="1050" dirty="0">
              <a:solidFill>
                <a:schemeClr val="tx1"/>
              </a:solidFill>
              <a:latin typeface="Arial Narrow" panose="020B0606020202030204" pitchFamily="34" charset="0"/>
            </a:endParaRPr>
          </a:p>
        </p:txBody>
      </p:sp>
      <p:cxnSp>
        <p:nvCxnSpPr>
          <p:cNvPr id="5" name="Straight Connector 4"/>
          <p:cNvCxnSpPr/>
          <p:nvPr/>
        </p:nvCxnSpPr>
        <p:spPr bwMode="auto">
          <a:xfrm>
            <a:off x="179512" y="1268760"/>
            <a:ext cx="2" cy="5463038"/>
          </a:xfrm>
          <a:prstGeom prst="line">
            <a:avLst/>
          </a:prstGeom>
          <a:noFill/>
          <a:ln w="9525" cap="flat" cmpd="sng" algn="ctr">
            <a:solidFill>
              <a:schemeClr val="tx1"/>
            </a:solidFill>
            <a:prstDash val="dash"/>
            <a:round/>
            <a:headEnd type="none" w="med" len="med"/>
            <a:tailEnd type="none" w="med" len="med"/>
          </a:ln>
          <a:effectLst/>
        </p:spPr>
      </p:cxnSp>
      <p:sp>
        <p:nvSpPr>
          <p:cNvPr id="102" name="Pentagon 101"/>
          <p:cNvSpPr/>
          <p:nvPr/>
        </p:nvSpPr>
        <p:spPr>
          <a:xfrm>
            <a:off x="6876256" y="2348880"/>
            <a:ext cx="1800200" cy="288032"/>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Gen-Sets &gt;560kW</a:t>
            </a:r>
            <a:endParaRPr lang="en-GB" sz="1100" dirty="0">
              <a:solidFill>
                <a:schemeClr val="tx1"/>
              </a:solidFill>
              <a:latin typeface="Arial" panose="020B0604020202020204" pitchFamily="34" charset="0"/>
              <a:cs typeface="Arial" panose="020B0604020202020204" pitchFamily="34" charset="0"/>
            </a:endParaRPr>
          </a:p>
        </p:txBody>
      </p:sp>
      <p:pic>
        <p:nvPicPr>
          <p:cNvPr id="104" name="Picture 10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3289" y="2595354"/>
            <a:ext cx="779467" cy="700534"/>
          </a:xfrm>
          <a:prstGeom prst="rect">
            <a:avLst/>
          </a:prstGeom>
        </p:spPr>
      </p:pic>
      <p:pic>
        <p:nvPicPr>
          <p:cNvPr id="105" name="Picture 10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7516" y="1228523"/>
            <a:ext cx="651022" cy="432828"/>
          </a:xfrm>
          <a:prstGeom prst="rect">
            <a:avLst/>
          </a:prstGeom>
        </p:spPr>
      </p:pic>
      <p:sp>
        <p:nvSpPr>
          <p:cNvPr id="107" name="Rectangle 106"/>
          <p:cNvSpPr/>
          <p:nvPr/>
        </p:nvSpPr>
        <p:spPr>
          <a:xfrm>
            <a:off x="707990" y="2122102"/>
            <a:ext cx="694720"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900" dirty="0">
                <a:solidFill>
                  <a:schemeClr val="tx1"/>
                </a:solidFill>
                <a:latin typeface="Arial Narrow" panose="020B0606020202030204" pitchFamily="34" charset="0"/>
              </a:rPr>
              <a:t>CI </a:t>
            </a:r>
            <a:r>
              <a:rPr lang="de-DE" sz="900" dirty="0" smtClean="0">
                <a:solidFill>
                  <a:schemeClr val="tx1"/>
                </a:solidFill>
                <a:latin typeface="Arial Narrow" panose="020B0606020202030204" pitchFamily="34" charset="0"/>
              </a:rPr>
              <a:t>8-19kW</a:t>
            </a:r>
            <a:endParaRPr lang="en-GB" sz="900" dirty="0">
              <a:solidFill>
                <a:schemeClr val="tx1"/>
              </a:solidFill>
              <a:latin typeface="Arial Narrow" panose="020B0606020202030204" pitchFamily="34" charset="0"/>
            </a:endParaRPr>
          </a:p>
        </p:txBody>
      </p:sp>
      <p:pic>
        <p:nvPicPr>
          <p:cNvPr id="63" name="Picture 6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48049" y="2736083"/>
            <a:ext cx="1231325" cy="660276"/>
          </a:xfrm>
          <a:prstGeom prst="rect">
            <a:avLst/>
          </a:prstGeom>
        </p:spPr>
      </p:pic>
      <p:pic>
        <p:nvPicPr>
          <p:cNvPr id="65" name="Picture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7983" y="1232454"/>
            <a:ext cx="511709" cy="511709"/>
          </a:xfrm>
          <a:prstGeom prst="rect">
            <a:avLst/>
          </a:prstGeom>
        </p:spPr>
      </p:pic>
      <p:grpSp>
        <p:nvGrpSpPr>
          <p:cNvPr id="79" name="Group 78"/>
          <p:cNvGrpSpPr/>
          <p:nvPr/>
        </p:nvGrpSpPr>
        <p:grpSpPr>
          <a:xfrm>
            <a:off x="204625" y="2774657"/>
            <a:ext cx="2582874" cy="443180"/>
            <a:chOff x="5013462" y="6001868"/>
            <a:chExt cx="2582874" cy="443180"/>
          </a:xfrm>
        </p:grpSpPr>
        <p:sp>
          <p:nvSpPr>
            <p:cNvPr id="85" name="Rectangle 84"/>
            <p:cNvSpPr/>
            <p:nvPr/>
          </p:nvSpPr>
          <p:spPr>
            <a:xfrm>
              <a:off x="5013462" y="6229016"/>
              <a:ext cx="163623" cy="14446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900" dirty="0">
                <a:solidFill>
                  <a:schemeClr val="tx1"/>
                </a:solidFill>
                <a:latin typeface="Arial Narrow" panose="020B0606020202030204" pitchFamily="34" charset="0"/>
              </a:endParaRPr>
            </a:p>
          </p:txBody>
        </p:sp>
        <p:sp>
          <p:nvSpPr>
            <p:cNvPr id="91" name="Rectangle 90"/>
            <p:cNvSpPr/>
            <p:nvPr/>
          </p:nvSpPr>
          <p:spPr>
            <a:xfrm>
              <a:off x="5024686" y="6026150"/>
              <a:ext cx="152399" cy="155575"/>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900" dirty="0">
                <a:solidFill>
                  <a:schemeClr val="tx1"/>
                </a:solidFill>
                <a:latin typeface="Arial Narrow" panose="020B0606020202030204" pitchFamily="34" charset="0"/>
              </a:endParaRPr>
            </a:p>
          </p:txBody>
        </p:sp>
        <p:sp>
          <p:nvSpPr>
            <p:cNvPr id="101" name="TextBox 2"/>
            <p:cNvSpPr txBox="1">
              <a:spLocks noChangeArrowheads="1"/>
            </p:cNvSpPr>
            <p:nvPr/>
          </p:nvSpPr>
          <p:spPr bwMode="auto">
            <a:xfrm>
              <a:off x="5129592" y="6001868"/>
              <a:ext cx="21066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de-DE" altLang="en-US" sz="1050" b="0" i="0" dirty="0" err="1">
                  <a:solidFill>
                    <a:schemeClr val="tx1"/>
                  </a:solidFill>
                </a:rPr>
                <a:t>Scope</a:t>
              </a:r>
              <a:r>
                <a:rPr lang="de-DE" altLang="en-US" sz="1050" b="0" i="0" dirty="0">
                  <a:solidFill>
                    <a:schemeClr val="tx1"/>
                  </a:solidFill>
                </a:rPr>
                <a:t> of </a:t>
              </a:r>
              <a:r>
                <a:rPr lang="de-DE" altLang="en-US" sz="1050" b="0" i="0" dirty="0" err="1">
                  <a:solidFill>
                    <a:schemeClr val="tx1"/>
                  </a:solidFill>
                </a:rPr>
                <a:t>Directive</a:t>
              </a:r>
              <a:r>
                <a:rPr lang="de-DE" altLang="en-US" sz="1050" b="0" i="0" dirty="0">
                  <a:solidFill>
                    <a:schemeClr val="tx1"/>
                  </a:solidFill>
                </a:rPr>
                <a:t> 97/68/EC</a:t>
              </a:r>
              <a:endParaRPr lang="en-GB" altLang="en-US" sz="1050" b="0" i="0" dirty="0">
                <a:solidFill>
                  <a:schemeClr val="tx1"/>
                </a:solidFill>
              </a:endParaRPr>
            </a:p>
          </p:txBody>
        </p:sp>
        <p:sp>
          <p:nvSpPr>
            <p:cNvPr id="103" name="TextBox 66"/>
            <p:cNvSpPr txBox="1">
              <a:spLocks noChangeArrowheads="1"/>
            </p:cNvSpPr>
            <p:nvPr/>
          </p:nvSpPr>
          <p:spPr bwMode="auto">
            <a:xfrm>
              <a:off x="5156244" y="6191132"/>
              <a:ext cx="24400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de-DE" altLang="en-US" sz="1050" b="0" i="0" dirty="0" smtClean="0">
                  <a:solidFill>
                    <a:schemeClr val="tx1"/>
                  </a:solidFill>
                </a:rPr>
                <a:t>Additional in </a:t>
              </a:r>
              <a:r>
                <a:rPr lang="de-DE" altLang="en-US" sz="1050" b="0" i="0" dirty="0" err="1" smtClean="0">
                  <a:solidFill>
                    <a:schemeClr val="tx1"/>
                  </a:solidFill>
                </a:rPr>
                <a:t>new</a:t>
              </a:r>
              <a:r>
                <a:rPr lang="de-DE" altLang="en-US" sz="1050" b="0" i="0" dirty="0" smtClean="0">
                  <a:solidFill>
                    <a:schemeClr val="tx1"/>
                  </a:solidFill>
                </a:rPr>
                <a:t> NRMM </a:t>
              </a:r>
              <a:r>
                <a:rPr lang="de-DE" altLang="en-US" sz="1050" b="0" i="0" dirty="0" err="1" smtClean="0">
                  <a:solidFill>
                    <a:schemeClr val="tx1"/>
                  </a:solidFill>
                </a:rPr>
                <a:t>proposal</a:t>
              </a:r>
              <a:endParaRPr lang="en-GB" altLang="en-US" sz="1050" b="0" i="0" dirty="0">
                <a:solidFill>
                  <a:schemeClr val="tx1"/>
                </a:solidFill>
              </a:endParaRPr>
            </a:p>
          </p:txBody>
        </p:sp>
      </p:grpSp>
      <p:pic>
        <p:nvPicPr>
          <p:cNvPr id="308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 y="3573016"/>
            <a:ext cx="838200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95161" y="6381328"/>
            <a:ext cx="27717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80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60432" y="6237734"/>
            <a:ext cx="405408" cy="476250"/>
          </a:xfrm>
        </p:spPr>
        <p:txBody>
          <a:bodyPr/>
          <a:lstStyle/>
          <a:p>
            <a:pPr>
              <a:defRPr/>
            </a:pPr>
            <a:fld id="{46861DAA-5BBC-4812-876F-0D7C7B9EA75C}" type="slidenum">
              <a:rPr lang="en-GB" smtClean="0"/>
              <a:pPr>
                <a:defRPr/>
              </a:pPr>
              <a:t>9</a:t>
            </a:fld>
            <a:endParaRPr lang="en-GB"/>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890" y="1052736"/>
            <a:ext cx="482068" cy="482068"/>
          </a:xfrm>
          <a:prstGeom prst="rect">
            <a:avLst/>
          </a:prstGeom>
        </p:spPr>
      </p:pic>
      <p:sp>
        <p:nvSpPr>
          <p:cNvPr id="54" name="Rectangle 53"/>
          <p:cNvSpPr/>
          <p:nvPr/>
        </p:nvSpPr>
        <p:spPr>
          <a:xfrm>
            <a:off x="1403648" y="1556792"/>
            <a:ext cx="1584176" cy="28803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SI 19-56kW</a:t>
            </a:r>
            <a:endParaRPr lang="en-GB" sz="1100" dirty="0">
              <a:solidFill>
                <a:schemeClr val="tx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50028"/>
            <a:ext cx="812625" cy="319198"/>
          </a:xfrm>
          <a:prstGeom prst="rect">
            <a:avLst/>
          </a:prstGeom>
        </p:spPr>
      </p:pic>
      <p:sp>
        <p:nvSpPr>
          <p:cNvPr id="71" name="Pentagon 70"/>
          <p:cNvSpPr/>
          <p:nvPr/>
        </p:nvSpPr>
        <p:spPr>
          <a:xfrm>
            <a:off x="179513" y="2239928"/>
            <a:ext cx="3312368" cy="144016"/>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a:solidFill>
                  <a:schemeClr val="tx1"/>
                </a:solidFill>
                <a:latin typeface="Arial" panose="020B0604020202020204" pitchFamily="34" charset="0"/>
                <a:cs typeface="Arial" panose="020B0604020202020204" pitchFamily="34" charset="0"/>
              </a:rPr>
              <a:t>&gt;0kW</a:t>
            </a:r>
            <a:endParaRPr lang="en-GB" sz="1100" dirty="0">
              <a:solidFill>
                <a:schemeClr val="tx1"/>
              </a:solidFill>
              <a:latin typeface="Arial" panose="020B0604020202020204" pitchFamily="34" charset="0"/>
              <a:cs typeface="Arial" panose="020B0604020202020204" pitchFamily="34" charset="0"/>
            </a:endParaRPr>
          </a:p>
        </p:txBody>
      </p:sp>
      <p:sp>
        <p:nvSpPr>
          <p:cNvPr id="72" name="Pentagon 71"/>
          <p:cNvSpPr/>
          <p:nvPr/>
        </p:nvSpPr>
        <p:spPr>
          <a:xfrm>
            <a:off x="179512" y="2769894"/>
            <a:ext cx="3312369" cy="155049"/>
          </a:xfrm>
          <a:prstGeom prst="homePlate">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r>
              <a:rPr lang="de-DE" sz="1100" dirty="0">
                <a:solidFill>
                  <a:schemeClr val="tx1"/>
                </a:solidFill>
                <a:latin typeface="Arial" panose="020B0604020202020204" pitchFamily="34" charset="0"/>
                <a:cs typeface="Arial" panose="020B0604020202020204" pitchFamily="34" charset="0"/>
              </a:rPr>
              <a:t>&gt;0kW</a:t>
            </a:r>
            <a:endParaRPr lang="en-GB" sz="1100" dirty="0">
              <a:solidFill>
                <a:schemeClr val="tx1"/>
              </a:solidFill>
              <a:latin typeface="Arial" panose="020B0604020202020204" pitchFamily="34" charset="0"/>
              <a:cs typeface="Arial" panose="020B0604020202020204" pitchFamily="34" charset="0"/>
            </a:endParaRPr>
          </a:p>
        </p:txBody>
      </p:sp>
      <p:sp>
        <p:nvSpPr>
          <p:cNvPr id="95" name="TextBox 94"/>
          <p:cNvSpPr txBox="1"/>
          <p:nvPr/>
        </p:nvSpPr>
        <p:spPr>
          <a:xfrm>
            <a:off x="107504" y="2034937"/>
            <a:ext cx="1178528" cy="276999"/>
          </a:xfrm>
          <a:prstGeom prst="rect">
            <a:avLst/>
          </a:prstGeom>
          <a:noFill/>
        </p:spPr>
        <p:txBody>
          <a:bodyPr wrap="none" rtlCol="0">
            <a:spAutoFit/>
          </a:bodyPr>
          <a:lstStyle/>
          <a:p>
            <a:r>
              <a:rPr lang="de-DE" sz="1200" dirty="0" err="1" smtClean="0">
                <a:solidFill>
                  <a:schemeClr val="tx1"/>
                </a:solidFill>
                <a:latin typeface="Arial" panose="020B0604020202020204" pitchFamily="34" charset="0"/>
                <a:cs typeface="Arial" panose="020B0604020202020204" pitchFamily="34" charset="0"/>
              </a:rPr>
              <a:t>Snowmobiles</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96" name="TextBox 95"/>
          <p:cNvSpPr txBox="1"/>
          <p:nvPr/>
        </p:nvSpPr>
        <p:spPr>
          <a:xfrm>
            <a:off x="107504" y="2553871"/>
            <a:ext cx="2766463" cy="276999"/>
          </a:xfrm>
          <a:prstGeom prst="rect">
            <a:avLst/>
          </a:prstGeom>
          <a:noFill/>
        </p:spPr>
        <p:txBody>
          <a:bodyPr wrap="none" rtlCol="0">
            <a:spAutoFit/>
          </a:bodyPr>
          <a:lstStyle/>
          <a:p>
            <a:r>
              <a:rPr lang="de-DE" sz="1200" dirty="0" smtClean="0">
                <a:solidFill>
                  <a:schemeClr val="tx1"/>
                </a:solidFill>
                <a:latin typeface="Arial" panose="020B0604020202020204" pitchFamily="34" charset="0"/>
                <a:cs typeface="Arial" panose="020B0604020202020204" pitchFamily="34" charset="0"/>
              </a:rPr>
              <a:t>All Terrain &amp; Side-</a:t>
            </a:r>
            <a:r>
              <a:rPr lang="de-DE" sz="1200" dirty="0" err="1" smtClean="0">
                <a:solidFill>
                  <a:schemeClr val="tx1"/>
                </a:solidFill>
                <a:latin typeface="Arial" panose="020B0604020202020204" pitchFamily="34" charset="0"/>
                <a:cs typeface="Arial" panose="020B0604020202020204" pitchFamily="34" charset="0"/>
              </a:rPr>
              <a:t>by</a:t>
            </a:r>
            <a:r>
              <a:rPr lang="de-DE" sz="1200" dirty="0" smtClean="0">
                <a:solidFill>
                  <a:schemeClr val="tx1"/>
                </a:solidFill>
                <a:latin typeface="Arial" panose="020B0604020202020204" pitchFamily="34" charset="0"/>
                <a:cs typeface="Arial" panose="020B0604020202020204" pitchFamily="34" charset="0"/>
              </a:rPr>
              <a:t>-Side </a:t>
            </a:r>
            <a:r>
              <a:rPr lang="de-DE" sz="1200" dirty="0" err="1" smtClean="0">
                <a:solidFill>
                  <a:schemeClr val="tx1"/>
                </a:solidFill>
                <a:latin typeface="Arial" panose="020B0604020202020204" pitchFamily="34" charset="0"/>
                <a:cs typeface="Arial" panose="020B0604020202020204" pitchFamily="34" charset="0"/>
              </a:rPr>
              <a:t>Vehicles</a:t>
            </a:r>
            <a:r>
              <a:rPr lang="de-DE" sz="1200" dirty="0" smtClean="0">
                <a:solidFill>
                  <a:schemeClr val="tx1"/>
                </a:solidFill>
                <a:latin typeface="Arial" panose="020B0604020202020204" pitchFamily="34" charset="0"/>
                <a:cs typeface="Arial" panose="020B0604020202020204" pitchFamily="34" charset="0"/>
              </a:rPr>
              <a:t> </a:t>
            </a:r>
            <a:endParaRPr lang="en-GB" sz="1200" dirty="0" err="1" smtClean="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179512" y="1556792"/>
            <a:ext cx="1224136" cy="288032"/>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de-DE" sz="1100" dirty="0" smtClean="0">
                <a:solidFill>
                  <a:schemeClr val="tx1"/>
                </a:solidFill>
                <a:latin typeface="Arial" panose="020B0604020202020204" pitchFamily="34" charset="0"/>
                <a:cs typeface="Arial" panose="020B0604020202020204" pitchFamily="34" charset="0"/>
              </a:rPr>
              <a:t>SI 0-19kW</a:t>
            </a:r>
            <a:endParaRPr lang="en-GB" sz="1100" dirty="0">
              <a:solidFill>
                <a:schemeClr val="tx1"/>
              </a:solidFill>
              <a:latin typeface="Arial" panose="020B0604020202020204" pitchFamily="34" charset="0"/>
              <a:cs typeface="Arial" panose="020B0604020202020204" pitchFamily="34" charset="0"/>
            </a:endParaRPr>
          </a:p>
        </p:txBody>
      </p:sp>
      <p:cxnSp>
        <p:nvCxnSpPr>
          <p:cNvPr id="5" name="Straight Connector 4"/>
          <p:cNvCxnSpPr/>
          <p:nvPr/>
        </p:nvCxnSpPr>
        <p:spPr bwMode="auto">
          <a:xfrm>
            <a:off x="179512" y="1268760"/>
            <a:ext cx="2" cy="5463038"/>
          </a:xfrm>
          <a:prstGeom prst="line">
            <a:avLst/>
          </a:prstGeom>
          <a:noFill/>
          <a:ln w="9525" cap="flat" cmpd="sng" algn="ctr">
            <a:solidFill>
              <a:schemeClr val="tx1"/>
            </a:solidFill>
            <a:prstDash val="dash"/>
            <a:round/>
            <a:headEnd type="none" w="med" len="med"/>
            <a:tailEnd type="none" w="med" len="med"/>
          </a:ln>
          <a:effectLst/>
        </p:spPr>
      </p:cxnSp>
      <p:pic>
        <p:nvPicPr>
          <p:cNvPr id="98" name="Picture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2045901"/>
            <a:ext cx="778504" cy="519003"/>
          </a:xfrm>
          <a:prstGeom prst="rect">
            <a:avLst/>
          </a:prstGeom>
        </p:spPr>
      </p:pic>
      <p:pic>
        <p:nvPicPr>
          <p:cNvPr id="99" name="Picture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2661982"/>
            <a:ext cx="660019" cy="420439"/>
          </a:xfrm>
          <a:prstGeom prst="rect">
            <a:avLst/>
          </a:prstGeom>
        </p:spPr>
      </p:pic>
      <p:pic>
        <p:nvPicPr>
          <p:cNvPr id="100" name="Picture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5851" y="2615754"/>
            <a:ext cx="655864" cy="525214"/>
          </a:xfrm>
          <a:prstGeom prst="rect">
            <a:avLst/>
          </a:prstGeom>
        </p:spPr>
      </p:pic>
      <p:pic>
        <p:nvPicPr>
          <p:cNvPr id="105" name="Picture 1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0225" y="1093213"/>
            <a:ext cx="651022" cy="432828"/>
          </a:xfrm>
          <a:prstGeom prst="rect">
            <a:avLst/>
          </a:prstGeom>
        </p:spPr>
      </p:pic>
      <p:sp>
        <p:nvSpPr>
          <p:cNvPr id="74" name="TextBox 14"/>
          <p:cNvSpPr txBox="1">
            <a:spLocks noChangeArrowheads="1"/>
          </p:cNvSpPr>
          <p:nvPr/>
        </p:nvSpPr>
        <p:spPr bwMode="auto">
          <a:xfrm>
            <a:off x="139303" y="149731"/>
            <a:ext cx="305404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b="0" i="0" dirty="0" smtClean="0">
                <a:solidFill>
                  <a:schemeClr val="bg1"/>
                </a:solidFill>
              </a:rPr>
              <a:t>Land-</a:t>
            </a:r>
            <a:r>
              <a:rPr lang="fr-BE" altLang="en-US" b="0" i="0" dirty="0" err="1" smtClean="0">
                <a:solidFill>
                  <a:schemeClr val="bg1"/>
                </a:solidFill>
              </a:rPr>
              <a:t>based</a:t>
            </a:r>
            <a:r>
              <a:rPr lang="fr-BE" altLang="en-US" b="0" i="0" dirty="0" smtClean="0">
                <a:solidFill>
                  <a:schemeClr val="bg1"/>
                </a:solidFill>
              </a:rPr>
              <a:t> NRMM</a:t>
            </a:r>
          </a:p>
          <a:p>
            <a:pPr eaLnBrk="1" hangingPunct="1">
              <a:spcBef>
                <a:spcPct val="0"/>
              </a:spcBef>
              <a:buClrTx/>
              <a:buFontTx/>
              <a:buNone/>
            </a:pPr>
            <a:r>
              <a:rPr lang="fr-BE" altLang="en-US" sz="1800" b="0" i="0" dirty="0" smtClean="0">
                <a:solidFill>
                  <a:schemeClr val="bg1"/>
                </a:solidFill>
              </a:rPr>
              <a:t>(SI </a:t>
            </a:r>
            <a:r>
              <a:rPr lang="fr-BE" altLang="en-US" sz="1800" b="0" i="0" dirty="0" err="1" smtClean="0">
                <a:solidFill>
                  <a:schemeClr val="bg1"/>
                </a:solidFill>
              </a:rPr>
              <a:t>engines</a:t>
            </a:r>
            <a:r>
              <a:rPr lang="fr-BE" altLang="en-US" sz="1800" b="0" i="0" dirty="0" smtClean="0">
                <a:solidFill>
                  <a:schemeClr val="bg1"/>
                </a:solidFill>
              </a:rPr>
              <a:t>)</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4528" y="6309320"/>
            <a:ext cx="34004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 y="3789040"/>
            <a:ext cx="7848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5" name="Group 74"/>
          <p:cNvGrpSpPr/>
          <p:nvPr/>
        </p:nvGrpSpPr>
        <p:grpSpPr>
          <a:xfrm>
            <a:off x="181521" y="3201844"/>
            <a:ext cx="2582874" cy="443180"/>
            <a:chOff x="5013462" y="6001868"/>
            <a:chExt cx="2582874" cy="443180"/>
          </a:xfrm>
        </p:grpSpPr>
        <p:sp>
          <p:nvSpPr>
            <p:cNvPr id="76" name="Rectangle 75"/>
            <p:cNvSpPr/>
            <p:nvPr/>
          </p:nvSpPr>
          <p:spPr>
            <a:xfrm>
              <a:off x="5013462" y="6229016"/>
              <a:ext cx="163623" cy="144462"/>
            </a:xfrm>
            <a:prstGeom prst="rect">
              <a:avLst/>
            </a:prstGeom>
            <a:solidFill>
              <a:srgbClr val="92D050"/>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900" dirty="0">
                <a:solidFill>
                  <a:schemeClr val="tx1"/>
                </a:solidFill>
                <a:latin typeface="Arial Narrow" panose="020B0606020202030204" pitchFamily="34" charset="0"/>
              </a:endParaRPr>
            </a:p>
          </p:txBody>
        </p:sp>
        <p:sp>
          <p:nvSpPr>
            <p:cNvPr id="79" name="Rectangle 78"/>
            <p:cNvSpPr/>
            <p:nvPr/>
          </p:nvSpPr>
          <p:spPr>
            <a:xfrm>
              <a:off x="5024686" y="6026150"/>
              <a:ext cx="152399" cy="155575"/>
            </a:xfrm>
            <a:prstGeom prst="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sz="900" dirty="0">
                <a:solidFill>
                  <a:schemeClr val="tx1"/>
                </a:solidFill>
                <a:latin typeface="Arial Narrow" panose="020B0606020202030204" pitchFamily="34" charset="0"/>
              </a:endParaRPr>
            </a:p>
          </p:txBody>
        </p:sp>
        <p:sp>
          <p:nvSpPr>
            <p:cNvPr id="85" name="TextBox 2"/>
            <p:cNvSpPr txBox="1">
              <a:spLocks noChangeArrowheads="1"/>
            </p:cNvSpPr>
            <p:nvPr/>
          </p:nvSpPr>
          <p:spPr bwMode="auto">
            <a:xfrm>
              <a:off x="5129592" y="6001868"/>
              <a:ext cx="210666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de-DE" altLang="en-US" sz="1050" b="0" i="0" dirty="0" err="1">
                  <a:solidFill>
                    <a:schemeClr val="tx1"/>
                  </a:solidFill>
                </a:rPr>
                <a:t>Scope</a:t>
              </a:r>
              <a:r>
                <a:rPr lang="de-DE" altLang="en-US" sz="1050" b="0" i="0" dirty="0">
                  <a:solidFill>
                    <a:schemeClr val="tx1"/>
                  </a:solidFill>
                </a:rPr>
                <a:t> of </a:t>
              </a:r>
              <a:r>
                <a:rPr lang="de-DE" altLang="en-US" sz="1050" b="0" i="0" dirty="0" err="1">
                  <a:solidFill>
                    <a:schemeClr val="tx1"/>
                  </a:solidFill>
                </a:rPr>
                <a:t>Directive</a:t>
              </a:r>
              <a:r>
                <a:rPr lang="de-DE" altLang="en-US" sz="1050" b="0" i="0" dirty="0">
                  <a:solidFill>
                    <a:schemeClr val="tx1"/>
                  </a:solidFill>
                </a:rPr>
                <a:t> 97/68/EC</a:t>
              </a:r>
              <a:endParaRPr lang="en-GB" altLang="en-US" sz="1050" b="0" i="0" dirty="0">
                <a:solidFill>
                  <a:schemeClr val="tx1"/>
                </a:solidFill>
              </a:endParaRPr>
            </a:p>
          </p:txBody>
        </p:sp>
        <p:sp>
          <p:nvSpPr>
            <p:cNvPr id="91" name="TextBox 66"/>
            <p:cNvSpPr txBox="1">
              <a:spLocks noChangeArrowheads="1"/>
            </p:cNvSpPr>
            <p:nvPr/>
          </p:nvSpPr>
          <p:spPr bwMode="auto">
            <a:xfrm>
              <a:off x="5156244" y="6191132"/>
              <a:ext cx="244009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de-DE" altLang="en-US" sz="1050" b="0" i="0" dirty="0" smtClean="0">
                  <a:solidFill>
                    <a:schemeClr val="tx1"/>
                  </a:solidFill>
                </a:rPr>
                <a:t>Additional in </a:t>
              </a:r>
              <a:r>
                <a:rPr lang="de-DE" altLang="en-US" sz="1050" b="0" i="0" dirty="0" err="1" smtClean="0">
                  <a:solidFill>
                    <a:schemeClr val="tx1"/>
                  </a:solidFill>
                </a:rPr>
                <a:t>new</a:t>
              </a:r>
              <a:r>
                <a:rPr lang="de-DE" altLang="en-US" sz="1050" b="0" i="0" dirty="0" smtClean="0">
                  <a:solidFill>
                    <a:schemeClr val="tx1"/>
                  </a:solidFill>
                </a:rPr>
                <a:t> NRMM </a:t>
              </a:r>
              <a:r>
                <a:rPr lang="de-DE" altLang="en-US" sz="1050" b="0" i="0" dirty="0" err="1" smtClean="0">
                  <a:solidFill>
                    <a:schemeClr val="tx1"/>
                  </a:solidFill>
                </a:rPr>
                <a:t>proposal</a:t>
              </a:r>
              <a:endParaRPr lang="en-GB" altLang="en-US" sz="1050" b="0" i="0" dirty="0">
                <a:solidFill>
                  <a:schemeClr val="tx1"/>
                </a:solidFill>
              </a:endParaRPr>
            </a:p>
          </p:txBody>
        </p:sp>
      </p:gr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6525344"/>
            <a:ext cx="2771775"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814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6400</TotalTime>
  <Words>623</Words>
  <Application>Microsoft Office PowerPoint</Application>
  <PresentationFormat>On-screen Show (4:3)</PresentationFormat>
  <Paragraphs>218</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A new EU Regulation for engines in non-road mobile machinery (NRMM) </vt:lpstr>
      <vt:lpstr> DIRECTIVE 97/68/EC  OF THE EP AND OF THE COUNCIL of 16 December 1997  on the approximation of the laws of the Member States relating to   measures against the emission of gaseous and particulate pollutants from internal combustion engines to be installed in non-road mobile machinery (NRMM)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UNECE Regulation 96 on  Uniform provisions concerning the approval of compression ignition (C.I.) engines to be installed in agricultural and forestry tractors and in non-road mobile machinery with regard to the emissions of pollutants by the engine </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United Nations</cp:lastModifiedBy>
  <cp:revision>322</cp:revision>
  <cp:lastPrinted>2016-05-31T12:43:25Z</cp:lastPrinted>
  <dcterms:created xsi:type="dcterms:W3CDTF">2011-10-28T10:25:18Z</dcterms:created>
  <dcterms:modified xsi:type="dcterms:W3CDTF">2016-05-31T14:25:19Z</dcterms:modified>
</cp:coreProperties>
</file>