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7" r:id="rId2"/>
    <p:sldId id="285"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p:scale>
          <a:sx n="121" d="100"/>
          <a:sy n="121" d="100"/>
        </p:scale>
        <p:origin x="-1698"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2/16/2015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16/02/2015</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Brakes and Running Gear (GRRF)</a:t>
            </a:r>
            <a:r>
              <a:rPr lang="en-GB" sz="2400" dirty="0">
                <a:solidFill>
                  <a:schemeClr val="bg1"/>
                </a:solidFill>
              </a:rPr>
              <a:t/>
            </a:r>
            <a:br>
              <a:rPr lang="en-GB" sz="2400" dirty="0">
                <a:solidFill>
                  <a:schemeClr val="bg1"/>
                </a:solidFill>
              </a:rPr>
            </a:br>
            <a:r>
              <a:rPr lang="en-GB" sz="1800" dirty="0" smtClean="0">
                <a:solidFill>
                  <a:schemeClr val="bg1"/>
                </a:solidFill>
              </a:rPr>
              <a:t>General information</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800" dirty="0">
                <a:solidFill>
                  <a:srgbClr val="002060"/>
                </a:solidFill>
              </a:rPr>
              <a:t>Participants/Address list</a:t>
            </a:r>
          </a:p>
          <a:p>
            <a:pPr marL="266700"/>
            <a:r>
              <a:rPr lang="en-GB" sz="1800" dirty="0"/>
              <a:t>A provisional address list has been prepared: please check your </a:t>
            </a:r>
            <a:r>
              <a:rPr lang="en-GB" sz="1800" dirty="0" smtClean="0"/>
              <a:t>contact data (especially </a:t>
            </a:r>
            <a:r>
              <a:rPr lang="en-GB" sz="1800" dirty="0"/>
              <a:t>the email-address) and correct them, if necessary.</a:t>
            </a:r>
          </a:p>
          <a:p>
            <a:pPr marL="266700"/>
            <a:r>
              <a:rPr lang="en-GB" sz="1800" dirty="0"/>
              <a:t>If your name not </a:t>
            </a:r>
            <a:r>
              <a:rPr lang="en-GB" sz="1800" dirty="0" smtClean="0"/>
              <a:t>listed, </a:t>
            </a:r>
            <a:r>
              <a:rPr lang="en-GB" sz="1800" dirty="0"/>
              <a:t>fill out one of the registration forms annexed to the file.</a:t>
            </a:r>
          </a:p>
          <a:p>
            <a:pPr marL="266700"/>
            <a:r>
              <a:rPr lang="en-GB" sz="1800" dirty="0"/>
              <a:t>At the end of the </a:t>
            </a:r>
            <a:r>
              <a:rPr lang="en-GB" sz="1800" dirty="0" smtClean="0"/>
              <a:t>session, </a:t>
            </a:r>
            <a:r>
              <a:rPr lang="en-GB" sz="1800" dirty="0"/>
              <a:t>we will circulate the updated address list by email to all </a:t>
            </a:r>
            <a:r>
              <a:rPr lang="en-GB" sz="1800" dirty="0" smtClean="0"/>
              <a:t>participants.</a:t>
            </a:r>
          </a:p>
          <a:p>
            <a:pPr marL="266700"/>
            <a:endParaRPr lang="en-GB" sz="1800" dirty="0" smtClean="0">
              <a:solidFill>
                <a:srgbClr val="002060"/>
              </a:solidFill>
            </a:endParaRPr>
          </a:p>
          <a:p>
            <a:pPr marL="266700" indent="-180975">
              <a:spcBef>
                <a:spcPts val="600"/>
              </a:spcBef>
              <a:buFont typeface="Arial" pitchFamily="34" charset="0"/>
              <a:buChar char="•"/>
            </a:pPr>
            <a:r>
              <a:rPr lang="en-GB" sz="1800" dirty="0" smtClean="0">
                <a:solidFill>
                  <a:srgbClr val="002060"/>
                </a:solidFill>
              </a:rPr>
              <a:t>Tax </a:t>
            </a:r>
            <a:r>
              <a:rPr lang="en-GB" sz="1800" dirty="0">
                <a:solidFill>
                  <a:srgbClr val="002060"/>
                </a:solidFill>
              </a:rPr>
              <a:t>free petrol coupons</a:t>
            </a:r>
          </a:p>
          <a:p>
            <a:pPr marL="266700"/>
            <a:r>
              <a:rPr lang="en-GB" sz="1800" dirty="0"/>
              <a:t>For delegates of Contracting Parties: </a:t>
            </a:r>
            <a:r>
              <a:rPr lang="en-GB" sz="1800" dirty="0" smtClean="0"/>
              <a:t>as usual, tax </a:t>
            </a:r>
            <a:r>
              <a:rPr lang="en-GB" sz="1800" dirty="0"/>
              <a:t>free petrol coupons are </a:t>
            </a:r>
            <a:r>
              <a:rPr lang="en-GB" sz="1800" dirty="0" smtClean="0"/>
              <a:t>available</a:t>
            </a:r>
          </a:p>
          <a:p>
            <a:pPr marL="266700"/>
            <a:r>
              <a:rPr lang="en-GB" sz="1800" dirty="0" smtClean="0"/>
              <a:t>Please </a:t>
            </a:r>
            <a:r>
              <a:rPr lang="en-GB" sz="1800" dirty="0"/>
              <a:t>fill in the details requested and return them to the </a:t>
            </a:r>
            <a:r>
              <a:rPr lang="en-GB" sz="1800" dirty="0" smtClean="0"/>
              <a:t>secretariat</a:t>
            </a:r>
          </a:p>
          <a:p>
            <a:pPr marL="266700"/>
            <a:r>
              <a:rPr lang="en-GB" sz="1800" dirty="0" smtClean="0"/>
              <a:t>A </a:t>
            </a:r>
            <a:r>
              <a:rPr lang="en-GB" sz="1800" dirty="0"/>
              <a:t>copy of the Passport and the </a:t>
            </a:r>
            <a:r>
              <a:rPr lang="en-GB" sz="1800" dirty="0" smtClean="0"/>
              <a:t>Car Registration papers </a:t>
            </a:r>
            <a:r>
              <a:rPr lang="en-GB" sz="1800" dirty="0"/>
              <a:t>are needed for this </a:t>
            </a:r>
            <a:r>
              <a:rPr lang="en-GB" sz="1800" dirty="0" smtClean="0"/>
              <a:t>purpose</a:t>
            </a:r>
          </a:p>
          <a:p>
            <a:pPr marL="266700"/>
            <a:endParaRPr lang="en-GB" sz="1800" dirty="0" smtClean="0">
              <a:solidFill>
                <a:srgbClr val="002060"/>
              </a:solidFill>
            </a:endParaRPr>
          </a:p>
          <a:p>
            <a:pPr marL="266700" indent="-180975">
              <a:spcBef>
                <a:spcPts val="600"/>
              </a:spcBef>
              <a:buFont typeface="Arial" pitchFamily="34" charset="0"/>
              <a:buChar char="•"/>
            </a:pPr>
            <a:r>
              <a:rPr lang="en-GB" sz="1800" dirty="0" smtClean="0">
                <a:solidFill>
                  <a:srgbClr val="002060"/>
                </a:solidFill>
              </a:rPr>
              <a:t>Next session</a:t>
            </a:r>
          </a:p>
          <a:p>
            <a:pPr marL="447675" indent="-180975">
              <a:buFont typeface="Arial" pitchFamily="34" charset="0"/>
              <a:buChar char="•"/>
            </a:pPr>
            <a:r>
              <a:rPr lang="en-GB" sz="1800" dirty="0"/>
              <a:t>The </a:t>
            </a:r>
            <a:r>
              <a:rPr lang="en-GB" sz="1800" b="1" dirty="0"/>
              <a:t>next </a:t>
            </a:r>
            <a:r>
              <a:rPr lang="en-GB" sz="1800" b="1" dirty="0" smtClean="0"/>
              <a:t>session</a:t>
            </a:r>
            <a:r>
              <a:rPr lang="en-GB" sz="1800" dirty="0" smtClean="0"/>
              <a:t> will </a:t>
            </a:r>
            <a:r>
              <a:rPr lang="en-GB" sz="1800" dirty="0"/>
              <a:t>be held </a:t>
            </a:r>
            <a:r>
              <a:rPr lang="en-GB" sz="1800" smtClean="0"/>
              <a:t>on </a:t>
            </a:r>
            <a:r>
              <a:rPr lang="en-GB" sz="1800" b="1" smtClean="0"/>
              <a:t>15-18 </a:t>
            </a:r>
            <a:r>
              <a:rPr lang="en-GB" sz="1800" b="1" dirty="0" smtClean="0"/>
              <a:t>September 2015 </a:t>
            </a:r>
            <a:r>
              <a:rPr lang="en-GB" sz="1800" dirty="0" smtClean="0"/>
              <a:t>(to be confirmed)</a:t>
            </a:r>
            <a:endParaRPr lang="en-GB" sz="1800" dirty="0"/>
          </a:p>
          <a:p>
            <a:pPr marL="447675" indent="-180975">
              <a:buFont typeface="Arial" pitchFamily="34" charset="0"/>
              <a:buChar char="•"/>
            </a:pPr>
            <a:r>
              <a:rPr lang="en-GB" sz="1800" dirty="0"/>
              <a:t>The </a:t>
            </a:r>
            <a:r>
              <a:rPr lang="en-GB" sz="1800" b="1" dirty="0"/>
              <a:t>deadline for the submission of official working documents</a:t>
            </a:r>
            <a:r>
              <a:rPr lang="en-GB" sz="1800" dirty="0"/>
              <a:t> is </a:t>
            </a:r>
            <a:r>
              <a:rPr lang="en-GB" sz="1800" b="1" dirty="0" smtClean="0"/>
              <a:t>18 June 2015</a:t>
            </a:r>
          </a:p>
        </p:txBody>
      </p:sp>
      <p:sp>
        <p:nvSpPr>
          <p:cNvPr id="5" name="Textfeld 39"/>
          <p:cNvSpPr txBox="1">
            <a:spLocks noChangeArrowheads="1"/>
          </p:cNvSpPr>
          <p:nvPr/>
        </p:nvSpPr>
        <p:spPr bwMode="auto">
          <a:xfrm>
            <a:off x="1424608" y="29822"/>
            <a:ext cx="2819400"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Note </a:t>
            </a:r>
            <a:r>
              <a:rPr lang="en-US" sz="1200" dirty="0">
                <a:solidFill>
                  <a:schemeClr val="bg1"/>
                </a:solidFill>
                <a:latin typeface="Times New Roman" pitchFamily="18" charset="0"/>
                <a:cs typeface="Times New Roman" pitchFamily="18" charset="0"/>
              </a:rPr>
              <a:t>by the </a:t>
            </a:r>
            <a:r>
              <a:rPr lang="en-US" sz="1200" dirty="0" smtClean="0">
                <a:solidFill>
                  <a:schemeClr val="bg1"/>
                </a:solidFill>
                <a:latin typeface="Times New Roman" pitchFamily="18" charset="0"/>
                <a:cs typeface="Times New Roman" pitchFamily="18" charset="0"/>
              </a:rPr>
              <a:t>secretariat </a:t>
            </a:r>
            <a:br>
              <a:rPr lang="en-US" sz="1200" dirty="0" smtClean="0">
                <a:solidFill>
                  <a:schemeClr val="bg1"/>
                </a:solidFill>
                <a:latin typeface="Times New Roman" pitchFamily="18" charset="0"/>
                <a:cs typeface="Times New Roman" pitchFamily="18" charset="0"/>
              </a:rPr>
            </a:br>
            <a:endParaRPr lang="de-DE" sz="1200" dirty="0">
              <a:solidFill>
                <a:schemeClr val="bg1"/>
              </a:solidFill>
              <a:latin typeface="Times New Roman" pitchFamily="18" charset="0"/>
              <a:cs typeface="Times New Roman" pitchFamily="18" charset="0"/>
            </a:endParaRPr>
          </a:p>
        </p:txBody>
      </p:sp>
      <p:sp>
        <p:nvSpPr>
          <p:cNvPr id="6"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smtClean="0">
                <a:solidFill>
                  <a:schemeClr val="bg1"/>
                </a:solidFill>
                <a:latin typeface="Times New Roman" pitchFamily="18" charset="0"/>
                <a:cs typeface="Times New Roman" pitchFamily="18" charset="0"/>
              </a:rPr>
              <a:t>GRRF-79-25</a:t>
            </a:r>
            <a:endParaRPr lang="de-DE" sz="1200" dirty="0">
              <a:solidFill>
                <a:schemeClr val="bg1"/>
              </a:solidFill>
              <a:latin typeface="Times New Roman" pitchFamily="18" charset="0"/>
              <a:cs typeface="Times New Roman" pitchFamily="18" charset="0"/>
            </a:endParaRPr>
          </a:p>
          <a:p>
            <a:pPr algn="r"/>
            <a:r>
              <a:rPr lang="en-US" sz="1200" dirty="0" smtClean="0">
                <a:solidFill>
                  <a:schemeClr val="bg1"/>
                </a:solidFill>
                <a:latin typeface="Times New Roman" pitchFamily="18" charset="0"/>
                <a:cs typeface="Times New Roman" pitchFamily="18" charset="0"/>
              </a:rPr>
              <a:t>79</a:t>
            </a:r>
            <a:r>
              <a:rPr lang="en-US" sz="1200" baseline="30000" dirty="0" smtClean="0">
                <a:solidFill>
                  <a:schemeClr val="bg1"/>
                </a:solidFill>
                <a:latin typeface="Times New Roman" pitchFamily="18" charset="0"/>
                <a:cs typeface="Times New Roman" pitchFamily="18" charset="0"/>
              </a:rPr>
              <a:t>th</a:t>
            </a:r>
            <a:r>
              <a:rPr lang="en-US" sz="1200" dirty="0" smtClean="0">
                <a:solidFill>
                  <a:schemeClr val="bg1"/>
                </a:solidFill>
                <a:latin typeface="Times New Roman" pitchFamily="18" charset="0"/>
                <a:cs typeface="Times New Roman" pitchFamily="18" charset="0"/>
              </a:rPr>
              <a:t> GRRF, 16 - 19 February2015</a:t>
            </a:r>
            <a:endParaRPr lang="en-US" sz="1200" dirty="0">
              <a:solidFill>
                <a:schemeClr val="bg1"/>
              </a:solidFill>
              <a:latin typeface="Times New Roman" pitchFamily="18" charset="0"/>
              <a:cs typeface="Times New Roman" pitchFamily="18" charset="0"/>
            </a:endParaRPr>
          </a:p>
          <a:p>
            <a:pPr algn="r" eaLnBrk="1" hangingPunct="1"/>
            <a:r>
              <a:rPr lang="en-US" sz="1200" dirty="0" smtClean="0">
                <a:solidFill>
                  <a:schemeClr val="bg1"/>
                </a:solidFill>
                <a:latin typeface="Times New Roman" pitchFamily="18" charset="0"/>
                <a:cs typeface="Times New Roman" pitchFamily="18" charset="0"/>
              </a:rPr>
              <a:t>Agenda items 1 and 12(a)</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404664"/>
            <a:ext cx="7698060" cy="720081"/>
          </a:xfrm>
        </p:spPr>
        <p:txBody>
          <a:bodyPr>
            <a:normAutofit fontScale="90000"/>
          </a:bodyPr>
          <a:lstStyle/>
          <a:p>
            <a:pPr algn="l"/>
            <a:r>
              <a:rPr lang="en-GB" sz="3300" dirty="0" smtClean="0">
                <a:solidFill>
                  <a:schemeClr val="bg1"/>
                </a:solidFill>
              </a:rPr>
              <a:t>Highlights of the last session of WP.29</a:t>
            </a:r>
            <a:br>
              <a:rPr lang="en-GB" sz="3300" dirty="0" smtClean="0">
                <a:solidFill>
                  <a:schemeClr val="bg1"/>
                </a:solidFill>
              </a:rPr>
            </a:br>
            <a:r>
              <a:rPr lang="en-GB" sz="2200" dirty="0" smtClean="0">
                <a:solidFill>
                  <a:schemeClr val="bg1"/>
                </a:solidFill>
              </a:rPr>
              <a:t>Relevant to GRRF</a:t>
            </a:r>
            <a:r>
              <a:rPr lang="en-GB" dirty="0" smtClean="0">
                <a:solidFill>
                  <a:schemeClr val="bg1"/>
                </a:solidFill>
              </a:rPr>
              <a:t/>
            </a:r>
            <a:br>
              <a:rPr lang="en-GB" dirty="0" smtClean="0">
                <a:solidFill>
                  <a:schemeClr val="bg1"/>
                </a:solidFill>
              </a:rPr>
            </a:br>
            <a:endParaRPr lang="en-GB" sz="2200" b="1" dirty="0">
              <a:solidFill>
                <a:schemeClr val="tx1"/>
              </a:solidFill>
            </a:endParaRPr>
          </a:p>
        </p:txBody>
      </p:sp>
      <p:sp>
        <p:nvSpPr>
          <p:cNvPr id="3" name="Content Placeholder 2"/>
          <p:cNvSpPr>
            <a:spLocks noGrp="1"/>
          </p:cNvSpPr>
          <p:nvPr>
            <p:ph idx="1"/>
          </p:nvPr>
        </p:nvSpPr>
        <p:spPr>
          <a:xfrm>
            <a:off x="128464" y="1556792"/>
            <a:ext cx="9649072" cy="5301208"/>
          </a:xfrm>
        </p:spPr>
        <p:txBody>
          <a:bodyPr>
            <a:normAutofit/>
          </a:bodyPr>
          <a:lstStyle/>
          <a:p>
            <a:pPr lvl="0"/>
            <a:endParaRPr lang="en-GB" sz="1400" dirty="0" smtClean="0"/>
          </a:p>
          <a:p>
            <a:pPr lvl="0"/>
            <a:r>
              <a:rPr lang="en-GB" sz="1400" dirty="0" smtClean="0"/>
              <a:t>The </a:t>
            </a:r>
            <a:r>
              <a:rPr lang="en-GB" sz="1400" dirty="0"/>
              <a:t>World </a:t>
            </a:r>
            <a:r>
              <a:rPr lang="en-GB" sz="1400" dirty="0" smtClean="0"/>
              <a:t>Forum, in November 2014 (164</a:t>
            </a:r>
            <a:r>
              <a:rPr lang="en-GB" sz="1400" baseline="30000" dirty="0" smtClean="0"/>
              <a:t>th</a:t>
            </a:r>
            <a:r>
              <a:rPr lang="en-GB" sz="1400" dirty="0" smtClean="0"/>
              <a:t> WP.29) </a:t>
            </a:r>
          </a:p>
          <a:p>
            <a:pPr lvl="0"/>
            <a:r>
              <a:rPr lang="en-GB" sz="1400" b="1" dirty="0" smtClean="0"/>
              <a:t>- elected </a:t>
            </a:r>
            <a:r>
              <a:rPr lang="en-GB" sz="1400" dirty="0" smtClean="0"/>
              <a:t>Mr. </a:t>
            </a:r>
            <a:r>
              <a:rPr lang="en-GB" sz="1400" dirty="0" err="1" smtClean="0"/>
              <a:t>Kisulenko</a:t>
            </a:r>
            <a:r>
              <a:rPr lang="en-GB" sz="1400" dirty="0" smtClean="0"/>
              <a:t> as Chair and Mr. </a:t>
            </a:r>
            <a:r>
              <a:rPr lang="en-GB" sz="1400" dirty="0" err="1" smtClean="0"/>
              <a:t>Erario</a:t>
            </a:r>
            <a:r>
              <a:rPr lang="en-GB" sz="1400" dirty="0" smtClean="0"/>
              <a:t> as Vice Chair of WP.29</a:t>
            </a:r>
            <a:endParaRPr lang="en-GB" sz="1400" dirty="0"/>
          </a:p>
          <a:p>
            <a:pPr lvl="0"/>
            <a:r>
              <a:rPr lang="en-GB" sz="1400" b="1" dirty="0" smtClean="0"/>
              <a:t>- approved</a:t>
            </a:r>
            <a:r>
              <a:rPr lang="en-GB" sz="1400" dirty="0" smtClean="0"/>
              <a:t> </a:t>
            </a:r>
            <a:r>
              <a:rPr lang="en-GB" sz="1400" dirty="0"/>
              <a:t>the report presented by the Chair of </a:t>
            </a:r>
            <a:r>
              <a:rPr lang="en-GB" sz="1400" dirty="0" smtClean="0"/>
              <a:t>GRRF</a:t>
            </a:r>
          </a:p>
          <a:p>
            <a:pPr lvl="0"/>
            <a:r>
              <a:rPr lang="en-GB" sz="1400" b="1" dirty="0" smtClean="0"/>
              <a:t>- discussed </a:t>
            </a:r>
            <a:r>
              <a:rPr lang="en-GB" sz="1400" dirty="0" smtClean="0"/>
              <a:t>autonomous vehicles and ITS – reviewed the draft Terms of Reference of the IWG on ITS/AD</a:t>
            </a:r>
          </a:p>
          <a:p>
            <a:pPr lvl="0"/>
            <a:r>
              <a:rPr lang="en-GB" sz="1400" b="1" dirty="0" smtClean="0"/>
              <a:t>- reviewed </a:t>
            </a:r>
            <a:r>
              <a:rPr lang="en-GB" sz="1400" dirty="0" smtClean="0"/>
              <a:t>WP.29-164-26</a:t>
            </a:r>
            <a:r>
              <a:rPr lang="en-GB" sz="1400" b="1" dirty="0" smtClean="0"/>
              <a:t> </a:t>
            </a:r>
            <a:r>
              <a:rPr lang="en-GB" sz="1400" dirty="0" smtClean="0"/>
              <a:t>listing </a:t>
            </a:r>
            <a:r>
              <a:rPr lang="en-GB" sz="1400" b="1" dirty="0" smtClean="0"/>
              <a:t>best practices</a:t>
            </a:r>
            <a:r>
              <a:rPr lang="en-GB" sz="1400" dirty="0" smtClean="0"/>
              <a:t> on the use of </a:t>
            </a:r>
            <a:r>
              <a:rPr lang="en-GB" sz="1400" b="1" dirty="0" smtClean="0"/>
              <a:t>private standards in Regulations</a:t>
            </a:r>
            <a:r>
              <a:rPr lang="en-GB" sz="1400" dirty="0" smtClean="0"/>
              <a:t>.</a:t>
            </a:r>
            <a:endParaRPr lang="en-GB" sz="1400" b="1" dirty="0"/>
          </a:p>
          <a:p>
            <a:r>
              <a:rPr lang="en-GB" sz="1400" dirty="0"/>
              <a:t> </a:t>
            </a:r>
          </a:p>
          <a:p>
            <a:r>
              <a:rPr lang="en-GB" sz="1400" dirty="0" smtClean="0"/>
              <a:t>The </a:t>
            </a:r>
            <a:r>
              <a:rPr lang="en-GB" sz="1400" dirty="0"/>
              <a:t>World </a:t>
            </a:r>
            <a:r>
              <a:rPr lang="en-GB" sz="1400" dirty="0" smtClean="0"/>
              <a:t>Forum and AC.1:</a:t>
            </a:r>
            <a:endParaRPr lang="en-GB" sz="1400" dirty="0"/>
          </a:p>
          <a:p>
            <a:pPr marL="630238" lvl="0" indent="-630238"/>
            <a:r>
              <a:rPr lang="en-GB" sz="1400" dirty="0" smtClean="0"/>
              <a:t>              - considered and approved </a:t>
            </a:r>
            <a:r>
              <a:rPr lang="en-GB" sz="1400" b="1" dirty="0" smtClean="0"/>
              <a:t>amendments proposals</a:t>
            </a:r>
            <a:r>
              <a:rPr lang="en-GB" sz="1400" dirty="0" smtClean="0"/>
              <a:t> on UN Regulations Nos. 13 (Heavy vehicle braking ) 13-H (</a:t>
            </a:r>
            <a:r>
              <a:rPr lang="en-US" sz="1400" dirty="0" smtClean="0"/>
              <a:t>Braking of   passenger cars</a:t>
            </a:r>
            <a:r>
              <a:rPr lang="en-GB" sz="1400" dirty="0"/>
              <a:t>) and 160 </a:t>
            </a:r>
            <a:r>
              <a:rPr lang="en-GB" sz="1400" dirty="0" smtClean="0"/>
              <a:t>(Tyres </a:t>
            </a:r>
            <a:r>
              <a:rPr lang="en-GB" sz="1400" dirty="0"/>
              <a:t>for Agricultural </a:t>
            </a:r>
            <a:r>
              <a:rPr lang="en-GB" sz="1400" dirty="0" smtClean="0"/>
              <a:t>Vehicles);</a:t>
            </a:r>
            <a:br>
              <a:rPr lang="en-GB" sz="1400" dirty="0" smtClean="0"/>
            </a:br>
            <a:endParaRPr lang="en-GB" sz="1400" dirty="0" smtClean="0"/>
          </a:p>
          <a:p>
            <a:pPr lvl="0"/>
            <a:r>
              <a:rPr lang="en-GB" sz="1400" dirty="0" smtClean="0"/>
              <a:t>The World Forum and AC.3:             </a:t>
            </a:r>
          </a:p>
          <a:p>
            <a:pPr marL="1260475" indent="-747713"/>
            <a:r>
              <a:rPr lang="en-GB" sz="1400" dirty="0" smtClean="0"/>
              <a:t> </a:t>
            </a:r>
            <a:r>
              <a:rPr lang="en-GB" sz="1400" dirty="0"/>
              <a:t>- adopted and established in the Global Registry the </a:t>
            </a:r>
            <a:r>
              <a:rPr lang="en-GB" sz="1400" b="1" dirty="0"/>
              <a:t>GTR on Tyres </a:t>
            </a:r>
            <a:r>
              <a:rPr lang="en-GB" sz="1400" dirty="0"/>
              <a:t>(GTR No.16);</a:t>
            </a:r>
          </a:p>
          <a:p>
            <a:pPr lvl="0"/>
            <a:endParaRPr lang="en-GB" sz="1400" dirty="0"/>
          </a:p>
          <a:p>
            <a:pPr lvl="0"/>
            <a:r>
              <a:rPr lang="en-GB" sz="1400" b="1" dirty="0" smtClean="0"/>
              <a:t>On Intelligent </a:t>
            </a:r>
            <a:r>
              <a:rPr lang="en-GB" sz="1400" b="1" dirty="0"/>
              <a:t>Transport Systems </a:t>
            </a:r>
            <a:endParaRPr lang="en-GB" sz="1400" dirty="0"/>
          </a:p>
          <a:p>
            <a:r>
              <a:rPr lang="en-GB" sz="1400" dirty="0" smtClean="0"/>
              <a:t>The Chair of GRRF requested guidance to WP.29 on the way to Regulate self steering and automated vehicles as first regulatory proposal had been submitted to GRRF. Given the meetings schedule, WP.29 agreed that GRRF would follow the recommendations of the IWG on ITS/AD awaiting more formal instructions from WP.29 (March 2015) </a:t>
            </a:r>
          </a:p>
          <a:p>
            <a:endParaRPr lang="en-GB" sz="1400" dirty="0" smtClean="0"/>
          </a:p>
        </p:txBody>
      </p:sp>
    </p:spTree>
    <p:extLst>
      <p:ext uri="{BB962C8B-B14F-4D97-AF65-F5344CB8AC3E}">
        <p14:creationId xmlns:p14="http://schemas.microsoft.com/office/powerpoint/2010/main" val="1561336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248</Words>
  <Application>Microsoft Office PowerPoint</Application>
  <PresentationFormat>A4 Paper (210x297 mm)</PresentationFormat>
  <Paragraphs>33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Working Party on Brakes and Running Gear (GRRF) General information</vt:lpstr>
      <vt:lpstr>Highlights of the last session of WP.29 Relevant to GRRF </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GRRF</dc:creator>
  <cp:lastModifiedBy>Francois E. Guichard</cp:lastModifiedBy>
  <cp:revision>133</cp:revision>
  <cp:lastPrinted>2014-03-30T15:01:41Z</cp:lastPrinted>
  <dcterms:created xsi:type="dcterms:W3CDTF">2014-03-30T12:17:15Z</dcterms:created>
  <dcterms:modified xsi:type="dcterms:W3CDTF">2015-02-16T18:06:29Z</dcterms:modified>
</cp:coreProperties>
</file>