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8"/>
  </p:notesMasterIdLst>
  <p:sldIdLst>
    <p:sldId id="257" r:id="rId2"/>
    <p:sldId id="263" r:id="rId3"/>
    <p:sldId id="266" r:id="rId4"/>
    <p:sldId id="281" r:id="rId5"/>
    <p:sldId id="278" r:id="rId6"/>
    <p:sldId id="267" r:id="rId7"/>
    <p:sldId id="279" r:id="rId8"/>
    <p:sldId id="280" r:id="rId9"/>
    <p:sldId id="272" r:id="rId10"/>
    <p:sldId id="273" r:id="rId11"/>
    <p:sldId id="261" r:id="rId12"/>
    <p:sldId id="277" r:id="rId13"/>
    <p:sldId id="275" r:id="rId14"/>
    <p:sldId id="276" r:id="rId15"/>
    <p:sldId id="282" r:id="rId16"/>
    <p:sldId id="274" r:id="rId17"/>
  </p:sldIdLst>
  <p:sldSz cx="9144000" cy="6858000" type="screen4x3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-108" y="-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302D89-DE8E-4280-A359-A631DDC30B15}" type="datetimeFigureOut">
              <a:rPr lang="de-AT" smtClean="0"/>
              <a:t>22.11.2016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3488"/>
            <a:ext cx="444182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34531B-BB1A-4DE6-95F6-B56C4041247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89531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2E8C3-BDEF-4D4F-947A-95EA0C859DA9}" type="datetime1">
              <a:rPr lang="de-AT" smtClean="0"/>
              <a:t>22.11.2016</a:t>
            </a:fld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378CA-1D75-46E6-8C16-603F98085698}" type="slidenum">
              <a:rPr lang="de-AT" smtClean="0"/>
              <a:t>‹#›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 err="1"/>
              <a:t>InfraConceptA</a:t>
            </a:r>
            <a:r>
              <a:rPr lang="de-AT" dirty="0"/>
              <a:t/>
            </a:r>
            <a:br>
              <a:rPr lang="de-AT" dirty="0"/>
            </a:br>
            <a:r>
              <a:rPr lang="de-AT" dirty="0"/>
              <a:t>Dipl.-Ing. Dr. Helmut Adelsberger</a:t>
            </a:r>
          </a:p>
        </p:txBody>
      </p:sp>
    </p:spTree>
    <p:extLst>
      <p:ext uri="{BB962C8B-B14F-4D97-AF65-F5344CB8AC3E}">
        <p14:creationId xmlns:p14="http://schemas.microsoft.com/office/powerpoint/2010/main" val="2019592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69FD-C730-4831-A105-F4ABBA4EB6D6}" type="datetime1">
              <a:rPr lang="de-AT" smtClean="0"/>
              <a:t>22.11.2016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378CA-1D75-46E6-8C16-603F98085698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19259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05C19-1D17-401F-9F63-80C8504F84CC}" type="datetime1">
              <a:rPr lang="de-AT" smtClean="0"/>
              <a:t>22.11.2016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378CA-1D75-46E6-8C16-603F98085698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35741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9DA5-0E13-4CED-B895-A7399B85AA5D}" type="datetime1">
              <a:rPr lang="de-AT" smtClean="0"/>
              <a:t>22.11.2016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378CA-1D75-46E6-8C16-603F98085698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73872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F2E69-03DC-492A-835E-BCB3F6B7F717}" type="datetime1">
              <a:rPr lang="de-AT" smtClean="0"/>
              <a:t>22.11.2016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378CA-1D75-46E6-8C16-603F98085698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38371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7E126-E60B-42B2-84C4-5D9C1B4BF2AC}" type="datetime1">
              <a:rPr lang="de-AT" smtClean="0"/>
              <a:t>22.11.2016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378CA-1D75-46E6-8C16-603F98085698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10617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220AF-7D77-4BD8-89D4-4C2ED886786A}" type="datetime1">
              <a:rPr lang="de-AT" smtClean="0"/>
              <a:t>22.11.2016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378CA-1D75-46E6-8C16-603F98085698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1275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EAA38-1FD0-4DE4-BA8E-CFF3F93625D9}" type="datetime1">
              <a:rPr lang="de-AT" smtClean="0"/>
              <a:t>22.11.2016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378CA-1D75-46E6-8C16-603F98085698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43147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DF174-5C22-49C3-BA1F-70474C5CE1C2}" type="datetime1">
              <a:rPr lang="de-AT" smtClean="0"/>
              <a:t>22.11.2016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378CA-1D75-46E6-8C16-603F98085698}" type="slidenum">
              <a:rPr lang="de-AT" smtClean="0"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68756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5A51-2687-4E22-8104-2B6332B9F0FF}" type="datetime1">
              <a:rPr lang="de-AT" smtClean="0"/>
              <a:t>22.11.2016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378CA-1D75-46E6-8C16-603F98085698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82383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ED7C-9615-4E8A-B803-389CA272C95A}" type="datetime1">
              <a:rPr lang="de-AT" smtClean="0"/>
              <a:t>22.11.2016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378CA-1D75-46E6-8C16-603F98085698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77254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855EB9D-29C1-408A-861E-7BAF103F2CC5}" type="datetime1">
              <a:rPr lang="de-AT" smtClean="0"/>
              <a:t>22.11.2016</a:t>
            </a:fld>
            <a:endParaRPr lang="de-A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endParaRPr lang="de-A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017A7207-3D05-46F9-9CB5-1673C77B4E89}" type="slidenum">
              <a:rPr lang="de-AT" smtClean="0"/>
              <a:pPr/>
              <a:t>‹#›</a:t>
            </a:fld>
            <a:fld id="{37C9B599-5198-43F9-AC69-DD001028BDEE}" type="slidenum">
              <a:rPr lang="de-AT" smtClean="0"/>
              <a:pPr/>
              <a:t>‹#›</a:t>
            </a:fld>
            <a:endParaRPr lang="de-AT" dirty="0"/>
          </a:p>
        </p:txBody>
      </p:sp>
      <p:cxnSp>
        <p:nvCxnSpPr>
          <p:cNvPr id="8" name="Gerader Verbinder 7"/>
          <p:cNvCxnSpPr/>
          <p:nvPr userDrawn="1"/>
        </p:nvCxnSpPr>
        <p:spPr>
          <a:xfrm flipV="1">
            <a:off x="628650" y="879897"/>
            <a:ext cx="78867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844" y="191690"/>
            <a:ext cx="719728" cy="610589"/>
          </a:xfrm>
          <a:prstGeom prst="rect">
            <a:avLst/>
          </a:prstGeom>
        </p:spPr>
      </p:pic>
      <p:cxnSp>
        <p:nvCxnSpPr>
          <p:cNvPr id="11" name="Gerader Verbinder 10"/>
          <p:cNvCxnSpPr/>
          <p:nvPr userDrawn="1"/>
        </p:nvCxnSpPr>
        <p:spPr>
          <a:xfrm flipV="1">
            <a:off x="634408" y="6337513"/>
            <a:ext cx="78867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1148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9.jpg"/><Relationship Id="rId7" Type="http://schemas.openxmlformats.org/officeDocument/2006/relationships/image" Target="../media/image12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hyperlink" Target="http://www.spiegel.de/fotostrecke/siemens-will-amerikas-ersten-highspeed-zug-in-kalifornien-bauen-fotostrecke-111985.html" TargetMode="External"/><Relationship Id="rId10" Type="http://schemas.openxmlformats.org/officeDocument/2006/relationships/image" Target="../media/image15.jpeg"/><Relationship Id="rId4" Type="http://schemas.openxmlformats.org/officeDocument/2006/relationships/image" Target="../media/image10.jpg"/><Relationship Id="rId9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67416" y="1751152"/>
            <a:ext cx="863504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SC.2 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Meeting</a:t>
            </a:r>
            <a:b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Geneva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, November 22</a:t>
            </a:r>
            <a:r>
              <a:rPr lang="de-AT" sz="2000" b="1" baseline="30000" dirty="0" smtClean="0">
                <a:solidFill>
                  <a:schemeClr val="accent5">
                    <a:lumMod val="50000"/>
                  </a:schemeClr>
                </a:solidFill>
              </a:rPr>
              <a:t>nd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2016</a:t>
            </a:r>
          </a:p>
          <a:p>
            <a:pPr algn="ctr"/>
            <a:endParaRPr lang="de-AT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de-AT" sz="36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High </a:t>
            </a:r>
            <a:r>
              <a:rPr lang="de-AT" sz="36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Speed </a:t>
            </a:r>
            <a:r>
              <a:rPr lang="de-AT" sz="3600" b="1" dirty="0" err="1" smtClean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Railways</a:t>
            </a:r>
            <a:r>
              <a:rPr lang="de-AT" sz="36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de-AT" sz="36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de-AT" sz="36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 TER Countries</a:t>
            </a:r>
            <a:endParaRPr lang="de-AT" sz="3600" b="1" dirty="0"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endParaRPr lang="de-AT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Presentation</a:t>
            </a:r>
            <a:endParaRPr lang="de-AT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by</a:t>
            </a:r>
            <a:endParaRPr lang="de-AT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Mr. Helmut Adelsberger,</a:t>
            </a:r>
          </a:p>
          <a:p>
            <a:pPr algn="ctr"/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Consultant Engineer, Vienna, Aachen (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Brussels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378CA-1D75-46E6-8C16-603F98085698}" type="slidenum">
              <a:rPr lang="de-AT" smtClean="0"/>
              <a:t>1</a:t>
            </a:fld>
            <a:endParaRPr lang="de-A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de-AT" dirty="0" err="1"/>
              <a:t>InfraConceptA</a:t>
            </a:r>
            <a:r>
              <a:rPr lang="de-AT" dirty="0"/>
              <a:t/>
            </a:r>
            <a:br>
              <a:rPr lang="de-AT" dirty="0"/>
            </a:br>
            <a:r>
              <a:rPr lang="de-AT" dirty="0"/>
              <a:t>Dipl.-Ing. Dr. Helmut Adelsberger</a:t>
            </a:r>
          </a:p>
        </p:txBody>
      </p:sp>
      <p:sp>
        <p:nvSpPr>
          <p:cNvPr id="5" name="Rechteck 4"/>
          <p:cNvSpPr/>
          <p:nvPr/>
        </p:nvSpPr>
        <p:spPr>
          <a:xfrm>
            <a:off x="7965831" y="6418386"/>
            <a:ext cx="773723" cy="2679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9525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de-AT" dirty="0" err="1"/>
              <a:t>InfraConceptA</a:t>
            </a:r>
            <a:r>
              <a:rPr lang="de-AT" dirty="0"/>
              <a:t/>
            </a:r>
            <a:br>
              <a:rPr lang="de-AT" dirty="0"/>
            </a:br>
            <a:r>
              <a:rPr lang="de-AT" dirty="0"/>
              <a:t>Dipl.-Ing. Dr. Helmut Adelsberger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733243" y="1130068"/>
            <a:ext cx="8229601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/>
            <a:r>
              <a:rPr lang="de-AT" sz="2400" b="1" dirty="0">
                <a:solidFill>
                  <a:schemeClr val="accent5">
                    <a:lumMod val="50000"/>
                  </a:schemeClr>
                </a:solidFill>
              </a:rPr>
              <a:t>Main Working </a:t>
            </a:r>
            <a:r>
              <a:rPr lang="de-AT" sz="2400" b="1" dirty="0" err="1">
                <a:solidFill>
                  <a:schemeClr val="accent5">
                    <a:lumMod val="50000"/>
                  </a:schemeClr>
                </a:solidFill>
              </a:rPr>
              <a:t>Steps</a:t>
            </a:r>
            <a:r>
              <a:rPr lang="de-AT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400" b="1" dirty="0" err="1">
                <a:solidFill>
                  <a:schemeClr val="accent5">
                    <a:lumMod val="50000"/>
                  </a:schemeClr>
                </a:solidFill>
              </a:rPr>
              <a:t>acc</a:t>
            </a:r>
            <a:r>
              <a:rPr lang="de-AT" sz="2400" b="1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de-AT" sz="2400" b="1" dirty="0" err="1">
                <a:solidFill>
                  <a:schemeClr val="accent5">
                    <a:lumMod val="50000"/>
                  </a:schemeClr>
                </a:solidFill>
              </a:rPr>
              <a:t>to</a:t>
            </a:r>
            <a:r>
              <a:rPr lang="de-AT" sz="2400" b="1" dirty="0">
                <a:solidFill>
                  <a:schemeClr val="accent5">
                    <a:lumMod val="50000"/>
                  </a:schemeClr>
                </a:solidFill>
              </a:rPr>
              <a:t> Terms </a:t>
            </a:r>
            <a:r>
              <a:rPr lang="de-AT" sz="2400" b="1" dirty="0" err="1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de-AT" sz="2400" b="1" dirty="0">
                <a:solidFill>
                  <a:schemeClr val="accent5">
                    <a:lumMod val="50000"/>
                  </a:schemeClr>
                </a:solidFill>
              </a:rPr>
              <a:t> Reference (2):</a:t>
            </a:r>
          </a:p>
          <a:p>
            <a:pPr marL="449263" indent="-449263"/>
            <a:endParaRPr lang="de-AT" sz="1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457200" indent="-457200" defTabSz="358775">
              <a:buAutoNum type="arabicPeriod" startAt="2"/>
              <a:tabLst>
                <a:tab pos="449263" algn="l"/>
              </a:tabLst>
            </a:pPr>
            <a:r>
              <a:rPr lang="de-AT" sz="2000" b="1" dirty="0" err="1">
                <a:solidFill>
                  <a:srgbClr val="FF0000"/>
                </a:solidFill>
              </a:rPr>
              <a:t>Develop</a:t>
            </a:r>
            <a:r>
              <a:rPr lang="de-AT" sz="2000" b="1" dirty="0">
                <a:solidFill>
                  <a:srgbClr val="FF0000"/>
                </a:solidFill>
              </a:rPr>
              <a:t> </a:t>
            </a:r>
            <a:r>
              <a:rPr lang="de-AT" sz="2000" b="1" dirty="0" err="1">
                <a:solidFill>
                  <a:srgbClr val="FF0000"/>
                </a:solidFill>
              </a:rPr>
              <a:t>the</a:t>
            </a:r>
            <a:r>
              <a:rPr lang="de-AT" sz="2000" b="1" dirty="0">
                <a:solidFill>
                  <a:srgbClr val="FF0000"/>
                </a:solidFill>
              </a:rPr>
              <a:t> </a:t>
            </a:r>
            <a:r>
              <a:rPr lang="de-AT" sz="2000" b="1" dirty="0" err="1">
                <a:solidFill>
                  <a:srgbClr val="FF0000"/>
                </a:solidFill>
              </a:rPr>
              <a:t>methodology</a:t>
            </a:r>
            <a:r>
              <a:rPr lang="de-AT" sz="2000" b="1" dirty="0">
                <a:solidFill>
                  <a:srgbClr val="FF0000"/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and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main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assumptions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work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…:</a:t>
            </a:r>
          </a:p>
          <a:p>
            <a:pPr marL="715963" indent="-266700" defTabSz="358775">
              <a:buFont typeface="Arial" panose="020B0604020202020204" pitchFamily="34" charset="0"/>
              <a:buChar char="•"/>
              <a:tabLst>
                <a:tab pos="715963" algn="l"/>
              </a:tabLst>
            </a:pP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	Analyse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returned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by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June 30</a:t>
            </a:r>
            <a:r>
              <a:rPr lang="de-AT" sz="2000" b="1" baseline="30000" dirty="0" smtClean="0">
                <a:solidFill>
                  <a:schemeClr val="accent5">
                    <a:lumMod val="50000"/>
                  </a:schemeClr>
                </a:solidFill>
              </a:rPr>
              <a:t>th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!)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questionnaires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,</a:t>
            </a:r>
          </a:p>
          <a:p>
            <a:pPr marL="449263" defTabSz="358775">
              <a:tabLst>
                <a:tab pos="715963" algn="l"/>
              </a:tabLst>
            </a:pP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to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„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draw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picture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“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individual countries</a:t>
            </a:r>
            <a:b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	(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economy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mobility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infrastructure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environment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, …);</a:t>
            </a:r>
          </a:p>
          <a:p>
            <a:pPr marL="715963" indent="-266700" defTabSz="358775">
              <a:buFont typeface="Arial" panose="020B0604020202020204" pitchFamily="34" charset="0"/>
              <a:buChar char="•"/>
              <a:tabLst>
                <a:tab pos="715963" algn="l"/>
              </a:tabLst>
            </a:pPr>
            <a:r>
              <a:rPr lang="de-AT" sz="2000" b="1" dirty="0">
                <a:solidFill>
                  <a:srgbClr val="FF0000"/>
                </a:solidFill>
              </a:rPr>
              <a:t>Update </a:t>
            </a:r>
            <a:r>
              <a:rPr lang="de-AT" sz="2000" b="1" dirty="0" err="1">
                <a:solidFill>
                  <a:srgbClr val="FF0000"/>
                </a:solidFill>
              </a:rPr>
              <a:t>and</a:t>
            </a:r>
            <a:r>
              <a:rPr lang="de-AT" sz="2000" b="1" dirty="0">
                <a:solidFill>
                  <a:srgbClr val="FF0000"/>
                </a:solidFill>
              </a:rPr>
              <a:t> </a:t>
            </a:r>
            <a:r>
              <a:rPr lang="de-AT" sz="2000" b="1" dirty="0" err="1">
                <a:solidFill>
                  <a:srgbClr val="FF0000"/>
                </a:solidFill>
              </a:rPr>
              <a:t>harmonise</a:t>
            </a:r>
            <a:r>
              <a:rPr lang="de-AT" sz="2000" b="1" dirty="0">
                <a:solidFill>
                  <a:srgbClr val="FF0000"/>
                </a:solidFill>
              </a:rPr>
              <a:t> national </a:t>
            </a:r>
            <a:r>
              <a:rPr lang="de-AT" sz="2000" b="1" dirty="0" err="1">
                <a:solidFill>
                  <a:srgbClr val="FF0000"/>
                </a:solidFill>
              </a:rPr>
              <a:t>traffic</a:t>
            </a:r>
            <a:r>
              <a:rPr lang="de-AT" sz="2000" b="1" dirty="0">
                <a:solidFill>
                  <a:srgbClr val="FF0000"/>
                </a:solidFill>
              </a:rPr>
              <a:t> </a:t>
            </a:r>
            <a:r>
              <a:rPr lang="de-AT" sz="2000" b="1" dirty="0" err="1">
                <a:solidFill>
                  <a:srgbClr val="FF0000"/>
                </a:solidFill>
              </a:rPr>
              <a:t>forecasts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with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each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other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and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with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global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prognoses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(e.g. OECD);</a:t>
            </a:r>
          </a:p>
          <a:p>
            <a:pPr marL="715963" indent="-266700" defTabSz="358775">
              <a:buFont typeface="Arial" panose="020B0604020202020204" pitchFamily="34" charset="0"/>
              <a:buChar char="•"/>
              <a:tabLst>
                <a:tab pos="715963" algn="l"/>
              </a:tabLst>
            </a:pPr>
            <a:r>
              <a:rPr lang="de-AT" sz="2000" b="1" dirty="0">
                <a:solidFill>
                  <a:srgbClr val="FF0000"/>
                </a:solidFill>
              </a:rPr>
              <a:t>Elaborate a </a:t>
            </a:r>
            <a:r>
              <a:rPr lang="de-AT" sz="2000" b="1" dirty="0" err="1">
                <a:solidFill>
                  <a:srgbClr val="FF0000"/>
                </a:solidFill>
              </a:rPr>
              <a:t>first</a:t>
            </a:r>
            <a:r>
              <a:rPr lang="de-AT" sz="2000" b="1" dirty="0">
                <a:solidFill>
                  <a:srgbClr val="FF0000"/>
                </a:solidFill>
              </a:rPr>
              <a:t> </a:t>
            </a:r>
            <a:r>
              <a:rPr lang="de-AT" sz="2000" b="1" dirty="0" err="1">
                <a:solidFill>
                  <a:srgbClr val="FF0000"/>
                </a:solidFill>
              </a:rPr>
              <a:t>selection</a:t>
            </a:r>
            <a:r>
              <a:rPr lang="de-AT" sz="2000" b="1" dirty="0">
                <a:solidFill>
                  <a:srgbClr val="FF0000"/>
                </a:solidFill>
              </a:rPr>
              <a:t> </a:t>
            </a:r>
            <a:r>
              <a:rPr lang="de-AT" sz="2000" b="1" dirty="0" err="1">
                <a:solidFill>
                  <a:srgbClr val="FF0000"/>
                </a:solidFill>
              </a:rPr>
              <a:t>of</a:t>
            </a:r>
            <a:r>
              <a:rPr lang="de-AT" sz="2000" b="1" dirty="0">
                <a:solidFill>
                  <a:srgbClr val="FF0000"/>
                </a:solidFill>
              </a:rPr>
              <a:t> potential high </a:t>
            </a:r>
            <a:r>
              <a:rPr lang="de-AT" sz="2000" b="1" dirty="0" err="1">
                <a:solidFill>
                  <a:srgbClr val="FF0000"/>
                </a:solidFill>
              </a:rPr>
              <a:t>speed</a:t>
            </a:r>
            <a:r>
              <a:rPr lang="de-AT" sz="2000" b="1" dirty="0">
                <a:solidFill>
                  <a:srgbClr val="FF0000"/>
                </a:solidFill>
              </a:rPr>
              <a:t> </a:t>
            </a:r>
            <a:r>
              <a:rPr lang="de-AT" sz="2000" b="1" dirty="0" err="1">
                <a:solidFill>
                  <a:srgbClr val="FF0000"/>
                </a:solidFill>
              </a:rPr>
              <a:t>connections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upgrading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existing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or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construction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new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infrastructure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),</a:t>
            </a:r>
            <a:b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-	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based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on Member States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plans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and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policies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,</a:t>
            </a:r>
            <a:b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-	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using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„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gravity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approach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“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as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benchmark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		(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for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further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discussion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),</a:t>
            </a:r>
            <a:b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-	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checking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capacity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needs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with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view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to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freight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transport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;</a:t>
            </a:r>
          </a:p>
          <a:p>
            <a:pPr marL="715963" indent="-266700" defTabSz="358775">
              <a:buFont typeface="Arial" panose="020B0604020202020204" pitchFamily="34" charset="0"/>
              <a:buChar char="•"/>
              <a:tabLst>
                <a:tab pos="715963" algn="l"/>
              </a:tabLst>
            </a:pP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For EU MS:</a:t>
            </a:r>
            <a:b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-	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mainly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to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connect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neighbouring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non-EU TER 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Members,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-	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changes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to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TEN-T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only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long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-term (TEN-T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revision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as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from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2023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).</a:t>
            </a:r>
            <a:endParaRPr lang="de-AT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8176853" y="6401805"/>
            <a:ext cx="5486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/>
              <a:t>13</a:t>
            </a:r>
            <a:endParaRPr lang="de-AT" sz="1200" dirty="0"/>
          </a:p>
        </p:txBody>
      </p:sp>
    </p:spTree>
    <p:extLst>
      <p:ext uri="{BB962C8B-B14F-4D97-AF65-F5344CB8AC3E}">
        <p14:creationId xmlns:p14="http://schemas.microsoft.com/office/powerpoint/2010/main" val="274560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de-AT" dirty="0" err="1"/>
              <a:t>InfraConceptA</a:t>
            </a:r>
            <a:r>
              <a:rPr lang="de-AT" dirty="0"/>
              <a:t/>
            </a:r>
            <a:br>
              <a:rPr lang="de-AT" dirty="0"/>
            </a:br>
            <a:r>
              <a:rPr lang="de-AT" dirty="0"/>
              <a:t>Dipl.-Ing. Dr. Helmut Adelsberger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733243" y="1130068"/>
            <a:ext cx="822960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/>
            <a:r>
              <a:rPr lang="de-AT" sz="2400" b="1" dirty="0">
                <a:solidFill>
                  <a:schemeClr val="accent5">
                    <a:lumMod val="50000"/>
                  </a:schemeClr>
                </a:solidFill>
              </a:rPr>
              <a:t>Main Working </a:t>
            </a:r>
            <a:r>
              <a:rPr lang="de-AT" sz="2400" b="1" dirty="0" err="1">
                <a:solidFill>
                  <a:schemeClr val="accent5">
                    <a:lumMod val="50000"/>
                  </a:schemeClr>
                </a:solidFill>
              </a:rPr>
              <a:t>Steps</a:t>
            </a:r>
            <a:r>
              <a:rPr lang="de-AT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400" b="1" dirty="0" err="1">
                <a:solidFill>
                  <a:schemeClr val="accent5">
                    <a:lumMod val="50000"/>
                  </a:schemeClr>
                </a:solidFill>
              </a:rPr>
              <a:t>acc</a:t>
            </a:r>
            <a:r>
              <a:rPr lang="de-AT" sz="2400" b="1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de-AT" sz="2400" b="1" dirty="0" err="1">
                <a:solidFill>
                  <a:schemeClr val="accent5">
                    <a:lumMod val="50000"/>
                  </a:schemeClr>
                </a:solidFill>
              </a:rPr>
              <a:t>to</a:t>
            </a:r>
            <a:r>
              <a:rPr lang="de-AT" sz="2400" b="1" dirty="0">
                <a:solidFill>
                  <a:schemeClr val="accent5">
                    <a:lumMod val="50000"/>
                  </a:schemeClr>
                </a:solidFill>
              </a:rPr>
              <a:t> Terms </a:t>
            </a:r>
            <a:r>
              <a:rPr lang="de-AT" sz="2400" b="1" dirty="0" err="1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de-AT" sz="2400" b="1" dirty="0">
                <a:solidFill>
                  <a:schemeClr val="accent5">
                    <a:lumMod val="50000"/>
                  </a:schemeClr>
                </a:solidFill>
              </a:rPr>
              <a:t> Reference (3):</a:t>
            </a:r>
          </a:p>
          <a:p>
            <a:pPr marL="449263" defTabSz="358775">
              <a:tabLst>
                <a:tab pos="715963" algn="l"/>
              </a:tabLst>
            </a:pPr>
            <a:endParaRPr lang="de-AT" sz="1000" dirty="0"/>
          </a:p>
          <a:p>
            <a:pPr marL="449263" indent="-449263" defTabSz="358775">
              <a:tabLst>
                <a:tab pos="715963" algn="l"/>
              </a:tabLst>
            </a:pP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3.	</a:t>
            </a:r>
            <a:r>
              <a:rPr lang="de-AT" sz="2000" b="1" dirty="0">
                <a:solidFill>
                  <a:srgbClr val="FF0000"/>
                </a:solidFill>
              </a:rPr>
              <a:t>Analyse </a:t>
            </a:r>
            <a:r>
              <a:rPr lang="de-AT" sz="2000" b="1" dirty="0" err="1">
                <a:solidFill>
                  <a:srgbClr val="FF0000"/>
                </a:solidFill>
              </a:rPr>
              <a:t>and</a:t>
            </a:r>
            <a:r>
              <a:rPr lang="de-AT" sz="2000" b="1" dirty="0">
                <a:solidFill>
                  <a:srgbClr val="FF0000"/>
                </a:solidFill>
              </a:rPr>
              <a:t> </a:t>
            </a:r>
            <a:r>
              <a:rPr lang="de-AT" sz="2000" b="1" dirty="0" err="1">
                <a:solidFill>
                  <a:srgbClr val="FF0000"/>
                </a:solidFill>
              </a:rPr>
              <a:t>review</a:t>
            </a:r>
            <a:r>
              <a:rPr lang="de-AT" sz="2000" b="1" dirty="0">
                <a:solidFill>
                  <a:srgbClr val="FF0000"/>
                </a:solidFill>
              </a:rPr>
              <a:t> </a:t>
            </a:r>
            <a:r>
              <a:rPr lang="de-AT" sz="2000" b="1" dirty="0" err="1">
                <a:solidFill>
                  <a:srgbClr val="FF0000"/>
                </a:solidFill>
              </a:rPr>
              <a:t>the</a:t>
            </a:r>
            <a:r>
              <a:rPr lang="de-AT" sz="2000" b="1" dirty="0">
                <a:solidFill>
                  <a:srgbClr val="FF0000"/>
                </a:solidFill>
              </a:rPr>
              <a:t> high </a:t>
            </a:r>
            <a:r>
              <a:rPr lang="de-AT" sz="2000" b="1" dirty="0" err="1">
                <a:solidFill>
                  <a:srgbClr val="FF0000"/>
                </a:solidFill>
              </a:rPr>
              <a:t>speed</a:t>
            </a:r>
            <a:r>
              <a:rPr lang="de-AT" sz="2000" b="1" dirty="0">
                <a:solidFill>
                  <a:srgbClr val="FF0000"/>
                </a:solidFill>
              </a:rPr>
              <a:t> </a:t>
            </a:r>
            <a:r>
              <a:rPr lang="de-AT" sz="2000" b="1" dirty="0" err="1">
                <a:solidFill>
                  <a:srgbClr val="FF0000"/>
                </a:solidFill>
              </a:rPr>
              <a:t>rail</a:t>
            </a:r>
            <a:r>
              <a:rPr lang="de-AT" sz="2000" b="1" dirty="0">
                <a:solidFill>
                  <a:srgbClr val="FF0000"/>
                </a:solidFill>
              </a:rPr>
              <a:t> </a:t>
            </a:r>
            <a:r>
              <a:rPr lang="de-AT" sz="2000" b="1" dirty="0" err="1">
                <a:solidFill>
                  <a:srgbClr val="FF0000"/>
                </a:solidFill>
              </a:rPr>
              <a:t>status</a:t>
            </a:r>
            <a:r>
              <a:rPr lang="de-AT" sz="2000" b="1" dirty="0">
                <a:solidFill>
                  <a:srgbClr val="FF0000"/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and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needs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…:</a:t>
            </a:r>
          </a:p>
          <a:p>
            <a:pPr marL="792163" indent="-342900" defTabSz="358775">
              <a:buFont typeface="Arial" panose="020B0604020202020204" pitchFamily="34" charset="0"/>
              <a:buChar char="•"/>
              <a:tabLst>
                <a:tab pos="715963" algn="l"/>
              </a:tabLst>
            </a:pP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Continue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and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complete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steps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Work Package 2:</a:t>
            </a:r>
            <a:b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-	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analysis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collected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data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and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studies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,</a:t>
            </a:r>
            <a:b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- 	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elaboration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schematic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maps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;</a:t>
            </a:r>
          </a:p>
          <a:p>
            <a:pPr marL="792163" indent="-342900" defTabSz="358775">
              <a:buFont typeface="Arial" panose="020B0604020202020204" pitchFamily="34" charset="0"/>
              <a:buChar char="•"/>
              <a:tabLst>
                <a:tab pos="715963" algn="l"/>
              </a:tabLst>
            </a:pP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Consider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and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propose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high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speed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rolling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stock;</a:t>
            </a:r>
          </a:p>
          <a:p>
            <a:pPr marL="792163" indent="-342900" defTabSz="358775">
              <a:buFont typeface="Arial" panose="020B0604020202020204" pitchFamily="34" charset="0"/>
              <a:buChar char="•"/>
              <a:tabLst>
                <a:tab pos="715963" algn="l"/>
              </a:tabLst>
            </a:pP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Collect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existing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agreements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on high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speed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links</a:t>
            </a:r>
            <a:b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between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neighbouring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TER Members;</a:t>
            </a:r>
          </a:p>
          <a:p>
            <a:pPr marL="792163" indent="-342900" defTabSz="358775">
              <a:buFont typeface="Arial" panose="020B0604020202020204" pitchFamily="34" charset="0"/>
              <a:buChar char="•"/>
              <a:tabLst>
                <a:tab pos="715963" algn="l"/>
              </a:tabLst>
            </a:pP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Estimate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investment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needs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operation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and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maintenance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costs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;</a:t>
            </a:r>
          </a:p>
          <a:p>
            <a:pPr marL="792163" indent="-342900" defTabSz="358775">
              <a:buFont typeface="Arial" panose="020B0604020202020204" pitchFamily="34" charset="0"/>
              <a:buChar char="•"/>
              <a:tabLst>
                <a:tab pos="715963" algn="l"/>
              </a:tabLst>
            </a:pP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Propose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funding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and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financing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marL="449263" defTabSz="358775">
              <a:tabLst>
                <a:tab pos="715963" algn="l"/>
              </a:tabLst>
            </a:pPr>
            <a:r>
              <a:rPr lang="de-AT" sz="1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marL="457200" indent="-457200" defTabSz="358775">
              <a:buAutoNum type="arabicPeriod" startAt="4"/>
              <a:tabLst>
                <a:tab pos="715963" algn="l"/>
              </a:tabLst>
            </a:pP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Elaborate 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a </a:t>
            </a:r>
            <a:r>
              <a:rPr lang="de-AT" sz="2000" b="1" dirty="0" err="1">
                <a:solidFill>
                  <a:srgbClr val="FF0000"/>
                </a:solidFill>
              </a:rPr>
              <a:t>cost-benefit</a:t>
            </a:r>
            <a:r>
              <a:rPr lang="de-AT" sz="2000" b="1" dirty="0">
                <a:solidFill>
                  <a:srgbClr val="FF0000"/>
                </a:solidFill>
              </a:rPr>
              <a:t> </a:t>
            </a:r>
            <a:r>
              <a:rPr lang="de-AT" sz="2000" b="1" dirty="0" err="1">
                <a:solidFill>
                  <a:srgbClr val="FF0000"/>
                </a:solidFill>
              </a:rPr>
              <a:t>analysis</a:t>
            </a:r>
            <a:r>
              <a:rPr lang="de-AT" sz="2000" b="1" dirty="0">
                <a:solidFill>
                  <a:srgbClr val="FF0000"/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tool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–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model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…:</a:t>
            </a:r>
          </a:p>
          <a:p>
            <a:pPr marL="801688" indent="-352425" defTabSz="358775">
              <a:buFont typeface="Arial" panose="020B0604020202020204" pitchFamily="34" charset="0"/>
              <a:buChar char="•"/>
              <a:tabLst>
                <a:tab pos="715963" algn="l"/>
              </a:tabLst>
            </a:pP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Benefits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:  time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savings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, modal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shift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environment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traffic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safety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, …),</a:t>
            </a:r>
            <a:b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better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accessibilty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enhances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regional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economy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hard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to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monetize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!);</a:t>
            </a:r>
          </a:p>
          <a:p>
            <a:pPr marL="801688" indent="-352425" defTabSz="358775">
              <a:buFont typeface="Arial" panose="020B0604020202020204" pitchFamily="34" charset="0"/>
              <a:buChar char="•"/>
              <a:tabLst>
                <a:tab pos="715963" algn="l"/>
              </a:tabLst>
            </a:pP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Costs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planning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construction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operation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maintenance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infrastructure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rolling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stock).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8176853" y="6401805"/>
            <a:ext cx="5486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/>
              <a:t>14</a:t>
            </a:r>
            <a:endParaRPr lang="de-AT" sz="1200" dirty="0"/>
          </a:p>
        </p:txBody>
      </p:sp>
    </p:spTree>
    <p:extLst>
      <p:ext uri="{BB962C8B-B14F-4D97-AF65-F5344CB8AC3E}">
        <p14:creationId xmlns:p14="http://schemas.microsoft.com/office/powerpoint/2010/main" val="132760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378CA-1D75-46E6-8C16-603F98085698}" type="slidenum">
              <a:rPr lang="de-AT" smtClean="0"/>
              <a:t>12</a:t>
            </a:fld>
            <a:endParaRPr lang="de-A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feld 2"/>
              <p:cNvSpPr txBox="1"/>
              <p:nvPr/>
            </p:nvSpPr>
            <p:spPr>
              <a:xfrm>
                <a:off x="733245" y="1130068"/>
                <a:ext cx="8177842" cy="5112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49263" indent="-449263"/>
                <a:r>
                  <a:rPr lang="de-AT" sz="2400" b="1" dirty="0">
                    <a:solidFill>
                      <a:schemeClr val="accent5">
                        <a:lumMod val="50000"/>
                      </a:schemeClr>
                    </a:solidFill>
                  </a:rPr>
                  <a:t>Potential Efficiency </a:t>
                </a:r>
                <a:r>
                  <a:rPr lang="de-AT" sz="2400" b="1" dirty="0" err="1">
                    <a:solidFill>
                      <a:schemeClr val="accent5">
                        <a:lumMod val="50000"/>
                      </a:schemeClr>
                    </a:solidFill>
                  </a:rPr>
                  <a:t>and</a:t>
                </a:r>
                <a:r>
                  <a:rPr lang="de-AT" sz="2400" b="1" dirty="0">
                    <a:solidFill>
                      <a:schemeClr val="accent5">
                        <a:lumMod val="50000"/>
                      </a:schemeClr>
                    </a:solidFill>
                  </a:rPr>
                  <a:t> </a:t>
                </a:r>
                <a:r>
                  <a:rPr lang="de-AT" sz="2400" b="1" dirty="0" err="1">
                    <a:solidFill>
                      <a:schemeClr val="accent5">
                        <a:lumMod val="50000"/>
                      </a:schemeClr>
                    </a:solidFill>
                  </a:rPr>
                  <a:t>Profitability</a:t>
                </a:r>
                <a:r>
                  <a:rPr lang="de-AT" sz="2400" b="1" dirty="0">
                    <a:solidFill>
                      <a:schemeClr val="accent5">
                        <a:lumMod val="50000"/>
                      </a:schemeClr>
                    </a:solidFill>
                  </a:rPr>
                  <a:t> </a:t>
                </a:r>
                <a:r>
                  <a:rPr lang="de-AT" sz="2400" b="1" dirty="0" err="1">
                    <a:solidFill>
                      <a:schemeClr val="accent5">
                        <a:lumMod val="50000"/>
                      </a:schemeClr>
                    </a:solidFill>
                  </a:rPr>
                  <a:t>of</a:t>
                </a:r>
                <a:r>
                  <a:rPr lang="de-AT" sz="2400" b="1" dirty="0">
                    <a:solidFill>
                      <a:schemeClr val="accent5">
                        <a:lumMod val="50000"/>
                      </a:schemeClr>
                    </a:solidFill>
                  </a:rPr>
                  <a:t> High Speed Rail:</a:t>
                </a:r>
              </a:p>
              <a:p>
                <a:pPr marL="449263" indent="-449263"/>
                <a:endParaRPr lang="de-AT" sz="1000" b="1" dirty="0">
                  <a:solidFill>
                    <a:schemeClr val="accent5">
                      <a:lumMod val="50000"/>
                    </a:schemeClr>
                  </a:solidFill>
                </a:endParaRPr>
              </a:p>
              <a:p>
                <a:r>
                  <a:rPr lang="de-AT" sz="2000" b="1" dirty="0" err="1">
                    <a:solidFill>
                      <a:schemeClr val="accent5">
                        <a:lumMod val="50000"/>
                      </a:schemeClr>
                    </a:solidFill>
                  </a:rPr>
                  <a:t>Comparison</a:t>
                </a:r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 </a:t>
                </a:r>
                <a:r>
                  <a:rPr lang="de-AT" sz="2000" b="1" dirty="0" err="1">
                    <a:solidFill>
                      <a:schemeClr val="accent5">
                        <a:lumMod val="50000"/>
                      </a:schemeClr>
                    </a:solidFill>
                  </a:rPr>
                  <a:t>based</a:t>
                </a:r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 on </a:t>
                </a:r>
                <a:r>
                  <a:rPr lang="de-AT" sz="2000" b="1" dirty="0" err="1">
                    <a:solidFill>
                      <a:srgbClr val="FF0000"/>
                    </a:solidFill>
                  </a:rPr>
                  <a:t>gravitation</a:t>
                </a:r>
                <a:r>
                  <a:rPr lang="de-AT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de-AT" sz="2000" b="1" dirty="0" err="1">
                    <a:solidFill>
                      <a:srgbClr val="FF0000"/>
                    </a:solidFill>
                  </a:rPr>
                  <a:t>approach</a:t>
                </a:r>
                <a:r>
                  <a:rPr lang="de-AT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(</a:t>
                </a:r>
                <a:r>
                  <a:rPr lang="de-AT" sz="2000" b="1" dirty="0" err="1">
                    <a:solidFill>
                      <a:schemeClr val="accent5">
                        <a:lumMod val="50000"/>
                      </a:schemeClr>
                    </a:solidFill>
                  </a:rPr>
                  <a:t>as</a:t>
                </a:r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 </a:t>
                </a:r>
                <a:r>
                  <a:rPr lang="de-AT" sz="2000" b="1" dirty="0" err="1">
                    <a:solidFill>
                      <a:schemeClr val="accent5">
                        <a:lumMod val="50000"/>
                      </a:schemeClr>
                    </a:solidFill>
                  </a:rPr>
                  <a:t>used</a:t>
                </a:r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 in </a:t>
                </a:r>
                <a:r>
                  <a:rPr lang="de-AT" sz="2000" b="1" dirty="0" err="1">
                    <a:solidFill>
                      <a:schemeClr val="accent5">
                        <a:lumMod val="50000"/>
                      </a:schemeClr>
                    </a:solidFill>
                  </a:rPr>
                  <a:t>most</a:t>
                </a:r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 </a:t>
                </a:r>
                <a:r>
                  <a:rPr lang="de-AT" sz="2000" b="1" dirty="0" err="1">
                    <a:solidFill>
                      <a:schemeClr val="accent5">
                        <a:lumMod val="50000"/>
                      </a:schemeClr>
                    </a:solidFill>
                  </a:rPr>
                  <a:t>traffic</a:t>
                </a:r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 </a:t>
                </a:r>
                <a:r>
                  <a:rPr lang="de-AT" sz="2000" b="1" dirty="0" err="1">
                    <a:solidFill>
                      <a:schemeClr val="accent5">
                        <a:lumMod val="50000"/>
                      </a:schemeClr>
                    </a:solidFill>
                  </a:rPr>
                  <a:t>models</a:t>
                </a:r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):</a:t>
                </a:r>
              </a:p>
              <a:p>
                <a:endParaRPr lang="de-AT" sz="2000" b="1" dirty="0">
                  <a:solidFill>
                    <a:schemeClr val="accent5">
                      <a:lumMod val="50000"/>
                    </a:schemeClr>
                  </a:solidFill>
                </a:endParaRPr>
              </a:p>
              <a:p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			P</a:t>
                </a:r>
                <a:r>
                  <a:rPr lang="de-AT" sz="2000" b="1" baseline="-25000" dirty="0">
                    <a:solidFill>
                      <a:schemeClr val="accent5">
                        <a:lumMod val="50000"/>
                      </a:schemeClr>
                    </a:solidFill>
                  </a:rPr>
                  <a:t>AB</a:t>
                </a:r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  =  </a:t>
                </a:r>
                <a:r>
                  <a:rPr lang="el-GR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∑</a:t>
                </a:r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 </a:t>
                </a:r>
                <a:r>
                  <a:rPr lang="el-GR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α</a:t>
                </a:r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de-AT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boxPr>
                      <m:e>
                        <m:f>
                          <m:fPr>
                            <m:ctrlPr>
                              <a:rPr lang="de-AT" sz="1600" b="1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de-AT" sz="16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𝐄</m:t>
                            </m:r>
                            <m:r>
                              <a:rPr lang="de-AT" sz="1600" b="1" i="0" baseline="-2500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𝐀</m:t>
                            </m:r>
                            <m:r>
                              <a:rPr lang="de-AT" sz="16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. </m:t>
                            </m:r>
                            <m:r>
                              <a:rPr lang="de-AT" sz="16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𝐄𝐁</m:t>
                            </m:r>
                          </m:num>
                          <m:den>
                            <m:r>
                              <a:rPr lang="de-AT" sz="16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𝐝</m:t>
                            </m:r>
                            <m:r>
                              <a:rPr lang="de-AT" sz="1600" b="1" i="0" baseline="-2500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𝐀𝐁</m:t>
                            </m:r>
                            <m:r>
                              <m:rPr>
                                <m:nor/>
                              </m:rPr>
                              <a:rPr lang="de-AT" sz="1600" b="1" baseline="30000" dirty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" panose="02040503050406030204" pitchFamily="18" charset="0"/>
                              </a:rPr>
                              <m:t>1,7</m:t>
                            </m:r>
                          </m:den>
                        </m:f>
                      </m:e>
                    </m:box>
                  </m:oMath>
                </a14:m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		 </a:t>
                </a:r>
              </a:p>
              <a:p>
                <a:endParaRPr lang="de-AT" b="1" dirty="0">
                  <a:solidFill>
                    <a:schemeClr val="accent5">
                      <a:lumMod val="50000"/>
                    </a:schemeClr>
                  </a:solidFill>
                </a:endParaRPr>
              </a:p>
              <a:p>
                <a:r>
                  <a:rPr lang="de-AT" sz="2000" b="1" dirty="0" err="1">
                    <a:solidFill>
                      <a:schemeClr val="accent5">
                        <a:lumMod val="50000"/>
                      </a:schemeClr>
                    </a:solidFill>
                  </a:rPr>
                  <a:t>Examples</a:t>
                </a:r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 (</a:t>
                </a:r>
                <a:r>
                  <a:rPr lang="de-AT" sz="2000" b="1" dirty="0" err="1">
                    <a:solidFill>
                      <a:schemeClr val="accent5">
                        <a:lumMod val="50000"/>
                      </a:schemeClr>
                    </a:solidFill>
                  </a:rPr>
                  <a:t>acc</a:t>
                </a:r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. </a:t>
                </a:r>
                <a:r>
                  <a:rPr lang="de-AT" sz="2000" b="1" dirty="0" err="1">
                    <a:solidFill>
                      <a:schemeClr val="accent5">
                        <a:lumMod val="50000"/>
                      </a:schemeClr>
                    </a:solidFill>
                  </a:rPr>
                  <a:t>to</a:t>
                </a:r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 P. Veit 1991):</a:t>
                </a:r>
              </a:p>
              <a:p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Japan (</a:t>
                </a:r>
                <a:r>
                  <a:rPr lang="de-AT" sz="2000" b="1" dirty="0" err="1">
                    <a:solidFill>
                      <a:schemeClr val="accent5">
                        <a:lumMod val="50000"/>
                      </a:schemeClr>
                    </a:solidFill>
                  </a:rPr>
                  <a:t>Tokaido</a:t>
                </a:r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 </a:t>
                </a:r>
                <a:r>
                  <a:rPr lang="de-AT" sz="2000" b="1" dirty="0" err="1">
                    <a:solidFill>
                      <a:schemeClr val="accent5">
                        <a:lumMod val="50000"/>
                      </a:schemeClr>
                    </a:solidFill>
                  </a:rPr>
                  <a:t>and</a:t>
                </a:r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 Sanyo </a:t>
                </a:r>
                <a:r>
                  <a:rPr lang="de-AT" sz="2000" b="1" dirty="0" err="1">
                    <a:solidFill>
                      <a:schemeClr val="accent5">
                        <a:lumMod val="50000"/>
                      </a:schemeClr>
                    </a:solidFill>
                  </a:rPr>
                  <a:t>Corridors</a:t>
                </a:r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):						P</a:t>
                </a:r>
                <a:r>
                  <a:rPr lang="de-AT" sz="2000" b="1" baseline="-25000" dirty="0">
                    <a:solidFill>
                      <a:schemeClr val="accent5">
                        <a:lumMod val="50000"/>
                      </a:schemeClr>
                    </a:solidFill>
                  </a:rPr>
                  <a:t>AB</a:t>
                </a:r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   ≈  500</a:t>
                </a:r>
              </a:p>
              <a:p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France (Paris – Lyon):		 								P</a:t>
                </a:r>
                <a:r>
                  <a:rPr lang="de-AT" sz="2000" b="1" baseline="-25000" dirty="0">
                    <a:solidFill>
                      <a:schemeClr val="accent5">
                        <a:lumMod val="50000"/>
                      </a:schemeClr>
                    </a:solidFill>
                  </a:rPr>
                  <a:t>AB</a:t>
                </a:r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   ≈    </a:t>
                </a:r>
                <a:r>
                  <a:rPr lang="de-AT" sz="2000" b="1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12</a:t>
                </a:r>
                <a:endParaRPr lang="de-AT" sz="2000" b="1" dirty="0">
                  <a:solidFill>
                    <a:schemeClr val="accent5">
                      <a:lumMod val="50000"/>
                    </a:schemeClr>
                  </a:solidFill>
                </a:endParaRPr>
              </a:p>
              <a:p>
                <a:r>
                  <a:rPr lang="de-AT" sz="2000" b="1" dirty="0" err="1">
                    <a:solidFill>
                      <a:schemeClr val="accent5">
                        <a:lumMod val="50000"/>
                      </a:schemeClr>
                    </a:solidFill>
                  </a:rPr>
                  <a:t>Italy</a:t>
                </a:r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 (Milan – Bologna – Florence – </a:t>
                </a:r>
                <a:r>
                  <a:rPr lang="de-AT" sz="2000" b="1" dirty="0" err="1">
                    <a:solidFill>
                      <a:schemeClr val="accent5">
                        <a:lumMod val="50000"/>
                      </a:schemeClr>
                    </a:solidFill>
                  </a:rPr>
                  <a:t>Rome</a:t>
                </a:r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 – </a:t>
                </a:r>
                <a:r>
                  <a:rPr lang="de-AT" sz="2000" b="1" dirty="0" err="1">
                    <a:solidFill>
                      <a:schemeClr val="accent5">
                        <a:lumMod val="50000"/>
                      </a:schemeClr>
                    </a:solidFill>
                  </a:rPr>
                  <a:t>Naples</a:t>
                </a:r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):			P</a:t>
                </a:r>
                <a:r>
                  <a:rPr lang="de-AT" sz="2000" b="1" baseline="-25000" dirty="0">
                    <a:solidFill>
                      <a:schemeClr val="accent5">
                        <a:lumMod val="50000"/>
                      </a:schemeClr>
                    </a:solidFill>
                  </a:rPr>
                  <a:t>AB</a:t>
                </a:r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   ≈ </a:t>
                </a:r>
                <a:r>
                  <a:rPr lang="de-AT" sz="2000" b="1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4 - 8 </a:t>
                </a:r>
                <a:endParaRPr lang="de-AT" sz="2000" b="1" dirty="0">
                  <a:solidFill>
                    <a:schemeClr val="accent5">
                      <a:lumMod val="50000"/>
                    </a:schemeClr>
                  </a:solidFill>
                </a:endParaRPr>
              </a:p>
              <a:p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Germany (Cologne – Frankfurt – Mannheim – Stuttgart):		P</a:t>
                </a:r>
                <a:r>
                  <a:rPr lang="de-AT" sz="2000" b="1" baseline="-25000" dirty="0">
                    <a:solidFill>
                      <a:schemeClr val="accent5">
                        <a:lumMod val="50000"/>
                      </a:schemeClr>
                    </a:solidFill>
                  </a:rPr>
                  <a:t>AB</a:t>
                </a:r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   ≈    </a:t>
                </a:r>
                <a:r>
                  <a:rPr lang="de-AT" sz="2000" b="1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15</a:t>
                </a:r>
                <a:endParaRPr lang="de-AT" sz="2000" b="1" dirty="0">
                  <a:solidFill>
                    <a:schemeClr val="accent5">
                      <a:lumMod val="50000"/>
                    </a:schemeClr>
                  </a:solidFill>
                </a:endParaRPr>
              </a:p>
              <a:p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Austria (Vienna – Linz – Salzburg):		 					P</a:t>
                </a:r>
                <a:r>
                  <a:rPr lang="de-AT" sz="2000" b="1" baseline="-25000" dirty="0">
                    <a:solidFill>
                      <a:schemeClr val="accent5">
                        <a:lumMod val="50000"/>
                      </a:schemeClr>
                    </a:solidFill>
                  </a:rPr>
                  <a:t>AB</a:t>
                </a:r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   ≈ </a:t>
                </a:r>
                <a:r>
                  <a:rPr lang="de-AT" sz="2000" b="1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3 - 5</a:t>
                </a:r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/>
                </a:r>
                <a:b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</a:br>
                <a:r>
                  <a:rPr lang="de-AT" sz="1000" b="1" dirty="0">
                    <a:solidFill>
                      <a:schemeClr val="accent5">
                        <a:lumMod val="50000"/>
                      </a:schemeClr>
                    </a:solidFill>
                  </a:rPr>
                  <a:t> </a:t>
                </a:r>
                <a:endParaRPr lang="de-AT" sz="2000" b="1" dirty="0">
                  <a:solidFill>
                    <a:schemeClr val="accent5">
                      <a:lumMod val="50000"/>
                    </a:schemeClr>
                  </a:solidFill>
                </a:endParaRPr>
              </a:p>
              <a:p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Further </a:t>
                </a:r>
                <a:r>
                  <a:rPr lang="de-AT" sz="2000" b="1" dirty="0" err="1">
                    <a:solidFill>
                      <a:schemeClr val="accent5">
                        <a:lumMod val="50000"/>
                      </a:schemeClr>
                    </a:solidFill>
                  </a:rPr>
                  <a:t>examples</a:t>
                </a:r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 </a:t>
                </a:r>
                <a:r>
                  <a:rPr lang="de-AT" sz="2000" b="1" dirty="0" err="1">
                    <a:solidFill>
                      <a:schemeClr val="accent5">
                        <a:lumMod val="50000"/>
                      </a:schemeClr>
                    </a:solidFill>
                  </a:rPr>
                  <a:t>with</a:t>
                </a:r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 </a:t>
                </a:r>
                <a:r>
                  <a:rPr lang="de-AT" sz="2000" b="1" dirty="0" err="1">
                    <a:solidFill>
                      <a:schemeClr val="accent5">
                        <a:lumMod val="50000"/>
                      </a:schemeClr>
                    </a:solidFill>
                  </a:rPr>
                  <a:t>analogous</a:t>
                </a:r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 </a:t>
                </a:r>
                <a:r>
                  <a:rPr lang="de-AT" sz="2000" b="1" dirty="0" err="1">
                    <a:solidFill>
                      <a:schemeClr val="accent5">
                        <a:lumMod val="50000"/>
                      </a:schemeClr>
                    </a:solidFill>
                  </a:rPr>
                  <a:t>parameters</a:t>
                </a:r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:</a:t>
                </a:r>
              </a:p>
              <a:p>
                <a:r>
                  <a:rPr lang="de-AT" sz="2000" b="1" dirty="0" err="1">
                    <a:solidFill>
                      <a:schemeClr val="accent5">
                        <a:lumMod val="50000"/>
                      </a:schemeClr>
                    </a:solidFill>
                  </a:rPr>
                  <a:t>Moscow</a:t>
                </a:r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 – </a:t>
                </a:r>
                <a:r>
                  <a:rPr lang="de-AT" sz="2000" b="1" dirty="0" err="1">
                    <a:solidFill>
                      <a:schemeClr val="accent5">
                        <a:lumMod val="50000"/>
                      </a:schemeClr>
                    </a:solidFill>
                  </a:rPr>
                  <a:t>St.Petersburg</a:t>
                </a:r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 (high </a:t>
                </a:r>
                <a:r>
                  <a:rPr lang="de-AT" sz="2000" b="1" dirty="0" err="1">
                    <a:solidFill>
                      <a:schemeClr val="accent5">
                        <a:lumMod val="50000"/>
                      </a:schemeClr>
                    </a:solidFill>
                  </a:rPr>
                  <a:t>speed</a:t>
                </a:r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 </a:t>
                </a:r>
                <a:r>
                  <a:rPr lang="de-AT" sz="2000" b="1" dirty="0" err="1">
                    <a:solidFill>
                      <a:schemeClr val="accent5">
                        <a:lumMod val="50000"/>
                      </a:schemeClr>
                    </a:solidFill>
                  </a:rPr>
                  <a:t>existing</a:t>
                </a:r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):				P</a:t>
                </a:r>
                <a:r>
                  <a:rPr lang="de-AT" sz="2000" b="1" baseline="-25000" dirty="0">
                    <a:solidFill>
                      <a:schemeClr val="accent5">
                        <a:lumMod val="50000"/>
                      </a:schemeClr>
                    </a:solidFill>
                  </a:rPr>
                  <a:t>AB</a:t>
                </a:r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   ≈  </a:t>
                </a:r>
                <a:r>
                  <a:rPr lang="de-AT" sz="2000" b="1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    4 </a:t>
                </a:r>
                <a:endParaRPr lang="de-AT" sz="2000" b="1" dirty="0">
                  <a:solidFill>
                    <a:schemeClr val="accent5">
                      <a:lumMod val="50000"/>
                    </a:schemeClr>
                  </a:solidFill>
                </a:endParaRPr>
              </a:p>
              <a:p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Ankara – Istanbul (high </a:t>
                </a:r>
                <a:r>
                  <a:rPr lang="de-AT" sz="2000" b="1" dirty="0" err="1">
                    <a:solidFill>
                      <a:schemeClr val="accent5">
                        <a:lumMod val="50000"/>
                      </a:schemeClr>
                    </a:solidFill>
                  </a:rPr>
                  <a:t>speed</a:t>
                </a:r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 </a:t>
                </a:r>
                <a:r>
                  <a:rPr lang="de-AT" sz="2000" b="1" dirty="0" err="1">
                    <a:solidFill>
                      <a:schemeClr val="accent5">
                        <a:lumMod val="50000"/>
                      </a:schemeClr>
                    </a:solidFill>
                  </a:rPr>
                  <a:t>existing</a:t>
                </a:r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):					P</a:t>
                </a:r>
                <a:r>
                  <a:rPr lang="de-AT" sz="2000" b="1" baseline="-25000" dirty="0">
                    <a:solidFill>
                      <a:schemeClr val="accent5">
                        <a:lumMod val="50000"/>
                      </a:schemeClr>
                    </a:solidFill>
                  </a:rPr>
                  <a:t>AB</a:t>
                </a:r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   ≈    </a:t>
                </a:r>
                <a:r>
                  <a:rPr lang="de-AT" sz="2000" b="1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12</a:t>
                </a:r>
                <a:endParaRPr lang="de-AT" sz="2000" b="1" dirty="0">
                  <a:solidFill>
                    <a:schemeClr val="accent5">
                      <a:lumMod val="50000"/>
                    </a:schemeClr>
                  </a:solidFill>
                </a:endParaRPr>
              </a:p>
              <a:p>
                <a:r>
                  <a:rPr lang="de-AT" sz="2000" b="1" dirty="0" err="1">
                    <a:solidFill>
                      <a:schemeClr val="accent5">
                        <a:lumMod val="50000"/>
                      </a:schemeClr>
                    </a:solidFill>
                  </a:rPr>
                  <a:t>Belgrade</a:t>
                </a:r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 – Skopje (high </a:t>
                </a:r>
                <a:r>
                  <a:rPr lang="de-AT" sz="2000" b="1" dirty="0" err="1">
                    <a:solidFill>
                      <a:schemeClr val="accent5">
                        <a:lumMod val="50000"/>
                      </a:schemeClr>
                    </a:solidFill>
                  </a:rPr>
                  <a:t>speed</a:t>
                </a:r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 not </a:t>
                </a:r>
                <a:r>
                  <a:rPr lang="de-AT" sz="2000" b="1" dirty="0" err="1">
                    <a:solidFill>
                      <a:schemeClr val="accent5">
                        <a:lumMod val="50000"/>
                      </a:schemeClr>
                    </a:solidFill>
                  </a:rPr>
                  <a:t>existing</a:t>
                </a:r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):  				P</a:t>
                </a:r>
                <a:r>
                  <a:rPr lang="de-AT" sz="2000" b="1" baseline="-25000" dirty="0">
                    <a:solidFill>
                      <a:schemeClr val="accent5">
                        <a:lumMod val="50000"/>
                      </a:schemeClr>
                    </a:solidFill>
                  </a:rPr>
                  <a:t>AB</a:t>
                </a:r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   ≈      </a:t>
                </a:r>
                <a:r>
                  <a:rPr lang="de-AT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2</a:t>
                </a:r>
                <a:endParaRPr lang="de-AT" sz="2000" b="1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245" y="1130068"/>
                <a:ext cx="8177842" cy="5112490"/>
              </a:xfrm>
              <a:prstGeom prst="rect">
                <a:avLst/>
              </a:prstGeom>
              <a:blipFill rotWithShape="1">
                <a:blip r:embed="rId2"/>
                <a:stretch>
                  <a:fillRect l="-1118" t="-954" r="-447" b="-11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feld 3"/>
          <p:cNvSpPr txBox="1"/>
          <p:nvPr/>
        </p:nvSpPr>
        <p:spPr>
          <a:xfrm>
            <a:off x="4744529" y="2018598"/>
            <a:ext cx="39681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>
                <a:solidFill>
                  <a:schemeClr val="accent5">
                    <a:lumMod val="50000"/>
                  </a:schemeClr>
                </a:solidFill>
              </a:rPr>
              <a:t>P</a:t>
            </a:r>
            <a:r>
              <a:rPr lang="de-AT" sz="1200" b="1" baseline="-25000" dirty="0">
                <a:solidFill>
                  <a:schemeClr val="accent5">
                    <a:lumMod val="50000"/>
                  </a:schemeClr>
                </a:solidFill>
              </a:rPr>
              <a:t>AB </a:t>
            </a:r>
            <a:r>
              <a:rPr lang="de-AT" sz="1200" b="1" dirty="0">
                <a:solidFill>
                  <a:schemeClr val="accent5">
                    <a:lumMod val="50000"/>
                  </a:schemeClr>
                </a:solidFill>
              </a:rPr>
              <a:t>	relative potential </a:t>
            </a:r>
            <a:r>
              <a:rPr lang="de-AT" sz="1200" b="1" dirty="0" err="1">
                <a:solidFill>
                  <a:schemeClr val="accent5">
                    <a:lumMod val="50000"/>
                  </a:schemeClr>
                </a:solidFill>
              </a:rPr>
              <a:t>between</a:t>
            </a:r>
            <a:r>
              <a:rPr lang="de-AT" sz="1200" b="1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de-AT" sz="1200" b="1" dirty="0" err="1">
                <a:solidFill>
                  <a:schemeClr val="accent5">
                    <a:lumMod val="50000"/>
                  </a:schemeClr>
                </a:solidFill>
              </a:rPr>
              <a:t>and</a:t>
            </a:r>
            <a:r>
              <a:rPr lang="de-AT" sz="1200" b="1" dirty="0">
                <a:solidFill>
                  <a:schemeClr val="accent5">
                    <a:lumMod val="50000"/>
                  </a:schemeClr>
                </a:solidFill>
              </a:rPr>
              <a:t> B (Austria = 1)</a:t>
            </a:r>
            <a:endParaRPr lang="de-AT" sz="1200" b="1" baseline="-25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l-GR" sz="1200" b="1" dirty="0">
                <a:solidFill>
                  <a:schemeClr val="accent5">
                    <a:lumMod val="50000"/>
                  </a:schemeClr>
                </a:solidFill>
              </a:rPr>
              <a:t>α </a:t>
            </a:r>
            <a:r>
              <a:rPr lang="de-AT" sz="1200" b="1" dirty="0">
                <a:solidFill>
                  <a:schemeClr val="accent5">
                    <a:lumMod val="50000"/>
                  </a:schemeClr>
                </a:solidFill>
              </a:rPr>
              <a:t>	„</a:t>
            </a:r>
            <a:r>
              <a:rPr lang="de-AT" sz="1200" b="1" dirty="0" err="1">
                <a:solidFill>
                  <a:schemeClr val="accent5">
                    <a:lumMod val="50000"/>
                  </a:schemeClr>
                </a:solidFill>
              </a:rPr>
              <a:t>gravitation</a:t>
            </a:r>
            <a:r>
              <a:rPr lang="de-AT" sz="1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1200" b="1" dirty="0" err="1">
                <a:solidFill>
                  <a:schemeClr val="accent5">
                    <a:lumMod val="50000"/>
                  </a:schemeClr>
                </a:solidFill>
              </a:rPr>
              <a:t>constant</a:t>
            </a:r>
            <a:r>
              <a:rPr lang="de-AT" sz="1200" b="1" dirty="0">
                <a:solidFill>
                  <a:schemeClr val="accent5">
                    <a:lumMod val="50000"/>
                  </a:schemeClr>
                </a:solidFill>
              </a:rPr>
              <a:t>“ </a:t>
            </a:r>
            <a:r>
              <a:rPr lang="de-AT" sz="1200" b="1" dirty="0" err="1">
                <a:solidFill>
                  <a:schemeClr val="accent5">
                    <a:lumMod val="50000"/>
                  </a:schemeClr>
                </a:solidFill>
              </a:rPr>
              <a:t>depending</a:t>
            </a:r>
            <a:r>
              <a:rPr lang="de-AT" sz="1200" b="1" dirty="0">
                <a:solidFill>
                  <a:schemeClr val="accent5">
                    <a:lumMod val="50000"/>
                  </a:schemeClr>
                </a:solidFill>
              </a:rPr>
              <a:t> on </a:t>
            </a:r>
            <a:r>
              <a:rPr lang="de-AT" sz="1200" b="1" dirty="0" err="1">
                <a:solidFill>
                  <a:schemeClr val="accent5">
                    <a:lumMod val="50000"/>
                  </a:schemeClr>
                </a:solidFill>
              </a:rPr>
              <a:t>mobility</a:t>
            </a:r>
            <a:r>
              <a:rPr lang="de-AT" sz="1200" b="1" dirty="0">
                <a:solidFill>
                  <a:schemeClr val="accent5">
                    <a:lumMod val="50000"/>
                  </a:schemeClr>
                </a:solidFill>
              </a:rPr>
              <a:t> etc. </a:t>
            </a:r>
            <a:br>
              <a:rPr lang="de-AT" sz="12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1200" b="1" dirty="0">
                <a:solidFill>
                  <a:schemeClr val="accent5">
                    <a:lumMod val="50000"/>
                  </a:schemeClr>
                </a:solidFill>
              </a:rPr>
              <a:t>E</a:t>
            </a:r>
            <a:r>
              <a:rPr lang="de-AT" sz="1200" b="1" baseline="-25000" dirty="0">
                <a:solidFill>
                  <a:schemeClr val="accent5">
                    <a:lumMod val="50000"/>
                  </a:schemeClr>
                </a:solidFill>
              </a:rPr>
              <a:t>A	</a:t>
            </a:r>
            <a:r>
              <a:rPr lang="de-AT" sz="1200" b="1" dirty="0" err="1">
                <a:solidFill>
                  <a:schemeClr val="accent5">
                    <a:lumMod val="50000"/>
                  </a:schemeClr>
                </a:solidFill>
              </a:rPr>
              <a:t>inhabitants</a:t>
            </a:r>
            <a:r>
              <a:rPr lang="de-AT" sz="1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1200" b="1" dirty="0" err="1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de-AT" sz="1200" b="1" dirty="0">
                <a:solidFill>
                  <a:schemeClr val="accent5">
                    <a:lumMod val="50000"/>
                  </a:schemeClr>
                </a:solidFill>
              </a:rPr>
              <a:t> A</a:t>
            </a:r>
            <a:br>
              <a:rPr lang="de-AT" sz="12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1200" b="1" dirty="0">
                <a:solidFill>
                  <a:schemeClr val="accent5">
                    <a:lumMod val="50000"/>
                  </a:schemeClr>
                </a:solidFill>
              </a:rPr>
              <a:t>E</a:t>
            </a:r>
            <a:r>
              <a:rPr lang="de-AT" sz="1200" b="1" baseline="-25000" dirty="0">
                <a:solidFill>
                  <a:schemeClr val="accent5">
                    <a:lumMod val="50000"/>
                  </a:schemeClr>
                </a:solidFill>
              </a:rPr>
              <a:t>B	</a:t>
            </a:r>
            <a:r>
              <a:rPr lang="de-AT" sz="1200" b="1" dirty="0" err="1">
                <a:solidFill>
                  <a:schemeClr val="accent5">
                    <a:lumMod val="50000"/>
                  </a:schemeClr>
                </a:solidFill>
              </a:rPr>
              <a:t>inhabitants</a:t>
            </a:r>
            <a:r>
              <a:rPr lang="de-AT" sz="1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1200" b="1" dirty="0" err="1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de-AT" sz="1200" b="1" dirty="0">
                <a:solidFill>
                  <a:schemeClr val="accent5">
                    <a:lumMod val="50000"/>
                  </a:schemeClr>
                </a:solidFill>
              </a:rPr>
              <a:t> B</a:t>
            </a:r>
            <a:br>
              <a:rPr lang="de-AT" sz="12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1200" b="1" dirty="0" err="1">
                <a:solidFill>
                  <a:schemeClr val="accent5">
                    <a:lumMod val="50000"/>
                  </a:schemeClr>
                </a:solidFill>
              </a:rPr>
              <a:t>d</a:t>
            </a:r>
            <a:r>
              <a:rPr lang="de-AT" sz="1200" b="1" baseline="-25000" dirty="0" err="1">
                <a:solidFill>
                  <a:schemeClr val="accent5">
                    <a:lumMod val="50000"/>
                  </a:schemeClr>
                </a:solidFill>
              </a:rPr>
              <a:t>AB</a:t>
            </a:r>
            <a:r>
              <a:rPr lang="de-AT" sz="1200" b="1" baseline="-25000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de-AT" sz="1200" b="1" dirty="0" err="1">
                <a:solidFill>
                  <a:schemeClr val="accent5">
                    <a:lumMod val="50000"/>
                  </a:schemeClr>
                </a:solidFill>
              </a:rPr>
              <a:t>distance</a:t>
            </a:r>
            <a:r>
              <a:rPr lang="de-AT" sz="1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1200" b="1" dirty="0" err="1">
                <a:solidFill>
                  <a:schemeClr val="accent5">
                    <a:lumMod val="50000"/>
                  </a:schemeClr>
                </a:solidFill>
              </a:rPr>
              <a:t>between</a:t>
            </a:r>
            <a:r>
              <a:rPr lang="de-AT" sz="1200" b="1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de-AT" sz="1200" b="1" dirty="0" err="1">
                <a:solidFill>
                  <a:schemeClr val="accent5">
                    <a:lumMod val="50000"/>
                  </a:schemeClr>
                </a:solidFill>
              </a:rPr>
              <a:t>and</a:t>
            </a:r>
            <a:r>
              <a:rPr lang="de-AT" sz="1200" b="1" dirty="0">
                <a:solidFill>
                  <a:schemeClr val="accent5">
                    <a:lumMod val="50000"/>
                  </a:schemeClr>
                </a:solidFill>
              </a:rPr>
              <a:t> B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de-AT" dirty="0" err="1"/>
              <a:t>InfraConceptA</a:t>
            </a:r>
            <a:r>
              <a:rPr lang="de-AT" dirty="0"/>
              <a:t/>
            </a:r>
            <a:br>
              <a:rPr lang="de-AT" dirty="0"/>
            </a:br>
            <a:r>
              <a:rPr lang="de-AT" dirty="0"/>
              <a:t>Dipl.-Ing. Dr. Helmut Adelsberger</a:t>
            </a:r>
          </a:p>
        </p:txBody>
      </p:sp>
    </p:spTree>
    <p:extLst>
      <p:ext uri="{BB962C8B-B14F-4D97-AF65-F5344CB8AC3E}">
        <p14:creationId xmlns:p14="http://schemas.microsoft.com/office/powerpoint/2010/main" val="47172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378CA-1D75-46E6-8C16-603F98085698}" type="slidenum">
              <a:rPr lang="de-AT" smtClean="0"/>
              <a:t>13</a:t>
            </a:fld>
            <a:endParaRPr lang="de-AT" dirty="0"/>
          </a:p>
        </p:txBody>
      </p:sp>
      <p:sp>
        <p:nvSpPr>
          <p:cNvPr id="3" name="Textfeld 3"/>
          <p:cNvSpPr txBox="1"/>
          <p:nvPr/>
        </p:nvSpPr>
        <p:spPr>
          <a:xfrm>
            <a:off x="733243" y="1130068"/>
            <a:ext cx="8321110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/>
            <a:r>
              <a:rPr lang="de-AT" sz="2400" b="1" dirty="0" err="1" smtClean="0">
                <a:solidFill>
                  <a:schemeClr val="accent5">
                    <a:lumMod val="50000"/>
                  </a:schemeClr>
                </a:solidFill>
              </a:rPr>
              <a:t>Cost-Benefit</a:t>
            </a:r>
            <a:r>
              <a:rPr lang="de-AT" sz="2400" b="1" dirty="0" smtClean="0">
                <a:solidFill>
                  <a:schemeClr val="accent5">
                    <a:lumMod val="50000"/>
                  </a:schemeClr>
                </a:solidFill>
              </a:rPr>
              <a:t> Analysis (CBA)</a:t>
            </a:r>
            <a:endParaRPr lang="de-AT" sz="1000" dirty="0"/>
          </a:p>
          <a:p>
            <a:pPr marL="449263" indent="-449263" defTabSz="358775">
              <a:tabLst>
                <a:tab pos="715963" algn="l"/>
              </a:tabLst>
            </a:pPr>
            <a:r>
              <a:rPr lang="de-AT" sz="5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de-AT" sz="2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449263" indent="-449263" defTabSz="358775">
              <a:tabLst>
                <a:tab pos="715963" algn="l"/>
              </a:tabLst>
            </a:pP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Scope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depending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on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context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;</a:t>
            </a:r>
          </a:p>
          <a:p>
            <a:pPr marL="449263" indent="-449263" defTabSz="358775">
              <a:tabLst>
                <a:tab pos="715963" algn="l"/>
              </a:tabLst>
            </a:pP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Principle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to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be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applied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within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defined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area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and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time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period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:</a:t>
            </a:r>
            <a:endParaRPr lang="de-AT" sz="2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457200" indent="-457200" defTabSz="358775">
              <a:buAutoNum type="arabicPeriod"/>
              <a:tabLst>
                <a:tab pos="715963" algn="l"/>
              </a:tabLst>
            </a:pP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i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dentify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all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criteria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costs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and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benefits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to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cover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range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effects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completely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however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not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overlapping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;</a:t>
            </a:r>
          </a:p>
          <a:p>
            <a:pPr marL="457200" indent="-457200" defTabSz="358775">
              <a:buAutoNum type="arabicPeriod"/>
              <a:tabLst>
                <a:tab pos="715963" algn="l"/>
              </a:tabLst>
            </a:pP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compare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cost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&amp;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benefits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measure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with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cost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&amp;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benefits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without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measure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de-AT" sz="2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449263" indent="-449263" defTabSz="358775">
              <a:tabLst>
                <a:tab pos="715963" algn="l"/>
              </a:tabLst>
            </a:pP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Railway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undertakings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and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infrastructure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owner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pPr marL="449263" indent="-449263" defTabSz="358775">
              <a:tabLst>
                <a:tab pos="715963" algn="l"/>
              </a:tabLst>
            </a:pP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assessment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i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nternal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profit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(IIR)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against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investment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cost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marL="449263" indent="-449263" defTabSz="358775">
              <a:tabLst>
                <a:tab pos="715963" algn="l"/>
              </a:tabLst>
            </a:pP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National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or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transnational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level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pPr marL="449263" indent="-449263" defTabSz="358775">
              <a:tabLst>
                <a:tab pos="715963" algn="l"/>
              </a:tabLst>
            </a:pP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3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pillars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socio-economic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assessment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sustainability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assessment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):</a:t>
            </a:r>
            <a:endParaRPr lang="de-AT" sz="2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449263" indent="-449263" defTabSz="358775">
              <a:tabLst>
                <a:tab pos="715963" algn="l"/>
              </a:tabLst>
            </a:pP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-	</a:t>
            </a:r>
            <a:r>
              <a:rPr lang="de-AT" sz="2000" b="1" dirty="0" err="1" smtClean="0">
                <a:solidFill>
                  <a:srgbClr val="FF0000"/>
                </a:solidFill>
              </a:rPr>
              <a:t>economic</a:t>
            </a:r>
            <a:r>
              <a:rPr lang="de-AT" sz="2000" b="1" dirty="0" smtClean="0">
                <a:solidFill>
                  <a:srgbClr val="FF0000"/>
                </a:solidFill>
              </a:rPr>
              <a:t> </a:t>
            </a:r>
            <a:r>
              <a:rPr lang="de-AT" sz="2000" b="1" dirty="0" err="1" smtClean="0">
                <a:solidFill>
                  <a:srgbClr val="FF0000"/>
                </a:solidFill>
              </a:rPr>
              <a:t>impacts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e.g.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costs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operation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transport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travelling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time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reductions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, …</a:t>
            </a:r>
          </a:p>
          <a:p>
            <a:pPr marL="449263" indent="-449263" defTabSz="358775">
              <a:tabLst>
                <a:tab pos="715963" algn="l"/>
              </a:tabLst>
            </a:pP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-	</a:t>
            </a:r>
            <a:r>
              <a:rPr lang="de-AT" sz="2000" b="1" dirty="0" err="1" smtClean="0">
                <a:solidFill>
                  <a:srgbClr val="FF0000"/>
                </a:solidFill>
              </a:rPr>
              <a:t>social</a:t>
            </a:r>
            <a:r>
              <a:rPr lang="de-AT" sz="2000" b="1" dirty="0" smtClean="0">
                <a:solidFill>
                  <a:srgbClr val="FF0000"/>
                </a:solidFill>
              </a:rPr>
              <a:t> </a:t>
            </a:r>
            <a:r>
              <a:rPr lang="de-AT" sz="2000" b="1" dirty="0" err="1" smtClean="0">
                <a:solidFill>
                  <a:srgbClr val="FF0000"/>
                </a:solidFill>
              </a:rPr>
              <a:t>impacts</a:t>
            </a:r>
            <a:r>
              <a:rPr lang="de-AT" sz="2000" b="1" dirty="0" smtClean="0">
                <a:solidFill>
                  <a:srgbClr val="FF0000"/>
                </a:solidFill>
              </a:rPr>
              <a:t> 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e.g.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health</a:t>
            </a:r>
            <a:endParaRPr lang="de-AT" sz="2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449263" indent="-449263" defTabSz="358775">
              <a:tabLst>
                <a:tab pos="715963" algn="l"/>
              </a:tabLst>
            </a:pP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-	</a:t>
            </a:r>
            <a:r>
              <a:rPr lang="de-AT" sz="2000" b="1" dirty="0" smtClean="0">
                <a:solidFill>
                  <a:srgbClr val="FF0000"/>
                </a:solidFill>
              </a:rPr>
              <a:t>environmental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impacts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, e.g.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pollution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noise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climate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, …</a:t>
            </a:r>
            <a:endParaRPr lang="de-AT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de-AT" dirty="0" err="1"/>
              <a:t>InfraConceptA</a:t>
            </a:r>
            <a:r>
              <a:rPr lang="de-AT" dirty="0"/>
              <a:t/>
            </a:r>
            <a:br>
              <a:rPr lang="de-AT" dirty="0"/>
            </a:br>
            <a:r>
              <a:rPr lang="de-AT" dirty="0"/>
              <a:t>Dipl.-Ing. Dr. Helmut Adelsberger</a:t>
            </a:r>
          </a:p>
        </p:txBody>
      </p:sp>
    </p:spTree>
    <p:extLst>
      <p:ext uri="{BB962C8B-B14F-4D97-AF65-F5344CB8AC3E}">
        <p14:creationId xmlns:p14="http://schemas.microsoft.com/office/powerpoint/2010/main" val="1142582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378CA-1D75-46E6-8C16-603F98085698}" type="slidenum">
              <a:rPr lang="de-AT" smtClean="0"/>
              <a:t>14</a:t>
            </a:fld>
            <a:endParaRPr lang="de-AT" dirty="0"/>
          </a:p>
        </p:txBody>
      </p:sp>
      <p:sp>
        <p:nvSpPr>
          <p:cNvPr id="3" name="Textfeld 3"/>
          <p:cNvSpPr txBox="1"/>
          <p:nvPr/>
        </p:nvSpPr>
        <p:spPr>
          <a:xfrm>
            <a:off x="733242" y="1130068"/>
            <a:ext cx="8410757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/>
            <a:r>
              <a:rPr lang="de-AT" sz="2400" b="1" dirty="0" smtClean="0">
                <a:solidFill>
                  <a:schemeClr val="accent5">
                    <a:lumMod val="50000"/>
                  </a:schemeClr>
                </a:solidFill>
              </a:rPr>
              <a:t>Non-</a:t>
            </a:r>
            <a:r>
              <a:rPr lang="de-AT" sz="2400" b="1" dirty="0" err="1" smtClean="0">
                <a:solidFill>
                  <a:schemeClr val="accent5">
                    <a:lumMod val="50000"/>
                  </a:schemeClr>
                </a:solidFill>
              </a:rPr>
              <a:t>monetisable</a:t>
            </a:r>
            <a:r>
              <a:rPr lang="de-AT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400" b="1" dirty="0" err="1" smtClean="0">
                <a:solidFill>
                  <a:schemeClr val="accent5">
                    <a:lumMod val="50000"/>
                  </a:schemeClr>
                </a:solidFill>
              </a:rPr>
              <a:t>effects</a:t>
            </a:r>
            <a:endParaRPr lang="de-AT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449263" indent="-449263"/>
            <a:endParaRPr lang="de-AT" sz="1000" dirty="0"/>
          </a:p>
          <a:p>
            <a:pPr defTabSz="358775">
              <a:tabLst>
                <a:tab pos="715963" algn="l"/>
              </a:tabLst>
            </a:pP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Most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economic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social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and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environmental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effects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can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be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monetised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,</a:t>
            </a:r>
            <a:b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at least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within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certain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limits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provided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agreement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on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unit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costs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)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defTabSz="358775">
              <a:tabLst>
                <a:tab pos="461963" algn="l"/>
              </a:tabLst>
            </a:pPr>
            <a:endParaRPr lang="de-AT" sz="2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defTabSz="358775">
              <a:tabLst>
                <a:tab pos="461963" algn="l"/>
              </a:tabLst>
            </a:pP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This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is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not (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or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with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important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restrictions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)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possible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for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macro-economic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effects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such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as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impacts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changed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accessibilty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on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location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quality</a:t>
            </a:r>
            <a:endParaRPr lang="de-AT" sz="2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defTabSz="358775">
              <a:tabLst>
                <a:tab pos="461963" algn="l"/>
              </a:tabLst>
            </a:pP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one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most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important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effects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high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speed</a:t>
            </a:r>
            <a:endParaRPr lang="de-AT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defTabSz="358775">
              <a:tabLst>
                <a:tab pos="461963" algn="l"/>
              </a:tabLst>
            </a:pP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from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political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point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view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  <a:p>
            <a:pPr defTabSz="358775">
              <a:tabLst>
                <a:tab pos="461963" algn="l"/>
              </a:tabLst>
            </a:pPr>
            <a:endParaRPr lang="de-AT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defTabSz="358775">
              <a:tabLst>
                <a:tab pos="461963" algn="l"/>
              </a:tabLst>
            </a:pP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If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these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effects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can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be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reflected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in (non-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monetised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)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indicators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,</a:t>
            </a:r>
          </a:p>
          <a:p>
            <a:pPr defTabSz="358775">
              <a:tabLst>
                <a:tab pos="461963" algn="l"/>
              </a:tabLst>
            </a:pP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a </a:t>
            </a:r>
            <a:r>
              <a:rPr lang="de-AT" sz="2000" b="1" dirty="0" smtClean="0">
                <a:solidFill>
                  <a:srgbClr val="FF0000"/>
                </a:solidFill>
              </a:rPr>
              <a:t>multi-</a:t>
            </a:r>
            <a:r>
              <a:rPr lang="de-AT" sz="2000" b="1" dirty="0" err="1" smtClean="0">
                <a:solidFill>
                  <a:srgbClr val="FF0000"/>
                </a:solidFill>
              </a:rPr>
              <a:t>criteria</a:t>
            </a:r>
            <a:r>
              <a:rPr lang="de-AT" sz="2000" b="1" dirty="0" smtClean="0">
                <a:solidFill>
                  <a:srgbClr val="FF0000"/>
                </a:solidFill>
              </a:rPr>
              <a:t> </a:t>
            </a:r>
            <a:r>
              <a:rPr lang="de-AT" sz="2000" b="1" dirty="0" err="1" smtClean="0">
                <a:solidFill>
                  <a:srgbClr val="FF0000"/>
                </a:solidFill>
              </a:rPr>
              <a:t>analysis</a:t>
            </a:r>
            <a:r>
              <a:rPr lang="de-AT" sz="2000" b="1" dirty="0" smtClean="0">
                <a:solidFill>
                  <a:srgbClr val="FF0000"/>
                </a:solidFill>
              </a:rPr>
              <a:t> 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(MCA)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can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be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applied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,</a:t>
            </a:r>
          </a:p>
          <a:p>
            <a:pPr defTabSz="358775">
              <a:tabLst>
                <a:tab pos="461963" algn="l"/>
              </a:tabLst>
            </a:pP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Which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is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based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on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weighting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individual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criteria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with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pre-defined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agreed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)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perameters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which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are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applied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to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indicators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defTabSz="358775">
              <a:tabLst>
                <a:tab pos="461963" algn="l"/>
              </a:tabLst>
            </a:pP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defTabSz="358775">
              <a:tabLst>
                <a:tab pos="461963" algn="l"/>
              </a:tabLst>
            </a:pP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A MCA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may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be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carried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out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either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instead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or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in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addition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to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a CBA.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de-AT" dirty="0" err="1"/>
              <a:t>InfraConceptA</a:t>
            </a:r>
            <a:r>
              <a:rPr lang="de-AT" dirty="0"/>
              <a:t/>
            </a:r>
            <a:br>
              <a:rPr lang="de-AT" dirty="0"/>
            </a:br>
            <a:r>
              <a:rPr lang="de-AT" dirty="0"/>
              <a:t>Dipl.-Ing. Dr. Helmut Adelsberger</a:t>
            </a:r>
          </a:p>
        </p:txBody>
      </p:sp>
    </p:spTree>
    <p:extLst>
      <p:ext uri="{BB962C8B-B14F-4D97-AF65-F5344CB8AC3E}">
        <p14:creationId xmlns:p14="http://schemas.microsoft.com/office/powerpoint/2010/main" val="497611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378CA-1D75-46E6-8C16-603F98085698}" type="slidenum">
              <a:rPr lang="de-AT" smtClean="0"/>
              <a:t>15</a:t>
            </a:fld>
            <a:endParaRPr lang="de-AT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607" y="2769081"/>
            <a:ext cx="3190875" cy="212700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65" y="4803229"/>
            <a:ext cx="2185701" cy="145448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282" y="1931315"/>
            <a:ext cx="2121200" cy="949791"/>
          </a:xfrm>
          <a:prstGeom prst="rect">
            <a:avLst/>
          </a:prstGeom>
        </p:spPr>
      </p:pic>
      <p:pic>
        <p:nvPicPr>
          <p:cNvPr id="1026" name="Picture 2" descr="US-Hochgeschwindigkeitszug: Mit 350 Stundenkilometern in die Zukunft">
            <a:hlinkClick r:id="rId5" tooltip="US-Hochgeschwindigkeitszug: Mit 350 Stundenkilometern in die Zukunft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922" y="5016855"/>
            <a:ext cx="257556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434" y="3338385"/>
            <a:ext cx="1407660" cy="94031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607" y="966968"/>
            <a:ext cx="1902512" cy="106886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752" y="4364966"/>
            <a:ext cx="2832683" cy="189274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48" y="3467818"/>
            <a:ext cx="2590803" cy="1457327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569343" y="3252121"/>
            <a:ext cx="2967487" cy="3795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Textfeld 2"/>
          <p:cNvSpPr txBox="1"/>
          <p:nvPr/>
        </p:nvSpPr>
        <p:spPr>
          <a:xfrm>
            <a:off x="733245" y="1130068"/>
            <a:ext cx="77724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/>
            <a:r>
              <a:rPr lang="de-AT" sz="2400" b="1" dirty="0" smtClean="0">
                <a:solidFill>
                  <a:schemeClr val="accent5">
                    <a:lumMod val="50000"/>
                  </a:schemeClr>
                </a:solidFill>
              </a:rPr>
              <a:t>High Speed </a:t>
            </a:r>
            <a:r>
              <a:rPr lang="de-AT" sz="2400" b="1" dirty="0" err="1" smtClean="0">
                <a:solidFill>
                  <a:schemeClr val="accent5">
                    <a:lumMod val="50000"/>
                  </a:schemeClr>
                </a:solidFill>
              </a:rPr>
              <a:t>impressions</a:t>
            </a:r>
            <a:r>
              <a:rPr lang="de-AT" sz="2400" b="1" dirty="0" smtClean="0">
                <a:solidFill>
                  <a:schemeClr val="accent5">
                    <a:lumMod val="50000"/>
                  </a:schemeClr>
                </a:solidFill>
              </a:rPr>
              <a:t>:</a:t>
            </a:r>
            <a:endParaRPr lang="de-AT" sz="24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449263" indent="-449263"/>
            <a:endParaRPr lang="de-AT" sz="10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de-AT" sz="6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WARNING:</a:t>
            </a:r>
            <a:b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What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does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technical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interoperability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help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,</a:t>
            </a:r>
            <a:b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as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we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have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lost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interoperability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tickets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,</a:t>
            </a:r>
            <a:b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due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to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market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fragmentation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!</a:t>
            </a:r>
            <a:endParaRPr lang="de-AT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06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378CA-1D75-46E6-8C16-603F98085698}" type="slidenum">
              <a:rPr lang="de-AT" smtClean="0"/>
              <a:t>16</a:t>
            </a:fld>
            <a:endParaRPr lang="de-AT"/>
          </a:p>
        </p:txBody>
      </p:sp>
      <p:sp>
        <p:nvSpPr>
          <p:cNvPr id="3" name="Textfeld 2"/>
          <p:cNvSpPr txBox="1"/>
          <p:nvPr/>
        </p:nvSpPr>
        <p:spPr>
          <a:xfrm>
            <a:off x="543464" y="2395520"/>
            <a:ext cx="812608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THANKING YOU</a:t>
            </a:r>
            <a:br>
              <a:rPr lang="de-AT" sz="3600" b="1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de-AT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FOR YOUR KIND ATTENTION!</a:t>
            </a:r>
            <a:br>
              <a:rPr lang="de-AT" sz="3600" b="1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de-AT" sz="2400" b="1" dirty="0">
              <a:solidFill>
                <a:srgbClr val="FF0000"/>
              </a:solidFill>
            </a:endParaRPr>
          </a:p>
          <a:p>
            <a:pPr algn="ctr"/>
            <a:r>
              <a:rPr lang="de-AT" sz="2400" b="1" dirty="0">
                <a:solidFill>
                  <a:srgbClr val="FF0000"/>
                </a:solidFill>
              </a:rPr>
              <a:t>Helmut Adelsberger</a:t>
            </a:r>
          </a:p>
          <a:p>
            <a:pPr algn="ctr"/>
            <a:endParaRPr lang="de-AT" sz="2400" b="1" dirty="0">
              <a:solidFill>
                <a:srgbClr val="FF0000"/>
              </a:solidFill>
            </a:endParaRPr>
          </a:p>
          <a:p>
            <a:pPr algn="ctr"/>
            <a:r>
              <a:rPr lang="de-AT" sz="2000" b="1" u="sng" dirty="0">
                <a:solidFill>
                  <a:srgbClr val="002060"/>
                </a:solidFill>
              </a:rPr>
              <a:t>helmut.adelsberger@infraconcepta.at</a:t>
            </a:r>
            <a:endParaRPr lang="de-AT" sz="2400" b="1" u="sng" dirty="0">
              <a:solidFill>
                <a:srgbClr val="00206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de-AT" dirty="0" err="1"/>
              <a:t>InfraConceptA</a:t>
            </a:r>
            <a:r>
              <a:rPr lang="de-AT" dirty="0"/>
              <a:t/>
            </a:r>
            <a:br>
              <a:rPr lang="de-AT" dirty="0"/>
            </a:br>
            <a:r>
              <a:rPr lang="de-AT" dirty="0"/>
              <a:t>Dipl.-Ing. Dr. Helmut Adelsberger</a:t>
            </a:r>
          </a:p>
        </p:txBody>
      </p:sp>
    </p:spTree>
    <p:extLst>
      <p:ext uri="{BB962C8B-B14F-4D97-AF65-F5344CB8AC3E}">
        <p14:creationId xmlns:p14="http://schemas.microsoft.com/office/powerpoint/2010/main" val="73971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378CA-1D75-46E6-8C16-603F98085698}" type="slidenum">
              <a:rPr lang="de-AT" smtClean="0"/>
              <a:t>2</a:t>
            </a:fld>
            <a:endParaRPr lang="de-AT"/>
          </a:p>
        </p:txBody>
      </p:sp>
      <p:sp>
        <p:nvSpPr>
          <p:cNvPr id="3" name="Textfeld 2"/>
          <p:cNvSpPr txBox="1"/>
          <p:nvPr/>
        </p:nvSpPr>
        <p:spPr>
          <a:xfrm>
            <a:off x="733245" y="1130068"/>
            <a:ext cx="7772400" cy="517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/>
            <a:r>
              <a:rPr lang="de-AT" sz="2400" b="1" dirty="0">
                <a:solidFill>
                  <a:schemeClr val="accent5">
                    <a:lumMod val="50000"/>
                  </a:schemeClr>
                </a:solidFill>
              </a:rPr>
              <a:t>High Speed Lines:</a:t>
            </a:r>
          </a:p>
          <a:p>
            <a:pPr marL="449263" indent="-449263"/>
            <a:endParaRPr lang="de-AT" sz="1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449263" indent="-449263"/>
            <a:r>
              <a:rPr lang="de-AT" sz="2000" b="1" dirty="0">
                <a:solidFill>
                  <a:srgbClr val="FF0000"/>
                </a:solidFill>
              </a:rPr>
              <a:t>Definition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acc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to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TEN-T Regulation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No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. (EU) 1315/2013:</a:t>
            </a:r>
          </a:p>
          <a:p>
            <a:pPr marL="449263" indent="-449263"/>
            <a:endParaRPr lang="de-AT" sz="1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457200" indent="-457200">
              <a:buAutoNum type="alphaLcPeriod"/>
            </a:pP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specially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rgbClr val="FF0000"/>
                </a:solidFill>
              </a:rPr>
              <a:t>new</a:t>
            </a:r>
            <a:r>
              <a:rPr lang="de-AT" sz="2000" b="1" dirty="0" err="1" smtClean="0">
                <a:solidFill>
                  <a:srgbClr val="FF0000"/>
                </a:solidFill>
              </a:rPr>
              <a:t>-built</a:t>
            </a:r>
            <a:r>
              <a:rPr lang="de-AT" sz="2000" b="1" dirty="0" smtClean="0">
                <a:solidFill>
                  <a:srgbClr val="FF0000"/>
                </a:solidFill>
              </a:rPr>
              <a:t> </a:t>
            </a:r>
            <a:r>
              <a:rPr lang="de-AT" sz="2000" b="1" dirty="0" err="1">
                <a:solidFill>
                  <a:srgbClr val="FF0000"/>
                </a:solidFill>
              </a:rPr>
              <a:t>high-speed</a:t>
            </a:r>
            <a:r>
              <a:rPr lang="de-AT" sz="2000" b="1" dirty="0">
                <a:solidFill>
                  <a:srgbClr val="FF0000"/>
                </a:solidFill>
              </a:rPr>
              <a:t> </a:t>
            </a:r>
            <a:r>
              <a:rPr lang="de-AT" sz="2000" b="1" dirty="0" err="1">
                <a:solidFill>
                  <a:srgbClr val="FF0000"/>
                </a:solidFill>
              </a:rPr>
              <a:t>lines</a:t>
            </a:r>
            <a:r>
              <a:rPr lang="de-AT" sz="2000" b="1" dirty="0">
                <a:solidFill>
                  <a:srgbClr val="FF0000"/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equipped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for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speeds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equal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or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greater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than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250 km/h;</a:t>
            </a:r>
          </a:p>
          <a:p>
            <a:endParaRPr lang="de-AT" sz="105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b.	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specially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rgbClr val="FF0000"/>
                </a:solidFill>
              </a:rPr>
              <a:t>upgraded</a:t>
            </a:r>
            <a:r>
              <a:rPr lang="de-AT" sz="2000" b="1" dirty="0">
                <a:solidFill>
                  <a:srgbClr val="FF0000"/>
                </a:solidFill>
              </a:rPr>
              <a:t> </a:t>
            </a:r>
            <a:r>
              <a:rPr lang="de-AT" sz="2000" b="1" dirty="0" err="1">
                <a:solidFill>
                  <a:srgbClr val="FF0000"/>
                </a:solidFill>
              </a:rPr>
              <a:t>conventional</a:t>
            </a:r>
            <a:r>
              <a:rPr lang="de-AT" sz="2000" b="1" dirty="0">
                <a:solidFill>
                  <a:srgbClr val="FF0000"/>
                </a:solidFill>
              </a:rPr>
              <a:t> </a:t>
            </a:r>
            <a:r>
              <a:rPr lang="de-AT" sz="2000" b="1" dirty="0" err="1">
                <a:solidFill>
                  <a:srgbClr val="FF0000"/>
                </a:solidFill>
              </a:rPr>
              <a:t>lines</a:t>
            </a:r>
            <a:r>
              <a:rPr lang="de-AT" sz="2000" b="1" dirty="0">
                <a:solidFill>
                  <a:srgbClr val="FF0000"/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equipped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for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speeds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	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order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200 km/h;</a:t>
            </a:r>
          </a:p>
          <a:p>
            <a:endParaRPr lang="de-AT" sz="10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c.	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specially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rgbClr val="FF0000"/>
                </a:solidFill>
              </a:rPr>
              <a:t>upgraded</a:t>
            </a:r>
            <a:r>
              <a:rPr lang="de-AT" sz="2000" b="1" dirty="0">
                <a:solidFill>
                  <a:srgbClr val="FF0000"/>
                </a:solidFill>
              </a:rPr>
              <a:t> </a:t>
            </a:r>
            <a:r>
              <a:rPr lang="de-AT" sz="2000" b="1" dirty="0" err="1">
                <a:solidFill>
                  <a:srgbClr val="FF0000"/>
                </a:solidFill>
              </a:rPr>
              <a:t>lines</a:t>
            </a:r>
            <a:r>
              <a:rPr lang="de-AT" sz="2000" b="1" dirty="0">
                <a:solidFill>
                  <a:srgbClr val="FF0000"/>
                </a:solidFill>
              </a:rPr>
              <a:t> </a:t>
            </a:r>
            <a:r>
              <a:rPr lang="de-AT" sz="2000" b="1" dirty="0" err="1">
                <a:solidFill>
                  <a:srgbClr val="FF0000"/>
                </a:solidFill>
              </a:rPr>
              <a:t>which</a:t>
            </a:r>
            <a:r>
              <a:rPr lang="de-AT" sz="2000" b="1" dirty="0">
                <a:solidFill>
                  <a:srgbClr val="FF0000"/>
                </a:solidFill>
              </a:rPr>
              <a:t> </a:t>
            </a:r>
            <a:r>
              <a:rPr lang="de-AT" sz="2000" b="1" dirty="0" err="1">
                <a:solidFill>
                  <a:srgbClr val="FF0000"/>
                </a:solidFill>
              </a:rPr>
              <a:t>have</a:t>
            </a:r>
            <a:r>
              <a:rPr lang="de-AT" sz="2000" b="1" dirty="0">
                <a:solidFill>
                  <a:srgbClr val="FF0000"/>
                </a:solidFill>
              </a:rPr>
              <a:t> </a:t>
            </a:r>
            <a:r>
              <a:rPr lang="de-AT" sz="2000" b="1" dirty="0" err="1">
                <a:solidFill>
                  <a:srgbClr val="FF0000"/>
                </a:solidFill>
              </a:rPr>
              <a:t>special</a:t>
            </a:r>
            <a:r>
              <a:rPr lang="de-AT" sz="2000" b="1" dirty="0">
                <a:solidFill>
                  <a:srgbClr val="FF0000"/>
                </a:solidFill>
              </a:rPr>
              <a:t> </a:t>
            </a:r>
            <a:r>
              <a:rPr lang="de-AT" sz="2000" b="1" dirty="0" err="1">
                <a:solidFill>
                  <a:srgbClr val="FF0000"/>
                </a:solidFill>
              </a:rPr>
              <a:t>features</a:t>
            </a:r>
            <a:r>
              <a:rPr lang="de-AT" sz="2000" b="1" dirty="0">
                <a:solidFill>
                  <a:srgbClr val="FF0000"/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as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result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	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topographical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relief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or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town-planning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constraints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, on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which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	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speed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must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be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adapted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to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each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case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. This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category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includes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	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connecting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lines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between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high-speed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and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conventional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	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networks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lines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through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stations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access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to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terminals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depots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etc. 	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travelled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at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conventional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speed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by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high-speed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rolling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stock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b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300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de-AT" sz="3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de-AT" sz="2000" b="1" i="1" dirty="0" smtClean="0">
                <a:solidFill>
                  <a:schemeClr val="accent5">
                    <a:lumMod val="50000"/>
                  </a:schemeClr>
                </a:solidFill>
              </a:rPr>
              <a:t>(This </a:t>
            </a:r>
            <a:r>
              <a:rPr lang="de-AT" sz="2000" b="1" i="1" dirty="0" err="1" smtClean="0">
                <a:solidFill>
                  <a:schemeClr val="accent5">
                    <a:lumMod val="50000"/>
                  </a:schemeClr>
                </a:solidFill>
              </a:rPr>
              <a:t>criterion</a:t>
            </a:r>
            <a:r>
              <a:rPr lang="de-AT" sz="2000" b="1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i="1" dirty="0" err="1" smtClean="0">
                <a:solidFill>
                  <a:schemeClr val="accent5">
                    <a:lumMod val="50000"/>
                  </a:schemeClr>
                </a:solidFill>
              </a:rPr>
              <a:t>may</a:t>
            </a:r>
            <a:r>
              <a:rPr lang="de-AT" sz="2000" b="1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i="1" dirty="0" err="1" smtClean="0">
                <a:solidFill>
                  <a:schemeClr val="accent5">
                    <a:lumMod val="50000"/>
                  </a:schemeClr>
                </a:solidFill>
              </a:rPr>
              <a:t>lead</a:t>
            </a:r>
            <a:r>
              <a:rPr lang="de-AT" sz="2000" b="1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i="1" dirty="0" err="1" smtClean="0">
                <a:solidFill>
                  <a:schemeClr val="accent5">
                    <a:lumMod val="50000"/>
                  </a:schemeClr>
                </a:solidFill>
              </a:rPr>
              <a:t>to</a:t>
            </a:r>
            <a:r>
              <a:rPr lang="de-AT" sz="2000" b="1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i="1" dirty="0" err="1" smtClean="0">
                <a:solidFill>
                  <a:schemeClr val="accent5">
                    <a:lumMod val="50000"/>
                  </a:schemeClr>
                </a:solidFill>
              </a:rPr>
              <a:t>efficient</a:t>
            </a:r>
            <a:r>
              <a:rPr lang="de-AT" sz="2000" b="1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i="1" dirty="0" err="1" smtClean="0">
                <a:solidFill>
                  <a:schemeClr val="accent5">
                    <a:lumMod val="50000"/>
                  </a:schemeClr>
                </a:solidFill>
              </a:rPr>
              <a:t>improvements</a:t>
            </a:r>
            <a:r>
              <a:rPr lang="de-AT" sz="2000" b="1" i="1" dirty="0" smtClean="0">
                <a:solidFill>
                  <a:schemeClr val="accent5">
                    <a:lumMod val="50000"/>
                  </a:schemeClr>
                </a:solidFill>
              </a:rPr>
              <a:t>,</a:t>
            </a:r>
            <a:r>
              <a:rPr lang="de-AT" sz="2000" b="1" i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de-AT" sz="2000" b="1" i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2000" b="1" i="1" dirty="0" smtClean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de-AT" sz="2000" b="1" i="1" dirty="0" err="1" smtClean="0">
                <a:solidFill>
                  <a:schemeClr val="accent5">
                    <a:lumMod val="50000"/>
                  </a:schemeClr>
                </a:solidFill>
              </a:rPr>
              <a:t>where</a:t>
            </a:r>
            <a:r>
              <a:rPr lang="de-AT" sz="2000" b="1" i="1" dirty="0" smtClean="0">
                <a:solidFill>
                  <a:schemeClr val="accent5">
                    <a:lumMod val="50000"/>
                  </a:schemeClr>
                </a:solidFill>
              </a:rPr>
              <a:t> high </a:t>
            </a:r>
            <a:r>
              <a:rPr lang="de-AT" sz="2000" b="1" i="1" dirty="0" err="1" smtClean="0">
                <a:solidFill>
                  <a:schemeClr val="accent5">
                    <a:lumMod val="50000"/>
                  </a:schemeClr>
                </a:solidFill>
              </a:rPr>
              <a:t>speed</a:t>
            </a:r>
            <a:r>
              <a:rPr lang="de-AT" sz="2000" b="1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i="1" dirty="0" err="1" smtClean="0">
                <a:solidFill>
                  <a:schemeClr val="accent5">
                    <a:lumMod val="50000"/>
                  </a:schemeClr>
                </a:solidFill>
              </a:rPr>
              <a:t>acc</a:t>
            </a:r>
            <a:r>
              <a:rPr lang="de-AT" sz="2000" b="1" i="1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de-AT" sz="2000" b="1" i="1" dirty="0" err="1" smtClean="0">
                <a:solidFill>
                  <a:schemeClr val="accent5">
                    <a:lumMod val="50000"/>
                  </a:schemeClr>
                </a:solidFill>
              </a:rPr>
              <a:t>to</a:t>
            </a:r>
            <a:r>
              <a:rPr lang="de-AT" sz="2000" b="1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i="1" dirty="0" err="1" smtClean="0">
                <a:solidFill>
                  <a:schemeClr val="accent5">
                    <a:lumMod val="50000"/>
                  </a:schemeClr>
                </a:solidFill>
              </a:rPr>
              <a:t>criteria</a:t>
            </a:r>
            <a:r>
              <a:rPr lang="de-AT" sz="2000" b="1" i="1" dirty="0" smtClean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de-AT" sz="2000" b="1" i="1" dirty="0" err="1" smtClean="0">
                <a:solidFill>
                  <a:schemeClr val="accent5">
                    <a:lumMod val="50000"/>
                  </a:schemeClr>
                </a:solidFill>
              </a:rPr>
              <a:t>or</a:t>
            </a:r>
            <a:r>
              <a:rPr lang="de-AT" sz="2000" b="1" i="1" dirty="0" smtClean="0">
                <a:solidFill>
                  <a:schemeClr val="accent5">
                    <a:lumMod val="50000"/>
                  </a:schemeClr>
                </a:solidFill>
              </a:rPr>
              <a:t> b </a:t>
            </a:r>
            <a:r>
              <a:rPr lang="de-AT" sz="2000" b="1" i="1" dirty="0" err="1" smtClean="0">
                <a:solidFill>
                  <a:schemeClr val="accent5">
                    <a:lumMod val="50000"/>
                  </a:schemeClr>
                </a:solidFill>
              </a:rPr>
              <a:t>are</a:t>
            </a:r>
            <a:r>
              <a:rPr lang="de-AT" sz="2000" b="1" i="1" dirty="0" smtClean="0">
                <a:solidFill>
                  <a:schemeClr val="accent5">
                    <a:lumMod val="50000"/>
                  </a:schemeClr>
                </a:solidFill>
              </a:rPr>
              <a:t> not </a:t>
            </a:r>
            <a:r>
              <a:rPr lang="de-AT" sz="2000" b="1" i="1" dirty="0" err="1" smtClean="0">
                <a:solidFill>
                  <a:schemeClr val="accent5">
                    <a:lumMod val="50000"/>
                  </a:schemeClr>
                </a:solidFill>
              </a:rPr>
              <a:t>affordable</a:t>
            </a:r>
            <a:r>
              <a:rPr lang="de-AT" sz="2000" b="1" i="1" dirty="0" smtClean="0">
                <a:solidFill>
                  <a:schemeClr val="accent5">
                    <a:lumMod val="50000"/>
                  </a:schemeClr>
                </a:solidFill>
              </a:rPr>
              <a:t>.)</a:t>
            </a:r>
            <a:endParaRPr lang="de-AT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de-AT" dirty="0" err="1"/>
              <a:t>InfraConceptA</a:t>
            </a:r>
            <a:r>
              <a:rPr lang="de-AT" dirty="0"/>
              <a:t/>
            </a:r>
            <a:br>
              <a:rPr lang="de-AT" dirty="0"/>
            </a:br>
            <a:r>
              <a:rPr lang="de-AT" dirty="0"/>
              <a:t>Dipl.-Ing. Dr. Helmut Adelsberger</a:t>
            </a:r>
          </a:p>
        </p:txBody>
      </p:sp>
    </p:spTree>
    <p:extLst>
      <p:ext uri="{BB962C8B-B14F-4D97-AF65-F5344CB8AC3E}">
        <p14:creationId xmlns:p14="http://schemas.microsoft.com/office/powerpoint/2010/main" val="44746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378CA-1D75-46E6-8C16-603F98085698}" type="slidenum">
              <a:rPr lang="de-AT" smtClean="0"/>
              <a:t>3</a:t>
            </a:fld>
            <a:endParaRPr lang="de-AT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678" y="1440612"/>
            <a:ext cx="6297380" cy="4796286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560717" y="931651"/>
            <a:ext cx="4011283" cy="7332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Textfeld 3"/>
          <p:cNvSpPr txBox="1"/>
          <p:nvPr/>
        </p:nvSpPr>
        <p:spPr>
          <a:xfrm>
            <a:off x="741878" y="1130069"/>
            <a:ext cx="7772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/>
            <a:r>
              <a:rPr lang="de-AT" sz="2400" b="1" dirty="0">
                <a:solidFill>
                  <a:schemeClr val="accent5">
                    <a:lumMod val="50000"/>
                  </a:schemeClr>
                </a:solidFill>
              </a:rPr>
              <a:t>TEN-T </a:t>
            </a:r>
            <a:r>
              <a:rPr lang="de-AT" sz="2400" b="1" dirty="0" err="1">
                <a:solidFill>
                  <a:schemeClr val="accent5">
                    <a:lumMod val="50000"/>
                  </a:schemeClr>
                </a:solidFill>
              </a:rPr>
              <a:t>Railways</a:t>
            </a:r>
            <a:r>
              <a:rPr lang="de-AT" sz="2400" b="1" dirty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de-AT" sz="2400" b="1" dirty="0" err="1">
                <a:solidFill>
                  <a:schemeClr val="accent5">
                    <a:lumMod val="50000"/>
                  </a:schemeClr>
                </a:solidFill>
              </a:rPr>
              <a:t>Passengers</a:t>
            </a:r>
            <a:r>
              <a:rPr lang="de-AT" sz="2400" b="1" dirty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  <a:p>
            <a:pPr marL="449263" indent="-449263"/>
            <a:endParaRPr lang="de-AT" sz="1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449263" indent="-449263"/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Map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acc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to</a:t>
            </a:r>
            <a:endParaRPr lang="de-AT" sz="20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Reg.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no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. (EU) </a:t>
            </a:r>
            <a:b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1315/2013</a:t>
            </a:r>
          </a:p>
          <a:p>
            <a:endParaRPr lang="de-AT" sz="20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de-AT" sz="2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AT" sz="20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de-AT" sz="2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AT" sz="20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de-AT" sz="2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AT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AT" sz="2000" b="1" dirty="0" err="1" smtClean="0">
                <a:solidFill>
                  <a:srgbClr val="33CC33"/>
                </a:solidFill>
              </a:rPr>
              <a:t>conventional</a:t>
            </a:r>
            <a:r>
              <a:rPr lang="de-AT" sz="2000" b="1" dirty="0">
                <a:solidFill>
                  <a:srgbClr val="33CC33"/>
                </a:solidFill>
              </a:rPr>
              <a:t/>
            </a:r>
            <a:br>
              <a:rPr lang="de-AT" sz="2000" b="1" dirty="0">
                <a:solidFill>
                  <a:srgbClr val="33CC33"/>
                </a:solidFill>
              </a:rPr>
            </a:br>
            <a:r>
              <a:rPr lang="de-AT" sz="2000" b="1" dirty="0" err="1" smtClean="0">
                <a:solidFill>
                  <a:srgbClr val="33CC33"/>
                </a:solidFill>
              </a:rPr>
              <a:t>lines</a:t>
            </a:r>
            <a:endParaRPr lang="de-AT" sz="2000" b="1" dirty="0" smtClean="0">
              <a:solidFill>
                <a:srgbClr val="33CC33"/>
              </a:solidFill>
            </a:endParaRPr>
          </a:p>
          <a:p>
            <a:endParaRPr lang="de-AT" sz="10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AT" sz="2000" b="1" dirty="0">
                <a:solidFill>
                  <a:srgbClr val="CC00FF"/>
                </a:solidFill>
              </a:rPr>
              <a:t>h</a:t>
            </a:r>
            <a:r>
              <a:rPr lang="de-AT" sz="2000" b="1" dirty="0" smtClean="0">
                <a:solidFill>
                  <a:srgbClr val="CC00FF"/>
                </a:solidFill>
              </a:rPr>
              <a:t>igh </a:t>
            </a:r>
            <a:r>
              <a:rPr lang="de-AT" sz="2000" b="1" dirty="0" err="1" smtClean="0">
                <a:solidFill>
                  <a:srgbClr val="CC00FF"/>
                </a:solidFill>
              </a:rPr>
              <a:t>speed</a:t>
            </a:r>
            <a:r>
              <a:rPr lang="de-AT" sz="2000" b="1" dirty="0" smtClean="0">
                <a:solidFill>
                  <a:srgbClr val="CC00FF"/>
                </a:solidFill>
              </a:rPr>
              <a:t/>
            </a:r>
            <a:br>
              <a:rPr lang="de-AT" sz="2000" b="1" dirty="0" smtClean="0">
                <a:solidFill>
                  <a:srgbClr val="CC00FF"/>
                </a:solidFill>
              </a:rPr>
            </a:br>
            <a:r>
              <a:rPr lang="de-AT" sz="2000" b="1" dirty="0" err="1" smtClean="0">
                <a:solidFill>
                  <a:srgbClr val="CC00FF"/>
                </a:solidFill>
              </a:rPr>
              <a:t>lines</a:t>
            </a:r>
            <a:endParaRPr lang="de-AT" sz="2000" b="1" dirty="0">
              <a:solidFill>
                <a:srgbClr val="CC00FF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de-AT" dirty="0" err="1"/>
              <a:t>InfraConceptA</a:t>
            </a:r>
            <a:r>
              <a:rPr lang="de-AT" dirty="0"/>
              <a:t/>
            </a:r>
            <a:br>
              <a:rPr lang="de-AT" dirty="0"/>
            </a:br>
            <a:r>
              <a:rPr lang="de-AT" dirty="0"/>
              <a:t>Dipl.-Ing. Dr. Helmut Adelsberger</a:t>
            </a:r>
          </a:p>
        </p:txBody>
      </p:sp>
    </p:spTree>
    <p:extLst>
      <p:ext uri="{BB962C8B-B14F-4D97-AF65-F5344CB8AC3E}">
        <p14:creationId xmlns:p14="http://schemas.microsoft.com/office/powerpoint/2010/main" val="420441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378CA-1D75-46E6-8C16-603F98085698}" type="slidenum">
              <a:rPr lang="de-AT" smtClean="0"/>
              <a:t>4</a:t>
            </a:fld>
            <a:endParaRPr lang="de-AT"/>
          </a:p>
        </p:txBody>
      </p:sp>
      <p:sp>
        <p:nvSpPr>
          <p:cNvPr id="3" name="Textfeld 2"/>
          <p:cNvSpPr txBox="1"/>
          <p:nvPr/>
        </p:nvSpPr>
        <p:spPr>
          <a:xfrm>
            <a:off x="733245" y="1130068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/>
            <a:r>
              <a:rPr lang="de-AT" sz="2400" b="1" dirty="0">
                <a:solidFill>
                  <a:schemeClr val="accent5">
                    <a:lumMod val="50000"/>
                  </a:schemeClr>
                </a:solidFill>
              </a:rPr>
              <a:t>High Speed Networks in Europe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35" y="3512938"/>
            <a:ext cx="2053092" cy="278100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60" y="1668478"/>
            <a:ext cx="2044467" cy="180332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64" y="3319911"/>
            <a:ext cx="4460308" cy="296540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329787" y="1613154"/>
            <a:ext cx="53656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In Western 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Europe –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despite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high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investments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into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a high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speed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network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across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borders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–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travelling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has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not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improved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in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every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case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,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due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to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higher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fares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fewer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connections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,</a:t>
            </a:r>
            <a:b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lacking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interoperability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tickets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!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de-AT" dirty="0" err="1"/>
              <a:t>InfraConceptA</a:t>
            </a:r>
            <a:r>
              <a:rPr lang="de-AT" dirty="0"/>
              <a:t/>
            </a:r>
            <a:br>
              <a:rPr lang="de-AT" dirty="0"/>
            </a:br>
            <a:r>
              <a:rPr lang="de-AT" dirty="0"/>
              <a:t>Dipl.-Ing. Dr. Helmut Adelsberger</a:t>
            </a:r>
          </a:p>
        </p:txBody>
      </p:sp>
    </p:spTree>
    <p:extLst>
      <p:ext uri="{BB962C8B-B14F-4D97-AF65-F5344CB8AC3E}">
        <p14:creationId xmlns:p14="http://schemas.microsoft.com/office/powerpoint/2010/main" val="385372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378CA-1D75-46E6-8C16-603F98085698}" type="slidenum">
              <a:rPr lang="de-AT" smtClean="0"/>
              <a:t>5</a:t>
            </a:fld>
            <a:endParaRPr lang="de-AT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6761" r="4438" b="1246"/>
          <a:stretch/>
        </p:blipFill>
        <p:spPr>
          <a:xfrm>
            <a:off x="1143502" y="1543335"/>
            <a:ext cx="6861812" cy="4693559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733245" y="1130068"/>
            <a:ext cx="7772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/>
            <a:r>
              <a:rPr lang="de-AT" sz="2400" b="1" dirty="0">
                <a:solidFill>
                  <a:schemeClr val="accent5">
                    <a:lumMod val="50000"/>
                  </a:schemeClr>
                </a:solidFill>
              </a:rPr>
              <a:t>UNECE TER Masterplan („Backbone Network</a:t>
            </a:r>
            <a:r>
              <a:rPr lang="de-AT" sz="2400" b="1" dirty="0" smtClean="0">
                <a:solidFill>
                  <a:schemeClr val="accent5">
                    <a:lumMod val="50000"/>
                  </a:schemeClr>
                </a:solidFill>
              </a:rPr>
              <a:t>“; </a:t>
            </a:r>
            <a:r>
              <a:rPr lang="de-AT" sz="2400" b="1" dirty="0" err="1">
                <a:solidFill>
                  <a:schemeClr val="accent5">
                    <a:lumMod val="50000"/>
                  </a:schemeClr>
                </a:solidFill>
              </a:rPr>
              <a:t>map</a:t>
            </a:r>
            <a:r>
              <a:rPr lang="de-AT" sz="2400" b="1" dirty="0">
                <a:solidFill>
                  <a:schemeClr val="accent5">
                    <a:lumMod val="50000"/>
                  </a:schemeClr>
                </a:solidFill>
              </a:rPr>
              <a:t> no.3):</a:t>
            </a:r>
          </a:p>
          <a:p>
            <a:pPr marL="449263" indent="-449263"/>
            <a:endParaRPr lang="de-AT" sz="1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de-AT" dirty="0" err="1"/>
              <a:t>InfraConceptA</a:t>
            </a:r>
            <a:r>
              <a:rPr lang="de-AT" dirty="0"/>
              <a:t/>
            </a:r>
            <a:br>
              <a:rPr lang="de-AT" dirty="0"/>
            </a:br>
            <a:r>
              <a:rPr lang="de-AT" dirty="0"/>
              <a:t>Dipl.-Ing. Dr. Helmut Adelsberger</a:t>
            </a:r>
          </a:p>
        </p:txBody>
      </p:sp>
    </p:spTree>
    <p:extLst>
      <p:ext uri="{BB962C8B-B14F-4D97-AF65-F5344CB8AC3E}">
        <p14:creationId xmlns:p14="http://schemas.microsoft.com/office/powerpoint/2010/main" val="336151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378CA-1D75-46E6-8C16-603F98085698}" type="slidenum">
              <a:rPr lang="de-AT" smtClean="0"/>
              <a:t>6</a:t>
            </a:fld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733245" y="1138694"/>
            <a:ext cx="792767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/>
            <a:r>
              <a:rPr lang="de-AT" sz="2400" b="1" dirty="0">
                <a:solidFill>
                  <a:schemeClr val="accent5">
                    <a:lumMod val="50000"/>
                  </a:schemeClr>
                </a:solidFill>
              </a:rPr>
              <a:t>High Speed Rail: </a:t>
            </a:r>
            <a:r>
              <a:rPr lang="de-AT" sz="2400" b="1" dirty="0" smtClean="0">
                <a:solidFill>
                  <a:schemeClr val="accent5">
                    <a:lumMod val="50000"/>
                  </a:schemeClr>
                </a:solidFill>
              </a:rPr>
              <a:t> Properties</a:t>
            </a:r>
            <a:r>
              <a:rPr lang="de-AT" sz="2400" b="1" dirty="0">
                <a:solidFill>
                  <a:schemeClr val="accent5">
                    <a:lumMod val="50000"/>
                  </a:schemeClr>
                </a:solidFill>
              </a:rPr>
              <a:t>, „Pros </a:t>
            </a:r>
            <a:r>
              <a:rPr lang="de-AT" sz="2400" b="1" dirty="0" err="1">
                <a:solidFill>
                  <a:schemeClr val="accent5">
                    <a:lumMod val="50000"/>
                  </a:schemeClr>
                </a:solidFill>
              </a:rPr>
              <a:t>and</a:t>
            </a:r>
            <a:r>
              <a:rPr lang="de-AT" sz="2400" b="1" dirty="0">
                <a:solidFill>
                  <a:schemeClr val="accent5">
                    <a:lumMod val="50000"/>
                  </a:schemeClr>
                </a:solidFill>
              </a:rPr>
              <a:t> Contras“:</a:t>
            </a:r>
          </a:p>
          <a:p>
            <a:pPr marL="449263" indent="-449263"/>
            <a:endParaRPr lang="de-AT" sz="1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The „golden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mean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“: </a:t>
            </a:r>
            <a:r>
              <a:rPr lang="de-AT" sz="2000" b="1" dirty="0">
                <a:solidFill>
                  <a:srgbClr val="FF0000"/>
                </a:solidFill>
              </a:rPr>
              <a:t>h</a:t>
            </a:r>
            <a:r>
              <a:rPr lang="de-AT" sz="2000" b="1" dirty="0" smtClean="0">
                <a:solidFill>
                  <a:srgbClr val="FF0000"/>
                </a:solidFill>
              </a:rPr>
              <a:t>alf </a:t>
            </a:r>
            <a:r>
              <a:rPr lang="de-AT" sz="2000" b="1" dirty="0" err="1">
                <a:solidFill>
                  <a:srgbClr val="FF0000"/>
                </a:solidFill>
              </a:rPr>
              <a:t>as</a:t>
            </a:r>
            <a:r>
              <a:rPr lang="de-AT" sz="2000" b="1" dirty="0">
                <a:solidFill>
                  <a:srgbClr val="FF0000"/>
                </a:solidFill>
              </a:rPr>
              <a:t> fast </a:t>
            </a:r>
            <a:r>
              <a:rPr lang="de-AT" sz="2000" b="1" dirty="0" err="1">
                <a:solidFill>
                  <a:srgbClr val="FF0000"/>
                </a:solidFill>
              </a:rPr>
              <a:t>as</a:t>
            </a:r>
            <a:r>
              <a:rPr lang="de-AT" sz="2000" b="1" dirty="0">
                <a:solidFill>
                  <a:srgbClr val="FF0000"/>
                </a:solidFill>
              </a:rPr>
              <a:t> </a:t>
            </a:r>
            <a:r>
              <a:rPr lang="de-AT" sz="2000" b="1" dirty="0" err="1">
                <a:solidFill>
                  <a:srgbClr val="FF0000"/>
                </a:solidFill>
              </a:rPr>
              <a:t>air</a:t>
            </a:r>
            <a:r>
              <a:rPr lang="de-AT" sz="2000" b="1" dirty="0">
                <a:solidFill>
                  <a:srgbClr val="FF0000"/>
                </a:solidFill>
              </a:rPr>
              <a:t>, </a:t>
            </a:r>
            <a:r>
              <a:rPr lang="de-AT" sz="2000" b="1" dirty="0" err="1">
                <a:solidFill>
                  <a:srgbClr val="FF0000"/>
                </a:solidFill>
              </a:rPr>
              <a:t>twice</a:t>
            </a:r>
            <a:r>
              <a:rPr lang="de-AT" sz="2000" b="1" dirty="0">
                <a:solidFill>
                  <a:srgbClr val="FF0000"/>
                </a:solidFill>
              </a:rPr>
              <a:t> </a:t>
            </a:r>
            <a:r>
              <a:rPr lang="de-AT" sz="2000" b="1" dirty="0" err="1">
                <a:solidFill>
                  <a:srgbClr val="FF0000"/>
                </a:solidFill>
              </a:rPr>
              <a:t>as</a:t>
            </a:r>
            <a:r>
              <a:rPr lang="de-AT" sz="2000" b="1" dirty="0">
                <a:solidFill>
                  <a:srgbClr val="FF0000"/>
                </a:solidFill>
              </a:rPr>
              <a:t> fast </a:t>
            </a:r>
            <a:r>
              <a:rPr lang="de-AT" sz="2000" b="1" dirty="0" err="1">
                <a:solidFill>
                  <a:srgbClr val="FF0000"/>
                </a:solidFill>
              </a:rPr>
              <a:t>as</a:t>
            </a:r>
            <a:r>
              <a:rPr lang="de-AT" sz="2000" b="1" dirty="0">
                <a:solidFill>
                  <a:srgbClr val="FF0000"/>
                </a:solidFill>
              </a:rPr>
              <a:t> </a:t>
            </a:r>
            <a:r>
              <a:rPr lang="de-AT" sz="2000" b="1" dirty="0" err="1" smtClean="0">
                <a:solidFill>
                  <a:srgbClr val="FF0000"/>
                </a:solidFill>
              </a:rPr>
              <a:t>road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,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can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replace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air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transport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within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distances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up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to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3 – 4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hours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sustainable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alternative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to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both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road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and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air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!);</a:t>
            </a:r>
          </a:p>
          <a:p>
            <a:endParaRPr lang="de-AT" sz="9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2.	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Conflict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high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speed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passenger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traffic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–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commuter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and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freight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trains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priorities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and trade-offs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needed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if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on same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infrastructure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	(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as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in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many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cases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new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high-speed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lines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might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not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be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affordable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);</a:t>
            </a:r>
            <a:endParaRPr lang="de-AT" sz="20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de-AT" sz="9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3.	Need for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particular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technical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infrastructure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parameters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:</a:t>
            </a:r>
            <a:b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radii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while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gradients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are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lesser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problem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),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track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distance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axle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load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, 	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catenary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signalling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noise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walls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, separate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stations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outside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cities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, etc.;  </a:t>
            </a:r>
            <a:endParaRPr lang="de-AT" sz="20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de-AT" sz="9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4.	Expensive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implementation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and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operation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therefore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not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appropriate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	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unless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between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large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cities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at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reasonable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distance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;</a:t>
            </a:r>
          </a:p>
          <a:p>
            <a:endParaRPr lang="de-AT" sz="9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5.	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Tendency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to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reduce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competing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services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at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lower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speeds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and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fragmentation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(in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particular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cross-border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).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de-AT" dirty="0" err="1"/>
              <a:t>InfraConceptA</a:t>
            </a:r>
            <a:r>
              <a:rPr lang="de-AT" dirty="0"/>
              <a:t/>
            </a:r>
            <a:br>
              <a:rPr lang="de-AT" dirty="0"/>
            </a:br>
            <a:r>
              <a:rPr lang="de-AT" dirty="0"/>
              <a:t>Dipl.-Ing. Dr. Helmut Adelsberger</a:t>
            </a:r>
          </a:p>
        </p:txBody>
      </p:sp>
    </p:spTree>
    <p:extLst>
      <p:ext uri="{BB962C8B-B14F-4D97-AF65-F5344CB8AC3E}">
        <p14:creationId xmlns:p14="http://schemas.microsoft.com/office/powerpoint/2010/main" val="306390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378CA-1D75-46E6-8C16-603F98085698}" type="slidenum">
              <a:rPr lang="de-AT" smtClean="0"/>
              <a:t>7</a:t>
            </a:fld>
            <a:endParaRPr lang="de-AT"/>
          </a:p>
        </p:txBody>
      </p:sp>
      <p:sp>
        <p:nvSpPr>
          <p:cNvPr id="3" name="Textfeld 2"/>
          <p:cNvSpPr txBox="1"/>
          <p:nvPr/>
        </p:nvSpPr>
        <p:spPr>
          <a:xfrm>
            <a:off x="725784" y="1090547"/>
            <a:ext cx="8445924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/>
            <a:r>
              <a:rPr lang="de-AT" sz="2400" b="1" dirty="0" smtClean="0">
                <a:solidFill>
                  <a:schemeClr val="accent5">
                    <a:lumMod val="50000"/>
                  </a:schemeClr>
                </a:solidFill>
              </a:rPr>
              <a:t>General </a:t>
            </a:r>
            <a:r>
              <a:rPr lang="de-AT" sz="2400" b="1" dirty="0" err="1" smtClean="0">
                <a:solidFill>
                  <a:schemeClr val="accent5">
                    <a:lumMod val="50000"/>
                  </a:schemeClr>
                </a:solidFill>
              </a:rPr>
              <a:t>description</a:t>
            </a:r>
            <a:r>
              <a:rPr lang="de-AT" sz="2400" b="1" dirty="0" smtClean="0">
                <a:solidFill>
                  <a:schemeClr val="accent5">
                    <a:lumMod val="50000"/>
                  </a:schemeClr>
                </a:solidFill>
              </a:rPr>
              <a:t> of high </a:t>
            </a:r>
            <a:r>
              <a:rPr lang="de-AT" sz="2400" b="1" dirty="0" err="1" smtClean="0">
                <a:solidFill>
                  <a:schemeClr val="accent5">
                    <a:lumMod val="50000"/>
                  </a:schemeClr>
                </a:solidFill>
              </a:rPr>
              <a:t>speed</a:t>
            </a:r>
            <a:r>
              <a:rPr lang="de-AT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400" b="1" dirty="0" smtClean="0">
                <a:solidFill>
                  <a:schemeClr val="accent5">
                    <a:lumMod val="50000"/>
                  </a:schemeClr>
                </a:solidFill>
              </a:rPr>
              <a:t>(HS) </a:t>
            </a:r>
            <a:r>
              <a:rPr lang="de-AT" sz="2400" b="1" dirty="0" err="1" smtClean="0">
                <a:solidFill>
                  <a:schemeClr val="accent5">
                    <a:lumMod val="50000"/>
                  </a:schemeClr>
                </a:solidFill>
              </a:rPr>
              <a:t>systems</a:t>
            </a:r>
            <a:endParaRPr lang="de-AT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449263" indent="-449263"/>
            <a:endParaRPr lang="de-AT" sz="1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449263" indent="-449263">
              <a:lnSpc>
                <a:spcPct val="90000"/>
              </a:lnSpc>
            </a:pP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General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description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of HS:</a:t>
            </a:r>
          </a:p>
          <a:p>
            <a:pPr marL="449263" indent="-449263"/>
            <a:r>
              <a:rPr lang="de-AT" sz="1600" b="1" dirty="0">
                <a:solidFill>
                  <a:schemeClr val="accent5">
                    <a:lumMod val="50000"/>
                  </a:schemeClr>
                </a:solidFill>
              </a:rPr>
              <a:t>-	</a:t>
            </a:r>
            <a:r>
              <a:rPr lang="de-AT" sz="1600" b="1" dirty="0" err="1">
                <a:solidFill>
                  <a:schemeClr val="accent5">
                    <a:lumMod val="50000"/>
                  </a:schemeClr>
                </a:solidFill>
              </a:rPr>
              <a:t>definition</a:t>
            </a:r>
            <a:r>
              <a:rPr lang="de-AT" sz="1600" b="1" dirty="0">
                <a:solidFill>
                  <a:schemeClr val="accent5">
                    <a:lumMod val="50000"/>
                  </a:schemeClr>
                </a:solidFill>
              </a:rPr>
              <a:t> of HS </a:t>
            </a:r>
            <a:r>
              <a:rPr lang="de-AT" sz="1600" b="1" dirty="0" err="1">
                <a:solidFill>
                  <a:schemeClr val="accent5">
                    <a:lumMod val="50000"/>
                  </a:schemeClr>
                </a:solidFill>
              </a:rPr>
              <a:t>lines</a:t>
            </a:r>
            <a:r>
              <a:rPr lang="de-AT" sz="1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acc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. to TEN-T Regulation (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new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1600" b="1" dirty="0" err="1">
                <a:solidFill>
                  <a:schemeClr val="accent5">
                    <a:lumMod val="50000"/>
                  </a:schemeClr>
                </a:solidFill>
              </a:rPr>
              <a:t>lines</a:t>
            </a:r>
            <a:r>
              <a:rPr lang="de-AT" sz="16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AT" sz="1600" b="1" dirty="0" err="1">
                <a:solidFill>
                  <a:schemeClr val="accent5">
                    <a:lumMod val="50000"/>
                  </a:schemeClr>
                </a:solidFill>
              </a:rPr>
              <a:t>upgraded</a:t>
            </a:r>
            <a:r>
              <a:rPr lang="de-AT" sz="1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1600" b="1" dirty="0" err="1">
                <a:solidFill>
                  <a:schemeClr val="accent5">
                    <a:lumMod val="50000"/>
                  </a:schemeClr>
                </a:solidFill>
              </a:rPr>
              <a:t>lines</a:t>
            </a:r>
            <a:r>
              <a:rPr lang="de-AT" sz="16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AT" sz="1600" b="1" dirty="0" err="1">
                <a:solidFill>
                  <a:schemeClr val="accent5">
                    <a:lumMod val="50000"/>
                  </a:schemeClr>
                </a:solidFill>
              </a:rPr>
              <a:t>exceptions</a:t>
            </a:r>
            <a:r>
              <a:rPr lang="de-AT" sz="1600" b="1" dirty="0">
                <a:solidFill>
                  <a:schemeClr val="accent5">
                    <a:lumMod val="50000"/>
                  </a:schemeClr>
                </a:solidFill>
              </a:rPr>
              <a:t>),</a:t>
            </a:r>
          </a:p>
          <a:p>
            <a:pPr marL="449263" indent="-449263"/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-	HS and 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spatial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integration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monocentric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 – 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polycentric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 countries, …),</a:t>
            </a:r>
          </a:p>
          <a:p>
            <a:pPr marL="449263" indent="-449263">
              <a:buFontTx/>
              <a:buChar char="-"/>
            </a:pP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HS 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interconnections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with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airports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where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this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makes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 sense)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 ;</a:t>
            </a:r>
            <a:endParaRPr lang="de-AT" sz="16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AT" sz="1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de-AT" sz="20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Operational aspects:</a:t>
            </a:r>
          </a:p>
          <a:p>
            <a:pPr marL="449263" indent="-449263"/>
            <a:r>
              <a:rPr lang="de-AT" sz="1600" b="1" dirty="0">
                <a:solidFill>
                  <a:schemeClr val="accent5">
                    <a:lumMod val="50000"/>
                  </a:schemeClr>
                </a:solidFill>
              </a:rPr>
              <a:t>-	HS 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only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  –  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mixed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operation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de-AT" sz="1600" b="1" dirty="0">
                <a:solidFill>
                  <a:schemeClr val="accent5">
                    <a:lumMod val="50000"/>
                  </a:schemeClr>
                </a:solidFill>
              </a:rPr>
              <a:t>=&gt; 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impacts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1600" b="1" dirty="0">
                <a:solidFill>
                  <a:schemeClr val="accent5">
                    <a:lumMod val="50000"/>
                  </a:schemeClr>
                </a:solidFill>
              </a:rPr>
              <a:t>on </a:t>
            </a:r>
            <a:r>
              <a:rPr lang="de-AT" sz="1600" b="1" dirty="0" err="1">
                <a:solidFill>
                  <a:schemeClr val="accent5">
                    <a:lumMod val="50000"/>
                  </a:schemeClr>
                </a:solidFill>
              </a:rPr>
              <a:t>capacity</a:t>
            </a:r>
            <a:r>
              <a:rPr lang="de-AT" sz="1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needs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!</a:t>
            </a:r>
            <a:endParaRPr lang="de-AT" sz="16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449263" indent="-449263"/>
            <a:r>
              <a:rPr lang="de-AT" sz="1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de-AT" sz="2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449263" indent="-449263"/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Technical aspects and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interoperability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:</a:t>
            </a:r>
            <a:endParaRPr lang="de-AT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449263" indent="-449263"/>
            <a:r>
              <a:rPr lang="de-AT" sz="1600" b="1" dirty="0">
                <a:solidFill>
                  <a:schemeClr val="accent5">
                    <a:lumMod val="50000"/>
                  </a:schemeClr>
                </a:solidFill>
              </a:rPr>
              <a:t>-	</a:t>
            </a:r>
            <a:r>
              <a:rPr lang="de-AT" sz="1600" b="1" dirty="0" err="1">
                <a:solidFill>
                  <a:schemeClr val="accent5">
                    <a:lumMod val="50000"/>
                  </a:schemeClr>
                </a:solidFill>
              </a:rPr>
              <a:t>technical</a:t>
            </a:r>
            <a:r>
              <a:rPr lang="de-AT" sz="1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1600" b="1" dirty="0" err="1">
                <a:solidFill>
                  <a:schemeClr val="accent5">
                    <a:lumMod val="50000"/>
                  </a:schemeClr>
                </a:solidFill>
              </a:rPr>
              <a:t>parameters</a:t>
            </a:r>
            <a:r>
              <a:rPr lang="de-AT" sz="1600" b="1" dirty="0">
                <a:solidFill>
                  <a:schemeClr val="accent5">
                    <a:lumMod val="50000"/>
                  </a:schemeClr>
                </a:solidFill>
              </a:rPr>
              <a:t> of </a:t>
            </a:r>
            <a:r>
              <a:rPr lang="de-AT" sz="1600" b="1" dirty="0" err="1">
                <a:solidFill>
                  <a:schemeClr val="accent5">
                    <a:lumMod val="50000"/>
                  </a:schemeClr>
                </a:solidFill>
              </a:rPr>
              <a:t>alignment</a:t>
            </a:r>
            <a:r>
              <a:rPr lang="de-AT" sz="1600" b="1" dirty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de-AT" sz="1600" b="1" dirty="0" err="1">
                <a:solidFill>
                  <a:schemeClr val="accent5">
                    <a:lumMod val="50000"/>
                  </a:schemeClr>
                </a:solidFill>
              </a:rPr>
              <a:t>dynamic</a:t>
            </a:r>
            <a:r>
              <a:rPr lang="de-AT" sz="1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1600" b="1" dirty="0" err="1">
                <a:solidFill>
                  <a:schemeClr val="accent5">
                    <a:lumMod val="50000"/>
                  </a:schemeClr>
                </a:solidFill>
              </a:rPr>
              <a:t>forces</a:t>
            </a:r>
            <a:r>
              <a:rPr lang="de-AT" sz="1600" b="1" dirty="0">
                <a:solidFill>
                  <a:schemeClr val="accent5">
                    <a:lumMod val="50000"/>
                  </a:schemeClr>
                </a:solidFill>
              </a:rPr>
              <a:t>!),</a:t>
            </a:r>
          </a:p>
          <a:p>
            <a:pPr marL="449263" indent="-449263"/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-	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superstructure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stiffness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 and 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elasticity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rails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sleepers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ballast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, …)</a:t>
            </a:r>
          </a:p>
          <a:p>
            <a:pPr marL="449263" indent="-449263"/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-	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turnouts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geometry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, swing-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nose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hydraulic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switch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setting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monitoring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  <a:p>
            <a:pPr marL="449263" indent="-449263"/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-	</a:t>
            </a:r>
            <a:r>
              <a:rPr lang="de-AT" sz="1600" b="1" dirty="0" err="1">
                <a:solidFill>
                  <a:schemeClr val="accent5">
                    <a:lumMod val="50000"/>
                  </a:schemeClr>
                </a:solidFill>
              </a:rPr>
              <a:t>e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lectric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 power 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supply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catenary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oscillations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system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catenary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 - 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pantographs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!),</a:t>
            </a:r>
            <a:endParaRPr lang="de-AT" sz="16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449263" indent="-449263"/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-	in-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cabin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signalling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 (e.g. ERTMS: GSM-R + ETCS, 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level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 1, 2 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or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 3),</a:t>
            </a:r>
          </a:p>
          <a:p>
            <a:pPr marL="449263" indent="-449263">
              <a:buFontTx/>
              <a:buChar char="-"/>
            </a:pP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TSI: next 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slide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!</a:t>
            </a:r>
            <a:b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1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de-AT" sz="2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449263" indent="-449263"/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Maintenance:</a:t>
            </a:r>
          </a:p>
          <a:p>
            <a:pPr marL="449263" indent="-449263">
              <a:buFontTx/>
              <a:buChar char="-"/>
            </a:pPr>
            <a:r>
              <a:rPr lang="de-AT" sz="1600" b="1" dirty="0" err="1">
                <a:solidFill>
                  <a:schemeClr val="accent5">
                    <a:lumMod val="50000"/>
                  </a:schemeClr>
                </a:solidFill>
              </a:rPr>
              <a:t>i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mpact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 of initial 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track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quality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 on 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maintenance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intervals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 and 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costs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,</a:t>
            </a:r>
          </a:p>
          <a:p>
            <a:pPr marL="449263" indent="-449263">
              <a:buFontTx/>
              <a:buChar char="-"/>
            </a:pP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mechanised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track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1600" b="1" dirty="0" err="1" smtClean="0">
                <a:solidFill>
                  <a:schemeClr val="accent5">
                    <a:lumMod val="50000"/>
                  </a:schemeClr>
                </a:solidFill>
              </a:rPr>
              <a:t>maintenance</a:t>
            </a:r>
            <a:r>
              <a:rPr lang="de-AT" sz="1600" b="1" dirty="0" smtClean="0">
                <a:solidFill>
                  <a:schemeClr val="accent5">
                    <a:lumMod val="50000"/>
                  </a:schemeClr>
                </a:solidFill>
              </a:rPr>
              <a:t>,</a:t>
            </a:r>
            <a:endParaRPr lang="de-AT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de-AT" dirty="0" err="1"/>
              <a:t>InfraConceptA</a:t>
            </a:r>
            <a:r>
              <a:rPr lang="de-AT" dirty="0"/>
              <a:t/>
            </a:r>
            <a:br>
              <a:rPr lang="de-AT" dirty="0"/>
            </a:br>
            <a:r>
              <a:rPr lang="de-AT" dirty="0"/>
              <a:t>Dipl.-Ing. Dr. Helmut Adelsberger</a:t>
            </a:r>
          </a:p>
        </p:txBody>
      </p:sp>
    </p:spTree>
    <p:extLst>
      <p:ext uri="{BB962C8B-B14F-4D97-AF65-F5344CB8AC3E}">
        <p14:creationId xmlns:p14="http://schemas.microsoft.com/office/powerpoint/2010/main" val="61192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 err="1"/>
              <a:t>InfraConceptA</a:t>
            </a:r>
            <a:r>
              <a:rPr lang="de-AT" dirty="0"/>
              <a:t/>
            </a:r>
            <a:br>
              <a:rPr lang="de-AT" dirty="0"/>
            </a:br>
            <a:r>
              <a:rPr lang="de-AT" dirty="0"/>
              <a:t>Dipl.-Ing. Dr. Helmut Adelsberger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92569" y="1015773"/>
            <a:ext cx="8463507" cy="5296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/>
            <a:r>
              <a:rPr lang="de-AT" sz="2400" b="1" dirty="0" smtClean="0">
                <a:solidFill>
                  <a:schemeClr val="accent5">
                    <a:lumMod val="50000"/>
                  </a:schemeClr>
                </a:solidFill>
              </a:rPr>
              <a:t>EU:  Technical </a:t>
            </a:r>
            <a:r>
              <a:rPr lang="de-AT" sz="2400" b="1" dirty="0" err="1">
                <a:solidFill>
                  <a:schemeClr val="accent5">
                    <a:lumMod val="50000"/>
                  </a:schemeClr>
                </a:solidFill>
              </a:rPr>
              <a:t>standards</a:t>
            </a:r>
            <a:r>
              <a:rPr lang="de-AT" sz="2400" b="1" dirty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de-AT" sz="2400" b="1" dirty="0" smtClean="0">
                <a:solidFill>
                  <a:schemeClr val="accent5">
                    <a:lumMod val="50000"/>
                  </a:schemeClr>
                </a:solidFill>
              </a:rPr>
              <a:t>TSI):</a:t>
            </a:r>
            <a:endParaRPr lang="de-AT" sz="24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GB" sz="7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GB" b="1" dirty="0" smtClean="0">
                <a:solidFill>
                  <a:schemeClr val="accent5">
                    <a:lumMod val="50000"/>
                  </a:schemeClr>
                </a:solidFill>
              </a:rPr>
              <a:t>INF 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TSI:	</a:t>
            </a:r>
            <a:r>
              <a:rPr lang="en-GB" b="1" dirty="0" smtClean="0">
                <a:solidFill>
                  <a:schemeClr val="accent5">
                    <a:lumMod val="50000"/>
                  </a:schemeClr>
                </a:solidFill>
              </a:rPr>
              <a:t>		infrastructure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,</a:t>
            </a:r>
            <a:endParaRPr lang="de-AT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ENE TSI:	</a:t>
            </a:r>
            <a:r>
              <a:rPr lang="en-GB" b="1" dirty="0" smtClean="0">
                <a:solidFill>
                  <a:schemeClr val="accent5">
                    <a:lumMod val="50000"/>
                  </a:schemeClr>
                </a:solidFill>
              </a:rPr>
              <a:t>		energy 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supply,</a:t>
            </a:r>
            <a:endParaRPr lang="de-AT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CCS TSI:	</a:t>
            </a:r>
            <a:r>
              <a:rPr lang="en-GB" b="1" dirty="0" smtClean="0">
                <a:solidFill>
                  <a:schemeClr val="accent5">
                    <a:lumMod val="50000"/>
                  </a:schemeClr>
                </a:solidFill>
              </a:rPr>
              <a:t>		control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, command, signalling,</a:t>
            </a:r>
            <a:endParaRPr lang="de-AT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SRT TSI:	</a:t>
            </a:r>
            <a:r>
              <a:rPr lang="en-GB" b="1" dirty="0" smtClean="0">
                <a:solidFill>
                  <a:schemeClr val="accent5">
                    <a:lumMod val="50000"/>
                  </a:schemeClr>
                </a:solidFill>
              </a:rPr>
              <a:t>		safety 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in railway tunnels,</a:t>
            </a:r>
            <a:endParaRPr lang="de-AT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RST TSI:	</a:t>
            </a:r>
            <a:r>
              <a:rPr lang="en-GB" b="1" dirty="0" smtClean="0">
                <a:solidFill>
                  <a:schemeClr val="accent5">
                    <a:lumMod val="50000"/>
                  </a:schemeClr>
                </a:solidFill>
              </a:rPr>
              <a:t>		rolling 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stock – locomotives and passenger rolling stock,</a:t>
            </a:r>
            <a:br>
              <a:rPr lang="en-GB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WAG TSI:	</a:t>
            </a:r>
            <a:r>
              <a:rPr lang="en-GB" b="1" dirty="0" smtClean="0">
                <a:solidFill>
                  <a:schemeClr val="accent5">
                    <a:lumMod val="50000"/>
                  </a:schemeClr>
                </a:solidFill>
              </a:rPr>
              <a:t>		rolling 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stock – freight wagons (not relevant for </a:t>
            </a:r>
            <a:r>
              <a:rPr lang="en-GB" b="1" dirty="0" smtClean="0">
                <a:solidFill>
                  <a:schemeClr val="accent5">
                    <a:lumMod val="50000"/>
                  </a:schemeClr>
                </a:solidFill>
              </a:rPr>
              <a:t>high-speed!),</a:t>
            </a:r>
            <a:endParaRPr lang="de-AT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NOI TSI:	</a:t>
            </a:r>
            <a:r>
              <a:rPr lang="en-GB" b="1" dirty="0" smtClean="0">
                <a:solidFill>
                  <a:schemeClr val="accent5">
                    <a:lumMod val="50000"/>
                  </a:schemeClr>
                </a:solidFill>
              </a:rPr>
              <a:t>		rolling 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stock – noise,</a:t>
            </a:r>
            <a:endParaRPr lang="de-AT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PRM TSI:	</a:t>
            </a:r>
            <a:r>
              <a:rPr lang="en-GB" b="1" dirty="0" smtClean="0">
                <a:solidFill>
                  <a:schemeClr val="accent5">
                    <a:lumMod val="50000"/>
                  </a:schemeClr>
                </a:solidFill>
              </a:rPr>
              <a:t>		persons 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with reduces mobility,</a:t>
            </a:r>
            <a:endParaRPr lang="de-AT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OPE TSI:	</a:t>
            </a:r>
            <a:r>
              <a:rPr lang="en-GB" b="1" dirty="0" smtClean="0">
                <a:solidFill>
                  <a:schemeClr val="accent5">
                    <a:lumMod val="50000"/>
                  </a:schemeClr>
                </a:solidFill>
              </a:rPr>
              <a:t>		operation 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and traffic management,</a:t>
            </a:r>
            <a:br>
              <a:rPr lang="en-GB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		</a:t>
            </a:r>
            <a:r>
              <a:rPr lang="en-GB" b="1" dirty="0" smtClean="0">
                <a:solidFill>
                  <a:schemeClr val="accent5">
                    <a:lumMod val="50000"/>
                  </a:schemeClr>
                </a:solidFill>
              </a:rPr>
              <a:t>		&lt; 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2012 separate for conventional </a:t>
            </a:r>
            <a:r>
              <a:rPr lang="en-GB" b="1" dirty="0" smtClean="0">
                <a:solidFill>
                  <a:schemeClr val="accent5">
                    <a:lumMod val="50000"/>
                  </a:schemeClr>
                </a:solidFill>
              </a:rPr>
              <a:t>and high-speed railways,</a:t>
            </a:r>
            <a:endParaRPr lang="de-AT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spcAft>
                <a:spcPts val="300"/>
              </a:spcAft>
            </a:pPr>
            <a:r>
              <a:rPr lang="en-GB" b="1" dirty="0" smtClean="0">
                <a:solidFill>
                  <a:schemeClr val="accent5">
                    <a:lumMod val="50000"/>
                  </a:schemeClr>
                </a:solidFill>
              </a:rPr>
              <a:t>TAF TSI, TAP TSI: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en-GB" b="1" dirty="0" smtClean="0">
                <a:solidFill>
                  <a:schemeClr val="accent5">
                    <a:lumMod val="50000"/>
                  </a:schemeClr>
                </a:solidFill>
              </a:rPr>
              <a:t>telematics 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applications for freight and </a:t>
            </a:r>
            <a:r>
              <a:rPr lang="en-GB" b="1" dirty="0" smtClean="0">
                <a:solidFill>
                  <a:schemeClr val="accent5">
                    <a:lumMod val="50000"/>
                  </a:schemeClr>
                </a:solidFill>
              </a:rPr>
              <a:t>passengers.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GB" b="1" dirty="0">
                <a:solidFill>
                  <a:schemeClr val="accent5">
                    <a:lumMod val="50000"/>
                  </a:schemeClr>
                </a:solidFill>
              </a:rPr>
            </a:br>
            <a:endParaRPr lang="en-GB" sz="5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GB" sz="2000" b="1" dirty="0" smtClean="0">
                <a:solidFill>
                  <a:srgbClr val="FF0000"/>
                </a:solidFill>
              </a:rPr>
              <a:t>It is recommended to apply TSIs also outside </a:t>
            </a:r>
            <a:r>
              <a:rPr lang="en-GB" sz="2000" b="1" dirty="0" smtClean="0">
                <a:solidFill>
                  <a:srgbClr val="FF0000"/>
                </a:solidFill>
              </a:rPr>
              <a:t>EU:</a:t>
            </a:r>
            <a:r>
              <a:rPr lang="en-GB" sz="2000" b="1" dirty="0" smtClean="0">
                <a:solidFill>
                  <a:srgbClr val="FF0000"/>
                </a:solidFill>
              </a:rPr>
              <a:t/>
            </a:r>
            <a:br>
              <a:rPr lang="en-GB" sz="2000" b="1" dirty="0" smtClean="0">
                <a:solidFill>
                  <a:srgbClr val="FF0000"/>
                </a:solidFill>
              </a:rPr>
            </a:br>
            <a:r>
              <a:rPr lang="en-GB" sz="2000" b="1" dirty="0" smtClean="0">
                <a:solidFill>
                  <a:srgbClr val="FF0000"/>
                </a:solidFill>
              </a:rPr>
              <a:t>-	for cross-border interoperability (also beyond EU territory) and</a:t>
            </a:r>
            <a:br>
              <a:rPr lang="en-GB" sz="2000" b="1" dirty="0" smtClean="0">
                <a:solidFill>
                  <a:srgbClr val="FF0000"/>
                </a:solidFill>
              </a:rPr>
            </a:br>
            <a:r>
              <a:rPr lang="en-GB" sz="2000" b="1" dirty="0" smtClean="0">
                <a:solidFill>
                  <a:srgbClr val="FF0000"/>
                </a:solidFill>
              </a:rPr>
              <a:t>-	with view to possible future EU accession.</a:t>
            </a:r>
            <a:br>
              <a:rPr lang="en-GB" sz="2000" b="1" dirty="0" smtClean="0">
                <a:solidFill>
                  <a:srgbClr val="FF0000"/>
                </a:solidFill>
              </a:rPr>
            </a:br>
            <a:r>
              <a:rPr lang="en-GB" sz="2000" b="1" dirty="0" smtClean="0">
                <a:solidFill>
                  <a:srgbClr val="FF0000"/>
                </a:solidFill>
              </a:rPr>
              <a:t>National standards to be used in a supplementary way</a:t>
            </a:r>
            <a:br>
              <a:rPr lang="en-GB" sz="2000" b="1" dirty="0" smtClean="0">
                <a:solidFill>
                  <a:srgbClr val="FF0000"/>
                </a:solidFill>
              </a:rPr>
            </a:br>
            <a:r>
              <a:rPr lang="en-GB" sz="2000" b="1" dirty="0" smtClean="0">
                <a:solidFill>
                  <a:srgbClr val="FF0000"/>
                </a:solidFill>
              </a:rPr>
              <a:t>(e.g. to allow for national particularities).</a:t>
            </a:r>
            <a:endParaRPr lang="de-AT" sz="2000" b="1" dirty="0">
              <a:solidFill>
                <a:srgbClr val="FF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8176853" y="6401805"/>
            <a:ext cx="5486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/>
              <a:t>10</a:t>
            </a:r>
            <a:endParaRPr lang="de-AT" sz="1200" dirty="0"/>
          </a:p>
        </p:txBody>
      </p:sp>
    </p:spTree>
    <p:extLst>
      <p:ext uri="{BB962C8B-B14F-4D97-AF65-F5344CB8AC3E}">
        <p14:creationId xmlns:p14="http://schemas.microsoft.com/office/powerpoint/2010/main" val="410404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de-AT" dirty="0" err="1"/>
              <a:t>InfraConceptA</a:t>
            </a:r>
            <a:r>
              <a:rPr lang="de-AT" dirty="0"/>
              <a:t/>
            </a:r>
            <a:br>
              <a:rPr lang="de-AT" dirty="0"/>
            </a:br>
            <a:r>
              <a:rPr lang="de-AT" dirty="0"/>
              <a:t>Dipl.-Ing. Dr. Helmut Adelsberger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733243" y="1130068"/>
            <a:ext cx="8229601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/>
            <a:r>
              <a:rPr lang="de-AT" sz="2400" b="1" dirty="0">
                <a:solidFill>
                  <a:schemeClr val="accent5">
                    <a:lumMod val="50000"/>
                  </a:schemeClr>
                </a:solidFill>
              </a:rPr>
              <a:t>Main Working </a:t>
            </a:r>
            <a:r>
              <a:rPr lang="de-AT" sz="2400" b="1" dirty="0" err="1">
                <a:solidFill>
                  <a:schemeClr val="accent5">
                    <a:lumMod val="50000"/>
                  </a:schemeClr>
                </a:solidFill>
              </a:rPr>
              <a:t>Steps</a:t>
            </a:r>
            <a:r>
              <a:rPr lang="de-AT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400" b="1" dirty="0" err="1">
                <a:solidFill>
                  <a:schemeClr val="accent5">
                    <a:lumMod val="50000"/>
                  </a:schemeClr>
                </a:solidFill>
              </a:rPr>
              <a:t>acc</a:t>
            </a:r>
            <a:r>
              <a:rPr lang="de-AT" sz="2400" b="1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de-AT" sz="2400" b="1" dirty="0" err="1">
                <a:solidFill>
                  <a:schemeClr val="accent5">
                    <a:lumMod val="50000"/>
                  </a:schemeClr>
                </a:solidFill>
              </a:rPr>
              <a:t>to</a:t>
            </a:r>
            <a:r>
              <a:rPr lang="de-AT" sz="2400" b="1" dirty="0">
                <a:solidFill>
                  <a:schemeClr val="accent5">
                    <a:lumMod val="50000"/>
                  </a:schemeClr>
                </a:solidFill>
              </a:rPr>
              <a:t> Terms </a:t>
            </a:r>
            <a:r>
              <a:rPr lang="de-AT" sz="2400" b="1" dirty="0" err="1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de-AT" sz="2400" b="1" dirty="0">
                <a:solidFill>
                  <a:schemeClr val="accent5">
                    <a:lumMod val="50000"/>
                  </a:schemeClr>
                </a:solidFill>
              </a:rPr>
              <a:t> Reference </a:t>
            </a:r>
            <a:r>
              <a:rPr lang="de-AT" sz="2400" b="1" dirty="0" smtClean="0">
                <a:solidFill>
                  <a:schemeClr val="accent5">
                    <a:lumMod val="50000"/>
                  </a:schemeClr>
                </a:solidFill>
              </a:rPr>
              <a:t>(1):</a:t>
            </a:r>
            <a:endParaRPr lang="de-AT" sz="24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449263" indent="-449263"/>
            <a:endParaRPr lang="de-AT" sz="1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Review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related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work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and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initiatives,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policies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and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studies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…:</a:t>
            </a:r>
          </a:p>
          <a:p>
            <a:pPr marL="715963" indent="-266700" defTabSz="358775">
              <a:buFont typeface="Arial" panose="020B0604020202020204" pitchFamily="34" charset="0"/>
              <a:buChar char="•"/>
              <a:tabLst>
                <a:tab pos="715963" algn="l"/>
              </a:tabLst>
            </a:pP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de-AT" sz="2000" b="1" dirty="0" err="1">
                <a:solidFill>
                  <a:srgbClr val="FF0000"/>
                </a:solidFill>
              </a:rPr>
              <a:t>Characteristics</a:t>
            </a:r>
            <a:r>
              <a:rPr lang="de-AT" sz="2000" b="1" dirty="0">
                <a:solidFill>
                  <a:srgbClr val="FF0000"/>
                </a:solidFill>
              </a:rPr>
              <a:t> </a:t>
            </a:r>
            <a:r>
              <a:rPr lang="de-AT" sz="2000" b="1" dirty="0" err="1">
                <a:solidFill>
                  <a:srgbClr val="FF0000"/>
                </a:solidFill>
              </a:rPr>
              <a:t>of</a:t>
            </a:r>
            <a:r>
              <a:rPr lang="de-AT" sz="2000" b="1" dirty="0">
                <a:solidFill>
                  <a:srgbClr val="FF0000"/>
                </a:solidFill>
              </a:rPr>
              <a:t> high </a:t>
            </a:r>
            <a:r>
              <a:rPr lang="de-AT" sz="2000" b="1" dirty="0" err="1">
                <a:solidFill>
                  <a:srgbClr val="FF0000"/>
                </a:solidFill>
              </a:rPr>
              <a:t>speed</a:t>
            </a:r>
            <a:r>
              <a:rPr lang="de-AT" sz="2000" b="1" dirty="0">
                <a:solidFill>
                  <a:srgbClr val="FF0000"/>
                </a:solidFill>
              </a:rPr>
              <a:t> </a:t>
            </a:r>
            <a:r>
              <a:rPr lang="de-AT" sz="2000" b="1" dirty="0" err="1">
                <a:solidFill>
                  <a:srgbClr val="FF0000"/>
                </a:solidFill>
              </a:rPr>
              <a:t>railways</a:t>
            </a:r>
            <a:r>
              <a:rPr lang="de-AT" sz="2000" b="1" dirty="0">
                <a:solidFill>
                  <a:srgbClr val="FF0000"/>
                </a:solidFill>
              </a:rPr>
              <a:t> 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in different countries</a:t>
            </a:r>
            <a:b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	(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technical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parameters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operation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costs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benefits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challenges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, …),</a:t>
            </a:r>
          </a:p>
          <a:p>
            <a:pPr marL="715963" indent="-266700" defTabSz="358775">
              <a:buFont typeface="Arial" panose="020B0604020202020204" pitchFamily="34" charset="0"/>
              <a:buChar char="•"/>
              <a:tabLst>
                <a:tab pos="715963" algn="l"/>
              </a:tabLst>
            </a:pP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de-AT" sz="2000" b="1" dirty="0">
                <a:solidFill>
                  <a:srgbClr val="FF0000"/>
                </a:solidFill>
              </a:rPr>
              <a:t>Collection </a:t>
            </a:r>
            <a:r>
              <a:rPr lang="de-AT" sz="2000" b="1" dirty="0" err="1">
                <a:solidFill>
                  <a:srgbClr val="FF0000"/>
                </a:solidFill>
              </a:rPr>
              <a:t>and</a:t>
            </a:r>
            <a:r>
              <a:rPr lang="de-AT" sz="2000" b="1" dirty="0">
                <a:solidFill>
                  <a:srgbClr val="FF0000"/>
                </a:solidFill>
              </a:rPr>
              <a:t> </a:t>
            </a:r>
            <a:r>
              <a:rPr lang="de-AT" sz="2000" b="1" dirty="0" err="1">
                <a:solidFill>
                  <a:srgbClr val="FF0000"/>
                </a:solidFill>
              </a:rPr>
              <a:t>review</a:t>
            </a:r>
            <a:r>
              <a:rPr lang="de-AT" sz="2000" b="1" dirty="0">
                <a:solidFill>
                  <a:srgbClr val="FF0000"/>
                </a:solidFill>
              </a:rPr>
              <a:t> </a:t>
            </a:r>
            <a:r>
              <a:rPr lang="de-AT" sz="2000" b="1" dirty="0" err="1">
                <a:solidFill>
                  <a:srgbClr val="FF0000"/>
                </a:solidFill>
              </a:rPr>
              <a:t>of</a:t>
            </a:r>
            <a:r>
              <a:rPr lang="de-AT" sz="2000" b="1" dirty="0">
                <a:solidFill>
                  <a:srgbClr val="FF0000"/>
                </a:solidFill>
              </a:rPr>
              <a:t> relevant </a:t>
            </a:r>
            <a:r>
              <a:rPr lang="de-AT" sz="2000" b="1" dirty="0" err="1">
                <a:solidFill>
                  <a:srgbClr val="FF0000"/>
                </a:solidFill>
              </a:rPr>
              <a:t>studies</a:t>
            </a:r>
            <a:r>
              <a:rPr lang="de-AT" sz="2000" b="1" dirty="0">
                <a:solidFill>
                  <a:srgbClr val="FF0000"/>
                </a:solidFill>
              </a:rPr>
              <a:t> </a:t>
            </a:r>
            <a:r>
              <a:rPr lang="de-AT" sz="2000" b="1" dirty="0" err="1">
                <a:solidFill>
                  <a:srgbClr val="FF0000"/>
                </a:solidFill>
              </a:rPr>
              <a:t>and</a:t>
            </a:r>
            <a:r>
              <a:rPr lang="de-AT" sz="2000" b="1" dirty="0">
                <a:solidFill>
                  <a:srgbClr val="FF0000"/>
                </a:solidFill>
              </a:rPr>
              <a:t> </a:t>
            </a:r>
            <a:r>
              <a:rPr lang="de-AT" sz="2000" b="1" dirty="0" err="1">
                <a:solidFill>
                  <a:srgbClr val="FF0000"/>
                </a:solidFill>
              </a:rPr>
              <a:t>policy</a:t>
            </a:r>
            <a:r>
              <a:rPr lang="de-AT" sz="2000" b="1" dirty="0">
                <a:solidFill>
                  <a:srgbClr val="FF0000"/>
                </a:solidFill>
              </a:rPr>
              <a:t> </a:t>
            </a:r>
            <a:r>
              <a:rPr lang="de-AT" sz="2000" b="1" dirty="0" err="1">
                <a:solidFill>
                  <a:srgbClr val="FF0000"/>
                </a:solidFill>
              </a:rPr>
              <a:t>papers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with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particular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view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to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EU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railway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policy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desk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-top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research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),</a:t>
            </a:r>
          </a:p>
          <a:p>
            <a:pPr marL="715963" indent="-266700" defTabSz="358775">
              <a:buFont typeface="Arial" panose="020B0604020202020204" pitchFamily="34" charset="0"/>
              <a:buChar char="•"/>
              <a:tabLst>
                <a:tab pos="715963" algn="l"/>
              </a:tabLst>
            </a:pP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de-AT" sz="2000" b="1" dirty="0">
                <a:solidFill>
                  <a:srgbClr val="FF0000"/>
                </a:solidFill>
              </a:rPr>
              <a:t>Elaboration and </a:t>
            </a:r>
            <a:r>
              <a:rPr lang="de-AT" sz="2000" b="1" dirty="0" err="1">
                <a:solidFill>
                  <a:srgbClr val="FF0000"/>
                </a:solidFill>
              </a:rPr>
              <a:t>distribution</a:t>
            </a:r>
            <a:r>
              <a:rPr lang="de-AT" sz="2000" b="1" dirty="0">
                <a:solidFill>
                  <a:srgbClr val="FF0000"/>
                </a:solidFill>
              </a:rPr>
              <a:t> </a:t>
            </a:r>
            <a:r>
              <a:rPr lang="de-AT" sz="2000" b="1" dirty="0" err="1">
                <a:solidFill>
                  <a:srgbClr val="FF0000"/>
                </a:solidFill>
              </a:rPr>
              <a:t>of</a:t>
            </a:r>
            <a:r>
              <a:rPr lang="de-AT" sz="2000" b="1" dirty="0">
                <a:solidFill>
                  <a:srgbClr val="FF0000"/>
                </a:solidFill>
              </a:rPr>
              <a:t> </a:t>
            </a:r>
            <a:r>
              <a:rPr lang="de-AT" sz="2000" b="1" dirty="0" err="1" smtClean="0">
                <a:solidFill>
                  <a:srgbClr val="FF0000"/>
                </a:solidFill>
              </a:rPr>
              <a:t>questionnaires</a:t>
            </a:r>
            <a:r>
              <a:rPr lang="de-AT" sz="2000" b="1" dirty="0">
                <a:solidFill>
                  <a:srgbClr val="FF0000"/>
                </a:solidFill>
              </a:rPr>
              <a:t> 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by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May 31</a:t>
            </a:r>
            <a:r>
              <a:rPr lang="de-AT" sz="2000" b="1" baseline="30000" dirty="0" smtClean="0">
                <a:solidFill>
                  <a:schemeClr val="accent5">
                    <a:lumMod val="50000"/>
                  </a:schemeClr>
                </a:solidFill>
              </a:rPr>
              <a:t>st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, 2016):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-	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geographic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demographic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and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socio-economic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data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,</a:t>
            </a:r>
            <a:b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		incl. national 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forecasts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de-AT" sz="2000" b="1" dirty="0" err="1" smtClean="0">
                <a:solidFill>
                  <a:schemeClr val="accent5">
                    <a:lumMod val="50000"/>
                  </a:schemeClr>
                </a:solidFill>
              </a:rPr>
              <a:t>preferably</a:t>
            </a:r>
            <a:r>
              <a:rPr lang="de-AT" sz="2000" b="1" dirty="0" smtClean="0">
                <a:solidFill>
                  <a:schemeClr val="accent5">
                    <a:lumMod val="50000"/>
                  </a:schemeClr>
                </a:solidFill>
              </a:rPr>
              <a:t> 2030, 2050);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-	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technical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parameters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existing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lines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acc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to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TER Masterplan 				(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backbone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network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);</a:t>
            </a:r>
            <a:b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-	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information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on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possible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or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planned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high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speed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lines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;</a:t>
            </a:r>
            <a:b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		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traffic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flow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data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in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corresponding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relation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relations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		(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road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rail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air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; passenger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and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freight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;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analysis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and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forecasts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);</a:t>
            </a:r>
            <a:b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-	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information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on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studies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and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policies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with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respect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to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high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speed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;</a:t>
            </a:r>
            <a:b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-	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information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and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data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 on </a:t>
            </a:r>
            <a:r>
              <a:rPr lang="de-AT" sz="2000" b="1" dirty="0" err="1">
                <a:solidFill>
                  <a:schemeClr val="accent5">
                    <a:lumMod val="50000"/>
                  </a:schemeClr>
                </a:solidFill>
              </a:rPr>
              <a:t>environment</a:t>
            </a:r>
            <a:r>
              <a:rPr lang="de-AT" sz="2000" b="1" dirty="0">
                <a:solidFill>
                  <a:schemeClr val="accent5">
                    <a:lumMod val="50000"/>
                  </a:schemeClr>
                </a:solidFill>
              </a:rPr>
              <a:t>, etc.</a:t>
            </a:r>
            <a:endParaRPr lang="de-AT" sz="20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8176853" y="6401805"/>
            <a:ext cx="5486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/>
              <a:t>12</a:t>
            </a:r>
            <a:endParaRPr lang="de-AT" sz="1200" dirty="0"/>
          </a:p>
        </p:txBody>
      </p:sp>
    </p:spTree>
    <p:extLst>
      <p:ext uri="{BB962C8B-B14F-4D97-AF65-F5344CB8AC3E}">
        <p14:creationId xmlns:p14="http://schemas.microsoft.com/office/powerpoint/2010/main" val="234623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158</TotalTime>
  <Words>291</Words>
  <Application>Microsoft Office PowerPoint</Application>
  <PresentationFormat>On-screen Show (4:3)</PresentationFormat>
  <Paragraphs>186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Helmut</dc:creator>
  <cp:lastModifiedBy>ONU</cp:lastModifiedBy>
  <cp:revision>74</cp:revision>
  <cp:lastPrinted>2016-05-04T16:38:13Z</cp:lastPrinted>
  <dcterms:created xsi:type="dcterms:W3CDTF">2016-04-29T13:44:58Z</dcterms:created>
  <dcterms:modified xsi:type="dcterms:W3CDTF">2016-11-22T12:01:05Z</dcterms:modified>
</cp:coreProperties>
</file>