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9" r:id="rId3"/>
    <p:sldId id="280" r:id="rId4"/>
    <p:sldId id="277" r:id="rId5"/>
    <p:sldId id="272" r:id="rId6"/>
    <p:sldId id="274" r:id="rId7"/>
    <p:sldId id="258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C00000"/>
    <a:srgbClr val="FFFFFF"/>
    <a:srgbClr val="00B0F0"/>
    <a:srgbClr val="FCD5B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805" y="-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20/06/2016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A2A4C-6614-4B50-B65F-B8E8E40FBAD3}" type="slidenum">
              <a:rPr lang="it-IT" altLang="en-US" smtClean="0"/>
              <a:pPr/>
              <a:t>2</a:t>
            </a:fld>
            <a:endParaRPr lang="it-IT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A2A4C-6614-4B50-B65F-B8E8E40FBAD3}" type="slidenum">
              <a:rPr lang="it-IT" altLang="en-US" smtClean="0"/>
              <a:pPr/>
              <a:t>3</a:t>
            </a:fld>
            <a:endParaRPr lang="it-IT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8544" y="2044005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385D8A"/>
                </a:solidFill>
                <a:latin typeface="Tahoma" pitchFamily="34" charset="0"/>
              </a:rPr>
              <a:t>Simplification of Lighting and </a:t>
            </a:r>
            <a:r>
              <a:rPr lang="en-GB" sz="2800" b="1" dirty="0" smtClean="0">
                <a:solidFill>
                  <a:srgbClr val="385D8A"/>
                </a:solidFill>
                <a:latin typeface="Tahoma" pitchFamily="34" charset="0"/>
              </a:rPr>
              <a:t/>
            </a:r>
            <a:br>
              <a:rPr lang="en-GB" sz="2800" b="1" dirty="0" smtClean="0">
                <a:solidFill>
                  <a:srgbClr val="385D8A"/>
                </a:solidFill>
                <a:latin typeface="Tahoma" pitchFamily="34" charset="0"/>
              </a:rPr>
            </a:br>
            <a:r>
              <a:rPr lang="en-GB" sz="2800" b="1" dirty="0" smtClean="0">
                <a:solidFill>
                  <a:srgbClr val="385D8A"/>
                </a:solidFill>
                <a:latin typeface="Tahoma" pitchFamily="34" charset="0"/>
              </a:rPr>
              <a:t>Light-Signalling </a:t>
            </a:r>
            <a:r>
              <a:rPr lang="en-GB" sz="2800" b="1" dirty="0">
                <a:solidFill>
                  <a:srgbClr val="385D8A"/>
                </a:solidFill>
                <a:latin typeface="Tahoma" pitchFamily="34" charset="0"/>
              </a:rPr>
              <a:t>Regulations</a:t>
            </a:r>
          </a:p>
          <a:p>
            <a:pPr algn="ctr"/>
            <a:endParaRPr lang="en-GB" sz="2400" dirty="0" smtClean="0">
              <a:solidFill>
                <a:srgbClr val="002060"/>
              </a:solidFill>
              <a:latin typeface="Eras Medium ITC" pitchFamily="34" charset="0"/>
              <a:cs typeface="Arial" pitchFamily="34" charset="0"/>
            </a:endParaRPr>
          </a:p>
          <a:p>
            <a:pPr algn="ctr"/>
            <a:endParaRPr lang="en-GB" sz="2400" dirty="0" smtClean="0">
              <a:solidFill>
                <a:srgbClr val="002060"/>
              </a:solidFill>
              <a:latin typeface="Eras Medium ITC" pitchFamily="34" charset="0"/>
              <a:cs typeface="Arial" pitchFamily="34" charset="0"/>
            </a:endParaRPr>
          </a:p>
          <a:p>
            <a:pPr algn="ctr"/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 overview for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WP.29 </a:t>
            </a:r>
            <a:r>
              <a:rPr lang="en-GB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 of discussions at the 75</a:t>
            </a:r>
            <a:r>
              <a:rPr lang="en-GB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GRE session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Transmitted </a:t>
            </a:r>
            <a:r>
              <a:rPr lang="en-GB" dirty="0"/>
              <a:t>by </a:t>
            </a:r>
            <a:r>
              <a:rPr lang="en-GB" dirty="0" smtClean="0"/>
              <a:t>the GRE </a:t>
            </a:r>
            <a:r>
              <a:rPr lang="en-GB" dirty="0" smtClean="0"/>
              <a:t>Chairman</a:t>
            </a:r>
            <a:endParaRPr lang="en-GB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540093" y="1403794"/>
            <a:ext cx="174111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/>
              <a:t>SLR-11-02/Rev.1</a:t>
            </a:r>
            <a:endParaRPr lang="it-IT" b="1" dirty="0"/>
          </a:p>
        </p:txBody>
      </p:sp>
      <p:sp>
        <p:nvSpPr>
          <p:cNvPr id="7" name="Rectangle 6"/>
          <p:cNvSpPr/>
          <p:nvPr/>
        </p:nvSpPr>
        <p:spPr>
          <a:xfrm>
            <a:off x="5673080" y="312783"/>
            <a:ext cx="3960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Informal document </a:t>
            </a:r>
            <a:r>
              <a:rPr lang="en-US" dirty="0" smtClean="0"/>
              <a:t>WP.29-169-04-Rev.1</a:t>
            </a:r>
            <a:endParaRPr lang="en-US" dirty="0"/>
          </a:p>
          <a:p>
            <a:r>
              <a:rPr lang="en-US" dirty="0" smtClean="0"/>
              <a:t>(169th </a:t>
            </a:r>
            <a:r>
              <a:rPr lang="en-US" dirty="0"/>
              <a:t>WP.29, 21-24 June 2016,</a:t>
            </a:r>
          </a:p>
          <a:p>
            <a:r>
              <a:rPr lang="en-US" dirty="0"/>
              <a:t>agenda item </a:t>
            </a:r>
            <a:r>
              <a:rPr lang="en-US" dirty="0" smtClean="0"/>
              <a:t>4.2)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584515" y="97408"/>
            <a:ext cx="8892988" cy="88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b="1" dirty="0" err="1" smtClean="0">
                <a:solidFill>
                  <a:srgbClr val="385D8A"/>
                </a:solidFill>
              </a:rPr>
              <a:t>Alternatives</a:t>
            </a:r>
            <a:r>
              <a:rPr lang="it-IT" altLang="en-US" b="1" dirty="0" smtClean="0">
                <a:solidFill>
                  <a:srgbClr val="385D8A"/>
                </a:solidFill>
              </a:rPr>
              <a:t> </a:t>
            </a:r>
            <a:r>
              <a:rPr lang="it-IT" altLang="en-US" b="1" dirty="0">
                <a:solidFill>
                  <a:srgbClr val="385D8A"/>
                </a:solidFill>
              </a:rPr>
              <a:t>for </a:t>
            </a:r>
            <a:r>
              <a:rPr lang="it-IT" altLang="en-US" b="1" dirty="0" err="1">
                <a:solidFill>
                  <a:srgbClr val="385D8A"/>
                </a:solidFill>
              </a:rPr>
              <a:t>device</a:t>
            </a:r>
            <a:r>
              <a:rPr lang="it-IT" altLang="en-US" b="1" dirty="0">
                <a:solidFill>
                  <a:srgbClr val="385D8A"/>
                </a:solidFill>
              </a:rPr>
              <a:t> </a:t>
            </a:r>
            <a:r>
              <a:rPr lang="it-IT" altLang="en-US" b="1" dirty="0" err="1">
                <a:solidFill>
                  <a:srgbClr val="385D8A"/>
                </a:solidFill>
              </a:rPr>
              <a:t>Regulations</a:t>
            </a:r>
            <a:endParaRPr lang="it-IT" altLang="en-US" b="1" dirty="0">
              <a:solidFill>
                <a:srgbClr val="385D8A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b="1" dirty="0" err="1">
                <a:solidFill>
                  <a:srgbClr val="385D8A"/>
                </a:solidFill>
              </a:rPr>
              <a:t>considered</a:t>
            </a:r>
            <a:r>
              <a:rPr lang="it-IT" altLang="en-US" b="1" dirty="0">
                <a:solidFill>
                  <a:srgbClr val="385D8A"/>
                </a:solidFill>
              </a:rPr>
              <a:t> </a:t>
            </a:r>
            <a:r>
              <a:rPr lang="it-IT" altLang="en-US" b="1" dirty="0" smtClean="0">
                <a:solidFill>
                  <a:srgbClr val="385D8A"/>
                </a:solidFill>
              </a:rPr>
              <a:t>and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rejected</a:t>
            </a:r>
            <a:endParaRPr lang="it-IT" altLang="en-US" b="1" dirty="0">
              <a:solidFill>
                <a:srgbClr val="385D8A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3239" y="1285838"/>
            <a:ext cx="9598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Move the common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provisions of the individual </a:t>
            </a: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regulations in a </a:t>
            </a:r>
            <a:b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separate horizontal reference document</a:t>
            </a: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72480" y="2653990"/>
            <a:ext cx="1435581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 dirty="0"/>
              <a:t>Reg. 48 </a:t>
            </a:r>
            <a:br>
              <a:rPr lang="en-GB" dirty="0"/>
            </a:br>
            <a:r>
              <a:rPr lang="en-GB" dirty="0"/>
              <a:t>“Part B”</a:t>
            </a:r>
            <a:endParaRPr lang="it-IT" dirty="0"/>
          </a:p>
        </p:txBody>
      </p:sp>
      <p:sp>
        <p:nvSpPr>
          <p:cNvPr id="14" name="Freccia a destra 13"/>
          <p:cNvSpPr/>
          <p:nvPr/>
        </p:nvSpPr>
        <p:spPr bwMode="auto">
          <a:xfrm rot="7663985">
            <a:off x="1040110" y="1976536"/>
            <a:ext cx="892415" cy="5460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A7EB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48072" y="5302949"/>
            <a:ext cx="4953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one of the existing Regulations that is no longer in force, e.g. Reg. 2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reccia a destra 19"/>
          <p:cNvSpPr/>
          <p:nvPr/>
        </p:nvSpPr>
        <p:spPr bwMode="auto">
          <a:xfrm rot="6219873">
            <a:off x="1287378" y="3425302"/>
            <a:ext cx="3224807" cy="5460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A7EB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ccia a destra 20"/>
          <p:cNvSpPr/>
          <p:nvPr/>
        </p:nvSpPr>
        <p:spPr bwMode="auto">
          <a:xfrm rot="5400000">
            <a:off x="4051435" y="2502964"/>
            <a:ext cx="1340165" cy="5460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A7EB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3985977" y="3446077"/>
            <a:ext cx="14710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b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Resolution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009118" y="3215245"/>
            <a:ext cx="362440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Grouping regulations into, </a:t>
            </a: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Forward Lighting, Signal lighting, etc. and using one of the regulations in each group as a place holder for the common parts of the group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Freccia a destra 23"/>
          <p:cNvSpPr/>
          <p:nvPr/>
        </p:nvSpPr>
        <p:spPr bwMode="auto">
          <a:xfrm rot="3717601">
            <a:off x="6614669" y="2357497"/>
            <a:ext cx="1272005" cy="54606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rgbClr val="4A7EB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13239" y="6453336"/>
            <a:ext cx="2185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</a:t>
            </a:r>
            <a:r>
              <a:rPr lang="it-IT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lang="it-IT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SLR-07-10</a:t>
            </a:r>
            <a:endParaRPr lang="it-IT" sz="1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2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818621" y="25400"/>
            <a:ext cx="8297995" cy="88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b="1" dirty="0">
                <a:solidFill>
                  <a:srgbClr val="385D8A"/>
                </a:solidFill>
              </a:rPr>
              <a:t>Option chosen by </a:t>
            </a:r>
            <a:r>
              <a:rPr lang="it-IT" altLang="en-US" b="1" dirty="0">
                <a:solidFill>
                  <a:srgbClr val="385D8A"/>
                </a:solidFill>
              </a:rPr>
              <a:t>the GRE-IWG SLR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13238" y="980729"/>
            <a:ext cx="624391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Freeze 31 existing Regulations and supersede them with only 3 new ones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illumination devices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Signal Lighting devices</a:t>
            </a:r>
          </a:p>
          <a:p>
            <a:pPr marL="342900" indent="-342900"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Retro-reflective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devices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16463" y="6381328"/>
            <a:ext cx="2185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</a:t>
            </a:r>
            <a:r>
              <a:rPr lang="it-IT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lang="it-IT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SLR-01-04</a:t>
            </a:r>
            <a:endParaRPr lang="it-IT" sz="1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16463" y="4255928"/>
            <a:ext cx="959506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a stable regulatory system (legal certainty)</a:t>
            </a:r>
          </a:p>
          <a:p>
            <a:pPr lvl="0" algn="l">
              <a:spcAft>
                <a:spcPts val="1200"/>
              </a:spcAft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Quickest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route to deliver a solution for the administrative problem of collective amendments.</a:t>
            </a:r>
          </a:p>
          <a:p>
            <a:pPr algn="l">
              <a:spcAft>
                <a:spcPts val="1200"/>
              </a:spcAft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grant new type approvals to the existing Regulations during development of the new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Regulations</a:t>
            </a:r>
          </a:p>
        </p:txBody>
      </p:sp>
      <p:pic>
        <p:nvPicPr>
          <p:cNvPr id="6146" name="Picture 2" descr="C:\Users\puglisi\Documents\Lavoro\GTB\Miscellaneous\China 2016\Forum\aha-mome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156" y="980729"/>
            <a:ext cx="330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3</a:t>
            </a:fld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257256" y="3501294"/>
            <a:ext cx="2520280" cy="2592002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371599" y="3708084"/>
            <a:ext cx="2304256" cy="1233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dirty="0" smtClean="0"/>
              <a:t>IWG-SLR starts the task to define simplified technology neutral / performance based requirements in the new device and system regulations and also in R48 (Installation).</a:t>
            </a:r>
            <a:endParaRPr lang="en-GB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7348182" y="5017539"/>
            <a:ext cx="2350863" cy="1003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dirty="0" smtClean="0"/>
              <a:t>The new regulations and R48 will be amended, following usual procedures, to introduce the simplified technology neutral / performance based requirements</a:t>
            </a:r>
            <a:endParaRPr lang="en-GB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73390" y="2759296"/>
            <a:ext cx="1008112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WP29 –171 March 2017</a:t>
            </a:r>
            <a:endParaRPr lang="en-GB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390" y="4773267"/>
            <a:ext cx="1008112" cy="461665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/>
              <a:t>WP29 –174 March 2018</a:t>
            </a:r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84737" y="2200902"/>
            <a:ext cx="3022188" cy="43600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FINAL UPDATE, CONSOLIDATION AND STABILIZATION OF EXISTING REGULATIONS</a:t>
            </a:r>
            <a:endParaRPr lang="en-GB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450836" y="2197039"/>
            <a:ext cx="2590395" cy="43692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/>
              <a:t>FREEZING OF EXISTING REGULATIONS</a:t>
            </a:r>
          </a:p>
          <a:p>
            <a:pPr algn="ctr"/>
            <a:r>
              <a:rPr lang="en-GB" sz="1200" b="1" dirty="0" smtClean="0"/>
              <a:t>ADOPTION ON NEW REGULATIONS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84736" y="2720710"/>
            <a:ext cx="3022189" cy="636281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WP29 to adopt several GRE pending proposals as supplements to the existing regulations.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50836" y="2792719"/>
            <a:ext cx="2518490" cy="1849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/>
              <a:t>Development of </a:t>
            </a:r>
            <a:r>
              <a:rPr lang="en-GB" sz="1400" b="1" dirty="0"/>
              <a:t>3 </a:t>
            </a:r>
          </a:p>
          <a:p>
            <a:pPr algn="ctr"/>
            <a:r>
              <a:rPr lang="en-GB" sz="1400" b="1" dirty="0"/>
              <a:t>New </a:t>
            </a:r>
            <a:r>
              <a:rPr lang="en-GB" sz="1400" b="1" dirty="0" smtClean="0"/>
              <a:t>Regulations</a:t>
            </a:r>
          </a:p>
          <a:p>
            <a:pPr algn="ctr"/>
            <a:r>
              <a:rPr lang="en-GB" sz="1400" b="1" dirty="0" smtClean="0"/>
              <a:t>+</a:t>
            </a:r>
          </a:p>
          <a:p>
            <a:pPr algn="ctr"/>
            <a:r>
              <a:rPr lang="en-GB" sz="1400" b="1" dirty="0" smtClean="0"/>
              <a:t>Preparation of TPs </a:t>
            </a:r>
            <a:r>
              <a:rPr lang="en-GB" sz="1400" b="1" dirty="0"/>
              <a:t>for the existing Regulations</a:t>
            </a:r>
          </a:p>
        </p:txBody>
      </p:sp>
      <p:sp>
        <p:nvSpPr>
          <p:cNvPr id="59" name="Down Arrow 58"/>
          <p:cNvSpPr/>
          <p:nvPr/>
        </p:nvSpPr>
        <p:spPr>
          <a:xfrm>
            <a:off x="4054701" y="5373216"/>
            <a:ext cx="3942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1212779" y="1733860"/>
            <a:ext cx="5900461" cy="356734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1208584" y="936763"/>
            <a:ext cx="5904656" cy="550586"/>
          </a:xfrm>
          <a:prstGeom prst="rect">
            <a:avLst/>
          </a:prstGeom>
          <a:solidFill>
            <a:srgbClr val="92D050"/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600" b="1" dirty="0" smtClean="0"/>
              <a:t>STAGE 1</a:t>
            </a:r>
          </a:p>
          <a:p>
            <a:pPr algn="ctr"/>
            <a:r>
              <a:rPr lang="en-GB" sz="1600" b="1" dirty="0" smtClean="0"/>
              <a:t>“Editorial simplification”</a:t>
            </a:r>
            <a:endParaRPr lang="en-GB" sz="16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7257256" y="934956"/>
            <a:ext cx="2520280" cy="7989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600" b="1" dirty="0" smtClean="0"/>
              <a:t>STAGE 2</a:t>
            </a:r>
          </a:p>
          <a:p>
            <a:pPr algn="ctr"/>
            <a:r>
              <a:rPr lang="en-GB" sz="1600" b="1" dirty="0" smtClean="0"/>
              <a:t>“Performance </a:t>
            </a:r>
            <a:r>
              <a:rPr lang="en-GB" sz="1600" b="1" dirty="0"/>
              <a:t>based </a:t>
            </a:r>
            <a:r>
              <a:rPr lang="en-GB" sz="1600" b="1" dirty="0" smtClean="0"/>
              <a:t>/ </a:t>
            </a:r>
            <a:r>
              <a:rPr lang="en-GB" sz="1600" b="1" dirty="0"/>
              <a:t>Technology </a:t>
            </a:r>
            <a:r>
              <a:rPr lang="en-GB" sz="1600" b="1" dirty="0" smtClean="0"/>
              <a:t>neutral”</a:t>
            </a:r>
            <a:endParaRPr lang="en-GB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479611" y="3332309"/>
            <a:ext cx="208823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Programme to be defined</a:t>
            </a:r>
            <a:endParaRPr lang="en-GB" sz="1400" b="1" dirty="0"/>
          </a:p>
        </p:txBody>
      </p:sp>
      <p:sp>
        <p:nvSpPr>
          <p:cNvPr id="3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TextBox 39"/>
          <p:cNvSpPr txBox="1"/>
          <p:nvPr/>
        </p:nvSpPr>
        <p:spPr>
          <a:xfrm>
            <a:off x="2435791" y="1861413"/>
            <a:ext cx="720080" cy="237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STEP 1</a:t>
            </a:r>
            <a:endParaRPr lang="en-GB" sz="1200" b="1" dirty="0"/>
          </a:p>
        </p:txBody>
      </p:sp>
      <p:sp>
        <p:nvSpPr>
          <p:cNvPr id="44" name="TextBox 39"/>
          <p:cNvSpPr txBox="1"/>
          <p:nvPr/>
        </p:nvSpPr>
        <p:spPr>
          <a:xfrm>
            <a:off x="5350041" y="1861413"/>
            <a:ext cx="720080" cy="237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 smtClean="0"/>
              <a:t>STEP 2</a:t>
            </a:r>
            <a:endParaRPr lang="en-GB" sz="1200" b="1" dirty="0"/>
          </a:p>
        </p:txBody>
      </p:sp>
      <p:sp>
        <p:nvSpPr>
          <p:cNvPr id="2" name="Rettangolo 1"/>
          <p:cNvSpPr/>
          <p:nvPr/>
        </p:nvSpPr>
        <p:spPr>
          <a:xfrm>
            <a:off x="1284738" y="3471390"/>
            <a:ext cx="3022187" cy="4616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200" b="1" dirty="0"/>
              <a:t>NO FURTHER AMENDMENTS. </a:t>
            </a:r>
          </a:p>
          <a:p>
            <a:pPr lvl="0"/>
            <a:r>
              <a:rPr lang="en-GB" sz="1200" b="1" dirty="0"/>
              <a:t>Granting of type approvals continues.</a:t>
            </a:r>
          </a:p>
        </p:txBody>
      </p:sp>
      <p:sp>
        <p:nvSpPr>
          <p:cNvPr id="48" name="Rettangolo 47"/>
          <p:cNvSpPr/>
          <p:nvPr/>
        </p:nvSpPr>
        <p:spPr>
          <a:xfrm>
            <a:off x="1284736" y="3995586"/>
            <a:ext cx="3025052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1200" b="1" dirty="0"/>
              <a:t>GRE IWG-SLR in conjunction with the GRE Secretariat to produce consolidated versions of all </a:t>
            </a:r>
            <a:r>
              <a:rPr lang="en-US" sz="1200" b="1" dirty="0" smtClean="0"/>
              <a:t>Regulations </a:t>
            </a:r>
            <a:r>
              <a:rPr lang="en-US" sz="1200" b="1" dirty="0"/>
              <a:t>to be frozen.</a:t>
            </a:r>
          </a:p>
        </p:txBody>
      </p:sp>
      <p:sp>
        <p:nvSpPr>
          <p:cNvPr id="64" name="TextBox 38"/>
          <p:cNvSpPr txBox="1"/>
          <p:nvPr/>
        </p:nvSpPr>
        <p:spPr>
          <a:xfrm>
            <a:off x="4448945" y="4755472"/>
            <a:ext cx="2520382" cy="4712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en-GB" sz="1200" b="1" dirty="0" smtClean="0"/>
              <a:t>WP29 to </a:t>
            </a:r>
            <a:r>
              <a:rPr lang="en-GB" sz="1200" b="1" dirty="0"/>
              <a:t>adopt </a:t>
            </a:r>
            <a:r>
              <a:rPr lang="en-GB" sz="1200" b="1" dirty="0" smtClean="0"/>
              <a:t>New Regulations and TP’s </a:t>
            </a:r>
            <a:r>
              <a:rPr lang="en-GB" sz="1200" b="1" dirty="0"/>
              <a:t>for the existing </a:t>
            </a:r>
            <a:r>
              <a:rPr lang="en-GB" sz="1200" b="1" dirty="0" smtClean="0"/>
              <a:t>regulations </a:t>
            </a:r>
          </a:p>
        </p:txBody>
      </p:sp>
      <p:sp>
        <p:nvSpPr>
          <p:cNvPr id="72" name="Rectangle 10"/>
          <p:cNvSpPr>
            <a:spLocks noChangeArrowheads="1"/>
          </p:cNvSpPr>
          <p:nvPr/>
        </p:nvSpPr>
        <p:spPr bwMode="auto">
          <a:xfrm>
            <a:off x="685458" y="64673"/>
            <a:ext cx="82979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en-US" b="1" dirty="0" err="1" smtClean="0">
                <a:solidFill>
                  <a:srgbClr val="385D8A"/>
                </a:solidFill>
              </a:rPr>
              <a:t>Simplification</a:t>
            </a:r>
            <a:r>
              <a:rPr lang="it-IT" altLang="en-US" b="1" dirty="0" smtClean="0">
                <a:solidFill>
                  <a:srgbClr val="385D8A"/>
                </a:solidFill>
              </a:rPr>
              <a:t> to be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delivered</a:t>
            </a:r>
            <a:r>
              <a:rPr lang="it-IT" altLang="en-US" b="1" dirty="0" smtClean="0">
                <a:solidFill>
                  <a:srgbClr val="385D8A"/>
                </a:solidFill>
              </a:rPr>
              <a:t> in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two</a:t>
            </a:r>
            <a:r>
              <a:rPr lang="it-IT" altLang="en-US" b="1" dirty="0" smtClean="0">
                <a:solidFill>
                  <a:srgbClr val="385D8A"/>
                </a:solidFill>
              </a:rPr>
              <a:t> </a:t>
            </a:r>
            <a:r>
              <a:rPr lang="it-IT" altLang="en-US" b="1" dirty="0" err="1" smtClean="0">
                <a:solidFill>
                  <a:srgbClr val="385D8A"/>
                </a:solidFill>
              </a:rPr>
              <a:t>stages</a:t>
            </a:r>
            <a:endParaRPr lang="it-IT" altLang="en-US" b="1" dirty="0">
              <a:solidFill>
                <a:srgbClr val="385D8A"/>
              </a:solidFill>
            </a:endParaRPr>
          </a:p>
        </p:txBody>
      </p:sp>
      <p:sp>
        <p:nvSpPr>
          <p:cNvPr id="73" name="TextBox 46"/>
          <p:cNvSpPr txBox="1"/>
          <p:nvPr/>
        </p:nvSpPr>
        <p:spPr>
          <a:xfrm>
            <a:off x="1426653" y="5877272"/>
            <a:ext cx="5686587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228600" indent="-228600">
              <a:buFontTx/>
              <a:buAutoNum type="alphaLcParenR"/>
            </a:pPr>
            <a:r>
              <a:rPr lang="en-GB" sz="1400" b="1" dirty="0"/>
              <a:t>ENTRY INTO FORCE OF NEW REGULATIONS</a:t>
            </a:r>
          </a:p>
          <a:p>
            <a:pPr marL="228600" indent="-228600">
              <a:buAutoNum type="alphaLcParenR"/>
            </a:pPr>
            <a:r>
              <a:rPr lang="en-GB" sz="1400" b="1" dirty="0" smtClean="0"/>
              <a:t>TP’s APPLICABLE TO FROZEN VERSIONS OF THE EXISTING REGULATIONS</a:t>
            </a:r>
          </a:p>
        </p:txBody>
      </p:sp>
      <p:sp>
        <p:nvSpPr>
          <p:cNvPr id="5" name="Stella a 12 punte 4"/>
          <p:cNvSpPr/>
          <p:nvPr/>
        </p:nvSpPr>
        <p:spPr>
          <a:xfrm>
            <a:off x="130507" y="5643128"/>
            <a:ext cx="1224136" cy="1052736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2019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4" name="Callout con freccia in giù 3"/>
          <p:cNvSpPr/>
          <p:nvPr/>
        </p:nvSpPr>
        <p:spPr>
          <a:xfrm>
            <a:off x="7263586" y="1873665"/>
            <a:ext cx="2513949" cy="141131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6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REMOVE BARRIERS TO INNOVATION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u="sng" dirty="0" smtClean="0"/>
              <a:t>DEVELOP NEW REGULATIONS </a:t>
            </a:r>
            <a:r>
              <a:rPr lang="en-US" sz="1200" b="1" dirty="0" smtClean="0"/>
              <a:t>SUITABLE FOR THE FUTURE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05086"/>
              </p:ext>
            </p:extLst>
          </p:nvPr>
        </p:nvGraphicFramePr>
        <p:xfrm>
          <a:off x="272480" y="548680"/>
          <a:ext cx="9433048" cy="61249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84176"/>
                <a:gridCol w="1224136"/>
                <a:gridCol w="4511730"/>
                <a:gridCol w="1376197"/>
                <a:gridCol w="736809"/>
              </a:tblGrid>
              <a:tr h="468848">
                <a:tc>
                  <a:txBody>
                    <a:bodyPr/>
                    <a:lstStyle/>
                    <a:p>
                      <a:pPr algn="ctr"/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2016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2017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2018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dirty="0" smtClean="0">
                          <a:latin typeface="+mn-lt"/>
                        </a:rPr>
                        <a:t>2019</a:t>
                      </a:r>
                      <a:endParaRPr lang="en-GB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699504">
                <a:tc>
                  <a:txBody>
                    <a:bodyPr/>
                    <a:lstStyle/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endParaRPr lang="en-GB" sz="1200" dirty="0" smtClean="0">
                        <a:latin typeface="+mn-lt"/>
                      </a:endParaRPr>
                    </a:p>
                    <a:p>
                      <a:r>
                        <a:rPr lang="en-GB" sz="1200" dirty="0" smtClean="0">
                          <a:latin typeface="+mn-lt"/>
                        </a:rPr>
                        <a:t>Bring up to date existing UN Regs</a:t>
                      </a:r>
                      <a:r>
                        <a:rPr lang="en-GB" sz="1200" baseline="0" dirty="0" smtClean="0">
                          <a:latin typeface="+mn-lt"/>
                        </a:rPr>
                        <a:t> o</a:t>
                      </a:r>
                      <a:r>
                        <a:rPr lang="en-GB" sz="1200" dirty="0" smtClean="0">
                          <a:latin typeface="+mn-lt"/>
                        </a:rPr>
                        <a:t>n road illumination,</a:t>
                      </a:r>
                      <a:r>
                        <a:rPr lang="en-GB" sz="1200" baseline="0" dirty="0" smtClean="0">
                          <a:latin typeface="+mn-lt"/>
                        </a:rPr>
                        <a:t> signalling and retro-reflecting devices.</a:t>
                      </a:r>
                    </a:p>
                    <a:p>
                      <a:endParaRPr lang="en-GB" sz="1200" baseline="0" dirty="0" smtClean="0">
                        <a:latin typeface="+mn-lt"/>
                      </a:endParaRPr>
                    </a:p>
                    <a:p>
                      <a:r>
                        <a:rPr lang="en-GB" sz="1200" b="1" baseline="0" dirty="0" smtClean="0">
                          <a:latin typeface="+mn-lt"/>
                        </a:rPr>
                        <a:t>(UN Regs on installation to be addressed separately)</a:t>
                      </a:r>
                      <a:r>
                        <a:rPr lang="en-GB" sz="1200" b="1" dirty="0" smtClean="0">
                          <a:latin typeface="+mn-lt"/>
                        </a:rPr>
                        <a:t> </a:t>
                      </a:r>
                      <a:endParaRPr lang="en-GB" sz="1200" b="1" baseline="0" dirty="0" smtClean="0">
                        <a:latin typeface="+mn-lt"/>
                      </a:endParaRPr>
                    </a:p>
                    <a:p>
                      <a:endParaRPr lang="en-GB" sz="1200" baseline="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100" dirty="0" smtClean="0">
                        <a:latin typeface="+mn-lt"/>
                      </a:endParaRPr>
                    </a:p>
                    <a:p>
                      <a:pPr algn="ctr"/>
                      <a:endParaRPr lang="en-GB" sz="1900" b="1" dirty="0" smtClean="0">
                        <a:latin typeface="+mn-lt"/>
                      </a:endParaRPr>
                    </a:p>
                    <a:p>
                      <a:pPr algn="ctr"/>
                      <a:endParaRPr lang="en-GB" sz="1900" b="1" dirty="0" smtClean="0">
                        <a:latin typeface="+mn-lt"/>
                      </a:endParaRPr>
                    </a:p>
                    <a:p>
                      <a:pPr algn="ctr"/>
                      <a:endParaRPr lang="en-GB" sz="1900" b="1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GB" sz="1900" b="1" dirty="0" smtClean="0">
                          <a:latin typeface="+mn-lt"/>
                        </a:rPr>
                        <a:t>Entry</a:t>
                      </a:r>
                    </a:p>
                    <a:p>
                      <a:pPr algn="ctr"/>
                      <a:r>
                        <a:rPr lang="en-GB" sz="1900" b="1" dirty="0" smtClean="0">
                          <a:latin typeface="+mn-lt"/>
                        </a:rPr>
                        <a:t> into </a:t>
                      </a:r>
                    </a:p>
                    <a:p>
                      <a:pPr algn="ctr"/>
                      <a:r>
                        <a:rPr lang="en-GB" sz="1900" b="1" dirty="0" smtClean="0">
                          <a:latin typeface="+mn-lt"/>
                        </a:rPr>
                        <a:t>Force</a:t>
                      </a:r>
                      <a:endParaRPr lang="en-GB" sz="1900" b="1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570056">
                <a:tc>
                  <a:txBody>
                    <a:bodyPr/>
                    <a:lstStyle/>
                    <a:p>
                      <a:endParaRPr lang="en-GB" sz="1200" dirty="0" smtClean="0">
                        <a:latin typeface="+mn-lt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latin typeface="+mn-lt"/>
                        </a:rPr>
                        <a:t>Draft</a:t>
                      </a:r>
                      <a:r>
                        <a:rPr lang="en-GB" sz="1200" b="1" baseline="0" dirty="0" smtClean="0">
                          <a:latin typeface="+mn-lt"/>
                        </a:rPr>
                        <a:t> 3 </a:t>
                      </a:r>
                      <a:r>
                        <a:rPr lang="en-GB" sz="1200" baseline="0" dirty="0" smtClean="0">
                          <a:latin typeface="+mn-lt"/>
                        </a:rPr>
                        <a:t>new UN Regulations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latin typeface="+mn-lt"/>
                        </a:rPr>
                        <a:t>1. Road illumination</a:t>
                      </a:r>
                      <a:br>
                        <a:rPr lang="en-GB" sz="1200" baseline="0" dirty="0" smtClean="0">
                          <a:latin typeface="+mn-lt"/>
                        </a:rPr>
                      </a:br>
                      <a:r>
                        <a:rPr lang="en-GB" sz="1200" baseline="0" dirty="0" smtClean="0">
                          <a:latin typeface="+mn-lt"/>
                        </a:rPr>
                        <a:t>2. Light signalling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latin typeface="+mn-lt"/>
                        </a:rPr>
                        <a:t>3. Retro-Reflecting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latin typeface="+mn-lt"/>
                        </a:rPr>
                        <a:t/>
                      </a:r>
                      <a:br>
                        <a:rPr lang="en-GB" sz="1200" baseline="0" dirty="0" smtClean="0">
                          <a:latin typeface="+mn-lt"/>
                        </a:rPr>
                      </a:br>
                      <a:r>
                        <a:rPr lang="en-GB" sz="1200" baseline="0" dirty="0" smtClean="0">
                          <a:latin typeface="+mn-lt"/>
                        </a:rPr>
                        <a:t>based on the latest text of existing UN Regulations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latin typeface="+mn-lt"/>
                        </a:rPr>
                        <a:t>Use DETA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latin typeface="+mn-lt"/>
                        </a:rPr>
                        <a:t>Ensure consistency with IWVTA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9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80792" y="78492"/>
            <a:ext cx="6624737" cy="3685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Stage 1 “Editorial Simplification” -  WP.29 Milestones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287024" y="1061203"/>
            <a:ext cx="1561165" cy="258052"/>
          </a:xfrm>
          <a:prstGeom prst="rect">
            <a:avLst/>
          </a:prstGeom>
          <a:solidFill>
            <a:srgbClr val="FFC000"/>
          </a:solidFill>
        </p:spPr>
        <p:txBody>
          <a:bodyPr wrap="square" lIns="87915" tIns="43958" rIns="87915" bIns="43958" rtlCol="0">
            <a:spAutoFit/>
          </a:bodyPr>
          <a:lstStyle/>
          <a:p>
            <a:r>
              <a:rPr lang="en-GB" sz="1100" b="1" dirty="0"/>
              <a:t>Existing </a:t>
            </a:r>
            <a:r>
              <a:rPr lang="en-GB" sz="1100" b="1" dirty="0" smtClean="0"/>
              <a:t>UN Regulations</a:t>
            </a:r>
            <a:endParaRPr lang="en-GB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7024" y="3831068"/>
            <a:ext cx="1527297" cy="258052"/>
          </a:xfrm>
          <a:prstGeom prst="rect">
            <a:avLst/>
          </a:prstGeom>
          <a:solidFill>
            <a:srgbClr val="FFC000"/>
          </a:solidFill>
        </p:spPr>
        <p:txBody>
          <a:bodyPr wrap="square" lIns="87915" tIns="43958" rIns="87915" bIns="43958" rtlCol="0">
            <a:spAutoFit/>
          </a:bodyPr>
          <a:lstStyle/>
          <a:p>
            <a:r>
              <a:rPr lang="en-GB" sz="1100" b="1" dirty="0"/>
              <a:t>New </a:t>
            </a:r>
            <a:r>
              <a:rPr lang="en-GB" sz="1100" b="1" dirty="0" smtClean="0"/>
              <a:t>UN Regulations</a:t>
            </a:r>
            <a:endParaRPr lang="en-GB" sz="11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52800" y="1772816"/>
            <a:ext cx="648072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WP.29</a:t>
            </a:r>
            <a:endParaRPr lang="en-GB" sz="1400" dirty="0"/>
          </a:p>
          <a:p>
            <a:r>
              <a:rPr lang="en-GB" sz="1100" dirty="0"/>
              <a:t>March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40799" y="2276872"/>
            <a:ext cx="4898178" cy="1750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r>
              <a:rPr lang="en-GB" sz="1200" b="1" dirty="0" smtClean="0"/>
              <a:t>No more amendments </a:t>
            </a:r>
            <a:r>
              <a:rPr lang="en-GB" sz="1200" dirty="0" smtClean="0"/>
              <a:t>to existing UN Regulations on road illumination, signalling and retro-reflecting devices.</a:t>
            </a:r>
          </a:p>
          <a:p>
            <a:endParaRPr lang="en-GB" sz="1200" dirty="0" smtClean="0"/>
          </a:p>
          <a:p>
            <a:r>
              <a:rPr lang="en-GB" sz="1200" b="1" dirty="0"/>
              <a:t>Granting of type approvals continues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dirty="0" smtClean="0"/>
              <a:t>Approvals for innovations </a:t>
            </a:r>
            <a:r>
              <a:rPr lang="en-GB" sz="1200" dirty="0" smtClean="0"/>
              <a:t>may </a:t>
            </a:r>
            <a:r>
              <a:rPr lang="en-GB" sz="1200" dirty="0"/>
              <a:t>be granted using </a:t>
            </a:r>
            <a:r>
              <a:rPr lang="en-GB" sz="1200" dirty="0" smtClean="0"/>
              <a:t> Article 12 part 6 and </a:t>
            </a:r>
            <a:r>
              <a:rPr lang="en-GB" sz="1200" dirty="0"/>
              <a:t>Schedule 7 of the 1958 </a:t>
            </a:r>
            <a:r>
              <a:rPr lang="en-GB" sz="1200" dirty="0" smtClean="0"/>
              <a:t>agreement (</a:t>
            </a:r>
            <a:r>
              <a:rPr lang="en-GB" sz="1200" dirty="0"/>
              <a:t>draft </a:t>
            </a:r>
            <a:r>
              <a:rPr lang="en-GB" sz="1200" dirty="0" smtClean="0"/>
              <a:t>Revision </a:t>
            </a:r>
            <a:r>
              <a:rPr lang="en-GB" sz="1200" dirty="0"/>
              <a:t>3 - ECE/TRANS/WP.29/2015/40</a:t>
            </a:r>
            <a:r>
              <a:rPr lang="en-GB" sz="1200" dirty="0" smtClean="0"/>
              <a:t>) or </a:t>
            </a:r>
            <a:r>
              <a:rPr lang="en-US" sz="1200" dirty="0" smtClean="0"/>
              <a:t>Art</a:t>
            </a:r>
            <a:r>
              <a:rPr lang="en-US" sz="1200" dirty="0"/>
              <a:t>. 20 “Exemptions for new technologies or new concepts” of the EC Directive 2007/46/EC (Framework </a:t>
            </a:r>
            <a:r>
              <a:rPr lang="en-US" sz="1200" dirty="0" smtClean="0"/>
              <a:t>Directive)</a:t>
            </a:r>
            <a:endParaRPr lang="en-GB" sz="1200" dirty="0"/>
          </a:p>
        </p:txBody>
      </p:sp>
      <p:sp>
        <p:nvSpPr>
          <p:cNvPr id="52" name="TextBox 20"/>
          <p:cNvSpPr txBox="1"/>
          <p:nvPr/>
        </p:nvSpPr>
        <p:spPr>
          <a:xfrm>
            <a:off x="7526788" y="1752718"/>
            <a:ext cx="648072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WP.29</a:t>
            </a:r>
          </a:p>
          <a:p>
            <a:r>
              <a:rPr lang="en-GB" sz="1100" dirty="0"/>
              <a:t>March</a:t>
            </a:r>
          </a:p>
        </p:txBody>
      </p:sp>
      <p:sp>
        <p:nvSpPr>
          <p:cNvPr id="57" name="TextBox 36"/>
          <p:cNvSpPr txBox="1"/>
          <p:nvPr/>
        </p:nvSpPr>
        <p:spPr>
          <a:xfrm>
            <a:off x="8256117" y="1708685"/>
            <a:ext cx="1182132" cy="1381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ctr"/>
            <a:r>
              <a:rPr lang="en-GB" sz="1400" dirty="0"/>
              <a:t>New series of amendments </a:t>
            </a:r>
            <a:r>
              <a:rPr lang="en-GB" sz="1400" dirty="0" smtClean="0"/>
              <a:t>and TPs to </a:t>
            </a:r>
            <a:r>
              <a:rPr lang="en-GB" sz="1400" dirty="0"/>
              <a:t>freeze the </a:t>
            </a:r>
            <a:r>
              <a:rPr lang="en-GB" sz="1400" dirty="0" smtClean="0"/>
              <a:t>existing UN Regulations</a:t>
            </a:r>
            <a:endParaRPr lang="en-GB" sz="1400" dirty="0"/>
          </a:p>
        </p:txBody>
      </p:sp>
      <p:sp>
        <p:nvSpPr>
          <p:cNvPr id="62" name="TextBox 20"/>
          <p:cNvSpPr txBox="1"/>
          <p:nvPr/>
        </p:nvSpPr>
        <p:spPr>
          <a:xfrm>
            <a:off x="7526788" y="4680138"/>
            <a:ext cx="648072" cy="4770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WP.29</a:t>
            </a:r>
          </a:p>
          <a:p>
            <a:r>
              <a:rPr lang="en-GB" sz="1100" dirty="0"/>
              <a:t>March</a:t>
            </a:r>
          </a:p>
        </p:txBody>
      </p:sp>
      <p:sp>
        <p:nvSpPr>
          <p:cNvPr id="64" name="Cloud Callout 68"/>
          <p:cNvSpPr/>
          <p:nvPr/>
        </p:nvSpPr>
        <p:spPr>
          <a:xfrm>
            <a:off x="3441812" y="929136"/>
            <a:ext cx="1722192" cy="780237"/>
          </a:xfrm>
          <a:prstGeom prst="cloudCallout">
            <a:avLst>
              <a:gd name="adj1" fmla="val -30764"/>
              <a:gd name="adj2" fmla="val 8049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>
                <a:solidFill>
                  <a:srgbClr val="002060"/>
                </a:solidFill>
              </a:rPr>
              <a:t>Adopt </a:t>
            </a:r>
            <a:r>
              <a:rPr lang="en-GB" sz="1100" b="1" dirty="0" smtClean="0">
                <a:solidFill>
                  <a:srgbClr val="002060"/>
                </a:solidFill>
              </a:rPr>
              <a:t>GRE pending proposals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45" name="TextBox 36"/>
          <p:cNvSpPr txBox="1"/>
          <p:nvPr/>
        </p:nvSpPr>
        <p:spPr>
          <a:xfrm>
            <a:off x="8256117" y="5358191"/>
            <a:ext cx="1182132" cy="735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ctr"/>
            <a:r>
              <a:rPr lang="en-GB" sz="1400" dirty="0"/>
              <a:t>New </a:t>
            </a:r>
            <a:r>
              <a:rPr lang="en-GB" sz="1400" dirty="0" smtClean="0"/>
              <a:t>UN Regulations </a:t>
            </a:r>
            <a:r>
              <a:rPr lang="en-GB" sz="1400" dirty="0"/>
              <a:t>adopted </a:t>
            </a:r>
          </a:p>
        </p:txBody>
      </p:sp>
      <p:sp>
        <p:nvSpPr>
          <p:cNvPr id="61" name="Cloud Callout 60"/>
          <p:cNvSpPr/>
          <p:nvPr/>
        </p:nvSpPr>
        <p:spPr>
          <a:xfrm>
            <a:off x="5961112" y="4321600"/>
            <a:ext cx="1179398" cy="786178"/>
          </a:xfrm>
          <a:prstGeom prst="cloudCallout">
            <a:avLst>
              <a:gd name="adj1" fmla="val 82667"/>
              <a:gd name="adj2" fmla="val 238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Adopt new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72" name="Cloud Callout 71"/>
          <p:cNvSpPr/>
          <p:nvPr/>
        </p:nvSpPr>
        <p:spPr>
          <a:xfrm>
            <a:off x="6177136" y="753935"/>
            <a:ext cx="1449429" cy="872587"/>
          </a:xfrm>
          <a:prstGeom prst="cloudCallout">
            <a:avLst>
              <a:gd name="adj1" fmla="val 42254"/>
              <a:gd name="adj2" fmla="val 8434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8" rIns="87915" bIns="43958" rtlCol="0" anchor="ctr"/>
          <a:lstStyle/>
          <a:p>
            <a:pPr algn="ctr"/>
            <a:r>
              <a:rPr lang="en-GB" sz="1100" b="1" dirty="0" smtClean="0">
                <a:solidFill>
                  <a:srgbClr val="002060"/>
                </a:solidFill>
              </a:rPr>
              <a:t>Adopt TPs and freeze UN </a:t>
            </a:r>
            <a:r>
              <a:rPr lang="en-GB" sz="1100" b="1" dirty="0" err="1" smtClean="0">
                <a:solidFill>
                  <a:srgbClr val="002060"/>
                </a:solidFill>
              </a:rPr>
              <a:t>Regs</a:t>
            </a:r>
            <a:endParaRPr lang="en-GB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1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12840" y="116632"/>
            <a:ext cx="6048672" cy="3580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lIns="87915" tIns="43958" rIns="87915" bIns="43958" rtlCol="0">
            <a:spAutoFit/>
          </a:bodyPr>
          <a:lstStyle/>
          <a:p>
            <a:pPr algn="r">
              <a:lnSpc>
                <a:spcPts val="2077"/>
              </a:lnSpc>
              <a:spcAft>
                <a:spcPts val="577"/>
              </a:spcAft>
            </a:pPr>
            <a:r>
              <a:rPr lang="en-GB" sz="2300" dirty="0" smtClean="0"/>
              <a:t>Structure of UN lighting Regulations after Stage 1</a:t>
            </a:r>
            <a:endParaRPr lang="en-GB" sz="23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4488" y="807975"/>
            <a:ext cx="420308" cy="58169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smtClean="0"/>
              <a:t>1</a:t>
            </a:r>
          </a:p>
          <a:p>
            <a:r>
              <a:rPr lang="it-IT" sz="1200" dirty="0" smtClean="0"/>
              <a:t>2</a:t>
            </a:r>
          </a:p>
          <a:p>
            <a:r>
              <a:rPr lang="it-IT" sz="1200" dirty="0" smtClean="0"/>
              <a:t>3</a:t>
            </a:r>
          </a:p>
          <a:p>
            <a:r>
              <a:rPr lang="it-IT" sz="1200" dirty="0" smtClean="0"/>
              <a:t>4</a:t>
            </a:r>
          </a:p>
          <a:p>
            <a:r>
              <a:rPr lang="it-IT" sz="1200" dirty="0" smtClean="0"/>
              <a:t>5</a:t>
            </a:r>
          </a:p>
          <a:p>
            <a:r>
              <a:rPr lang="it-IT" sz="1200" dirty="0" smtClean="0"/>
              <a:t>6</a:t>
            </a:r>
          </a:p>
          <a:p>
            <a:r>
              <a:rPr lang="it-IT" sz="1200" dirty="0" smtClean="0"/>
              <a:t>7</a:t>
            </a:r>
          </a:p>
          <a:p>
            <a:r>
              <a:rPr lang="it-IT" sz="1200" dirty="0" smtClean="0"/>
              <a:t>8</a:t>
            </a:r>
          </a:p>
          <a:p>
            <a:r>
              <a:rPr lang="it-IT" sz="1200" dirty="0" smtClean="0"/>
              <a:t>19</a:t>
            </a:r>
          </a:p>
          <a:p>
            <a:r>
              <a:rPr lang="it-IT" sz="1200" dirty="0" smtClean="0"/>
              <a:t>20</a:t>
            </a:r>
          </a:p>
          <a:p>
            <a:r>
              <a:rPr lang="it-IT" sz="1200" dirty="0" smtClean="0"/>
              <a:t>23</a:t>
            </a:r>
          </a:p>
          <a:p>
            <a:r>
              <a:rPr lang="it-IT" sz="1200" dirty="0" smtClean="0"/>
              <a:t>27</a:t>
            </a:r>
          </a:p>
          <a:p>
            <a:r>
              <a:rPr lang="it-IT" sz="1200" dirty="0" smtClean="0"/>
              <a:t>31</a:t>
            </a:r>
          </a:p>
          <a:p>
            <a:r>
              <a:rPr lang="it-IT" sz="1200" dirty="0" smtClean="0"/>
              <a:t>38</a:t>
            </a:r>
          </a:p>
          <a:p>
            <a:r>
              <a:rPr lang="it-IT" sz="1200" dirty="0" smtClean="0"/>
              <a:t>50</a:t>
            </a:r>
          </a:p>
          <a:p>
            <a:r>
              <a:rPr lang="it-IT" sz="1200" dirty="0" smtClean="0"/>
              <a:t>56</a:t>
            </a:r>
          </a:p>
          <a:p>
            <a:r>
              <a:rPr lang="it-IT" sz="1200" dirty="0" smtClean="0"/>
              <a:t>57</a:t>
            </a:r>
          </a:p>
          <a:p>
            <a:r>
              <a:rPr lang="it-IT" sz="1200" dirty="0" smtClean="0"/>
              <a:t>69</a:t>
            </a:r>
          </a:p>
          <a:p>
            <a:r>
              <a:rPr lang="it-IT" sz="1200" dirty="0" smtClean="0"/>
              <a:t>70</a:t>
            </a:r>
          </a:p>
          <a:p>
            <a:r>
              <a:rPr lang="it-IT" sz="1200" dirty="0" smtClean="0"/>
              <a:t>72</a:t>
            </a:r>
          </a:p>
          <a:p>
            <a:r>
              <a:rPr lang="it-IT" sz="1200" dirty="0" smtClean="0"/>
              <a:t>76</a:t>
            </a:r>
          </a:p>
          <a:p>
            <a:r>
              <a:rPr lang="it-IT" sz="1200" dirty="0" smtClean="0"/>
              <a:t>77</a:t>
            </a:r>
          </a:p>
          <a:p>
            <a:r>
              <a:rPr lang="it-IT" sz="1200" dirty="0" smtClean="0"/>
              <a:t>80</a:t>
            </a:r>
          </a:p>
          <a:p>
            <a:r>
              <a:rPr lang="it-IT" sz="1200" dirty="0" smtClean="0"/>
              <a:t>87</a:t>
            </a:r>
          </a:p>
          <a:p>
            <a:r>
              <a:rPr lang="it-IT" sz="1200" dirty="0" smtClean="0"/>
              <a:t>91</a:t>
            </a:r>
          </a:p>
          <a:p>
            <a:r>
              <a:rPr lang="it-IT" sz="1200" dirty="0" smtClean="0"/>
              <a:t>98</a:t>
            </a:r>
          </a:p>
          <a:p>
            <a:pPr fontAlgn="b"/>
            <a:r>
              <a:rPr lang="en-US" sz="1200" dirty="0"/>
              <a:t>104</a:t>
            </a:r>
            <a:endParaRPr lang="it-IT" sz="1200" dirty="0"/>
          </a:p>
          <a:p>
            <a:pPr fontAlgn="b"/>
            <a:r>
              <a:rPr lang="en-US" sz="1200" dirty="0"/>
              <a:t>112</a:t>
            </a:r>
            <a:endParaRPr lang="it-IT" sz="1200" dirty="0"/>
          </a:p>
          <a:p>
            <a:pPr fontAlgn="b"/>
            <a:r>
              <a:rPr lang="en-US" sz="1200" dirty="0"/>
              <a:t>113</a:t>
            </a:r>
            <a:endParaRPr lang="it-IT" sz="1200" dirty="0"/>
          </a:p>
          <a:p>
            <a:pPr fontAlgn="b"/>
            <a:r>
              <a:rPr lang="en-US" sz="1200" dirty="0"/>
              <a:t>119</a:t>
            </a:r>
            <a:endParaRPr lang="it-IT" sz="1200" dirty="0"/>
          </a:p>
          <a:p>
            <a:pPr fontAlgn="b"/>
            <a:r>
              <a:rPr lang="en-US" sz="1200" dirty="0" smtClean="0"/>
              <a:t>123</a:t>
            </a:r>
            <a:endParaRPr lang="it-IT" sz="1200" dirty="0"/>
          </a:p>
        </p:txBody>
      </p:sp>
      <p:sp>
        <p:nvSpPr>
          <p:cNvPr id="3" name="Rettangolo 2"/>
          <p:cNvSpPr/>
          <p:nvPr/>
        </p:nvSpPr>
        <p:spPr>
          <a:xfrm>
            <a:off x="128464" y="431777"/>
            <a:ext cx="969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UN </a:t>
            </a:r>
            <a:r>
              <a:rPr lang="it-IT" dirty="0" err="1"/>
              <a:t>Regs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008832" y="954808"/>
            <a:ext cx="3061864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b="1" dirty="0" smtClean="0"/>
              <a:t>NEW REGULATIONS</a:t>
            </a:r>
          </a:p>
          <a:p>
            <a:r>
              <a:rPr lang="it-IT" sz="1600" dirty="0" smtClean="0"/>
              <a:t>New 1 </a:t>
            </a:r>
            <a:r>
              <a:rPr lang="en-US" sz="1600" dirty="0"/>
              <a:t>“Road illumination </a:t>
            </a:r>
            <a:r>
              <a:rPr lang="en-US" sz="1600" dirty="0" smtClean="0"/>
              <a:t>devices”</a:t>
            </a:r>
          </a:p>
          <a:p>
            <a:r>
              <a:rPr lang="it-IT" sz="1600" dirty="0" smtClean="0"/>
              <a:t>New 2 </a:t>
            </a:r>
            <a:r>
              <a:rPr lang="en-US" sz="1600" dirty="0"/>
              <a:t>“Signal Lighting devices”</a:t>
            </a:r>
          </a:p>
          <a:p>
            <a:r>
              <a:rPr lang="it-IT" sz="1600" dirty="0" smtClean="0"/>
              <a:t>New 3 </a:t>
            </a:r>
            <a:r>
              <a:rPr lang="en-US" sz="1600" dirty="0"/>
              <a:t>“Retro-reflective </a:t>
            </a:r>
            <a:r>
              <a:rPr lang="en-US" sz="1600" dirty="0" smtClean="0"/>
              <a:t>devices”</a:t>
            </a:r>
            <a:endParaRPr lang="en-US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08784" y="2032026"/>
            <a:ext cx="3061864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INSTALLATION</a:t>
            </a:r>
          </a:p>
          <a:p>
            <a:r>
              <a:rPr lang="en-US" sz="1600" dirty="0" smtClean="0"/>
              <a:t>R-48</a:t>
            </a:r>
          </a:p>
          <a:p>
            <a:r>
              <a:rPr lang="en-US" sz="1600" dirty="0" smtClean="0"/>
              <a:t>R-53</a:t>
            </a:r>
          </a:p>
          <a:p>
            <a:r>
              <a:rPr lang="en-US" sz="1600" dirty="0" smtClean="0"/>
              <a:t>R-74</a:t>
            </a:r>
          </a:p>
          <a:p>
            <a:r>
              <a:rPr lang="en-US" sz="1600" dirty="0" smtClean="0"/>
              <a:t>R-86</a:t>
            </a:r>
            <a:endParaRPr lang="en-US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008784" y="3355465"/>
            <a:ext cx="3057866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LIGHT SOURCES</a:t>
            </a:r>
          </a:p>
          <a:p>
            <a:r>
              <a:rPr lang="en-US" sz="1600" dirty="0" smtClean="0"/>
              <a:t>R-37</a:t>
            </a:r>
          </a:p>
          <a:p>
            <a:r>
              <a:rPr lang="en-US" sz="1600" dirty="0" smtClean="0"/>
              <a:t>R-99</a:t>
            </a:r>
          </a:p>
          <a:p>
            <a:r>
              <a:rPr lang="en-US" sz="1600" dirty="0" smtClean="0"/>
              <a:t>R-128</a:t>
            </a:r>
          </a:p>
          <a:p>
            <a:r>
              <a:rPr lang="en-US" sz="1600" dirty="0" smtClean="0"/>
              <a:t>(Simplified </a:t>
            </a:r>
            <a:r>
              <a:rPr lang="en-US" sz="1600" dirty="0"/>
              <a:t>structure with reference to a </a:t>
            </a:r>
            <a:r>
              <a:rPr lang="en-US" sz="1600" dirty="0" smtClean="0"/>
              <a:t>Resolution</a:t>
            </a:r>
            <a:r>
              <a:rPr lang="en-US" sz="1600" dirty="0"/>
              <a:t>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008784" y="4926117"/>
            <a:ext cx="3057866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VARIOUS</a:t>
            </a:r>
          </a:p>
          <a:p>
            <a:r>
              <a:rPr lang="en-US" sz="1600" dirty="0" smtClean="0"/>
              <a:t>R-10</a:t>
            </a:r>
          </a:p>
          <a:p>
            <a:r>
              <a:rPr lang="en-US" sz="1600" dirty="0" smtClean="0"/>
              <a:t>R-45</a:t>
            </a:r>
          </a:p>
          <a:p>
            <a:r>
              <a:rPr lang="en-US" sz="1600" dirty="0" smtClean="0"/>
              <a:t>R-65</a:t>
            </a:r>
          </a:p>
          <a:p>
            <a:r>
              <a:rPr lang="en-US" sz="1600" dirty="0" smtClean="0"/>
              <a:t>R-88</a:t>
            </a:r>
            <a:endParaRPr lang="en-US" sz="16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764796" y="807975"/>
            <a:ext cx="2243988" cy="146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V="1">
            <a:off x="764796" y="2032026"/>
            <a:ext cx="2243988" cy="459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entesi graffa chiusa 17"/>
          <p:cNvSpPr/>
          <p:nvPr/>
        </p:nvSpPr>
        <p:spPr>
          <a:xfrm>
            <a:off x="6224984" y="954809"/>
            <a:ext cx="936104" cy="52947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7257256" y="2725020"/>
            <a:ext cx="24724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MS Mincho" pitchFamily="49" charset="-128"/>
                <a:cs typeface="Times New Roman" pitchFamily="18" charset="0"/>
              </a:rPr>
              <a:t>ONLY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MS Mincho" pitchFamily="49" charset="-128"/>
                <a:cs typeface="Times New Roman" pitchFamily="18" charset="0"/>
              </a:rPr>
              <a:t>14 Live Regulations </a:t>
            </a:r>
            <a:endParaRPr kumimoji="0" lang="en-US" altLang="ja-JP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046" name="Picture 22" descr="https://cdn3.iconfinder.com/data/icons/musthave/256/Arch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268760"/>
            <a:ext cx="1631105" cy="1631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9959" y="1882042"/>
            <a:ext cx="8928992" cy="286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GRE agreed on this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approach at its 75</a:t>
            </a:r>
            <a:r>
              <a:rPr lang="en-US" sz="2800" b="1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session.</a:t>
            </a:r>
          </a:p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GRE-IWG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SLR will update its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</a:rPr>
              <a:t>ToR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accordingly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GRE now awaits the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consent of WP.29 to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proceed.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chemeClr val="tx1"/>
                </a:solidFill>
              </a:rPr>
              <a:pPr algn="ctr"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5458" y="260648"/>
            <a:ext cx="829799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None/>
            </a:pPr>
            <a:r>
              <a:rPr lang="en-GB" b="1" dirty="0">
                <a:solidFill>
                  <a:srgbClr val="385D8A"/>
                </a:solidFill>
              </a:rPr>
              <a:t>Simplification of Lighting and </a:t>
            </a:r>
            <a:br>
              <a:rPr lang="en-GB" b="1" dirty="0">
                <a:solidFill>
                  <a:srgbClr val="385D8A"/>
                </a:solidFill>
              </a:rPr>
            </a:br>
            <a:r>
              <a:rPr lang="en-GB" b="1" dirty="0">
                <a:solidFill>
                  <a:srgbClr val="385D8A"/>
                </a:solidFill>
              </a:rPr>
              <a:t>Light-Signalling Regulations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665</Words>
  <Application>Microsoft Office PowerPoint</Application>
  <PresentationFormat>A4 Paper (210x297 mm)</PresentationFormat>
  <Paragraphs>173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190</cp:revision>
  <dcterms:created xsi:type="dcterms:W3CDTF">2016-01-06T07:52:50Z</dcterms:created>
  <dcterms:modified xsi:type="dcterms:W3CDTF">2016-06-20T07:39:10Z</dcterms:modified>
</cp:coreProperties>
</file>