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60" r:id="rId4"/>
    <p:sldId id="259" r:id="rId5"/>
    <p:sldId id="273" r:id="rId6"/>
    <p:sldId id="290" r:id="rId7"/>
    <p:sldId id="265" r:id="rId8"/>
    <p:sldId id="262" r:id="rId9"/>
    <p:sldId id="282" r:id="rId10"/>
    <p:sldId id="284" r:id="rId11"/>
    <p:sldId id="299" r:id="rId12"/>
    <p:sldId id="293" r:id="rId13"/>
    <p:sldId id="294" r:id="rId14"/>
    <p:sldId id="295" r:id="rId15"/>
    <p:sldId id="296" r:id="rId16"/>
    <p:sldId id="297" r:id="rId17"/>
    <p:sldId id="298" r:id="rId18"/>
    <p:sldId id="300" r:id="rId19"/>
    <p:sldId id="268" r:id="rId20"/>
  </p:sldIdLst>
  <p:sldSz cx="9144000" cy="6858000" type="screen4x3"/>
  <p:notesSz cx="6724650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1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353" autoAdjust="0"/>
  </p:normalViewPr>
  <p:slideViewPr>
    <p:cSldViewPr showGuides="1">
      <p:cViewPr>
        <p:scale>
          <a:sx n="66" d="100"/>
          <a:sy n="66" d="100"/>
        </p:scale>
        <p:origin x="-1853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arl%20Manz\Arbeitsdokumente\Allgemein\Diplomarbeiten\Ergebnisse%2020%20probanden%20Visus-km.od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Tabelle1!$C$21:$C$28</c:f>
              <c:numCache>
                <c:formatCode>#,##0.00</c:formatCode>
                <c:ptCount val="8"/>
                <c:pt idx="0">
                  <c:v>1.2515675593573701</c:v>
                </c:pt>
                <c:pt idx="1">
                  <c:v>1.03243821250693</c:v>
                </c:pt>
                <c:pt idx="2">
                  <c:v>1.01352680144069</c:v>
                </c:pt>
                <c:pt idx="3">
                  <c:v>1.07690103396479</c:v>
                </c:pt>
                <c:pt idx="4">
                  <c:v>1.04636463682739</c:v>
                </c:pt>
                <c:pt idx="5">
                  <c:v>1.0602281352910601</c:v>
                </c:pt>
                <c:pt idx="6">
                  <c:v>1.2863612143899099</c:v>
                </c:pt>
                <c:pt idx="7">
                  <c:v>1.1760764573272999</c:v>
                </c:pt>
              </c:numCache>
            </c:numRef>
          </c:xVal>
          <c:yVal>
            <c:numRef>
              <c:f>Tabelle1!$D$21:$D$28</c:f>
              <c:numCache>
                <c:formatCode>General</c:formatCode>
                <c:ptCount val="8"/>
              </c:numCache>
            </c:numRef>
          </c:yVal>
          <c:smooth val="0"/>
        </c:ser>
        <c:ser>
          <c:idx val="1"/>
          <c:order val="1"/>
          <c:spPr>
            <a:ln>
              <a:noFill/>
            </a:ln>
          </c:spPr>
          <c:marker>
            <c:symbol val="square"/>
            <c:size val="10"/>
          </c:marker>
          <c:xVal>
            <c:numRef>
              <c:f>Tabelle1!$C$21:$C$28</c:f>
              <c:numCache>
                <c:formatCode>#,##0.00</c:formatCode>
                <c:ptCount val="8"/>
                <c:pt idx="0">
                  <c:v>1.2515675593573701</c:v>
                </c:pt>
                <c:pt idx="1">
                  <c:v>1.03243821250693</c:v>
                </c:pt>
                <c:pt idx="2">
                  <c:v>1.01352680144069</c:v>
                </c:pt>
                <c:pt idx="3">
                  <c:v>1.07690103396479</c:v>
                </c:pt>
                <c:pt idx="4">
                  <c:v>1.04636463682739</c:v>
                </c:pt>
                <c:pt idx="5">
                  <c:v>1.0602281352910601</c:v>
                </c:pt>
                <c:pt idx="6">
                  <c:v>1.2863612143899099</c:v>
                </c:pt>
                <c:pt idx="7">
                  <c:v>1.1760764573272999</c:v>
                </c:pt>
              </c:numCache>
            </c:numRef>
          </c:xVal>
          <c:yVal>
            <c:numRef>
              <c:f>Tabelle1!$E$21:$E$28</c:f>
              <c:numCache>
                <c:formatCode>0.000</c:formatCode>
                <c:ptCount val="8"/>
                <c:pt idx="0">
                  <c:v>0.87900409683742098</c:v>
                </c:pt>
                <c:pt idx="1">
                  <c:v>0.99999586137253316</c:v>
                </c:pt>
                <c:pt idx="2">
                  <c:v>0.99390448278315369</c:v>
                </c:pt>
                <c:pt idx="3">
                  <c:v>0.90307955269714357</c:v>
                </c:pt>
                <c:pt idx="4">
                  <c:v>0.9647140622284025</c:v>
                </c:pt>
                <c:pt idx="5">
                  <c:v>0.95241058699737235</c:v>
                </c:pt>
                <c:pt idx="6">
                  <c:v>0.8679382835299293</c:v>
                </c:pt>
                <c:pt idx="7">
                  <c:v>0.89861210623230781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694848"/>
        <c:axId val="162694272"/>
      </c:scatterChart>
      <c:valAx>
        <c:axId val="162694272"/>
        <c:scaling>
          <c:orientation val="minMax"/>
        </c:scaling>
        <c:delete val="0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b="1"/>
                  <a:t>relative</a:t>
                </a:r>
                <a:r>
                  <a:rPr lang="de-DE" b="1" baseline="0"/>
                  <a:t> ReactionTime</a:t>
                </a:r>
                <a:endParaRPr lang="de-DE" b="1"/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crossAx val="162694848"/>
        <c:crosses val="autoZero"/>
        <c:crossBetween val="midCat"/>
      </c:valAx>
      <c:valAx>
        <c:axId val="162694848"/>
        <c:scaling>
          <c:orientation val="minMax"/>
          <c:min val="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sz="2000" b="1"/>
                  <a:t>relative Contrast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crossAx val="162694272"/>
        <c:crosses val="autoZero"/>
        <c:crossBetween val="midCat"/>
      </c:valAx>
      <c:spPr>
        <a:solidFill>
          <a:srgbClr val="FFFFFF"/>
        </a:solidFill>
        <a:ln w="3175"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rgbClr val="FFFFFF"/>
    </a:solidFill>
    <a:ln w="9528">
      <a:solidFill>
        <a:srgbClr val="868686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de-DE" sz="16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0.15464</cdr:x>
      <cdr:y>0.05797</cdr:y>
    </cdr:from>
    <cdr:to>
      <cdr:x>0.4433</cdr:x>
      <cdr:y>0.84058</cdr:y>
    </cdr:to>
    <cdr:cxnSp macro="">
      <cdr:nvCxnSpPr>
        <cdr:cNvPr id="3" name="Gerade Verbindung 2"/>
        <cdr:cNvCxnSpPr/>
      </cdr:nvCxnSpPr>
      <cdr:spPr>
        <a:xfrm xmlns:a="http://schemas.openxmlformats.org/drawingml/2006/main">
          <a:off x="1080120" y="288032"/>
          <a:ext cx="2016224" cy="388843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0.14433</cdr:x>
      <cdr:y>0.50725</cdr:y>
    </cdr:from>
    <cdr:to>
      <cdr:x>0.95876</cdr:x>
      <cdr:y>0.81159</cdr:y>
    </cdr:to>
    <cdr:cxnSp macro="">
      <cdr:nvCxnSpPr>
        <cdr:cNvPr id="4" name="Gerade Verbindung 3"/>
        <cdr:cNvCxnSpPr/>
      </cdr:nvCxnSpPr>
      <cdr:spPr>
        <a:xfrm xmlns:a="http://schemas.openxmlformats.org/drawingml/2006/main">
          <a:off x="1008112" y="2520280"/>
          <a:ext cx="5688632" cy="151216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0.35052</cdr:x>
      <cdr:y>0.04348</cdr:y>
    </cdr:from>
    <cdr:to>
      <cdr:x>0.35052</cdr:x>
      <cdr:y>0.82609</cdr:y>
    </cdr:to>
    <cdr:cxnSp macro="">
      <cdr:nvCxnSpPr>
        <cdr:cNvPr id="7" name="Gerade Verbindung 6"/>
        <cdr:cNvCxnSpPr/>
      </cdr:nvCxnSpPr>
      <cdr:spPr>
        <a:xfrm xmlns:a="http://schemas.openxmlformats.org/drawingml/2006/main">
          <a:off x="2448272" y="216024"/>
          <a:ext cx="0" cy="3888432"/>
        </a:xfrm>
        <a:prstGeom xmlns:a="http://schemas.openxmlformats.org/drawingml/2006/main" prst="line">
          <a:avLst/>
        </a:prstGeom>
        <a:ln xmlns:a="http://schemas.openxmlformats.org/drawingml/2006/main" w="635000">
          <a:solidFill>
            <a:srgbClr val="92D050">
              <a:alpha val="30000"/>
            </a:srgb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de-DE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46D5163-C180-4287-824D-014B92C792E2}" type="datetimeFigureOut">
              <a:rPr lang="en-GB" altLang="de-DE"/>
              <a:pPr/>
              <a:t>06/04/2016</a:t>
            </a:fld>
            <a:endParaRPr lang="en-GB" altLang="de-DE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de-DE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91720EA-A5B8-4DC6-AE2A-00CA06D959B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5973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2DB97F0-08FE-4713-AD61-E728F8DC84AE}" type="datetimeFigureOut">
              <a:rPr lang="en-US" altLang="de-DE"/>
              <a:pPr/>
              <a:t>4/6/2016</a:t>
            </a:fld>
            <a:endParaRPr lang="en-US" altLang="de-DE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43438"/>
            <a:ext cx="5378450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noProof="0" smtClean="0"/>
              <a:t>Textmasterformate durch Klicken bearbeiten</a:t>
            </a:r>
          </a:p>
          <a:p>
            <a:pPr lvl="1"/>
            <a:r>
              <a:rPr lang="en-US" altLang="de-DE" noProof="0" smtClean="0"/>
              <a:t>Zweite Ebene</a:t>
            </a:r>
          </a:p>
          <a:p>
            <a:pPr lvl="2"/>
            <a:r>
              <a:rPr lang="en-US" altLang="de-DE" noProof="0" smtClean="0"/>
              <a:t>Dritte Ebene</a:t>
            </a:r>
          </a:p>
          <a:p>
            <a:pPr lvl="3"/>
            <a:r>
              <a:rPr lang="en-US" altLang="de-DE" noProof="0" smtClean="0"/>
              <a:t>Vierte Ebene</a:t>
            </a:r>
          </a:p>
          <a:p>
            <a:pPr lvl="4"/>
            <a:r>
              <a:rPr lang="en-US" altLang="de-DE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3FE673F-4F3C-4668-95CF-3B956D26A70C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729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de-DE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DE96256-59B9-4FA2-B4A4-C078937DB420}" type="slidenum">
              <a:rPr lang="en-US" altLang="de-DE">
                <a:latin typeface="Arial" charset="0"/>
              </a:rPr>
              <a:pPr/>
              <a:t>16</a:t>
            </a:fld>
            <a:endParaRPr lang="en-US" alt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Durchführen  -- made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Untersuchen  -- analysed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important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Objective  --  ziel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Make --  durchführen</a:t>
            </a:r>
          </a:p>
          <a:p>
            <a:pPr eaLnBrk="1" hangingPunct="1"/>
            <a:r>
              <a:rPr lang="en-US" altLang="de-DE" smtClean="0"/>
              <a:t>Image</a:t>
            </a:r>
          </a:p>
          <a:p>
            <a:pPr eaLnBrk="1" hangingPunct="1"/>
            <a:r>
              <a:rPr lang="en-US" altLang="de-DE" smtClean="0"/>
              <a:t>irradiate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Calculated</a:t>
            </a:r>
          </a:p>
          <a:p>
            <a:pPr eaLnBrk="1" hangingPunct="1"/>
            <a:r>
              <a:rPr lang="en-US" altLang="de-DE" smtClean="0"/>
              <a:t>Equation</a:t>
            </a:r>
          </a:p>
          <a:p>
            <a:pPr eaLnBrk="1" hangingPunct="1"/>
            <a:r>
              <a:rPr lang="en-US" altLang="de-DE" smtClean="0"/>
              <a:t>divide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de-DE" smtClean="0"/>
              <a:t>Example             compare</a:t>
            </a:r>
          </a:p>
          <a:p>
            <a:pPr eaLnBrk="1" hangingPunct="1"/>
            <a:r>
              <a:rPr lang="en-US" altLang="de-DE" smtClean="0"/>
              <a:t>Image</a:t>
            </a:r>
          </a:p>
          <a:p>
            <a:pPr eaLnBrk="1" hangingPunct="1"/>
            <a:r>
              <a:rPr lang="en-US" altLang="de-DE" smtClean="0"/>
              <a:t>Pseudocolor exposure</a:t>
            </a:r>
          </a:p>
          <a:p>
            <a:pPr eaLnBrk="1" hangingPunct="1"/>
            <a:r>
              <a:rPr lang="en-US" altLang="de-DE" smtClean="0"/>
              <a:t>Colour displays value of the luminance</a:t>
            </a:r>
          </a:p>
          <a:p>
            <a:pPr eaLnBrk="1" hangingPunct="1"/>
            <a:r>
              <a:rPr lang="en-US" altLang="de-DE" smtClean="0"/>
              <a:t>Impression – Eindruck</a:t>
            </a:r>
          </a:p>
          <a:p>
            <a:pPr eaLnBrk="1" hangingPunct="1"/>
            <a:r>
              <a:rPr lang="en-US" altLang="de-DE" smtClean="0"/>
              <a:t>Recognition  --  erkennen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/>
          <p:nvPr userDrawn="1"/>
        </p:nvSpPr>
        <p:spPr>
          <a:xfrm>
            <a:off x="0" y="0"/>
            <a:ext cx="9144000" cy="642938"/>
          </a:xfrm>
          <a:prstGeom prst="rect">
            <a:avLst/>
          </a:prstGeom>
          <a:noFill/>
          <a:ln>
            <a:solidFill>
              <a:srgbClr val="0017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/>
              <a:t>KIT</a:t>
            </a:r>
          </a:p>
        </p:txBody>
      </p:sp>
      <p:cxnSp>
        <p:nvCxnSpPr>
          <p:cNvPr id="5" name="Gerade Verbindung 8"/>
          <p:cNvCxnSpPr/>
          <p:nvPr userDrawn="1"/>
        </p:nvCxnSpPr>
        <p:spPr>
          <a:xfrm>
            <a:off x="214313" y="6215063"/>
            <a:ext cx="8715375" cy="1587"/>
          </a:xfrm>
          <a:prstGeom prst="line">
            <a:avLst/>
          </a:prstGeom>
          <a:ln w="9525">
            <a:solidFill>
              <a:srgbClr val="0017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20"/>
          <p:cNvSpPr txBox="1">
            <a:spLocks noChangeArrowheads="1"/>
          </p:cNvSpPr>
          <p:nvPr userDrawn="1"/>
        </p:nvSpPr>
        <p:spPr bwMode="auto">
          <a:xfrm>
            <a:off x="142875" y="6429375"/>
            <a:ext cx="950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/>
              <a:t>04.04.2016</a:t>
            </a:r>
          </a:p>
        </p:txBody>
      </p:sp>
      <p:sp>
        <p:nvSpPr>
          <p:cNvPr id="7" name="Textfeld 10"/>
          <p:cNvSpPr txBox="1"/>
          <p:nvPr userDrawn="1"/>
        </p:nvSpPr>
        <p:spPr>
          <a:xfrm>
            <a:off x="2484438" y="6381750"/>
            <a:ext cx="18415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dirty="0" smtClean="0"/>
              <a:t>Status Report to GRE75</a:t>
            </a:r>
          </a:p>
        </p:txBody>
      </p:sp>
      <p:sp>
        <p:nvSpPr>
          <p:cNvPr id="8" name="Textfeld 22"/>
          <p:cNvSpPr txBox="1">
            <a:spLocks noChangeArrowheads="1"/>
          </p:cNvSpPr>
          <p:nvPr userDrawn="1"/>
        </p:nvSpPr>
        <p:spPr bwMode="auto">
          <a:xfrm>
            <a:off x="8678863" y="6429375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1E5C4-B92A-499B-AFDC-84D4867D4A61}" type="slidenum">
              <a:rPr lang="de-DE" altLang="de-DE" sz="1200"/>
              <a:pPr eaLnBrk="1" hangingPunct="1"/>
              <a:t>‹#›</a:t>
            </a:fld>
            <a:endParaRPr lang="de-DE" altLang="de-DE" sz="12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42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FE61933E-380B-4A48-976C-1B838FFC454B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30254-F59D-4D10-821D-6FD9FDD4216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5054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4804C0F-E5ED-4E02-9338-7C0AD467C5E3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0A61C-9ACC-417B-8486-E5ED65A932DD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30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A0A0761-B592-435E-BEF4-C8F11C169D20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22E5-76EE-45BF-B9A6-91B3BEA5E15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1522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3D2A9B1-0400-4631-9F98-1F0D1B98B784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7020-6623-4E7D-A201-F9062526F12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1381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77DD1D23-9968-4F9F-B343-6492D491811C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946E5-5E9F-41FE-A162-BE6323CA01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859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055D983-B968-4E11-8435-CC46D1E763EE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65BC3-0192-4FB6-BD72-4974E7C1C2C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762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48406BB-D155-43DA-BD92-903B29AF0912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55F9E-CB88-47B1-BA5A-3746785EB91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7629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022A975-B321-472E-AB9B-9C65D2203B69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40DC6-35EE-46F2-BAEC-A9DA2F8284BD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1070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4FF4D29B-CBCF-457D-9610-A115FC58B330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56F8-F6F2-4E7E-A2E9-87689A3F25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355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857375" y="6357938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08BC2A8-0CE5-46FC-B8F6-81E4495490CB}" type="datetimeFigureOut">
              <a:rPr lang="de-DE" altLang="en-US"/>
              <a:pPr/>
              <a:t>06.04.2016</a:t>
            </a:fld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43313" y="6356350"/>
            <a:ext cx="45005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8E2B9-FCD8-4654-A06B-74A620BBC00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6667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1063" y="6356350"/>
            <a:ext cx="5000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6E5ADA-7D77-4E34-81B0-C428D8FAC0EB}" type="slidenum">
              <a:rPr lang="de-DE" altLang="en-US"/>
              <a:pPr/>
              <a:t>‹#›</a:t>
            </a:fld>
            <a:endParaRPr lang="de-DE" altLang="en-US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214313" y="6215063"/>
            <a:ext cx="8715375" cy="1587"/>
          </a:xfrm>
          <a:prstGeom prst="line">
            <a:avLst/>
          </a:prstGeom>
          <a:ln w="9525">
            <a:solidFill>
              <a:srgbClr val="0017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feld 29"/>
          <p:cNvSpPr txBox="1">
            <a:spLocks noChangeArrowheads="1"/>
          </p:cNvSpPr>
          <p:nvPr userDrawn="1"/>
        </p:nvSpPr>
        <p:spPr bwMode="auto">
          <a:xfrm>
            <a:off x="142875" y="6429375"/>
            <a:ext cx="950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/>
              <a:t>06.04.2016</a:t>
            </a:r>
          </a:p>
        </p:txBody>
      </p:sp>
      <p:sp>
        <p:nvSpPr>
          <p:cNvPr id="1033" name="Textfeld 30"/>
          <p:cNvSpPr txBox="1">
            <a:spLocks noChangeArrowheads="1"/>
          </p:cNvSpPr>
          <p:nvPr userDrawn="1"/>
        </p:nvSpPr>
        <p:spPr bwMode="auto">
          <a:xfrm>
            <a:off x="3549650" y="6429375"/>
            <a:ext cx="1885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/>
              <a:t>Status Report </a:t>
            </a:r>
            <a:r>
              <a:rPr lang="de-DE" altLang="de-DE" sz="1200" dirty="0" err="1" smtClean="0"/>
              <a:t>to</a:t>
            </a:r>
            <a:r>
              <a:rPr lang="de-DE" altLang="de-DE" sz="1200" dirty="0" smtClean="0"/>
              <a:t> GRE 75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268538" y="6308725"/>
            <a:ext cx="5616575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5" name="Titel 1"/>
          <p:cNvSpPr>
            <a:spLocks noGrp="1"/>
          </p:cNvSpPr>
          <p:nvPr>
            <p:ph type="ctrTitle"/>
          </p:nvPr>
        </p:nvSpPr>
        <p:spPr>
          <a:xfrm>
            <a:off x="615950" y="1844675"/>
            <a:ext cx="7772400" cy="1470025"/>
          </a:xfrm>
        </p:spPr>
        <p:txBody>
          <a:bodyPr/>
          <a:lstStyle/>
          <a:p>
            <a: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Status Report about the Investigations to the</a:t>
            </a:r>
            <a:b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 method</a:t>
            </a:r>
            <a:b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the Sun Load Impact</a:t>
            </a:r>
            <a:b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ja-JP" sz="40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de-DE" sz="3200" dirty="0" smtClean="0">
                <a:latin typeface="Arial" charset="0"/>
                <a:cs typeface="Arial" charset="0"/>
              </a:rPr>
              <a:t>(Working Title</a:t>
            </a:r>
            <a:r>
              <a:rPr lang="de-DE" altLang="de-DE" sz="3200" dirty="0" smtClean="0">
                <a:latin typeface="Arial" charset="0"/>
                <a:cs typeface="Arial" charset="0"/>
              </a:rPr>
              <a:t> „</a:t>
            </a:r>
            <a:r>
              <a:rPr lang="en-US" altLang="de-DE" sz="3200" dirty="0" smtClean="0">
                <a:latin typeface="Arial" charset="0"/>
                <a:cs typeface="Arial" charset="0"/>
              </a:rPr>
              <a:t>Phantom</a:t>
            </a:r>
            <a:r>
              <a:rPr lang="de-DE" altLang="de-DE" sz="3200" dirty="0" smtClean="0">
                <a:latin typeface="Arial" charset="0"/>
                <a:cs typeface="Arial" charset="0"/>
              </a:rPr>
              <a:t> </a:t>
            </a:r>
            <a:r>
              <a:rPr lang="en-GB" altLang="de-DE" sz="3200" dirty="0" smtClean="0">
                <a:latin typeface="Arial" charset="0"/>
                <a:cs typeface="Arial" charset="0"/>
              </a:rPr>
              <a:t>effect”</a:t>
            </a:r>
            <a:r>
              <a:rPr lang="de-DE" altLang="de-DE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7092950" y="63087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>
                <a:latin typeface="Arial" charset="0"/>
              </a:rPr>
              <a:t>Karl Manz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763713" y="5445125"/>
            <a:ext cx="604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de-DE">
                <a:latin typeface="Arial" charset="0"/>
              </a:rPr>
              <a:t>Report to GRE 75</a:t>
            </a:r>
          </a:p>
        </p:txBody>
      </p:sp>
      <p:graphicFrame>
        <p:nvGraphicFramePr>
          <p:cNvPr id="6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17916"/>
              </p:ext>
            </p:extLst>
          </p:nvPr>
        </p:nvGraphicFramePr>
        <p:xfrm>
          <a:off x="215516" y="152636"/>
          <a:ext cx="8604956" cy="807720"/>
        </p:xfrm>
        <a:graphic>
          <a:graphicData uri="http://schemas.openxmlformats.org/drawingml/2006/table">
            <a:tbl>
              <a:tblPr/>
              <a:tblGrid>
                <a:gridCol w="4516174"/>
                <a:gridCol w="4088782"/>
              </a:tblGrid>
              <a:tr h="492136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Germany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GRE-75-16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(75th GRE, 5 - 8 April 2016,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9(d))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73238"/>
            <a:ext cx="85725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feld 1"/>
          <p:cNvSpPr txBox="1">
            <a:spLocks noChangeArrowheads="1"/>
          </p:cNvSpPr>
          <p:nvPr/>
        </p:nvSpPr>
        <p:spPr bwMode="auto">
          <a:xfrm>
            <a:off x="285750" y="333375"/>
            <a:ext cx="84629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2000" b="1">
                <a:latin typeface="Arial" charset="0"/>
              </a:rPr>
              <a:t>Investigations how to measure it and is it possible to implement these test procedures into optical simulation tool by the manufactures</a:t>
            </a:r>
          </a:p>
        </p:txBody>
      </p:sp>
      <p:sp>
        <p:nvSpPr>
          <p:cNvPr id="2" name="Rechteck 1"/>
          <p:cNvSpPr/>
          <p:nvPr/>
        </p:nvSpPr>
        <p:spPr>
          <a:xfrm>
            <a:off x="539750" y="2205038"/>
            <a:ext cx="2160588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3" name="Textfeld 2"/>
          <p:cNvSpPr txBox="1">
            <a:spLocks noChangeArrowheads="1"/>
          </p:cNvSpPr>
          <p:nvPr/>
        </p:nvSpPr>
        <p:spPr bwMode="auto">
          <a:xfrm>
            <a:off x="684213" y="2217738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1800">
                <a:latin typeface="Arial" charset="0"/>
              </a:rPr>
              <a:t>Signalling Lamp</a:t>
            </a:r>
          </a:p>
        </p:txBody>
      </p:sp>
      <p:sp>
        <p:nvSpPr>
          <p:cNvPr id="6" name="Rechteck 5"/>
          <p:cNvSpPr/>
          <p:nvPr/>
        </p:nvSpPr>
        <p:spPr>
          <a:xfrm>
            <a:off x="4284663" y="1971675"/>
            <a:ext cx="1655762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097463" y="3946525"/>
            <a:ext cx="1995487" cy="430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6" name="Textfeld 3"/>
          <p:cNvSpPr txBox="1">
            <a:spLocks noChangeArrowheads="1"/>
          </p:cNvSpPr>
          <p:nvPr/>
        </p:nvSpPr>
        <p:spPr bwMode="auto">
          <a:xfrm>
            <a:off x="4260850" y="1971675"/>
            <a:ext cx="2303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1800">
                <a:latin typeface="Arial" charset="0"/>
              </a:rPr>
              <a:t>Sun Simulator </a:t>
            </a:r>
          </a:p>
        </p:txBody>
      </p:sp>
      <p:sp>
        <p:nvSpPr>
          <p:cNvPr id="22537" name="Textfeld 8"/>
          <p:cNvSpPr txBox="1">
            <a:spLocks noChangeArrowheads="1"/>
          </p:cNvSpPr>
          <p:nvPr/>
        </p:nvSpPr>
        <p:spPr bwMode="auto">
          <a:xfrm>
            <a:off x="5111750" y="4008438"/>
            <a:ext cx="230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1800">
                <a:latin typeface="Arial" charset="0"/>
              </a:rPr>
              <a:t>Measuring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feld 1"/>
          <p:cNvSpPr txBox="1">
            <a:spLocks noChangeArrowheads="1"/>
          </p:cNvSpPr>
          <p:nvPr/>
        </p:nvSpPr>
        <p:spPr bwMode="auto">
          <a:xfrm>
            <a:off x="1763713" y="404813"/>
            <a:ext cx="5545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2400" b="1">
                <a:latin typeface="Arial" charset="0"/>
              </a:rPr>
              <a:t>New Investigation</a:t>
            </a:r>
          </a:p>
        </p:txBody>
      </p:sp>
      <p:sp>
        <p:nvSpPr>
          <p:cNvPr id="3" name="Ellipse 2"/>
          <p:cNvSpPr/>
          <p:nvPr/>
        </p:nvSpPr>
        <p:spPr>
          <a:xfrm>
            <a:off x="755650" y="1557338"/>
            <a:ext cx="3779838" cy="18716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932363" y="1557338"/>
            <a:ext cx="3779837" cy="18716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638425" y="4581525"/>
            <a:ext cx="3779838" cy="18716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3276600" y="3429000"/>
            <a:ext cx="647700" cy="1152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5580063" y="3429000"/>
            <a:ext cx="766762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Textfeld 9"/>
          <p:cNvSpPr txBox="1">
            <a:spLocks noChangeArrowheads="1"/>
          </p:cNvSpPr>
          <p:nvPr/>
        </p:nvSpPr>
        <p:spPr bwMode="auto">
          <a:xfrm>
            <a:off x="1377950" y="1754188"/>
            <a:ext cx="25209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1800" b="1">
                <a:latin typeface="Arial" charset="0"/>
              </a:rPr>
              <a:t>Lamps </a:t>
            </a:r>
          </a:p>
          <a:p>
            <a:pPr algn="ctr"/>
            <a:endParaRPr lang="en-GB" altLang="de-DE" sz="1800" b="1">
              <a:latin typeface="Arial" charset="0"/>
            </a:endParaRPr>
          </a:p>
          <a:p>
            <a:pPr algn="ctr"/>
            <a:r>
              <a:rPr lang="en-GB" altLang="de-DE" sz="1400" b="1">
                <a:latin typeface="Arial" charset="0"/>
              </a:rPr>
              <a:t>Of the</a:t>
            </a:r>
          </a:p>
          <a:p>
            <a:pPr algn="ctr"/>
            <a:endParaRPr lang="en-GB" altLang="de-DE" sz="1800" b="1">
              <a:latin typeface="Arial" charset="0"/>
            </a:endParaRPr>
          </a:p>
          <a:p>
            <a:pPr algn="ctr"/>
            <a:r>
              <a:rPr lang="en-GB" altLang="de-DE" sz="1800" b="1">
                <a:latin typeface="Arial" charset="0"/>
              </a:rPr>
              <a:t>First Investigation</a:t>
            </a:r>
          </a:p>
        </p:txBody>
      </p:sp>
      <p:sp>
        <p:nvSpPr>
          <p:cNvPr id="23561" name="Textfeld 10"/>
          <p:cNvSpPr txBox="1">
            <a:spLocks noChangeArrowheads="1"/>
          </p:cNvSpPr>
          <p:nvPr/>
        </p:nvSpPr>
        <p:spPr bwMode="auto">
          <a:xfrm>
            <a:off x="5580063" y="1773238"/>
            <a:ext cx="2520950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1800" b="1">
                <a:latin typeface="Arial" charset="0"/>
              </a:rPr>
              <a:t>Lamps </a:t>
            </a:r>
          </a:p>
          <a:p>
            <a:pPr algn="ctr"/>
            <a:r>
              <a:rPr lang="en-GB" altLang="de-DE" sz="1400" b="1">
                <a:latin typeface="Arial" charset="0"/>
              </a:rPr>
              <a:t>Of the</a:t>
            </a:r>
            <a:endParaRPr lang="en-GB" altLang="de-DE" sz="1800" b="1">
              <a:latin typeface="Arial" charset="0"/>
            </a:endParaRPr>
          </a:p>
          <a:p>
            <a:pPr algn="ctr"/>
            <a:r>
              <a:rPr lang="en-GB" altLang="de-DE" sz="1800" b="1">
                <a:latin typeface="Arial" charset="0"/>
              </a:rPr>
              <a:t> Investigation about test procedures and optical simulation tool </a:t>
            </a:r>
          </a:p>
        </p:txBody>
      </p:sp>
      <p:sp>
        <p:nvSpPr>
          <p:cNvPr id="23562" name="Textfeld 11"/>
          <p:cNvSpPr txBox="1">
            <a:spLocks noChangeArrowheads="1"/>
          </p:cNvSpPr>
          <p:nvPr/>
        </p:nvSpPr>
        <p:spPr bwMode="auto">
          <a:xfrm>
            <a:off x="3059113" y="5056188"/>
            <a:ext cx="29035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2000" b="1">
                <a:solidFill>
                  <a:srgbClr val="FF0000"/>
                </a:solidFill>
                <a:latin typeface="Arial" charset="0"/>
              </a:rPr>
              <a:t>Second Investigation</a:t>
            </a:r>
          </a:p>
          <a:p>
            <a:pPr algn="ctr"/>
            <a:r>
              <a:rPr lang="en-GB" altLang="de-DE" sz="2000" b="1">
                <a:solidFill>
                  <a:srgbClr val="FF0000"/>
                </a:solidFill>
                <a:latin typeface="Arial" charset="0"/>
              </a:rPr>
              <a:t> with observers to evaluate all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899592" y="980728"/>
          <a:ext cx="69847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hteck 2"/>
          <p:cNvSpPr/>
          <p:nvPr/>
        </p:nvSpPr>
        <p:spPr>
          <a:xfrm>
            <a:off x="1908175" y="3357563"/>
            <a:ext cx="5688013" cy="107950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Textfeld 3"/>
          <p:cNvSpPr txBox="1">
            <a:spLocks noChangeArrowheads="1"/>
          </p:cNvSpPr>
          <p:nvPr/>
        </p:nvSpPr>
        <p:spPr bwMode="auto">
          <a:xfrm>
            <a:off x="2268538" y="260350"/>
            <a:ext cx="4391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de-DE" sz="2000" b="1">
                <a:latin typeface="Arial" charset="0"/>
              </a:rPr>
              <a:t>New Investigation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06613"/>
            <a:ext cx="8675687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feld 1"/>
          <p:cNvSpPr txBox="1">
            <a:spLocks noChangeArrowheads="1"/>
          </p:cNvSpPr>
          <p:nvPr/>
        </p:nvSpPr>
        <p:spPr bwMode="auto">
          <a:xfrm>
            <a:off x="827088" y="765175"/>
            <a:ext cx="763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2400" b="1">
                <a:latin typeface="Arial" charset="0"/>
              </a:rPr>
              <a:t>Proposal for Regulation No. 6 and Regulation No.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476250"/>
            <a:ext cx="884078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630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667125"/>
            <a:ext cx="882015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2038"/>
            <a:ext cx="8964613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>
            <a:off x="179388" y="1557338"/>
            <a:ext cx="2087562" cy="6477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60338" y="2205038"/>
            <a:ext cx="2087562" cy="6477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1"/>
          <p:cNvSpPr txBox="1">
            <a:spLocks noChangeArrowheads="1"/>
          </p:cNvSpPr>
          <p:nvPr/>
        </p:nvSpPr>
        <p:spPr bwMode="auto">
          <a:xfrm>
            <a:off x="179388" y="1341438"/>
            <a:ext cx="864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2500" b="1">
                <a:latin typeface="Arial" charset="0"/>
              </a:rPr>
              <a:t>Open point to do:</a:t>
            </a:r>
          </a:p>
          <a:p>
            <a:endParaRPr lang="en-GB" altLang="de-DE" sz="2500" b="1">
              <a:latin typeface="Arial" charset="0"/>
            </a:endParaRPr>
          </a:p>
          <a:p>
            <a:r>
              <a:rPr lang="en-GB" altLang="de-DE" sz="2500" b="1">
                <a:latin typeface="Arial" charset="0"/>
              </a:rPr>
              <a:t>With regard to the test criterion “Mean Luminance”:</a:t>
            </a:r>
          </a:p>
          <a:p>
            <a:endParaRPr lang="en-GB" altLang="de-DE" sz="2500" b="1">
              <a:latin typeface="Arial" charset="0"/>
            </a:endParaRPr>
          </a:p>
          <a:p>
            <a:endParaRPr lang="en-GB" altLang="de-DE" sz="2500" b="1">
              <a:latin typeface="Arial" charset="0"/>
            </a:endParaRPr>
          </a:p>
          <a:p>
            <a:r>
              <a:rPr lang="en-GB" altLang="de-DE" sz="2500" b="1">
                <a:latin typeface="Arial" charset="0"/>
              </a:rPr>
              <a:t>For measurements of the signal and sun load impact to determine the Factor:</a:t>
            </a:r>
          </a:p>
          <a:p>
            <a:endParaRPr lang="en-GB" altLang="de-DE" sz="2500" b="1">
              <a:latin typeface="Arial" charset="0"/>
            </a:endParaRPr>
          </a:p>
          <a:p>
            <a:endParaRPr lang="en-GB" altLang="de-DE" sz="2500" b="1">
              <a:latin typeface="Arial" charset="0"/>
            </a:endParaRPr>
          </a:p>
          <a:p>
            <a:r>
              <a:rPr lang="en-GB" altLang="de-DE" sz="2500" b="1">
                <a:latin typeface="Arial" charset="0"/>
              </a:rPr>
              <a:t>Requires a more precise description;</a:t>
            </a:r>
          </a:p>
          <a:p>
            <a:endParaRPr lang="en-GB" altLang="de-DE" sz="25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feld 1"/>
          <p:cNvSpPr txBox="1">
            <a:spLocks noChangeArrowheads="1"/>
          </p:cNvSpPr>
          <p:nvPr/>
        </p:nvSpPr>
        <p:spPr bwMode="auto">
          <a:xfrm>
            <a:off x="395288" y="549275"/>
            <a:ext cx="8569325" cy="537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>
                <a:latin typeface="Arial" charset="0"/>
              </a:rPr>
              <a:t>Possible Measuring procedures:</a:t>
            </a:r>
          </a:p>
          <a:p>
            <a:endParaRPr lang="en-GB" altLang="en-US" sz="2000" b="1">
              <a:latin typeface="Arial" charset="0"/>
            </a:endParaRPr>
          </a:p>
          <a:p>
            <a:endParaRPr lang="en-GB" altLang="en-US" sz="1800" b="1">
              <a:latin typeface="Arial" charset="0"/>
            </a:endParaRPr>
          </a:p>
          <a:p>
            <a:endParaRPr lang="en-GB" altLang="en-US" sz="1800" b="1">
              <a:latin typeface="Arial" charset="0"/>
            </a:endParaRPr>
          </a:p>
          <a:p>
            <a:pPr>
              <a:buFontTx/>
              <a:buAutoNum type="alphaLcParenR"/>
            </a:pPr>
            <a:r>
              <a:rPr lang="en-GB" altLang="en-US" sz="1800" b="1">
                <a:latin typeface="Arial" charset="0"/>
              </a:rPr>
              <a:t>Relative measurement ;</a:t>
            </a:r>
          </a:p>
          <a:p>
            <a:pPr>
              <a:buFontTx/>
              <a:buAutoNum type="alphaLcParenR"/>
            </a:pPr>
            <a:endParaRPr lang="en-GB" altLang="en-US" sz="1800" b="1">
              <a:latin typeface="Arial" charset="0"/>
            </a:endParaRPr>
          </a:p>
          <a:p>
            <a:r>
              <a:rPr lang="en-GB" altLang="en-US" sz="1800" b="1">
                <a:latin typeface="Arial" charset="0"/>
              </a:rPr>
              <a:t>      →Simpler measurement equipment;</a:t>
            </a:r>
          </a:p>
          <a:p>
            <a:r>
              <a:rPr lang="en-GB" altLang="en-US" sz="1800" b="1">
                <a:latin typeface="Arial" charset="0"/>
              </a:rPr>
              <a:t>      → Relative difficult evaluation of the area to be measure;</a:t>
            </a:r>
          </a:p>
          <a:p>
            <a:endParaRPr lang="en-GB" altLang="en-US" sz="1800" b="1">
              <a:latin typeface="Arial" charset="0"/>
            </a:endParaRPr>
          </a:p>
          <a:p>
            <a:r>
              <a:rPr lang="en-GB" altLang="en-US" sz="1800" b="1">
                <a:latin typeface="Arial" charset="0"/>
              </a:rPr>
              <a:t>b) Luminance measurement with the application of an filter;</a:t>
            </a:r>
          </a:p>
          <a:p>
            <a:endParaRPr lang="en-GB" altLang="en-US" sz="1800" b="1">
              <a:latin typeface="Arial" charset="0"/>
            </a:endParaRPr>
          </a:p>
          <a:p>
            <a:r>
              <a:rPr lang="en-GB" altLang="en-US" sz="1800" b="1">
                <a:latin typeface="Arial" charset="0"/>
              </a:rPr>
              <a:t>       → More expensive measurement equipment (absolute measurements);</a:t>
            </a:r>
          </a:p>
          <a:p>
            <a:r>
              <a:rPr lang="en-GB" altLang="en-US" sz="1800" b="1">
                <a:latin typeface="Arial" charset="0"/>
              </a:rPr>
              <a:t>       → Easier evaluation of the area to be measure;</a:t>
            </a:r>
          </a:p>
          <a:p>
            <a:r>
              <a:rPr lang="en-GB" altLang="en-US" sz="1800" b="1">
                <a:latin typeface="Arial" charset="0"/>
              </a:rPr>
              <a:t>       → More precise Results:</a:t>
            </a:r>
          </a:p>
          <a:p>
            <a:endParaRPr lang="en-GB" altLang="en-US" sz="1800">
              <a:latin typeface="Arial" charset="0"/>
            </a:endParaRPr>
          </a:p>
          <a:p>
            <a:r>
              <a:rPr lang="en-GB" altLang="en-US" sz="2300" b="1">
                <a:solidFill>
                  <a:srgbClr val="FF0000"/>
                </a:solidFill>
                <a:latin typeface="Arial" charset="0"/>
              </a:rPr>
              <a:t>All these methods must be seen in correlation to the results of the latest Investigation to set the threshold factor.</a:t>
            </a:r>
          </a:p>
          <a:p>
            <a:endParaRPr lang="en-GB" altLang="en-US" sz="23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2492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de-DE" sz="3600">
                <a:latin typeface="Arial" charset="0"/>
              </a:rPr>
              <a:t>Thank you for your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"/>
          <p:cNvSpPr txBox="1">
            <a:spLocks noChangeArrowheads="1"/>
          </p:cNvSpPr>
          <p:nvPr/>
        </p:nvSpPr>
        <p:spPr bwMode="auto">
          <a:xfrm>
            <a:off x="971550" y="908050"/>
            <a:ext cx="6985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/>
            <a:r>
              <a:rPr lang="en-US" altLang="de-DE">
                <a:latin typeface="Arial" charset="0"/>
              </a:rPr>
              <a:t>Background</a:t>
            </a:r>
          </a:p>
          <a:p>
            <a:pPr marL="342900" indent="-342900"/>
            <a:endParaRPr lang="en-US" altLang="de-DE">
              <a:latin typeface="Arial" charset="0"/>
            </a:endParaRPr>
          </a:p>
          <a:p>
            <a:pPr marL="342900" indent="-342900"/>
            <a:r>
              <a:rPr lang="en-US" altLang="de-DE">
                <a:latin typeface="Arial" charset="0"/>
              </a:rPr>
              <a:t>First Results</a:t>
            </a:r>
          </a:p>
          <a:p>
            <a:pPr marL="342900" indent="-342900"/>
            <a:endParaRPr lang="en-US" altLang="de-DE">
              <a:latin typeface="Arial" charset="0"/>
            </a:endParaRPr>
          </a:p>
          <a:p>
            <a:pPr marL="342900" indent="-342900"/>
            <a:r>
              <a:rPr lang="en-US" altLang="de-DE">
                <a:latin typeface="Arial" charset="0"/>
              </a:rPr>
              <a:t>Further Results</a:t>
            </a:r>
          </a:p>
          <a:p>
            <a:pPr marL="342900" indent="-342900"/>
            <a:endParaRPr lang="en-US" altLang="de-DE">
              <a:latin typeface="Arial" charset="0"/>
            </a:endParaRPr>
          </a:p>
          <a:p>
            <a:pPr marL="342900" indent="-342900"/>
            <a:r>
              <a:rPr lang="en-US" altLang="de-DE">
                <a:latin typeface="Arial" charset="0"/>
              </a:rPr>
              <a:t>Conclusion</a:t>
            </a:r>
          </a:p>
          <a:p>
            <a:pPr marL="342900" indent="-342900"/>
            <a:endParaRPr lang="en-US" altLang="de-DE">
              <a:latin typeface="Arial" charset="0"/>
            </a:endParaRPr>
          </a:p>
          <a:p>
            <a:pPr marL="342900" indent="-342900"/>
            <a:r>
              <a:rPr lang="en-US" altLang="de-DE">
                <a:latin typeface="Arial" charset="0"/>
              </a:rPr>
              <a:t>Open Point</a:t>
            </a:r>
          </a:p>
        </p:txBody>
      </p:sp>
      <p:sp>
        <p:nvSpPr>
          <p:cNvPr id="14339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323850" y="981075"/>
            <a:ext cx="6408738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de-DE" sz="2400" b="1">
                <a:latin typeface="Arial" charset="0"/>
              </a:rPr>
              <a:t>The clear recognition of the signals is very important!</a:t>
            </a:r>
          </a:p>
          <a:p>
            <a:pPr>
              <a:spcBef>
                <a:spcPct val="50000"/>
              </a:spcBef>
            </a:pPr>
            <a:endParaRPr lang="en-US" altLang="de-DE" sz="2400">
              <a:latin typeface="Arial" charset="0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323850" y="2060575"/>
            <a:ext cx="583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400" b="1">
                <a:latin typeface="Arial" charset="0"/>
              </a:rPr>
              <a:t>Which situations have an influence to the detection of signal lamps?</a:t>
            </a:r>
          </a:p>
        </p:txBody>
      </p:sp>
      <p:pic>
        <p:nvPicPr>
          <p:cNvPr id="15364" name="Picture 8" descr="Amp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1906588" cy="2160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284538"/>
            <a:ext cx="2376488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734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 sz="2400">
                <a:latin typeface="Arial" charset="0"/>
              </a:rPr>
              <a:t>Studies have shown that </a:t>
            </a:r>
          </a:p>
        </p:txBody>
      </p:sp>
      <p:pic>
        <p:nvPicPr>
          <p:cNvPr id="16387" name="Picture 6" descr="Auffahrunfal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3960813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4284663" y="2420938"/>
            <a:ext cx="48593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de-DE" sz="2400">
                <a:latin typeface="Arial" charset="0"/>
              </a:rPr>
              <a:t> approximately</a:t>
            </a:r>
            <a:r>
              <a:rPr lang="en-US" altLang="de-DE" sz="2400" b="1">
                <a:latin typeface="Arial" charset="0"/>
              </a:rPr>
              <a:t> 65 %</a:t>
            </a:r>
            <a:r>
              <a:rPr lang="en-US" altLang="de-DE" sz="2400">
                <a:latin typeface="Arial" charset="0"/>
              </a:rPr>
              <a:t> of all rear end accidents  and</a:t>
            </a:r>
          </a:p>
          <a:p>
            <a:r>
              <a:rPr lang="en-US" altLang="de-DE" sz="2400">
                <a:latin typeface="Arial" charset="0"/>
              </a:rPr>
              <a:t> </a:t>
            </a:r>
          </a:p>
          <a:p>
            <a:pPr>
              <a:buFontTx/>
              <a:buChar char="•"/>
            </a:pPr>
            <a:r>
              <a:rPr lang="en-US" altLang="de-DE" sz="2400">
                <a:latin typeface="Arial" charset="0"/>
              </a:rPr>
              <a:t> approximately</a:t>
            </a:r>
            <a:r>
              <a:rPr lang="en-US" altLang="de-DE" sz="1600">
                <a:latin typeface="Arial" charset="0"/>
              </a:rPr>
              <a:t> </a:t>
            </a:r>
            <a:r>
              <a:rPr lang="en-US" altLang="de-DE" sz="2400" b="1">
                <a:latin typeface="Arial" charset="0"/>
              </a:rPr>
              <a:t>50 %</a:t>
            </a:r>
            <a:r>
              <a:rPr lang="en-US" altLang="de-DE" sz="2400">
                <a:latin typeface="Arial" charset="0"/>
              </a:rPr>
              <a:t> of all crossroad  accidents 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250825" y="5157788"/>
            <a:ext cx="8642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 sz="2400">
                <a:latin typeface="Arial" charset="0"/>
              </a:rPr>
              <a:t>could be avoided if the driver has</a:t>
            </a:r>
            <a:r>
              <a:rPr lang="en-US" altLang="de-DE" sz="1600">
                <a:latin typeface="Arial" charset="0"/>
              </a:rPr>
              <a:t> </a:t>
            </a:r>
            <a:r>
              <a:rPr lang="en-US" altLang="de-DE" sz="2400" b="1">
                <a:latin typeface="Arial" charset="0"/>
              </a:rPr>
              <a:t>0,5 seconds</a:t>
            </a:r>
            <a:r>
              <a:rPr lang="en-US" altLang="de-DE" sz="2400">
                <a:latin typeface="Arial" charset="0"/>
              </a:rPr>
              <a:t> </a:t>
            </a:r>
            <a:r>
              <a:rPr lang="en-US" altLang="de-DE" sz="2400" b="1">
                <a:latin typeface="Arial" charset="0"/>
              </a:rPr>
              <a:t>more reaction time</a:t>
            </a:r>
            <a:r>
              <a:rPr lang="en-US" altLang="de-DE" sz="2400">
                <a:latin typeface="Arial" charset="0"/>
              </a:rPr>
              <a:t>.</a:t>
            </a:r>
          </a:p>
        </p:txBody>
      </p:sp>
      <p:sp>
        <p:nvSpPr>
          <p:cNvPr id="16390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Motivation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5148263" y="5734050"/>
            <a:ext cx="388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de-DE" altLang="de-DE" sz="1600">
                <a:latin typeface="Arial" charset="0"/>
              </a:rPr>
              <a:t>[Enke]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400" b="1">
                <a:latin typeface="Arial" charset="0"/>
              </a:rPr>
              <a:t>First Investigation</a:t>
            </a:r>
            <a:endParaRPr lang="de-DE" altLang="de-DE" sz="2400" b="1">
              <a:latin typeface="Arial" charset="0"/>
            </a:endParaRPr>
          </a:p>
        </p:txBody>
      </p:sp>
      <p:sp>
        <p:nvSpPr>
          <p:cNvPr id="17411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Background</a:t>
            </a:r>
          </a:p>
        </p:txBody>
      </p:sp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395288" y="1765300"/>
          <a:ext cx="8229600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orelDRAW" r:id="rId4" imgW="11052048" imgH="5617464" progId="CorelDRAW.Graphic.12">
                  <p:embed/>
                </p:oleObj>
              </mc:Choice>
              <mc:Fallback>
                <p:oleObj name="CorelDRAW" r:id="rId4" imgW="11052048" imgH="5617464" progId="CorelDRAW.Graphic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65300"/>
                        <a:ext cx="8229600" cy="418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539750" y="6164263"/>
            <a:ext cx="820896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en-GB" altLang="de-DE" sz="1400" b="1">
                <a:latin typeface="Arial" charset="0"/>
              </a:rPr>
              <a:t>Principle Test set-up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6443663" y="4797425"/>
            <a:ext cx="108108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5795963" y="472440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>
                <a:latin typeface="Arial" charset="0"/>
              </a:rPr>
              <a:t>Rear signalling lamp</a:t>
            </a: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755650" y="1916113"/>
            <a:ext cx="12239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827088" y="191611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>
                <a:latin typeface="Arial" charset="0"/>
              </a:rPr>
              <a:t>Observer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395288" y="1125538"/>
            <a:ext cx="8748712" cy="4894262"/>
            <a:chOff x="249" y="709"/>
            <a:chExt cx="5511" cy="3083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249" y="709"/>
            <a:ext cx="5511" cy="3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Diagramm" r:id="rId4" imgW="9534525" imgH="5334000" progId="Excel.Chart.8">
                    <p:embed/>
                  </p:oleObj>
                </mc:Choice>
                <mc:Fallback>
                  <p:oleObj name="Diagramm" r:id="rId4" imgW="9534525" imgH="5334000" progId="Excel.Char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709"/>
                          <a:ext cx="5511" cy="30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610" y="981"/>
              <a:ext cx="3871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altLang="de-DE" sz="2400" b="1">
                  <a:latin typeface="Arial" charset="0"/>
                </a:rPr>
                <a:t>There is a good correlation between </a:t>
              </a:r>
            </a:p>
            <a:p>
              <a:endParaRPr lang="de-DE" altLang="de-DE" sz="2400" b="1">
                <a:latin typeface="Arial" charset="0"/>
              </a:endParaRPr>
            </a:p>
            <a:p>
              <a:r>
                <a:rPr lang="de-DE" altLang="de-DE" sz="2400" b="1">
                  <a:latin typeface="Arial" charset="0"/>
                </a:rPr>
                <a:t>the luminance factor                    and </a:t>
              </a:r>
            </a:p>
            <a:p>
              <a:endParaRPr lang="de-DE" altLang="de-DE" sz="2400" b="1">
                <a:latin typeface="Arial" charset="0"/>
              </a:endParaRPr>
            </a:p>
            <a:p>
              <a:r>
                <a:rPr lang="de-DE" altLang="de-DE" sz="2400" b="1">
                  <a:latin typeface="Arial" charset="0"/>
                </a:rPr>
                <a:t>the reaction time (delay) of the observers</a:t>
              </a:r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3651" y="1344"/>
            <a:ext cx="771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" name="Formel" r:id="rId6" imgW="634725" imgH="431613" progId="Equation.3">
                    <p:embed/>
                  </p:oleObj>
                </mc:Choice>
                <mc:Fallback>
                  <p:oleObj name="Formel" r:id="rId6" imgW="634725" imgH="43161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1344"/>
                          <a:ext cx="771" cy="51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431" y="3113"/>
              <a:ext cx="49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5" name="Textfeld 1"/>
          <p:cNvSpPr txBox="1">
            <a:spLocks noChangeArrowheads="1"/>
          </p:cNvSpPr>
          <p:nvPr/>
        </p:nvSpPr>
        <p:spPr bwMode="auto">
          <a:xfrm>
            <a:off x="684213" y="404813"/>
            <a:ext cx="5616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2400" b="1">
                <a:latin typeface="Arial" charset="0"/>
              </a:rPr>
              <a:t>Results of the first Investigation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0" y="692150"/>
            <a:ext cx="3924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400" b="1">
                <a:latin typeface="Arial" charset="0"/>
              </a:rPr>
              <a:t>Principal Test Method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323850" y="2205038"/>
            <a:ext cx="8496300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de-DE" sz="2200">
                <a:latin typeface="Arial" charset="0"/>
              </a:rPr>
              <a:t>Evaluation only for signal area relevant for the signal</a:t>
            </a:r>
          </a:p>
          <a:p>
            <a:pPr>
              <a:spcBef>
                <a:spcPct val="50000"/>
              </a:spcBef>
            </a:pPr>
            <a:endParaRPr lang="en-US" altLang="de-DE" sz="2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de-DE" sz="2200" b="1">
                <a:latin typeface="Arial" charset="0"/>
              </a:rPr>
              <a:t>Procedural method</a:t>
            </a:r>
          </a:p>
          <a:p>
            <a:pPr>
              <a:spcBef>
                <a:spcPct val="50000"/>
              </a:spcBef>
            </a:pPr>
            <a:r>
              <a:rPr lang="en-US" altLang="de-DE" sz="2200" b="1">
                <a:latin typeface="Arial" charset="0"/>
              </a:rPr>
              <a:t>  </a:t>
            </a:r>
            <a:r>
              <a:rPr lang="en-US" altLang="de-DE" sz="2200">
                <a:latin typeface="Arial" charset="0"/>
              </a:rPr>
              <a:t>Generation of a mask from the signal area	</a:t>
            </a:r>
          </a:p>
          <a:p>
            <a:pPr>
              <a:spcBef>
                <a:spcPct val="50000"/>
              </a:spcBef>
            </a:pPr>
            <a:r>
              <a:rPr lang="en-US" altLang="de-DE" sz="2200">
                <a:latin typeface="Arial" charset="0"/>
              </a:rPr>
              <a:t>     - Pixels with luminance higher than 11</a:t>
            </a:r>
            <a:r>
              <a:rPr lang="en-US" altLang="de-DE" sz="1000">
                <a:latin typeface="Arial" charset="0"/>
              </a:rPr>
              <a:t> </a:t>
            </a:r>
            <a:r>
              <a:rPr lang="en-US" altLang="de-DE" sz="2200">
                <a:latin typeface="Arial" charset="0"/>
              </a:rPr>
              <a:t>000 cd/m²	            = </a:t>
            </a:r>
            <a:r>
              <a:rPr lang="en-US" altLang="de-DE" sz="2400" b="1"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altLang="de-DE" sz="2200">
                <a:latin typeface="Arial" charset="0"/>
              </a:rPr>
              <a:t>     - Pixels with lower luminance     			   	= </a:t>
            </a:r>
            <a:r>
              <a:rPr lang="en-US" altLang="de-DE" sz="2400" b="1">
                <a:latin typeface="Arial" charset="0"/>
              </a:rPr>
              <a:t>0</a:t>
            </a:r>
          </a:p>
          <a:p>
            <a:pPr>
              <a:spcBef>
                <a:spcPct val="50000"/>
              </a:spcBef>
            </a:pPr>
            <a:endParaRPr lang="en-US" altLang="de-DE" sz="2400" b="1">
              <a:latin typeface="Arial" charset="0"/>
            </a:endParaRPr>
          </a:p>
        </p:txBody>
      </p:sp>
      <p:sp>
        <p:nvSpPr>
          <p:cNvPr id="19460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Materials and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Materials and Methods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2741613" y="1700213"/>
          <a:ext cx="2160587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Formel" r:id="rId4" imgW="634725" imgH="431613" progId="Equation.3">
                  <p:embed/>
                </p:oleObj>
              </mc:Choice>
              <mc:Fallback>
                <p:oleObj name="Formel" r:id="rId4" imgW="63472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1700213"/>
                        <a:ext cx="2160587" cy="1450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395288" y="3644900"/>
            <a:ext cx="8748712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2800" i="1">
                <a:latin typeface="Arial" charset="0"/>
              </a:rPr>
              <a:t>L</a:t>
            </a:r>
            <a:r>
              <a:rPr lang="en-GB" altLang="de-DE" sz="1800">
                <a:latin typeface="Arial" charset="0"/>
              </a:rPr>
              <a:t> ...........Mean luminance of the signal</a:t>
            </a:r>
          </a:p>
          <a:p>
            <a:pPr>
              <a:spcBef>
                <a:spcPct val="50000"/>
              </a:spcBef>
            </a:pPr>
            <a:r>
              <a:rPr lang="en-GB" altLang="de-DE" sz="2800" i="1">
                <a:latin typeface="Arial" charset="0"/>
              </a:rPr>
              <a:t>L</a:t>
            </a:r>
            <a:r>
              <a:rPr lang="en-GB" altLang="de-DE" sz="1400" i="1">
                <a:latin typeface="Arial" charset="0"/>
              </a:rPr>
              <a:t>Ph</a:t>
            </a:r>
            <a:r>
              <a:rPr lang="de-DE" altLang="de-DE" sz="1800" i="1">
                <a:latin typeface="Arial" charset="0"/>
              </a:rPr>
              <a:t> </a:t>
            </a:r>
            <a:r>
              <a:rPr lang="de-DE" altLang="de-DE" sz="1800">
                <a:latin typeface="Arial" charset="0"/>
              </a:rPr>
              <a:t>........</a:t>
            </a:r>
            <a:r>
              <a:rPr lang="en-US" altLang="de-DE" sz="1800">
                <a:latin typeface="Arial" charset="0"/>
              </a:rPr>
              <a:t>Mean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luminance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of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phantom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by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irradiation with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sun</a:t>
            </a:r>
            <a:r>
              <a:rPr lang="de-DE" altLang="de-DE" sz="1800">
                <a:latin typeface="Arial" charset="0"/>
              </a:rPr>
              <a:t> light and </a:t>
            </a:r>
            <a:r>
              <a:rPr lang="en-US" altLang="de-DE" sz="1800">
                <a:latin typeface="Arial" charset="0"/>
              </a:rPr>
              <a:t>switched</a:t>
            </a:r>
            <a:r>
              <a:rPr lang="de-DE" altLang="de-DE" sz="1800">
                <a:latin typeface="Arial" charset="0"/>
              </a:rPr>
              <a:t> </a:t>
            </a:r>
            <a:r>
              <a:rPr lang="en-US" altLang="de-DE" sz="1800">
                <a:latin typeface="Arial" charset="0"/>
              </a:rPr>
              <a:t>off 	 signal</a:t>
            </a:r>
          </a:p>
          <a:p>
            <a:pPr>
              <a:spcBef>
                <a:spcPct val="50000"/>
              </a:spcBef>
            </a:pPr>
            <a:r>
              <a:rPr lang="en-GB" altLang="de-DE" sz="2800" i="1">
                <a:latin typeface="Arial" charset="0"/>
              </a:rPr>
              <a:t>F</a:t>
            </a:r>
            <a:r>
              <a:rPr lang="en-GB" altLang="de-DE" sz="1400" i="1">
                <a:latin typeface="Arial" charset="0"/>
              </a:rPr>
              <a:t>Ph</a:t>
            </a:r>
            <a:r>
              <a:rPr lang="en-GB" altLang="de-DE" sz="1800">
                <a:latin typeface="Arial" charset="0"/>
              </a:rPr>
              <a:t> .......Minimum value of super elevation from the luminance of the signal </a:t>
            </a:r>
            <a:r>
              <a:rPr lang="en-GB" altLang="de-DE" sz="1800" i="1">
                <a:latin typeface="Arial" charset="0"/>
              </a:rPr>
              <a:t>L</a:t>
            </a:r>
            <a:r>
              <a:rPr lang="en-GB" altLang="de-DE" sz="1800">
                <a:latin typeface="Arial" charset="0"/>
              </a:rPr>
              <a:t> to the 	luminance of the phantom light </a:t>
            </a:r>
            <a:r>
              <a:rPr lang="en-GB" altLang="de-DE" sz="2000" i="1">
                <a:latin typeface="Arial" charset="0"/>
              </a:rPr>
              <a:t>L</a:t>
            </a:r>
            <a:r>
              <a:rPr lang="en-GB" altLang="de-DE" sz="1400" i="1">
                <a:latin typeface="Arial" charset="0"/>
              </a:rPr>
              <a:t>Ph</a:t>
            </a:r>
            <a:endParaRPr lang="en-US" altLang="de-DE" sz="1400" i="1">
              <a:latin typeface="Arial" charset="0"/>
            </a:endParaRPr>
          </a:p>
        </p:txBody>
      </p:sp>
      <p:sp>
        <p:nvSpPr>
          <p:cNvPr id="20485" name="Textfeld 1"/>
          <p:cNvSpPr txBox="1">
            <a:spLocks noChangeArrowheads="1"/>
          </p:cNvSpPr>
          <p:nvPr/>
        </p:nvSpPr>
        <p:spPr bwMode="auto">
          <a:xfrm>
            <a:off x="361950" y="347663"/>
            <a:ext cx="424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de-DE" sz="2400" b="1">
                <a:latin typeface="Arial" charset="0"/>
              </a:rPr>
              <a:t>Test Criterion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feld 3"/>
          <p:cNvSpPr txBox="1">
            <a:spLocks noChangeArrowheads="1"/>
          </p:cNvSpPr>
          <p:nvPr/>
        </p:nvSpPr>
        <p:spPr bwMode="auto">
          <a:xfrm>
            <a:off x="142875" y="58738"/>
            <a:ext cx="735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>
                <a:solidFill>
                  <a:schemeClr val="bg1"/>
                </a:solidFill>
                <a:latin typeface="Arial" charset="0"/>
              </a:rPr>
              <a:t>Results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28775"/>
            <a:ext cx="3027362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2711450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628775"/>
            <a:ext cx="2862263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5" descr="pallette_fr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628775"/>
            <a:ext cx="742950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WordArt 9"/>
          <p:cNvSpPr>
            <a:spLocks noChangeArrowheads="1" noChangeShapeType="1" noTextEdit="1"/>
          </p:cNvSpPr>
          <p:nvPr/>
        </p:nvSpPr>
        <p:spPr bwMode="auto">
          <a:xfrm>
            <a:off x="1403350" y="5229225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(a)</a:t>
            </a:r>
          </a:p>
        </p:txBody>
      </p:sp>
      <p:sp>
        <p:nvSpPr>
          <p:cNvPr id="21512" name="WordArt 10"/>
          <p:cNvSpPr>
            <a:spLocks noChangeArrowheads="1" noChangeShapeType="1" noTextEdit="1"/>
          </p:cNvSpPr>
          <p:nvPr/>
        </p:nvSpPr>
        <p:spPr bwMode="auto">
          <a:xfrm>
            <a:off x="4284663" y="5229225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(b)</a:t>
            </a:r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6877050" y="5229225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(c)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250825" y="763588"/>
            <a:ext cx="314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 sz="2400" b="1"/>
              <a:t>Signal turn indicator</a:t>
            </a:r>
            <a:endParaRPr lang="en-US" altLang="de-DE" sz="2400" b="1"/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0" y="58054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altLang="de-DE" sz="1400"/>
              <a:t>Luminance pictures (signal indicator) (a) mask, (b) luminance of signal, (c) luminance of phantom</a:t>
            </a:r>
            <a:r>
              <a:rPr lang="de-DE" altLang="de-DE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465</Words>
  <Application>Microsoft Office PowerPoint</Application>
  <PresentationFormat>On-screen Show (4:3)</PresentationFormat>
  <Paragraphs>120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ＭＳ Ｐゴシック</vt:lpstr>
      <vt:lpstr>Larissa-Design</vt:lpstr>
      <vt:lpstr>CorelDRAW 12.0 Graphic</vt:lpstr>
      <vt:lpstr>Microsoft Office Excel-Diagramm</vt:lpstr>
      <vt:lpstr>Microsoft Formel-Editor 3.0</vt:lpstr>
      <vt:lpstr>Status Report about the Investigations to the Test method For the Sun Load Impact  (Working Title „Phantom effect”)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Jebas</dc:creator>
  <cp:lastModifiedBy>Konstantin Glukhenkiy</cp:lastModifiedBy>
  <cp:revision>66</cp:revision>
  <dcterms:created xsi:type="dcterms:W3CDTF">2008-03-26T13:21:52Z</dcterms:created>
  <dcterms:modified xsi:type="dcterms:W3CDTF">2016-04-06T15:29:16Z</dcterms:modified>
</cp:coreProperties>
</file>