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5" r:id="rId6"/>
    <p:sldId id="263" r:id="rId7"/>
    <p:sldId id="264" r:id="rId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7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EB1C-372D-4248-A1BF-68E2D18B6ACD}" type="datetimeFigureOut">
              <a:rPr lang="en-IN" smtClean="0"/>
              <a:t>12-10-2016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2325-C861-4A9A-9A42-EE97AFEE44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008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EB1C-372D-4248-A1BF-68E2D18B6ACD}" type="datetimeFigureOut">
              <a:rPr lang="en-IN" smtClean="0"/>
              <a:t>12-10-2016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2325-C861-4A9A-9A42-EE97AFEE44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66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EB1C-372D-4248-A1BF-68E2D18B6ACD}" type="datetimeFigureOut">
              <a:rPr lang="en-IN" smtClean="0"/>
              <a:t>12-10-2016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2325-C861-4A9A-9A42-EE97AFEE44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425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EB1C-372D-4248-A1BF-68E2D18B6ACD}" type="datetimeFigureOut">
              <a:rPr lang="en-IN" smtClean="0"/>
              <a:t>12-10-2016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2325-C861-4A9A-9A42-EE97AFEE44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17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EB1C-372D-4248-A1BF-68E2D18B6ACD}" type="datetimeFigureOut">
              <a:rPr lang="en-IN" smtClean="0"/>
              <a:t>12-10-2016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2325-C861-4A9A-9A42-EE97AFEE44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080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EB1C-372D-4248-A1BF-68E2D18B6ACD}" type="datetimeFigureOut">
              <a:rPr lang="en-IN" smtClean="0"/>
              <a:t>12-10-2016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2325-C861-4A9A-9A42-EE97AFEE44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50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EB1C-372D-4248-A1BF-68E2D18B6ACD}" type="datetimeFigureOut">
              <a:rPr lang="en-IN" smtClean="0"/>
              <a:t>12-10-2016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2325-C861-4A9A-9A42-EE97AFEE44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204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EB1C-372D-4248-A1BF-68E2D18B6ACD}" type="datetimeFigureOut">
              <a:rPr lang="en-IN" smtClean="0"/>
              <a:t>12-10-2016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2325-C861-4A9A-9A42-EE97AFEE44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288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EB1C-372D-4248-A1BF-68E2D18B6ACD}" type="datetimeFigureOut">
              <a:rPr lang="en-IN" smtClean="0"/>
              <a:t>12-10-2016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2325-C861-4A9A-9A42-EE97AFEE44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654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EB1C-372D-4248-A1BF-68E2D18B6ACD}" type="datetimeFigureOut">
              <a:rPr lang="en-IN" smtClean="0"/>
              <a:t>12-10-2016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2325-C861-4A9A-9A42-EE97AFEE44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171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EB1C-372D-4248-A1BF-68E2D18B6ACD}" type="datetimeFigureOut">
              <a:rPr lang="en-IN" smtClean="0"/>
              <a:t>12-10-2016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2325-C861-4A9A-9A42-EE97AFEE44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917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EEB1C-372D-4248-A1BF-68E2D18B6ACD}" type="datetimeFigureOut">
              <a:rPr lang="en-IN" smtClean="0"/>
              <a:t>12-10-2016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2325-C861-4A9A-9A42-EE97AFEE44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648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700808"/>
            <a:ext cx="784887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India’s  comments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WP.29 document ECE/TRANS/WP.29/2016/21, which is based on                    ECE-TRANS-WP29-GRE-2015-37e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for Supplement 18 to the original series of amendments to Regulation No. 50 </a:t>
            </a:r>
            <a:endParaRPr lang="en-I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Position, stop, direction indicators lamps for mopeds and motorcycles)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 by the Working Party on Lighting and Light-Signalling)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 indicators </a:t>
            </a: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 in UN  R 50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913920"/>
              </p:ext>
            </p:extLst>
          </p:nvPr>
        </p:nvGraphicFramePr>
        <p:xfrm>
          <a:off x="539552" y="836712"/>
          <a:ext cx="8136904" cy="71647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54915"/>
                <a:gridCol w="4881989"/>
              </a:tblGrid>
              <a:tr h="0"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Transmitted by the expert from India</a:t>
                      </a:r>
                    </a:p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8985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Informal </a:t>
                      </a:r>
                      <a:r>
                        <a:rPr lang="en-IN" sz="14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</a:t>
                      </a:r>
                      <a:r>
                        <a:rPr lang="en-IN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GRE-76-05</a:t>
                      </a:r>
                      <a:endParaRPr lang="en-IN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8985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(76th session of GRE, </a:t>
                      </a:r>
                      <a:r>
                        <a:rPr lang="en-IN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25–28 </a:t>
                      </a: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October 2016</a:t>
                      </a: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 </a:t>
                      </a:r>
                      <a:endParaRPr lang="en-IN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8985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agenda items 7 (d) and 10) </a:t>
                      </a:r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7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5596" y="292954"/>
            <a:ext cx="7465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166843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developments in lighting, new designs of direction indicators with sequential activation are regulated in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regulations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provisions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sequential  direction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indicators in motor vehicles already exist in 4W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Regulation 6.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provisions of sequential direction indicators in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R 50 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UN R 53 were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adopted by GRE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its 74</a:t>
            </a:r>
            <a:r>
              <a:rPr lang="en-I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 held in October 2015 (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ECE-TRANS-WP29-GRE-2015-37e)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further considered in WP29 session in March 2016 vide documents ECE/TRANS/WP.29/2016/21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India wishes to submit following amendments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ECE/TRANS/WP.29/2016/21 </a:t>
            </a:r>
          </a:p>
        </p:txBody>
      </p:sp>
    </p:spTree>
    <p:extLst>
      <p:ext uri="{BB962C8B-B14F-4D97-AF65-F5344CB8AC3E}">
        <p14:creationId xmlns:p14="http://schemas.microsoft.com/office/powerpoint/2010/main" val="12100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44624"/>
            <a:ext cx="9036496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India’s comment on WP.29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ECE/TRANS/WP.29/2016/21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(India’s proposed changes  are marked in </a:t>
            </a:r>
            <a:r>
              <a:rPr lang="en-IN" sz="1400" b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strikethrough</a:t>
            </a: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deletions and  </a:t>
            </a:r>
            <a:r>
              <a:rPr lang="en-IN" sz="1200" b="1" i="1" dirty="0">
                <a:solidFill>
                  <a:srgbClr val="3333FF"/>
                </a:solidFill>
                <a:highlight>
                  <a:srgbClr val="FFFF00"/>
                </a:highlight>
                <a:latin typeface="Arial"/>
                <a:cs typeface="Times New Roman"/>
              </a:rPr>
              <a:t>yellow highlighted text  </a:t>
            </a:r>
            <a:r>
              <a: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additions) </a:t>
            </a:r>
            <a:endParaRPr lang="en-I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1050" b="1" i="1" dirty="0">
              <a:solidFill>
                <a:srgbClr val="3333FF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239" y="692696"/>
            <a:ext cx="8496943" cy="538609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IN" sz="1400" i="1" dirty="0">
                <a:solidFill>
                  <a:srgbClr val="000000"/>
                </a:solidFill>
                <a:latin typeface="Times New Roman"/>
              </a:rPr>
              <a:t>Paragraph 2.2., insert a new item (c)</a:t>
            </a:r>
            <a:r>
              <a:rPr lang="en-IN" sz="1400" dirty="0">
                <a:solidFill>
                  <a:srgbClr val="000000"/>
                </a:solidFill>
                <a:latin typeface="Times New Roman"/>
              </a:rPr>
              <a:t>, to read: </a:t>
            </a:r>
          </a:p>
          <a:p>
            <a:r>
              <a:rPr lang="en-IN" sz="1400" dirty="0">
                <a:solidFill>
                  <a:srgbClr val="000000"/>
                </a:solidFill>
                <a:latin typeface="Times New Roman"/>
              </a:rPr>
              <a:t>"2.2</a:t>
            </a:r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.	 </a:t>
            </a:r>
            <a:r>
              <a:rPr lang="en-IN" sz="1400" dirty="0">
                <a:solidFill>
                  <a:srgbClr val="000000"/>
                </a:solidFill>
                <a:latin typeface="Times New Roman"/>
              </a:rPr>
              <a:t>… </a:t>
            </a:r>
          </a:p>
          <a:p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	(</a:t>
            </a:r>
            <a:r>
              <a:rPr lang="en-IN" sz="1400" dirty="0">
                <a:solidFill>
                  <a:srgbClr val="000000"/>
                </a:solidFill>
                <a:latin typeface="Times New Roman"/>
              </a:rPr>
              <a:t>c) The sequential activation of light sources, if any. </a:t>
            </a:r>
          </a:p>
          <a:p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	… </a:t>
            </a:r>
            <a:r>
              <a:rPr lang="en-IN" sz="1400" dirty="0">
                <a:solidFill>
                  <a:srgbClr val="000000"/>
                </a:solidFill>
                <a:latin typeface="Times New Roman"/>
              </a:rPr>
              <a:t>" </a:t>
            </a:r>
          </a:p>
          <a:p>
            <a:endParaRPr lang="en-IN" sz="300" i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n-IN" sz="1400" i="1" dirty="0" smtClean="0">
                <a:solidFill>
                  <a:srgbClr val="000000"/>
                </a:solidFill>
                <a:latin typeface="Times New Roman"/>
              </a:rPr>
              <a:t>Insert </a:t>
            </a:r>
            <a:r>
              <a:rPr lang="en-IN" sz="1400" i="1" dirty="0">
                <a:solidFill>
                  <a:srgbClr val="000000"/>
                </a:solidFill>
                <a:latin typeface="Times New Roman"/>
              </a:rPr>
              <a:t>a new paragraph 6.8., </a:t>
            </a:r>
            <a:r>
              <a:rPr lang="en-IN" sz="1400" dirty="0">
                <a:solidFill>
                  <a:srgbClr val="000000"/>
                </a:solidFill>
                <a:latin typeface="Times New Roman"/>
              </a:rPr>
              <a:t>to read: </a:t>
            </a:r>
          </a:p>
          <a:p>
            <a:r>
              <a:rPr lang="en-IN" sz="1400" dirty="0">
                <a:solidFill>
                  <a:srgbClr val="000000"/>
                </a:solidFill>
                <a:latin typeface="Times New Roman"/>
              </a:rPr>
              <a:t>"6.8. </a:t>
            </a:r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	For </a:t>
            </a:r>
            <a:r>
              <a:rPr lang="en-IN" sz="1400" dirty="0">
                <a:solidFill>
                  <a:srgbClr val="000000"/>
                </a:solidFill>
                <a:latin typeface="Times New Roman"/>
              </a:rPr>
              <a:t>direction indicator lamps of categories 11, 11a, 11b, 11c or 12 the flash may be  </a:t>
            </a:r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produced </a:t>
            </a:r>
            <a:r>
              <a:rPr lang="en-IN" sz="1400" dirty="0">
                <a:solidFill>
                  <a:srgbClr val="000000"/>
                </a:solidFill>
                <a:latin typeface="Times New Roman"/>
              </a:rPr>
              <a:t>by </a:t>
            </a:r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	sequential </a:t>
            </a:r>
            <a:r>
              <a:rPr lang="en-IN" sz="1400" dirty="0">
                <a:solidFill>
                  <a:srgbClr val="000000"/>
                </a:solidFill>
                <a:latin typeface="Times New Roman"/>
              </a:rPr>
              <a:t>activation of their light sources if the following conditions are </a:t>
            </a:r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	met</a:t>
            </a:r>
            <a:r>
              <a:rPr lang="en-IN" sz="1400" dirty="0">
                <a:solidFill>
                  <a:srgbClr val="000000"/>
                </a:solidFill>
                <a:latin typeface="Times New Roman"/>
              </a:rPr>
              <a:t>: </a:t>
            </a:r>
          </a:p>
          <a:p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	(</a:t>
            </a:r>
            <a:r>
              <a:rPr lang="en-IN" sz="1400" dirty="0">
                <a:solidFill>
                  <a:srgbClr val="000000"/>
                </a:solidFill>
                <a:latin typeface="Times New Roman"/>
              </a:rPr>
              <a:t>a</a:t>
            </a:r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)    Each </a:t>
            </a:r>
            <a:r>
              <a:rPr lang="en-IN" sz="1400" dirty="0">
                <a:solidFill>
                  <a:srgbClr val="000000"/>
                </a:solidFill>
                <a:latin typeface="Times New Roman"/>
              </a:rPr>
              <a:t>light source, after its activation, shall remain lit until the end of the ON cycle; </a:t>
            </a:r>
            <a:endParaRPr lang="en-IN" sz="14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	(</a:t>
            </a:r>
            <a:r>
              <a:rPr lang="en-IN" sz="1400" dirty="0">
                <a:solidFill>
                  <a:srgbClr val="000000"/>
                </a:solidFill>
                <a:latin typeface="Times New Roman"/>
              </a:rPr>
              <a:t>b</a:t>
            </a:r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)   </a:t>
            </a:r>
            <a:r>
              <a:rPr lang="en-IN" sz="1400" dirty="0">
                <a:solidFill>
                  <a:srgbClr val="000000"/>
                </a:solidFill>
                <a:latin typeface="Times New Roman"/>
              </a:rPr>
              <a:t>The sequence of activation of the light sources shall proceed in a uniform progressive </a:t>
            </a:r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	     	        manner </a:t>
            </a:r>
            <a:r>
              <a:rPr lang="en-IN" sz="1400" dirty="0">
                <a:solidFill>
                  <a:srgbClr val="000000"/>
                </a:solidFill>
                <a:latin typeface="Times New Roman"/>
              </a:rPr>
              <a:t>from inboard towards the outboard edge of the apparent surface; </a:t>
            </a:r>
          </a:p>
          <a:p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	(</a:t>
            </a:r>
            <a:r>
              <a:rPr lang="en-IN" sz="1400" dirty="0">
                <a:solidFill>
                  <a:srgbClr val="000000"/>
                </a:solidFill>
                <a:latin typeface="Times New Roman"/>
              </a:rPr>
              <a:t>c</a:t>
            </a:r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)   </a:t>
            </a:r>
            <a:r>
              <a:rPr lang="en-IN" sz="1400" dirty="0">
                <a:solidFill>
                  <a:srgbClr val="000000"/>
                </a:solidFill>
                <a:latin typeface="Times New Roman"/>
              </a:rPr>
              <a:t>It shall be one continuous line without repeat alternation in the vertical direction (e.g. </a:t>
            </a:r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 no </a:t>
            </a:r>
            <a:r>
              <a:rPr lang="en-IN" sz="1400" dirty="0">
                <a:solidFill>
                  <a:srgbClr val="000000"/>
                </a:solidFill>
                <a:latin typeface="Times New Roman"/>
              </a:rPr>
              <a:t>waves); </a:t>
            </a:r>
          </a:p>
          <a:p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	(</a:t>
            </a:r>
            <a:r>
              <a:rPr lang="en-IN" sz="1400" dirty="0">
                <a:solidFill>
                  <a:srgbClr val="000000"/>
                </a:solidFill>
                <a:latin typeface="Times New Roman"/>
              </a:rPr>
              <a:t>d</a:t>
            </a:r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)   The </a:t>
            </a:r>
            <a:r>
              <a:rPr lang="en-IN" sz="1400" dirty="0">
                <a:solidFill>
                  <a:srgbClr val="000000"/>
                </a:solidFill>
                <a:latin typeface="Times New Roman"/>
              </a:rPr>
              <a:t>variation shall finish no more than 200 </a:t>
            </a:r>
            <a:r>
              <a:rPr lang="en-IN" sz="1400" dirty="0" err="1">
                <a:solidFill>
                  <a:srgbClr val="000000"/>
                </a:solidFill>
                <a:latin typeface="Times New Roman"/>
              </a:rPr>
              <a:t>ms</a:t>
            </a:r>
            <a:r>
              <a:rPr lang="en-IN" sz="1400" dirty="0">
                <a:solidFill>
                  <a:srgbClr val="000000"/>
                </a:solidFill>
                <a:latin typeface="Times New Roman"/>
              </a:rPr>
              <a:t> after the beginning of the ON cycle; </a:t>
            </a:r>
          </a:p>
          <a:p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IN" sz="1400" strike="sngStrike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IN" sz="1400" strike="sngStrike" dirty="0">
                <a:solidFill>
                  <a:srgbClr val="000000"/>
                </a:solidFill>
                <a:latin typeface="Times New Roman"/>
              </a:rPr>
              <a:t>e) </a:t>
            </a:r>
            <a:r>
              <a:rPr lang="en-IN" sz="1400" strike="sngStrike" dirty="0" smtClean="0">
                <a:solidFill>
                  <a:srgbClr val="000000"/>
                </a:solidFill>
                <a:latin typeface="Times New Roman"/>
              </a:rPr>
              <a:t>  For </a:t>
            </a:r>
            <a:r>
              <a:rPr lang="en-IN" sz="1400" strike="sngStrike" dirty="0">
                <a:solidFill>
                  <a:srgbClr val="000000"/>
                </a:solidFill>
                <a:latin typeface="Times New Roman"/>
              </a:rPr>
              <a:t>the orthogonal projection in the direction of the axis of reference of a rectangle, </a:t>
            </a:r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        	        	       </a:t>
            </a:r>
            <a:r>
              <a:rPr lang="en-IN" sz="1400" strike="sngStrike" dirty="0" smtClean="0">
                <a:solidFill>
                  <a:srgbClr val="000000"/>
                </a:solidFill>
                <a:latin typeface="Times New Roman"/>
              </a:rPr>
              <a:t>circumscribing </a:t>
            </a:r>
            <a:r>
              <a:rPr lang="en-IN" sz="1400" strike="sngStrike" dirty="0">
                <a:solidFill>
                  <a:srgbClr val="000000"/>
                </a:solidFill>
                <a:latin typeface="Times New Roman"/>
              </a:rPr>
              <a:t>the apparent surface of the direction indicator shall have its longer </a:t>
            </a:r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IN" sz="1400" strike="sngStrike" dirty="0" smtClean="0">
                <a:solidFill>
                  <a:srgbClr val="000000"/>
                </a:solidFill>
                <a:latin typeface="Times New Roman"/>
              </a:rPr>
              <a:t>sides </a:t>
            </a:r>
            <a:r>
              <a:rPr lang="en-IN" sz="1400" strike="sngStrike" dirty="0">
                <a:solidFill>
                  <a:srgbClr val="000000"/>
                </a:solidFill>
                <a:latin typeface="Times New Roman"/>
              </a:rPr>
              <a:t>parallel to </a:t>
            </a:r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	       </a:t>
            </a:r>
            <a:r>
              <a:rPr lang="en-IN" sz="1400" strike="sngStrike" dirty="0" smtClean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IN" sz="1400" strike="sngStrike" dirty="0">
                <a:solidFill>
                  <a:srgbClr val="000000"/>
                </a:solidFill>
                <a:latin typeface="Times New Roman"/>
              </a:rPr>
              <a:t>H-plane, the ratio of the horizontal to the vertical sides shall not </a:t>
            </a:r>
            <a:r>
              <a:rPr lang="en-IN" sz="1400" strike="sngStrike" dirty="0" smtClean="0">
                <a:solidFill>
                  <a:srgbClr val="000000"/>
                </a:solidFill>
                <a:latin typeface="Times New Roman"/>
              </a:rPr>
              <a:t>be </a:t>
            </a:r>
            <a:r>
              <a:rPr lang="en-IN" sz="1400" strike="sngStrike" dirty="0">
                <a:solidFill>
                  <a:srgbClr val="000000"/>
                </a:solidFill>
                <a:latin typeface="Times New Roman"/>
              </a:rPr>
              <a:t>less than 1.7. </a:t>
            </a:r>
          </a:p>
          <a:p>
            <a:r>
              <a:rPr lang="en-IN" sz="900" dirty="0" smtClean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r>
              <a:rPr lang="en-IN" sz="1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Compliance </a:t>
            </a:r>
            <a:r>
              <a:rPr lang="en-IN" sz="1400" dirty="0">
                <a:solidFill>
                  <a:srgbClr val="000000"/>
                </a:solidFill>
                <a:latin typeface="Times New Roman"/>
              </a:rPr>
              <a:t>with the conditions mentioned above shall be verified in flashing mode</a:t>
            </a:r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en-IN" sz="1400" strike="sngStrike" dirty="0" smtClean="0">
                <a:solidFill>
                  <a:srgbClr val="000000"/>
                </a:solidFill>
                <a:latin typeface="Times New Roman"/>
              </a:rPr>
              <a:t>“</a:t>
            </a:r>
          </a:p>
          <a:p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400" b="1" i="1" dirty="0" smtClean="0">
                <a:solidFill>
                  <a:srgbClr val="3333FF"/>
                </a:solidFill>
                <a:highlight>
                  <a:srgbClr val="FFFF00"/>
                </a:highlight>
                <a:latin typeface="Arial"/>
                <a:cs typeface="Times New Roman"/>
              </a:rPr>
              <a:t>	</a:t>
            </a:r>
            <a:r>
              <a:rPr lang="en-US" sz="1200" b="1" i="1" dirty="0" smtClean="0">
                <a:solidFill>
                  <a:srgbClr val="3333FF"/>
                </a:solidFill>
                <a:highlight>
                  <a:srgbClr val="FFFF00"/>
                </a:highlight>
                <a:latin typeface="Arial"/>
                <a:cs typeface="Times New Roman"/>
              </a:rPr>
              <a:t>Note</a:t>
            </a:r>
            <a:r>
              <a:rPr lang="en-US" sz="1200" b="1" i="1" dirty="0">
                <a:solidFill>
                  <a:srgbClr val="3333FF"/>
                </a:solidFill>
                <a:highlight>
                  <a:srgbClr val="FFFF00"/>
                </a:highlight>
                <a:latin typeface="Arial"/>
                <a:cs typeface="Times New Roman"/>
              </a:rPr>
              <a:t>: </a:t>
            </a:r>
            <a:r>
              <a:rPr lang="en-US" sz="1200" b="1" i="1" dirty="0" smtClean="0">
                <a:solidFill>
                  <a:srgbClr val="3333FF"/>
                </a:solidFill>
                <a:highlight>
                  <a:srgbClr val="FFFF00"/>
                </a:highlight>
                <a:latin typeface="Arial"/>
                <a:cs typeface="Times New Roman"/>
              </a:rPr>
              <a:t> For </a:t>
            </a:r>
            <a:r>
              <a:rPr lang="en-US" sz="1200" b="1" i="1" dirty="0">
                <a:solidFill>
                  <a:srgbClr val="3333FF"/>
                </a:solidFill>
                <a:highlight>
                  <a:srgbClr val="FFFF00"/>
                </a:highlight>
                <a:latin typeface="Arial"/>
                <a:cs typeface="Times New Roman"/>
              </a:rPr>
              <a:t>photometric measurement, </a:t>
            </a:r>
            <a:r>
              <a:rPr lang="en-US" sz="1200" b="1" i="1" dirty="0" smtClean="0">
                <a:solidFill>
                  <a:srgbClr val="3333FF"/>
                </a:solidFill>
                <a:highlight>
                  <a:srgbClr val="FFFF00"/>
                </a:highlight>
                <a:latin typeface="Arial"/>
                <a:cs typeface="Times New Roman"/>
              </a:rPr>
              <a:t>a  </a:t>
            </a:r>
            <a:r>
              <a:rPr lang="en-US" sz="1200" b="1" i="1" dirty="0">
                <a:solidFill>
                  <a:srgbClr val="3333FF"/>
                </a:solidFill>
                <a:highlight>
                  <a:srgbClr val="FFFF00"/>
                </a:highlight>
                <a:latin typeface="Arial"/>
                <a:cs typeface="Times New Roman"/>
              </a:rPr>
              <a:t>flashing mode means a </a:t>
            </a:r>
            <a:r>
              <a:rPr lang="en-US" sz="1200" b="1" i="1" dirty="0" smtClean="0">
                <a:solidFill>
                  <a:srgbClr val="3333FF"/>
                </a:solidFill>
                <a:highlight>
                  <a:srgbClr val="FFFF00"/>
                </a:highlight>
                <a:latin typeface="Arial"/>
                <a:cs typeface="Times New Roman"/>
              </a:rPr>
              <a:t>phase where </a:t>
            </a:r>
            <a:r>
              <a:rPr lang="en-US" sz="1200" b="1" i="1" dirty="0">
                <a:solidFill>
                  <a:srgbClr val="3333FF"/>
                </a:solidFill>
                <a:highlight>
                  <a:srgbClr val="FFFF00"/>
                </a:highlight>
                <a:latin typeface="Arial"/>
                <a:cs typeface="Times New Roman"/>
              </a:rPr>
              <a:t>all the light sources of </a:t>
            </a:r>
            <a:r>
              <a:rPr lang="en-US" sz="1200" b="1" i="1" dirty="0" smtClean="0">
                <a:solidFill>
                  <a:srgbClr val="3333FF"/>
                </a:solidFill>
                <a:highlight>
                  <a:srgbClr val="FFFF00"/>
                </a:highlight>
                <a:latin typeface="Arial"/>
                <a:cs typeface="Times New Roman"/>
              </a:rPr>
              <a:t> 	a </a:t>
            </a:r>
            <a:r>
              <a:rPr lang="en-US" sz="1200" b="1" i="1" dirty="0">
                <a:solidFill>
                  <a:srgbClr val="3333FF"/>
                </a:solidFill>
                <a:highlight>
                  <a:srgbClr val="FFFF00"/>
                </a:highlight>
                <a:latin typeface="Arial"/>
                <a:cs typeface="Times New Roman"/>
              </a:rPr>
              <a:t>sequential direction indicator are activated and remain continuously ON during photometric 	measurements.” </a:t>
            </a:r>
            <a:r>
              <a:rPr lang="en-US" sz="1200" b="1" i="1" dirty="0" smtClean="0">
                <a:solidFill>
                  <a:srgbClr val="3333FF"/>
                </a:solidFill>
                <a:highlight>
                  <a:srgbClr val="FFFF00"/>
                </a:highlight>
                <a:latin typeface="Arial"/>
                <a:cs typeface="Times New Roman"/>
              </a:rPr>
              <a:t> </a:t>
            </a:r>
            <a:endParaRPr lang="en-US" sz="1200" b="1" i="1" dirty="0">
              <a:solidFill>
                <a:srgbClr val="3333FF"/>
              </a:solidFill>
              <a:highlight>
                <a:srgbClr val="FFFF00"/>
              </a:highlight>
              <a:latin typeface="Arial"/>
              <a:cs typeface="Times New Roman"/>
            </a:endParaRPr>
          </a:p>
          <a:p>
            <a:r>
              <a:rPr lang="en-IN" sz="1400" i="1" dirty="0" smtClean="0">
                <a:latin typeface="Times New Roman"/>
              </a:rPr>
              <a:t>Annex </a:t>
            </a:r>
            <a:r>
              <a:rPr lang="en-IN" sz="1400" i="1" dirty="0">
                <a:latin typeface="Times New Roman"/>
              </a:rPr>
              <a:t>2, item 9., </a:t>
            </a:r>
            <a:r>
              <a:rPr lang="en-IN" sz="1400" dirty="0">
                <a:latin typeface="Times New Roman"/>
              </a:rPr>
              <a:t>amend to read: </a:t>
            </a:r>
          </a:p>
          <a:p>
            <a:r>
              <a:rPr lang="en-IN" sz="1400" dirty="0">
                <a:latin typeface="Times New Roman"/>
              </a:rPr>
              <a:t>"9. </a:t>
            </a:r>
            <a:r>
              <a:rPr lang="en-IN" sz="1400" dirty="0" smtClean="0">
                <a:latin typeface="Times New Roman"/>
              </a:rPr>
              <a:t>	Concise </a:t>
            </a:r>
            <a:r>
              <a:rPr lang="en-IN" sz="1400" dirty="0">
                <a:latin typeface="Times New Roman"/>
              </a:rPr>
              <a:t>description:3 </a:t>
            </a:r>
          </a:p>
          <a:p>
            <a:r>
              <a:rPr lang="en-IN" sz="1400" dirty="0" smtClean="0">
                <a:latin typeface="Times New Roman"/>
              </a:rPr>
              <a:t>	… </a:t>
            </a:r>
            <a:endParaRPr lang="en-IN" sz="1400" dirty="0">
              <a:latin typeface="Times New Roman"/>
            </a:endParaRPr>
          </a:p>
          <a:p>
            <a:r>
              <a:rPr lang="en-IN" sz="1400" dirty="0" smtClean="0">
                <a:latin typeface="Times New Roman"/>
              </a:rPr>
              <a:t>	Stop </a:t>
            </a:r>
            <a:r>
              <a:rPr lang="en-IN" sz="1400" dirty="0">
                <a:latin typeface="Times New Roman"/>
              </a:rPr>
              <a:t>lamp: yes/ no 2 </a:t>
            </a:r>
          </a:p>
          <a:p>
            <a:r>
              <a:rPr lang="en-IN" sz="1400" dirty="0" smtClean="0">
                <a:solidFill>
                  <a:srgbClr val="000000"/>
                </a:solidFill>
                <a:latin typeface="Times New Roman"/>
              </a:rPr>
              <a:t>	Sequential </a:t>
            </a:r>
            <a:r>
              <a:rPr lang="en-IN" sz="1400" dirty="0">
                <a:solidFill>
                  <a:srgbClr val="000000"/>
                </a:solidFill>
                <a:latin typeface="Times New Roman"/>
              </a:rPr>
              <a:t>activation of light sources (see paragraph 6.8. of this Regulation): yes/no 2 " 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6073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116632"/>
            <a:ext cx="76328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Justification for Deletion </a:t>
            </a:r>
            <a:r>
              <a:rPr lang="en-I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condition (e) of  </a:t>
            </a:r>
            <a:r>
              <a:rPr lang="en-I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ECE/TRANS/WP.29/2016/21    </a:t>
            </a:r>
            <a:r>
              <a:rPr lang="en-I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(1/2) 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476672"/>
            <a:ext cx="88569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IN" sz="1600" dirty="0" smtClean="0">
                <a:effectLst/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Conditions (a) to (e) in document ECE/TRANS/WP.29/2016/21 are taken from Para 5.6 of UN R6. </a:t>
            </a:r>
            <a:endParaRPr lang="en-IN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IN" sz="1600" dirty="0" smtClean="0">
                <a:effectLst/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Apart of conditions (a) to (d), compliance to condition (e) is also possible in case of 4 </a:t>
            </a:r>
            <a:r>
              <a:rPr lang="en-IN" sz="1600" dirty="0" smtClean="0"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wheelers because </a:t>
            </a:r>
            <a:r>
              <a:rPr lang="en-IN" sz="1600" dirty="0"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of their larger widths and space available at front and rear</a:t>
            </a:r>
            <a:r>
              <a:rPr lang="en-IN" sz="1600" dirty="0" smtClean="0"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. </a:t>
            </a:r>
            <a:r>
              <a:rPr lang="en-IN" sz="1600" i="1" dirty="0" smtClean="0">
                <a:effectLst/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(especially </a:t>
            </a:r>
            <a:r>
              <a:rPr lang="en-IN" sz="1600" i="1" dirty="0" smtClean="0"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a ratio of 1.7 for a direction </a:t>
            </a:r>
            <a:r>
              <a:rPr lang="en-IN" sz="1600" i="1" dirty="0"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indicator </a:t>
            </a:r>
            <a:r>
              <a:rPr lang="en-IN" sz="1600" i="1" dirty="0" smtClean="0"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apparent surface </a:t>
            </a:r>
            <a:r>
              <a:rPr lang="en-IN" sz="1600" i="1" dirty="0" smtClean="0">
                <a:solidFill>
                  <a:srgbClr val="000000"/>
                </a:solidFill>
                <a:latin typeface="Times New Roman"/>
              </a:rPr>
              <a:t>orthogonal projection rectangle sides  (</a:t>
            </a:r>
            <a:r>
              <a:rPr lang="en-IN" sz="1600" i="1" dirty="0" smtClean="0">
                <a:effectLst/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horizontal side / Vertical side = L/H ratio)</a:t>
            </a:r>
            <a:endParaRPr lang="en-IN" sz="1600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IN" sz="1600" dirty="0" smtClean="0">
                <a:effectLst/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However, this condition (e) is difficult to comply-with in case of two wheelers due to the following reasons:</a:t>
            </a:r>
            <a:endParaRPr lang="en-IN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IN" sz="1600" dirty="0" smtClean="0">
                <a:effectLst/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Two wheelers body  widths, where direction indicators are generally mounted, are about 390mm-480mm at front and 320 mm-370 mm at rear</a:t>
            </a:r>
            <a:r>
              <a:rPr lang="en-IN" sz="1600" i="1" dirty="0" smtClean="0">
                <a:effectLst/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 (see examples in slide          )</a:t>
            </a:r>
          </a:p>
          <a:p>
            <a:pPr marL="742950" lvl="1" indent="-28575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IN" sz="1600" dirty="0" smtClean="0">
                <a:effectLst/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ECE R53 mandates minimum separation distance between inner edges of illuminating surfaces as 240mm for front direction indicators and 180mm for rear direction indicators.</a:t>
            </a:r>
            <a:endParaRPr lang="en-IN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IN" sz="1600" dirty="0" smtClean="0">
                <a:effectLst/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This leaves </a:t>
            </a:r>
            <a:r>
              <a:rPr lang="en-IN" sz="1600" dirty="0"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only about </a:t>
            </a:r>
            <a:r>
              <a:rPr lang="en-IN" sz="1600" dirty="0" smtClean="0"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75mm-120mm </a:t>
            </a:r>
            <a:r>
              <a:rPr lang="en-IN" sz="1600" dirty="0"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for front </a:t>
            </a:r>
            <a:r>
              <a:rPr lang="en-IN" sz="1600" dirty="0" smtClean="0"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indicator </a:t>
            </a:r>
            <a:r>
              <a:rPr lang="en-IN" sz="1600" dirty="0"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and </a:t>
            </a:r>
            <a:r>
              <a:rPr lang="en-IN" sz="1600" dirty="0" smtClean="0"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70mm–95mm </a:t>
            </a:r>
            <a:r>
              <a:rPr lang="en-IN" sz="1600" dirty="0"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for rear </a:t>
            </a:r>
            <a:r>
              <a:rPr lang="en-IN" sz="1600" dirty="0" smtClean="0"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indicator as available space </a:t>
            </a:r>
            <a:r>
              <a:rPr lang="en-IN" sz="1600" dirty="0" smtClean="0">
                <a:effectLst/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on each side (LH &amp; RH) for designing / placing direction indicators. </a:t>
            </a:r>
          </a:p>
          <a:p>
            <a:pPr marL="742950" lvl="1" indent="-28575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IN" sz="1600" dirty="0" smtClean="0">
                <a:effectLst/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This is especially the case for vehicles like scooters and motorcycles with fairing, wherein many designs of the direction indicators are packaged as part of the body panels/fairing elements.</a:t>
            </a:r>
            <a:endParaRPr lang="en-IN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IN" sz="1600" dirty="0" smtClean="0">
                <a:effectLst/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In such cases, in order to differentiate one product from another, and/or to make progression on design and layout, the designer would want to make direction indicators with differing sizes and shapes of apparent surfaces including their orientation of length and widths.</a:t>
            </a:r>
            <a:endParaRPr lang="en-IN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IN" sz="1600" dirty="0" smtClean="0">
                <a:effectLst/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The requirement as in condition (e) of ECE/TRANS/WP.29/ 2016/21 takes away such freedom and would be restrictive in design expressions and options.</a:t>
            </a:r>
            <a:endParaRPr lang="en-IN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7287769" y="305345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86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3" y="380724"/>
            <a:ext cx="8856983" cy="6660798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  <a:buAutoNum type="arabicPeriod" startAt="4"/>
            </a:pPr>
            <a:r>
              <a:rPr lang="en-IN" sz="15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 intent of an approaching / preceding vehicle to turn either to the right or left is recognised by the driver/rider of any other vehicle by recognising on which side of the vehicle w.r.t. its Longitudinal Median Plane -(LMP) a direction indicator is flashing.</a:t>
            </a:r>
          </a:p>
          <a:p>
            <a:pPr marL="342900" lvl="0" indent="-34290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  <a:buAutoNum type="arabicPeriod" startAt="4"/>
            </a:pPr>
            <a:r>
              <a:rPr lang="en-IN" sz="15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Such a recognition on which side of the vehicle  a direction indicator is flashing is also aided by recognising the same w.r.t. vehicle features like headlamp or tail lamp which are normally mounted on LMP.</a:t>
            </a:r>
          </a:p>
          <a:p>
            <a:pPr marL="342900" lvl="0" indent="-34290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  <a:buAutoNum type="arabicPeriod" startAt="4"/>
            </a:pPr>
            <a:r>
              <a:rPr lang="en-IN" sz="15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Once the side of the flashing is recognised as above, both regular flash activation and sequential flash activation, get recognised equally correctly.</a:t>
            </a:r>
          </a:p>
          <a:p>
            <a:pPr marL="342900" lvl="0" indent="-34290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  <a:buAutoNum type="arabicPeriod" startAt="4"/>
            </a:pPr>
            <a:r>
              <a:rPr lang="en-IN" sz="15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In regular  blinkers, there is no length to height ratio requirements in the regulations. </a:t>
            </a:r>
            <a:endParaRPr lang="en-IN" sz="15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  <a:buAutoNum type="arabicPeriod" startAt="4"/>
            </a:pPr>
            <a:r>
              <a:rPr lang="en-IN" sz="15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In order to demonstrate the above, comparative flashing of </a:t>
            </a:r>
            <a:r>
              <a:rPr lang="en-IN" sz="15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sequential direction indicators </a:t>
            </a:r>
            <a:r>
              <a:rPr lang="en-IN" sz="15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with L/H ratio &lt; 1 </a:t>
            </a:r>
            <a:r>
              <a:rPr lang="en-IN" sz="15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and </a:t>
            </a:r>
            <a:r>
              <a:rPr lang="en-IN" sz="15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ratio=1.7 </a:t>
            </a:r>
            <a:r>
              <a:rPr lang="en-IN" sz="15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can </a:t>
            </a:r>
            <a:r>
              <a:rPr lang="en-IN" sz="15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be seen in this video.</a:t>
            </a:r>
          </a:p>
          <a:p>
            <a:pPr lvl="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</a:pPr>
            <a:endParaRPr lang="en-IN" sz="1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</a:pPr>
            <a:endParaRPr lang="en-IN" sz="1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</a:pPr>
            <a:endParaRPr lang="en-IN" sz="1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</a:pPr>
            <a:endParaRPr lang="en-IN" sz="1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</a:pPr>
            <a:endParaRPr lang="en-IN" sz="1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</a:pPr>
            <a:endParaRPr lang="en-IN" sz="1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</a:pPr>
            <a:endParaRPr lang="en-IN" sz="1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</a:pPr>
            <a:endParaRPr lang="en-IN" sz="1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</a:pPr>
            <a:endParaRPr lang="en-IN" sz="1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</a:pPr>
            <a:endParaRPr lang="en-IN" sz="1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</a:pPr>
            <a:endParaRPr lang="en-IN" sz="1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</a:pPr>
            <a:endParaRPr lang="en-IN" sz="1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</a:pPr>
            <a:endParaRPr lang="en-IN" sz="1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</a:pPr>
            <a:endParaRPr lang="en-IN" sz="1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</a:pPr>
            <a:endParaRPr lang="en-IN" sz="1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</a:pPr>
            <a:endParaRPr lang="en-IN" sz="1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</a:pPr>
            <a:endParaRPr lang="en-IN" sz="1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</a:pPr>
            <a:endParaRPr lang="en-IN" sz="1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</a:pPr>
            <a:endParaRPr lang="en-IN" sz="1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</a:pPr>
            <a:endParaRPr lang="en-IN" sz="1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  <a:buAutoNum type="arabicPeriod" startAt="8"/>
            </a:pPr>
            <a:r>
              <a:rPr lang="en-IN" sz="15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It can be observed from video that, the recognition of the intended direction to turn right or left is not diluted in any way by the sequential activation with a configuration (L/H ratio &lt;1) shown in left side in this video.</a:t>
            </a:r>
          </a:p>
          <a:p>
            <a:pPr marL="342900" lvl="0" indent="-342900" algn="just">
              <a:lnSpc>
                <a:spcPct val="115000"/>
              </a:lnSpc>
              <a:spcBef>
                <a:spcPts val="100"/>
              </a:spcBef>
              <a:spcAft>
                <a:spcPts val="300"/>
              </a:spcAft>
              <a:buAutoNum type="arabicPeriod" startAt="9"/>
            </a:pPr>
            <a:r>
              <a:rPr lang="en-IN" sz="15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From the above it is clear that, in both the above configurations the intended direction is recognised equally and correctly.</a:t>
            </a:r>
            <a:endParaRPr lang="en-IN" sz="15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00"/>
              </a:spcBef>
            </a:pPr>
            <a:r>
              <a:rPr lang="en-IN" sz="15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In view of the above, </a:t>
            </a:r>
            <a:r>
              <a:rPr lang="en-IN" sz="1500" b="1" dirty="0">
                <a:solidFill>
                  <a:srgbClr val="0033CC"/>
                </a:solidFill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it is proposed that condition (e) </a:t>
            </a:r>
            <a:r>
              <a:rPr lang="en-IN" sz="15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may be deleted from clause 6.8 of this document in UN </a:t>
            </a:r>
            <a:r>
              <a:rPr lang="en-IN" sz="1500" b="1" dirty="0">
                <a:solidFill>
                  <a:srgbClr val="0033CC"/>
                </a:solidFill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R50</a:t>
            </a:r>
            <a:r>
              <a:rPr lang="en-IN" sz="15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100"/>
              </a:spcBef>
            </a:pPr>
            <a:r>
              <a:rPr lang="en-IN" sz="15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Also for better clarity</a:t>
            </a:r>
            <a:r>
              <a:rPr lang="en-IN" sz="1500" b="1" dirty="0">
                <a:solidFill>
                  <a:srgbClr val="0033CC"/>
                </a:solidFill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, explanatory note is proposed </a:t>
            </a:r>
            <a:r>
              <a:rPr lang="en-IN" sz="15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under Para 6.8</a:t>
            </a:r>
            <a:r>
              <a:rPr lang="en-IN" sz="1500" b="1" dirty="0">
                <a:solidFill>
                  <a:srgbClr val="0033CC"/>
                </a:solidFill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 </a:t>
            </a:r>
            <a:r>
              <a:rPr lang="en-IN" sz="15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for ‘flashing mode condition’ during  photometric measurement</a:t>
            </a:r>
            <a:r>
              <a:rPr lang="en-IN" sz="1500" b="1" dirty="0">
                <a:solidFill>
                  <a:srgbClr val="0033CC"/>
                </a:solidFill>
                <a:latin typeface="Times New Roman" panose="02020603050405020304" pitchFamily="18" charset="0"/>
                <a:ea typeface="MingLiU-ExtB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93824" y="44624"/>
            <a:ext cx="8029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Justification for Deletion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condition (e) of 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ECE/TRANS/WP.29/2016/21    </a:t>
            </a:r>
            <a:r>
              <a:rPr lang="en-I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(2/2)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42677" y="3142930"/>
            <a:ext cx="0" cy="1180238"/>
          </a:xfrm>
          <a:prstGeom prst="line">
            <a:avLst/>
          </a:prstGeom>
          <a:ln>
            <a:solidFill>
              <a:schemeClr val="bg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54532" y="4166307"/>
            <a:ext cx="524723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en-IN" sz="800" dirty="0" smtClean="0">
                <a:solidFill>
                  <a:schemeClr val="bg1"/>
                </a:solidFill>
              </a:rPr>
              <a:t>L/H &lt; 1</a:t>
            </a:r>
            <a:endParaRPr lang="en-IN" sz="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1303" y="4177769"/>
            <a:ext cx="524723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IN" sz="800" dirty="0" smtClean="0">
                <a:solidFill>
                  <a:schemeClr val="bg1"/>
                </a:solidFill>
              </a:rPr>
              <a:t>L/H = 1.7</a:t>
            </a:r>
            <a:endParaRPr lang="en-IN" sz="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47651" y="3497392"/>
            <a:ext cx="403188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IN" sz="800" dirty="0" smtClean="0">
                <a:solidFill>
                  <a:schemeClr val="bg1"/>
                </a:solidFill>
              </a:rPr>
              <a:t>LMP</a:t>
            </a:r>
            <a:endParaRPr lang="en-IN" sz="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vkumbhar\Desktop\Sequential DI 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14" y="2985173"/>
            <a:ext cx="2708194" cy="168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148064" y="2996952"/>
            <a:ext cx="0" cy="168268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51683" y="2985173"/>
            <a:ext cx="0" cy="1682682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27984" y="2996952"/>
            <a:ext cx="0" cy="1682682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96136" y="3165335"/>
            <a:ext cx="144016" cy="1077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18000" tIns="0" rIns="0" bIns="0" rtlCol="0">
            <a:spAutoFit/>
          </a:bodyPr>
          <a:lstStyle/>
          <a:p>
            <a:pPr algn="ctr"/>
            <a:r>
              <a:rPr lang="en-IN" sz="700" b="1" dirty="0" smtClean="0">
                <a:solidFill>
                  <a:schemeClr val="bg1"/>
                </a:solidFill>
              </a:rPr>
              <a:t>HL</a:t>
            </a:r>
            <a:endParaRPr lang="en-IN" sz="7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4008" y="3177262"/>
            <a:ext cx="144016" cy="1077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18000" tIns="0" rIns="0" bIns="0" rtlCol="0">
            <a:spAutoFit/>
          </a:bodyPr>
          <a:lstStyle/>
          <a:p>
            <a:pPr algn="ctr"/>
            <a:r>
              <a:rPr lang="en-IN" sz="700" b="1" dirty="0" smtClean="0">
                <a:solidFill>
                  <a:schemeClr val="bg1"/>
                </a:solidFill>
              </a:rPr>
              <a:t>HL</a:t>
            </a:r>
            <a:endParaRPr lang="en-IN" sz="7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096" y="3603401"/>
            <a:ext cx="231174" cy="1077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18000" tIns="0" rIns="0" bIns="0" rtlCol="0">
            <a:spAutoFit/>
          </a:bodyPr>
          <a:lstStyle/>
          <a:p>
            <a:pPr algn="ctr"/>
            <a:r>
              <a:rPr lang="en-IN" sz="700" b="1" dirty="0" smtClean="0">
                <a:solidFill>
                  <a:schemeClr val="bg1"/>
                </a:solidFill>
              </a:rPr>
              <a:t>LMP</a:t>
            </a:r>
            <a:endParaRPr lang="en-IN" sz="7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12397" y="3626424"/>
            <a:ext cx="231174" cy="1077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18000" tIns="0" rIns="0" bIns="0" rtlCol="0">
            <a:spAutoFit/>
          </a:bodyPr>
          <a:lstStyle/>
          <a:p>
            <a:pPr algn="ctr"/>
            <a:r>
              <a:rPr lang="en-IN" sz="700" b="1" dirty="0" smtClean="0">
                <a:solidFill>
                  <a:schemeClr val="bg1"/>
                </a:solidFill>
              </a:rPr>
              <a:t>LMP</a:t>
            </a:r>
            <a:endParaRPr lang="en-IN" sz="7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2994" y="4509120"/>
            <a:ext cx="447198" cy="1077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18000" tIns="0" rIns="0" bIns="0" rtlCol="0">
            <a:spAutoFit/>
          </a:bodyPr>
          <a:lstStyle/>
          <a:p>
            <a:pPr algn="ctr"/>
            <a:r>
              <a:rPr lang="en-IN" sz="700" b="1" dirty="0" smtClean="0">
                <a:solidFill>
                  <a:schemeClr val="bg1"/>
                </a:solidFill>
              </a:rPr>
              <a:t>L/H = 1.7</a:t>
            </a:r>
            <a:endParaRPr lang="en-IN" sz="7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4921" y="4491752"/>
            <a:ext cx="361135" cy="1077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18000" tIns="0" rIns="0" bIns="0" rtlCol="0">
            <a:spAutoFit/>
          </a:bodyPr>
          <a:lstStyle/>
          <a:p>
            <a:pPr algn="ctr"/>
            <a:r>
              <a:rPr lang="en-IN" sz="700" b="1" dirty="0" smtClean="0">
                <a:solidFill>
                  <a:schemeClr val="bg1"/>
                </a:solidFill>
              </a:rPr>
              <a:t>L/H &lt; 1</a:t>
            </a:r>
            <a:endParaRPr lang="en-IN" sz="7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3409883"/>
            <a:ext cx="196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Video </a:t>
            </a:r>
            <a:r>
              <a:rPr lang="en-IN" sz="1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image:</a:t>
            </a:r>
          </a:p>
          <a:p>
            <a:r>
              <a:rPr lang="en-IN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This video will be presented during GRE </a:t>
            </a:r>
            <a:r>
              <a:rPr lang="en-IN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session.</a:t>
            </a:r>
            <a:endParaRPr lang="en-IN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516216" y="3497392"/>
            <a:ext cx="144016" cy="106009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19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980728"/>
            <a:ext cx="8568952" cy="1299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IN" sz="1400" dirty="0" smtClean="0">
              <a:ea typeface="Times New Roman"/>
              <a:cs typeface="Times New Roman"/>
            </a:endParaRPr>
          </a:p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IN" sz="1400" dirty="0">
              <a:ea typeface="Times New Roman"/>
              <a:cs typeface="Times New Roman"/>
            </a:endParaRPr>
          </a:p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IN" sz="1400" dirty="0" smtClean="0">
              <a:ea typeface="Times New Roman"/>
              <a:cs typeface="Times New Roman"/>
            </a:endParaRPr>
          </a:p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IN" sz="1400" dirty="0">
              <a:ea typeface="Times New Roman"/>
              <a:cs typeface="Times New Roman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4" y="1105789"/>
            <a:ext cx="1891533" cy="246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8" y="1048943"/>
            <a:ext cx="1512168" cy="2462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92" y="1015024"/>
            <a:ext cx="1616968" cy="241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08" y="3840735"/>
            <a:ext cx="1485827" cy="2641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40734"/>
            <a:ext cx="1368150" cy="279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92" y="3840734"/>
            <a:ext cx="1616968" cy="2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884368" y="191683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Front</a:t>
            </a:r>
          </a:p>
          <a:p>
            <a:r>
              <a:rPr lang="en-IN" b="1" dirty="0" smtClean="0"/>
              <a:t>View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36768" y="4897995"/>
            <a:ext cx="92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Rear </a:t>
            </a:r>
          </a:p>
          <a:p>
            <a:r>
              <a:rPr lang="en-IN" b="1" dirty="0" smtClean="0"/>
              <a:t>View </a:t>
            </a:r>
            <a:endParaRPr lang="en-IN" b="1" dirty="0"/>
          </a:p>
        </p:txBody>
      </p:sp>
      <p:sp>
        <p:nvSpPr>
          <p:cNvPr id="13" name="Rectangle 12"/>
          <p:cNvSpPr/>
          <p:nvPr/>
        </p:nvSpPr>
        <p:spPr>
          <a:xfrm>
            <a:off x="899592" y="26064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N" b="1" u="sng" dirty="0" smtClean="0"/>
              <a:t>Justification for Deletion </a:t>
            </a:r>
            <a:r>
              <a:rPr lang="en-IN" b="1" u="sng" dirty="0"/>
              <a:t>of condition (e) of  </a:t>
            </a:r>
            <a:r>
              <a:rPr lang="en-IN" b="1" u="sng" dirty="0" smtClean="0"/>
              <a:t>ECE/TRANS/WP.29/2016/21</a:t>
            </a:r>
            <a:endParaRPr lang="en-IN" dirty="0"/>
          </a:p>
        </p:txBody>
      </p:sp>
      <p:sp>
        <p:nvSpPr>
          <p:cNvPr id="3" name="Left Arrow 2">
            <a:hlinkClick r:id="rId8" action="ppaction://hlinksldjump"/>
          </p:cNvPr>
          <p:cNvSpPr/>
          <p:nvPr/>
        </p:nvSpPr>
        <p:spPr>
          <a:xfrm>
            <a:off x="8500628" y="6482719"/>
            <a:ext cx="319844" cy="1553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39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616" y="306896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smtClean="0"/>
              <a:t>Thank You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51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751</Words>
  <Application>Microsoft Office PowerPoint</Application>
  <PresentationFormat>On-screen Show (4:3)</PresentationFormat>
  <Paragraphs>96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Sequential Direction indicators  for L category Vehicles</dc:title>
  <dc:creator>ARVIND V. KUMBHAR</dc:creator>
  <cp:lastModifiedBy>Konstantin Glukhenkiy</cp:lastModifiedBy>
  <cp:revision>52</cp:revision>
  <cp:lastPrinted>2016-09-16T11:43:07Z</cp:lastPrinted>
  <dcterms:created xsi:type="dcterms:W3CDTF">2016-08-10T06:27:48Z</dcterms:created>
  <dcterms:modified xsi:type="dcterms:W3CDTF">2016-10-13T12:59:59Z</dcterms:modified>
</cp:coreProperties>
</file>