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425" r:id="rId2"/>
    <p:sldId id="426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48" r:id="rId16"/>
    <p:sldId id="447" r:id="rId17"/>
    <p:sldId id="449" r:id="rId18"/>
    <p:sldId id="450" r:id="rId19"/>
    <p:sldId id="451" r:id="rId20"/>
    <p:sldId id="452" r:id="rId21"/>
    <p:sldId id="453" r:id="rId22"/>
    <p:sldId id="454" r:id="rId23"/>
  </p:sldIdLst>
  <p:sldSz cx="9144000" cy="6858000" type="screen4x3"/>
  <p:notesSz cx="6858000" cy="9144000"/>
  <p:defaultTextStyle>
    <a:defPPr>
      <a:defRPr lang="it-IT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3333FF"/>
    <a:srgbClr val="66FF66"/>
    <a:srgbClr val="FFFFCC"/>
    <a:srgbClr val="D205FB"/>
    <a:srgbClr val="0000B8"/>
    <a:srgbClr val="0066CC"/>
    <a:srgbClr val="FC6204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3996" autoAdjust="0"/>
  </p:normalViewPr>
  <p:slideViewPr>
    <p:cSldViewPr snapToGrid="0">
      <p:cViewPr varScale="1">
        <p:scale>
          <a:sx n="80" d="100"/>
          <a:sy n="80" d="100"/>
        </p:scale>
        <p:origin x="-1670" y="-67"/>
      </p:cViewPr>
      <p:guideLst>
        <p:guide orient="horz" pos="9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762" y="-10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C4B4F730-E3AC-4E37-9973-8AB243ECB66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269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smtClean="0">
                <a:latin typeface="Calibri" pitchFamily="34" charset="0"/>
              </a:rPr>
              <a:t>GRE-74-xx</a:t>
            </a:r>
            <a:endParaRPr lang="it-IT" sz="1400" smtClean="0"/>
          </a:p>
        </p:txBody>
      </p:sp>
      <p:sp>
        <p:nvSpPr>
          <p:cNvPr id="7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smtClean="0">
                <a:latin typeface="Calibri" pitchFamily="34" charset="0"/>
              </a:rPr>
              <a:t>GRE-74-xx</a:t>
            </a:r>
            <a:endParaRPr lang="it-IT" sz="1400" smtClean="0"/>
          </a:p>
        </p:txBody>
      </p:sp>
      <p:sp>
        <p:nvSpPr>
          <p:cNvPr id="7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smtClean="0">
                <a:latin typeface="Calibri" pitchFamily="34" charset="0"/>
              </a:rPr>
              <a:t>GRE-74-xx</a:t>
            </a:r>
            <a:endParaRPr lang="it-IT" sz="1400" smtClean="0"/>
          </a:p>
        </p:txBody>
      </p:sp>
      <p:sp>
        <p:nvSpPr>
          <p:cNvPr id="7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smtClean="0">
                <a:latin typeface="Calibri" pitchFamily="34" charset="0"/>
              </a:rPr>
              <a:t>GRE-74-xx</a:t>
            </a:r>
            <a:endParaRPr lang="it-IT" sz="1400" smtClean="0"/>
          </a:p>
        </p:txBody>
      </p:sp>
      <p:sp>
        <p:nvSpPr>
          <p:cNvPr id="8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6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smtClean="0">
                <a:latin typeface="Calibri" pitchFamily="34" charset="0"/>
              </a:rPr>
              <a:t>GRE-74-xx</a:t>
            </a:r>
            <a:endParaRPr lang="it-IT" sz="1400" smtClean="0"/>
          </a:p>
        </p:txBody>
      </p:sp>
      <p:sp>
        <p:nvSpPr>
          <p:cNvPr id="7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smtClean="0">
                <a:latin typeface="Calibri" pitchFamily="34" charset="0"/>
              </a:rPr>
              <a:t>GRE-74-xx</a:t>
            </a:r>
            <a:endParaRPr lang="it-IT" sz="1400" smtClean="0"/>
          </a:p>
        </p:txBody>
      </p:sp>
      <p:sp>
        <p:nvSpPr>
          <p:cNvPr id="8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smtClean="0">
                <a:latin typeface="Calibri" pitchFamily="34" charset="0"/>
              </a:rPr>
              <a:t>GRE-74-xx</a:t>
            </a:r>
            <a:endParaRPr lang="it-IT" sz="1400" smtClean="0"/>
          </a:p>
        </p:txBody>
      </p:sp>
      <p:sp>
        <p:nvSpPr>
          <p:cNvPr id="7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smtClean="0">
                <a:latin typeface="Calibri" pitchFamily="34" charset="0"/>
              </a:rPr>
              <a:t>GRE-74-xx</a:t>
            </a:r>
            <a:endParaRPr lang="it-IT" sz="1400" smtClean="0"/>
          </a:p>
        </p:txBody>
      </p:sp>
      <p:sp>
        <p:nvSpPr>
          <p:cNvPr id="7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smtClean="0">
                <a:latin typeface="Calibri" pitchFamily="34" charset="0"/>
              </a:rPr>
              <a:t>GRE-74-xx</a:t>
            </a:r>
            <a:endParaRPr lang="it-IT" sz="1400" smtClean="0"/>
          </a:p>
        </p:txBody>
      </p:sp>
      <p:sp>
        <p:nvSpPr>
          <p:cNvPr id="8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smtClean="0">
                <a:latin typeface="Calibri" pitchFamily="34" charset="0"/>
              </a:rPr>
              <a:t>GRE-74-xx</a:t>
            </a:r>
            <a:endParaRPr lang="it-IT" sz="1400" smtClean="0"/>
          </a:p>
        </p:txBody>
      </p:sp>
      <p:sp>
        <p:nvSpPr>
          <p:cNvPr id="10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smtClean="0">
                <a:latin typeface="Calibri" pitchFamily="34" charset="0"/>
              </a:rPr>
              <a:t>GRE-74-xx</a:t>
            </a:r>
            <a:endParaRPr lang="it-IT" sz="1400" smtClean="0"/>
          </a:p>
        </p:txBody>
      </p:sp>
      <p:sp>
        <p:nvSpPr>
          <p:cNvPr id="6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smtClean="0">
                <a:latin typeface="Calibri" pitchFamily="34" charset="0"/>
              </a:rPr>
              <a:t>GRE-74-xx</a:t>
            </a:r>
            <a:endParaRPr lang="it-IT" sz="1400" smtClean="0"/>
          </a:p>
        </p:txBody>
      </p:sp>
      <p:sp>
        <p:nvSpPr>
          <p:cNvPr id="7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smtClean="0">
                <a:latin typeface="Calibri" pitchFamily="34" charset="0"/>
              </a:rPr>
              <a:t>GRE-74-xx</a:t>
            </a:r>
            <a:endParaRPr lang="it-IT" sz="1400" smtClean="0"/>
          </a:p>
        </p:txBody>
      </p:sp>
      <p:sp>
        <p:nvSpPr>
          <p:cNvPr id="8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237312"/>
            <a:ext cx="2895600" cy="457200"/>
          </a:xfrm>
          <a:noFill/>
        </p:spPr>
        <p:txBody>
          <a:bodyPr/>
          <a:lstStyle/>
          <a:p>
            <a:r>
              <a:rPr lang="it-IT" smtClean="0">
                <a:latin typeface="Calibri" pitchFamily="34" charset="0"/>
              </a:rPr>
              <a:t>GRE-74-xx</a:t>
            </a:r>
            <a:endParaRPr lang="it-IT" sz="1400" smtClean="0"/>
          </a:p>
        </p:txBody>
      </p:sp>
      <p:sp>
        <p:nvSpPr>
          <p:cNvPr id="8" name="Slide Number Placeholder 2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92C9F2BD-890F-449C-BD34-E7F525B14626}" type="slidenum">
              <a:rPr lang="it-IT" smtClean="0"/>
              <a:pPr/>
              <a:t>‹#›</a:t>
            </a:fld>
            <a:endParaRPr lang="it-IT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it-IT" smtClean="0"/>
              <a:t>GRE-74-xx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86DD45E-0221-4ACF-A69C-65A61901C5D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52400" y="6019800"/>
            <a:ext cx="21336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it-IT" sz="1800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 T B</a:t>
            </a:r>
          </a:p>
          <a:p>
            <a:pPr algn="l" eaLnBrk="0" hangingPunct="0">
              <a:defRPr/>
            </a:pPr>
            <a:r>
              <a:rPr lang="it-IT" sz="800" b="1" i="1">
                <a:solidFill>
                  <a:srgbClr val="333399"/>
                </a:solidFill>
                <a:latin typeface="Arial" charset="0"/>
              </a:rPr>
              <a:t>The International Automotive Lighting</a:t>
            </a:r>
            <a:br>
              <a:rPr lang="it-IT" sz="800" b="1" i="1">
                <a:solidFill>
                  <a:srgbClr val="333399"/>
                </a:solidFill>
                <a:latin typeface="Arial" charset="0"/>
              </a:rPr>
            </a:br>
            <a:r>
              <a:rPr lang="it-IT" sz="800" b="1" i="1">
                <a:solidFill>
                  <a:srgbClr val="333399"/>
                </a:solidFill>
                <a:latin typeface="Arial" charset="0"/>
              </a:rPr>
              <a:t>and Light Signalling Expert Group</a:t>
            </a:r>
          </a:p>
          <a:p>
            <a:pPr algn="l" eaLnBrk="0" hangingPunct="0">
              <a:spcBef>
                <a:spcPts val="600"/>
              </a:spcBef>
              <a:defRPr/>
            </a:pPr>
            <a:r>
              <a:rPr lang="it-IT" sz="800" b="1" i="1">
                <a:solidFill>
                  <a:srgbClr val="333399"/>
                </a:solidFill>
                <a:latin typeface="Arial" charset="0"/>
              </a:rPr>
              <a:t>G</a:t>
            </a:r>
            <a:r>
              <a:rPr lang="it-IT" sz="800" i="1">
                <a:solidFill>
                  <a:srgbClr val="333399"/>
                </a:solidFill>
                <a:latin typeface="Arial" charset="0"/>
              </a:rPr>
              <a:t>roupe de </a:t>
            </a:r>
            <a:r>
              <a:rPr lang="it-IT" sz="800" b="1" i="1">
                <a:solidFill>
                  <a:srgbClr val="333399"/>
                </a:solidFill>
                <a:latin typeface="Arial" charset="0"/>
              </a:rPr>
              <a:t>T</a:t>
            </a:r>
            <a:r>
              <a:rPr lang="it-IT" sz="800" i="1">
                <a:solidFill>
                  <a:srgbClr val="333399"/>
                </a:solidFill>
                <a:latin typeface="Arial" charset="0"/>
              </a:rPr>
              <a:t>ravail  “</a:t>
            </a:r>
            <a:r>
              <a:rPr lang="it-IT" sz="800" b="1" i="1">
                <a:solidFill>
                  <a:srgbClr val="333399"/>
                </a:solidFill>
                <a:latin typeface="Arial" charset="0"/>
              </a:rPr>
              <a:t>B</a:t>
            </a:r>
            <a:r>
              <a:rPr lang="it-IT" sz="800" i="1">
                <a:solidFill>
                  <a:srgbClr val="333399"/>
                </a:solidFill>
                <a:latin typeface="Arial" charset="0"/>
              </a:rPr>
              <a:t>ruxelles 1952”</a:t>
            </a:r>
            <a:r>
              <a:rPr lang="it-IT" sz="1000" i="1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cxnSp>
        <p:nvCxnSpPr>
          <p:cNvPr id="2" name="Straight Connector 10"/>
          <p:cNvCxnSpPr>
            <a:cxnSpLocks noChangeShapeType="1"/>
          </p:cNvCxnSpPr>
          <p:nvPr userDrawn="1"/>
        </p:nvCxnSpPr>
        <p:spPr bwMode="auto">
          <a:xfrm>
            <a:off x="1066800" y="6172200"/>
            <a:ext cx="8077200" cy="0"/>
          </a:xfrm>
          <a:prstGeom prst="line">
            <a:avLst/>
          </a:prstGeom>
          <a:noFill/>
          <a:ln w="9525" algn="ctr">
            <a:solidFill>
              <a:srgbClr val="333399"/>
            </a:solidFill>
            <a:round/>
            <a:headEnd/>
            <a:tailEnd/>
          </a:ln>
        </p:spPr>
      </p:cxnSp>
      <p:cxnSp>
        <p:nvCxnSpPr>
          <p:cNvPr id="1032" name="Straight Connector 10"/>
          <p:cNvCxnSpPr>
            <a:cxnSpLocks noChangeShapeType="1"/>
          </p:cNvCxnSpPr>
          <p:nvPr userDrawn="1"/>
        </p:nvCxnSpPr>
        <p:spPr bwMode="auto">
          <a:xfrm>
            <a:off x="0" y="6172200"/>
            <a:ext cx="152400" cy="0"/>
          </a:xfrm>
          <a:prstGeom prst="line">
            <a:avLst/>
          </a:prstGeom>
          <a:noFill/>
          <a:ln w="9525" algn="ctr">
            <a:solidFill>
              <a:srgbClr val="333399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  <p:sldLayoutId id="2147484938" r:id="rId2"/>
    <p:sldLayoutId id="2147484939" r:id="rId3"/>
    <p:sldLayoutId id="2147484940" r:id="rId4"/>
    <p:sldLayoutId id="2147484941" r:id="rId5"/>
    <p:sldLayoutId id="2147484942" r:id="rId6"/>
    <p:sldLayoutId id="2147484943" r:id="rId7"/>
    <p:sldLayoutId id="2147484944" r:id="rId8"/>
    <p:sldLayoutId id="2147484945" r:id="rId9"/>
    <p:sldLayoutId id="2147484946" r:id="rId10"/>
    <p:sldLayoutId id="2147484947" r:id="rId11"/>
    <p:sldLayoutId id="2147484948" r:id="rId12"/>
    <p:sldLayoutId id="2147484949" r:id="rId13"/>
    <p:sldLayoutId id="214748495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79871" y="2469292"/>
            <a:ext cx="7772400" cy="1211263"/>
          </a:xfrm>
        </p:spPr>
        <p:txBody>
          <a:bodyPr/>
          <a:lstStyle/>
          <a:p>
            <a:pPr eaLnBrk="1" hangingPunct="1"/>
            <a:r>
              <a:rPr lang="en-US" altLang="cs-CZ" dirty="0" smtClean="0"/>
              <a:t> Night demonstration:</a:t>
            </a:r>
            <a:br>
              <a:rPr lang="en-US" altLang="cs-CZ" dirty="0" smtClean="0"/>
            </a:br>
            <a:r>
              <a:rPr lang="en-US" altLang="cs-CZ" dirty="0" smtClean="0"/>
              <a:t>H4 Halogen Reflector headlamp versus</a:t>
            </a:r>
            <a:br>
              <a:rPr lang="en-US" altLang="cs-CZ" dirty="0" smtClean="0"/>
            </a:br>
            <a:r>
              <a:rPr lang="en-US" altLang="cs-CZ" dirty="0" smtClean="0"/>
              <a:t>representative LED headlamp  </a:t>
            </a:r>
            <a:br>
              <a:rPr lang="en-US" altLang="cs-CZ" dirty="0" smtClean="0"/>
            </a:br>
            <a:r>
              <a:rPr lang="en-US" altLang="cs-CZ" dirty="0" smtClean="0"/>
              <a:t> </a:t>
            </a:r>
            <a:br>
              <a:rPr lang="en-US" altLang="cs-CZ" dirty="0" smtClean="0"/>
            </a:br>
            <a:endParaRPr lang="en-US" altLang="cs-CZ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5813946" y="5287861"/>
            <a:ext cx="2784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Geneva</a:t>
            </a:r>
            <a:r>
              <a:rPr lang="de-DE" sz="2000" dirty="0" smtClean="0"/>
              <a:t>, 26.10.2016</a:t>
            </a:r>
          </a:p>
          <a:p>
            <a:r>
              <a:rPr lang="de-DE" sz="2000" dirty="0" smtClean="0"/>
              <a:t>Dr. Rainer Neumann</a:t>
            </a:r>
            <a:endParaRPr lang="de-DE" sz="2000" dirty="0"/>
          </a:p>
        </p:txBody>
      </p:sp>
      <p:sp>
        <p:nvSpPr>
          <p:cNvPr id="5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2C9F2BD-890F-449C-BD34-E7F525B14626}" type="slidenum">
              <a:rPr lang="it-IT" smtClean="0"/>
              <a:pPr/>
              <a:t>1</a:t>
            </a:fld>
            <a:endParaRPr lang="it-IT" dirty="0" smtClean="0"/>
          </a:p>
        </p:txBody>
      </p: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810108"/>
              </p:ext>
            </p:extLst>
          </p:nvPr>
        </p:nvGraphicFramePr>
        <p:xfrm>
          <a:off x="200472" y="332656"/>
          <a:ext cx="9317310" cy="619125"/>
        </p:xfrm>
        <a:graphic>
          <a:graphicData uri="http://schemas.openxmlformats.org/drawingml/2006/table">
            <a:tbl>
              <a:tblPr/>
              <a:tblGrid>
                <a:gridCol w="4890736"/>
                <a:gridCol w="442657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20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Transmitted by the expert from GTB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30225" indent="4763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n-GB" sz="1600" u="sng" dirty="0">
                          <a:latin typeface="Times New Roman"/>
                          <a:ea typeface="Times New Roman"/>
                          <a:cs typeface="Times New Roman"/>
                        </a:rPr>
                        <a:t>Informal Document No</a:t>
                      </a: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GB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GRE-76-25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530225" indent="4763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latin typeface="Times New Roman"/>
                          <a:ea typeface="MS Mincho"/>
                          <a:cs typeface="Times New Roman"/>
                        </a:rPr>
                        <a:t>(76th </a:t>
                      </a:r>
                      <a:r>
                        <a:rPr lang="en-GB" sz="1600" dirty="0">
                          <a:latin typeface="Times New Roman"/>
                          <a:ea typeface="MS Mincho"/>
                          <a:cs typeface="Times New Roman"/>
                        </a:rPr>
                        <a:t>GRE,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25-28</a:t>
                      </a:r>
                      <a:r>
                        <a:rPr lang="en-US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October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2016,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530225" indent="4763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agenda item </a:t>
                      </a:r>
                      <a:r>
                        <a:rPr lang="en-GB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 (f))</a:t>
                      </a:r>
                      <a:endParaRPr lang="en-GB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5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2400" dirty="0" smtClean="0"/>
              <a:t>Reflector Headlamp </a:t>
            </a:r>
            <a:r>
              <a:rPr lang="cs-CZ" altLang="cs-CZ" sz="2400" dirty="0" smtClean="0"/>
              <a:t>H4</a:t>
            </a:r>
            <a:r>
              <a:rPr lang="en-US" altLang="cs-CZ" sz="2400" dirty="0" smtClean="0"/>
              <a:t> , 155mm diameter , 467 lm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348"/>
            <a:ext cx="9144000" cy="4231304"/>
          </a:xfrm>
          <a:prstGeom prst="rect">
            <a:avLst/>
          </a:prstGeom>
        </p:spPr>
      </p:pic>
      <p:sp>
        <p:nvSpPr>
          <p:cNvPr id="6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2C9F2BD-890F-449C-BD34-E7F525B14626}" type="slidenum">
              <a:rPr lang="it-IT" smtClean="0"/>
              <a:pPr/>
              <a:t>10</a:t>
            </a:fld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810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2400" dirty="0" smtClean="0"/>
              <a:t>Reflector Headlamp </a:t>
            </a:r>
            <a:r>
              <a:rPr lang="cs-CZ" altLang="cs-CZ" sz="2400" dirty="0" smtClean="0"/>
              <a:t>H4</a:t>
            </a:r>
            <a:r>
              <a:rPr lang="de-DE" altLang="cs-CZ" sz="2400" dirty="0" smtClean="0"/>
              <a:t> , 155mm </a:t>
            </a:r>
            <a:r>
              <a:rPr lang="de-DE" altLang="cs-CZ" sz="2400" dirty="0" err="1" smtClean="0"/>
              <a:t>diameter</a:t>
            </a:r>
            <a:r>
              <a:rPr lang="de-DE" altLang="cs-CZ" sz="2400" dirty="0" smtClean="0"/>
              <a:t>,</a:t>
            </a:r>
            <a:r>
              <a:rPr lang="en-US" altLang="cs-CZ" sz="2400" dirty="0" smtClean="0"/>
              <a:t>  </a:t>
            </a:r>
            <a:r>
              <a:rPr lang="sk-SK" altLang="cs-CZ" sz="2400" dirty="0" smtClean="0"/>
              <a:t>400 </a:t>
            </a:r>
            <a:r>
              <a:rPr lang="de-DE" altLang="cs-CZ" sz="2400" dirty="0" smtClean="0"/>
              <a:t>lm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495"/>
            <a:ext cx="9144000" cy="4217009"/>
          </a:xfrm>
          <a:prstGeom prst="rect">
            <a:avLst/>
          </a:prstGeom>
        </p:spPr>
      </p:pic>
      <p:sp>
        <p:nvSpPr>
          <p:cNvPr id="5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2C9F2BD-890F-449C-BD34-E7F525B14626}" type="slidenum">
              <a:rPr lang="it-IT" smtClean="0"/>
              <a:pPr/>
              <a:t>11</a:t>
            </a:fld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6626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2400" dirty="0" smtClean="0"/>
              <a:t>Reflector Headlamp </a:t>
            </a:r>
            <a:r>
              <a:rPr lang="cs-CZ" altLang="cs-CZ" sz="2400" dirty="0" smtClean="0"/>
              <a:t>H4</a:t>
            </a:r>
            <a:r>
              <a:rPr lang="de-DE" altLang="cs-CZ" sz="2400" dirty="0" smtClean="0"/>
              <a:t> ,</a:t>
            </a:r>
            <a:r>
              <a:rPr lang="en-US" altLang="cs-CZ" sz="2400" dirty="0" smtClean="0"/>
              <a:t> 155mm diameter,  </a:t>
            </a:r>
            <a:r>
              <a:rPr lang="sk-SK" altLang="cs-CZ" sz="2400" dirty="0" smtClean="0"/>
              <a:t>300 </a:t>
            </a:r>
            <a:r>
              <a:rPr lang="de-DE" altLang="cs-CZ" sz="2400" dirty="0" smtClean="0"/>
              <a:t>lm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00"/>
            <a:ext cx="9144000" cy="4245599"/>
          </a:xfrm>
          <a:prstGeom prst="rect">
            <a:avLst/>
          </a:prstGeom>
        </p:spPr>
      </p:pic>
      <p:sp>
        <p:nvSpPr>
          <p:cNvPr id="5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2C9F2BD-890F-449C-BD34-E7F525B14626}" type="slidenum">
              <a:rPr lang="it-IT" smtClean="0"/>
              <a:pPr/>
              <a:t>12</a:t>
            </a:fld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517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2400" dirty="0" smtClean="0"/>
              <a:t>Reflector Headlamp </a:t>
            </a:r>
            <a:r>
              <a:rPr lang="cs-CZ" altLang="cs-CZ" sz="2400" dirty="0" smtClean="0"/>
              <a:t>H4</a:t>
            </a:r>
            <a:r>
              <a:rPr lang="de-DE" altLang="cs-CZ" sz="2400" dirty="0" smtClean="0"/>
              <a:t> , 155mm </a:t>
            </a:r>
            <a:r>
              <a:rPr lang="de-DE" altLang="cs-CZ" sz="2400" dirty="0" err="1" smtClean="0"/>
              <a:t>diameter</a:t>
            </a:r>
            <a:r>
              <a:rPr lang="de-DE" altLang="cs-CZ" sz="2400" dirty="0" smtClean="0"/>
              <a:t>, </a:t>
            </a:r>
            <a:r>
              <a:rPr lang="en-US" altLang="cs-CZ" sz="2400" dirty="0" smtClean="0"/>
              <a:t> </a:t>
            </a:r>
            <a:r>
              <a:rPr lang="sk-SK" altLang="cs-CZ" sz="2400" dirty="0" smtClean="0"/>
              <a:t>200</a:t>
            </a:r>
            <a:r>
              <a:rPr lang="de-DE" altLang="cs-CZ" sz="2400" dirty="0" smtClean="0"/>
              <a:t>lm</a:t>
            </a:r>
            <a:r>
              <a:rPr lang="sk-SK" altLang="cs-CZ" sz="2400" dirty="0" smtClean="0"/>
              <a:t>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093"/>
            <a:ext cx="9144000" cy="4247813"/>
          </a:xfrm>
          <a:prstGeom prst="rect">
            <a:avLst/>
          </a:prstGeom>
        </p:spPr>
      </p:pic>
      <p:sp>
        <p:nvSpPr>
          <p:cNvPr id="5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2C9F2BD-890F-449C-BD34-E7F525B14626}" type="slidenum">
              <a:rPr lang="it-IT" smtClean="0"/>
              <a:pPr/>
              <a:t>13</a:t>
            </a:fld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9945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2400" dirty="0" smtClean="0"/>
              <a:t>Reflector Headlamp </a:t>
            </a:r>
            <a:r>
              <a:rPr lang="cs-CZ" altLang="cs-CZ" sz="2400" dirty="0" smtClean="0"/>
              <a:t>H4</a:t>
            </a:r>
            <a:r>
              <a:rPr lang="de-DE" altLang="cs-CZ" sz="2400" dirty="0" smtClean="0"/>
              <a:t> , 155mm </a:t>
            </a:r>
            <a:r>
              <a:rPr lang="de-DE" altLang="cs-CZ" sz="2400" dirty="0" err="1" smtClean="0"/>
              <a:t>diameter</a:t>
            </a:r>
            <a:r>
              <a:rPr lang="de-DE" altLang="cs-CZ" sz="2400" dirty="0" smtClean="0"/>
              <a:t>, </a:t>
            </a:r>
            <a:r>
              <a:rPr lang="en-US" altLang="cs-CZ" sz="2400" dirty="0" smtClean="0"/>
              <a:t> </a:t>
            </a:r>
            <a:r>
              <a:rPr lang="sk-SK" altLang="cs-CZ" sz="2400" dirty="0" smtClean="0"/>
              <a:t>100</a:t>
            </a:r>
            <a:r>
              <a:rPr lang="de-DE" altLang="cs-CZ" sz="2400" dirty="0" smtClean="0"/>
              <a:t>lm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435"/>
            <a:ext cx="9144000" cy="4255129"/>
          </a:xfrm>
          <a:prstGeom prst="rect">
            <a:avLst/>
          </a:prstGeom>
        </p:spPr>
      </p:pic>
      <p:sp>
        <p:nvSpPr>
          <p:cNvPr id="5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2C9F2BD-890F-449C-BD34-E7F525B14626}" type="slidenum">
              <a:rPr lang="it-IT" smtClean="0"/>
              <a:pPr/>
              <a:t>14</a:t>
            </a:fld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9671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9F2BD-890F-449C-BD34-E7F525B14626}" type="slidenum">
              <a:rPr lang="it-IT" smtClean="0"/>
              <a:pPr/>
              <a:t>15</a:t>
            </a:fld>
            <a:endParaRPr lang="it-IT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99" y="1554521"/>
            <a:ext cx="31575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3"/>
          <a:stretch/>
        </p:blipFill>
        <p:spPr>
          <a:xfrm>
            <a:off x="9138" y="1905001"/>
            <a:ext cx="9125724" cy="354297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386348" y="280219"/>
            <a:ext cx="643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Comparison</a:t>
            </a:r>
            <a:r>
              <a:rPr lang="de-DE" b="1" dirty="0" smtClean="0"/>
              <a:t>: different 400lm light </a:t>
            </a:r>
            <a:r>
              <a:rPr lang="de-DE" b="1" dirty="0" err="1" smtClean="0"/>
              <a:t>distributions</a:t>
            </a:r>
            <a:endParaRPr lang="de-DE" b="1" dirty="0"/>
          </a:p>
        </p:txBody>
      </p:sp>
      <p:sp>
        <p:nvSpPr>
          <p:cNvPr id="7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9F2BD-890F-449C-BD34-E7F525B14626}" type="slidenum">
              <a:rPr lang="it-IT" smtClean="0"/>
              <a:pPr/>
              <a:t>16</a:t>
            </a:fld>
            <a:endParaRPr lang="it-IT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7" y="1555238"/>
            <a:ext cx="19812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8" y="1885950"/>
            <a:ext cx="9125724" cy="368935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386348" y="280219"/>
            <a:ext cx="643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Comparison</a:t>
            </a:r>
            <a:r>
              <a:rPr lang="de-DE" b="1" dirty="0" smtClean="0"/>
              <a:t>: different 400lm light </a:t>
            </a:r>
            <a:r>
              <a:rPr lang="de-DE" b="1" dirty="0" err="1" smtClean="0"/>
              <a:t>distributions</a:t>
            </a:r>
            <a:endParaRPr lang="de-DE" b="1" dirty="0"/>
          </a:p>
        </p:txBody>
      </p:sp>
      <p:sp>
        <p:nvSpPr>
          <p:cNvPr id="7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9F2BD-890F-449C-BD34-E7F525B14626}" type="slidenum">
              <a:rPr lang="it-IT" smtClean="0"/>
              <a:pPr/>
              <a:t>17</a:t>
            </a:fld>
            <a:endParaRPr lang="it-IT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57"/>
          <a:stretch/>
        </p:blipFill>
        <p:spPr>
          <a:xfrm>
            <a:off x="9138" y="1905001"/>
            <a:ext cx="9125724" cy="35199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76" y="1339850"/>
            <a:ext cx="9125724" cy="190499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539999" y="2240181"/>
            <a:ext cx="6959351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511037" y="4557931"/>
            <a:ext cx="6959351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" y="1028802"/>
            <a:ext cx="17430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" y="3160284"/>
            <a:ext cx="20304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1386348" y="280219"/>
            <a:ext cx="643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Comparison</a:t>
            </a:r>
            <a:r>
              <a:rPr lang="de-DE" b="1" dirty="0" smtClean="0"/>
              <a:t>: different 400lm light </a:t>
            </a:r>
            <a:r>
              <a:rPr lang="de-DE" b="1" dirty="0" err="1" smtClean="0"/>
              <a:t>distributions</a:t>
            </a:r>
            <a:endParaRPr lang="de-DE" b="1" dirty="0"/>
          </a:p>
        </p:txBody>
      </p:sp>
      <p:sp>
        <p:nvSpPr>
          <p:cNvPr id="11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9F2BD-890F-449C-BD34-E7F525B14626}" type="slidenum">
              <a:rPr lang="it-IT" smtClean="0"/>
              <a:pPr/>
              <a:t>18</a:t>
            </a:fld>
            <a:endParaRPr lang="it-IT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363"/>
          <a:stretch/>
        </p:blipFill>
        <p:spPr bwMode="auto">
          <a:xfrm>
            <a:off x="-1" y="3711575"/>
            <a:ext cx="8316946" cy="18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14"/>
          <a:stretch/>
        </p:blipFill>
        <p:spPr bwMode="auto">
          <a:xfrm>
            <a:off x="-1" y="1413009"/>
            <a:ext cx="8296636" cy="174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Gerade Verbindung 10"/>
          <p:cNvCxnSpPr/>
          <p:nvPr/>
        </p:nvCxnSpPr>
        <p:spPr>
          <a:xfrm>
            <a:off x="539999" y="2214781"/>
            <a:ext cx="742834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511037" y="4532531"/>
            <a:ext cx="752112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" y="977900"/>
            <a:ext cx="17430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" y="3155950"/>
            <a:ext cx="20304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386348" y="280219"/>
            <a:ext cx="643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Comparison</a:t>
            </a:r>
            <a:r>
              <a:rPr lang="de-DE" b="1" dirty="0" smtClean="0"/>
              <a:t>: different 400lm light </a:t>
            </a:r>
            <a:r>
              <a:rPr lang="de-DE" b="1" dirty="0" err="1" smtClean="0"/>
              <a:t>distributions</a:t>
            </a:r>
            <a:endParaRPr lang="de-DE" b="1" dirty="0"/>
          </a:p>
        </p:txBody>
      </p:sp>
      <p:sp>
        <p:nvSpPr>
          <p:cNvPr id="13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9F2BD-890F-449C-BD34-E7F525B14626}" type="slidenum">
              <a:rPr lang="it-IT" smtClean="0"/>
              <a:pPr/>
              <a:t>19</a:t>
            </a:fld>
            <a:endParaRPr lang="it-IT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766763"/>
            <a:ext cx="80295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766609"/>
            <a:ext cx="31638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386348" y="280219"/>
            <a:ext cx="643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Comparison</a:t>
            </a:r>
            <a:r>
              <a:rPr lang="de-DE" b="1" dirty="0" smtClean="0"/>
              <a:t>: H4 light </a:t>
            </a:r>
            <a:r>
              <a:rPr lang="de-DE" b="1" dirty="0" err="1" smtClean="0"/>
              <a:t>distributions</a:t>
            </a:r>
            <a:endParaRPr lang="de-DE" b="1" dirty="0"/>
          </a:p>
        </p:txBody>
      </p:sp>
      <p:sp>
        <p:nvSpPr>
          <p:cNvPr id="7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9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LED </a:t>
            </a:r>
            <a:r>
              <a:rPr lang="de-DE" dirty="0" err="1" smtClean="0"/>
              <a:t>Headlamps</a:t>
            </a:r>
            <a:r>
              <a:rPr lang="de-DE" dirty="0" smtClean="0"/>
              <a:t> : Advantages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516632"/>
            <a:ext cx="7772400" cy="4114800"/>
          </a:xfrm>
        </p:spPr>
        <p:txBody>
          <a:bodyPr/>
          <a:lstStyle/>
          <a:p>
            <a:r>
              <a:rPr lang="de-DE" sz="2800" dirty="0" smtClean="0"/>
              <a:t>Low </a:t>
            </a:r>
            <a:r>
              <a:rPr lang="de-DE" sz="2800" dirty="0" err="1" smtClean="0"/>
              <a:t>energy</a:t>
            </a:r>
            <a:r>
              <a:rPr lang="de-DE" sz="2800" dirty="0" smtClean="0"/>
              <a:t> </a:t>
            </a:r>
            <a:r>
              <a:rPr lang="de-DE" sz="2800" dirty="0" err="1" smtClean="0"/>
              <a:t>consumption</a:t>
            </a:r>
            <a:endParaRPr lang="de-DE" sz="2800" dirty="0" smtClean="0"/>
          </a:p>
          <a:p>
            <a:r>
              <a:rPr lang="de-DE" sz="2800" dirty="0" err="1" smtClean="0"/>
              <a:t>Reduced</a:t>
            </a:r>
            <a:r>
              <a:rPr lang="de-DE" sz="2800" dirty="0" smtClean="0"/>
              <a:t> CO</a:t>
            </a:r>
            <a:r>
              <a:rPr lang="de-DE" sz="2800" baseline="-25000" dirty="0" smtClean="0"/>
              <a:t>2</a:t>
            </a:r>
          </a:p>
          <a:p>
            <a:r>
              <a:rPr lang="de-DE" sz="2800" dirty="0" err="1" smtClean="0"/>
              <a:t>Effective</a:t>
            </a:r>
            <a:r>
              <a:rPr lang="de-DE" sz="2800" dirty="0" smtClean="0"/>
              <a:t> </a:t>
            </a:r>
            <a:r>
              <a:rPr lang="de-DE" sz="2800" dirty="0" err="1" smtClean="0"/>
              <a:t>solutions</a:t>
            </a:r>
            <a:r>
              <a:rPr lang="de-DE" sz="2800" dirty="0" smtClean="0"/>
              <a:t> also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small</a:t>
            </a:r>
            <a:r>
              <a:rPr lang="de-DE" sz="2800" dirty="0" smtClean="0"/>
              <a:t> </a:t>
            </a:r>
            <a:r>
              <a:rPr lang="de-DE" sz="2800" dirty="0" err="1" smtClean="0"/>
              <a:t>sized</a:t>
            </a:r>
            <a:r>
              <a:rPr lang="de-DE" sz="2800" dirty="0" smtClean="0"/>
              <a:t> </a:t>
            </a:r>
            <a:r>
              <a:rPr lang="de-DE" sz="2800" dirty="0" err="1" smtClean="0"/>
              <a:t>headlamps</a:t>
            </a:r>
            <a:endParaRPr lang="de-DE" sz="2800" dirty="0" smtClean="0"/>
          </a:p>
          <a:p>
            <a:r>
              <a:rPr lang="de-DE" sz="2800" dirty="0" smtClean="0"/>
              <a:t>Long </a:t>
            </a:r>
            <a:r>
              <a:rPr lang="de-DE" sz="2800" dirty="0" err="1" smtClean="0"/>
              <a:t>life</a:t>
            </a:r>
            <a:r>
              <a:rPr lang="de-DE" sz="2800" dirty="0" smtClean="0"/>
              <a:t> time</a:t>
            </a:r>
          </a:p>
          <a:p>
            <a:r>
              <a:rPr lang="de-DE" sz="2800" dirty="0" err="1" smtClean="0"/>
              <a:t>Flexibility</a:t>
            </a:r>
            <a:r>
              <a:rPr lang="de-DE" sz="2800" dirty="0" smtClean="0"/>
              <a:t> in </a:t>
            </a:r>
            <a:r>
              <a:rPr lang="de-DE" sz="2800" dirty="0" err="1" smtClean="0"/>
              <a:t>styling</a:t>
            </a:r>
            <a:r>
              <a:rPr lang="de-DE" sz="2800" dirty="0" smtClean="0"/>
              <a:t> </a:t>
            </a:r>
            <a:r>
              <a:rPr lang="de-DE" sz="2800" dirty="0" err="1" smtClean="0"/>
              <a:t>solutions</a:t>
            </a:r>
            <a:r>
              <a:rPr lang="de-DE" sz="2800" dirty="0" smtClean="0"/>
              <a:t> </a:t>
            </a:r>
            <a:r>
              <a:rPr lang="de-DE" sz="2800" dirty="0" err="1" smtClean="0"/>
              <a:t>keeping</a:t>
            </a:r>
            <a:r>
              <a:rPr lang="de-DE" sz="2800" dirty="0" smtClean="0"/>
              <a:t> </a:t>
            </a:r>
            <a:r>
              <a:rPr lang="de-DE" sz="2800" dirty="0" err="1" smtClean="0"/>
              <a:t>safe</a:t>
            </a:r>
            <a:r>
              <a:rPr lang="de-DE" sz="2800" dirty="0" smtClean="0"/>
              <a:t> light </a:t>
            </a:r>
            <a:r>
              <a:rPr lang="de-DE" sz="2800" dirty="0" err="1" smtClean="0"/>
              <a:t>output</a:t>
            </a:r>
            <a:endParaRPr lang="de-DE" sz="2800" dirty="0" smtClean="0"/>
          </a:p>
          <a:p>
            <a:r>
              <a:rPr lang="de-DE" sz="2800" dirty="0" err="1" smtClean="0"/>
              <a:t>Colour</a:t>
            </a:r>
            <a:r>
              <a:rPr lang="de-DE" sz="2800" dirty="0" smtClean="0"/>
              <a:t> </a:t>
            </a:r>
            <a:r>
              <a:rPr lang="de-DE" sz="2800" dirty="0" err="1" smtClean="0"/>
              <a:t>temperature</a:t>
            </a:r>
            <a:r>
              <a:rPr lang="de-DE" sz="2800" dirty="0" smtClean="0"/>
              <a:t> </a:t>
            </a:r>
            <a:r>
              <a:rPr lang="de-DE" sz="2800" dirty="0" err="1" smtClean="0"/>
              <a:t>leads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a </a:t>
            </a:r>
            <a:r>
              <a:rPr lang="de-DE" sz="2800" dirty="0" err="1" smtClean="0"/>
              <a:t>well</a:t>
            </a:r>
            <a:r>
              <a:rPr lang="de-DE" sz="2800" dirty="0" smtClean="0"/>
              <a:t> </a:t>
            </a:r>
            <a:r>
              <a:rPr lang="de-DE" sz="2800" dirty="0" err="1" smtClean="0"/>
              <a:t>accepted</a:t>
            </a:r>
            <a:r>
              <a:rPr lang="de-DE" sz="2800" dirty="0" smtClean="0"/>
              <a:t> light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consumers</a:t>
            </a:r>
            <a:r>
              <a:rPr lang="de-DE" sz="2800" dirty="0" smtClean="0"/>
              <a:t> </a:t>
            </a:r>
          </a:p>
          <a:p>
            <a:endParaRPr lang="de-DE" sz="2800" dirty="0"/>
          </a:p>
        </p:txBody>
      </p:sp>
      <p:sp>
        <p:nvSpPr>
          <p:cNvPr id="5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2C9F2BD-890F-449C-BD34-E7F525B14626}" type="slidenum">
              <a:rPr lang="it-IT" smtClean="0"/>
              <a:pPr/>
              <a:t>2</a:t>
            </a:fld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069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9F2BD-890F-449C-BD34-E7F525B14626}" type="slidenum">
              <a:rPr lang="it-IT" smtClean="0"/>
              <a:pPr/>
              <a:t>20</a:t>
            </a:fld>
            <a:endParaRPr lang="it-IT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766763"/>
            <a:ext cx="80295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773420"/>
            <a:ext cx="19081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386348" y="280219"/>
            <a:ext cx="643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Comparison</a:t>
            </a:r>
            <a:r>
              <a:rPr lang="de-DE" b="1" dirty="0" smtClean="0"/>
              <a:t>: </a:t>
            </a:r>
            <a:r>
              <a:rPr lang="de-DE" b="1" dirty="0" err="1" smtClean="0"/>
              <a:t>balanced</a:t>
            </a:r>
            <a:r>
              <a:rPr lang="de-DE" b="1" dirty="0" smtClean="0"/>
              <a:t> LED light </a:t>
            </a:r>
            <a:r>
              <a:rPr lang="de-DE" b="1" dirty="0" err="1" smtClean="0"/>
              <a:t>distribution</a:t>
            </a:r>
            <a:endParaRPr lang="de-DE" b="1" dirty="0"/>
          </a:p>
        </p:txBody>
      </p:sp>
      <p:sp>
        <p:nvSpPr>
          <p:cNvPr id="7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9F2BD-890F-449C-BD34-E7F525B14626}" type="slidenum">
              <a:rPr lang="it-IT" smtClean="0"/>
              <a:pPr/>
              <a:t>21</a:t>
            </a:fld>
            <a:endParaRPr lang="it-IT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795128"/>
            <a:ext cx="9144000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534"/>
            <a:ext cx="31575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386348" y="280219"/>
            <a:ext cx="643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Comparison</a:t>
            </a:r>
            <a:r>
              <a:rPr lang="de-DE" b="1" dirty="0" smtClean="0"/>
              <a:t>: H4 light </a:t>
            </a:r>
            <a:r>
              <a:rPr lang="de-DE" b="1" dirty="0" err="1" smtClean="0"/>
              <a:t>distributions</a:t>
            </a:r>
            <a:endParaRPr lang="de-DE" b="1" dirty="0"/>
          </a:p>
        </p:txBody>
      </p:sp>
      <p:sp>
        <p:nvSpPr>
          <p:cNvPr id="9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C9F2BD-890F-449C-BD34-E7F525B14626}" type="slidenum">
              <a:rPr lang="it-IT" smtClean="0"/>
              <a:pPr/>
              <a:t>22</a:t>
            </a:fld>
            <a:endParaRPr lang="it-IT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428"/>
            <a:ext cx="9143999" cy="529314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582"/>
            <a:ext cx="19081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386348" y="280219"/>
            <a:ext cx="6430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/>
              <a:t>Comparison</a:t>
            </a:r>
            <a:r>
              <a:rPr lang="de-DE" b="1" dirty="0" smtClean="0"/>
              <a:t>: </a:t>
            </a:r>
            <a:r>
              <a:rPr lang="de-DE" b="1" dirty="0" err="1" smtClean="0"/>
              <a:t>balanced</a:t>
            </a:r>
            <a:r>
              <a:rPr lang="de-DE" b="1" dirty="0" smtClean="0"/>
              <a:t> LED light </a:t>
            </a:r>
            <a:r>
              <a:rPr lang="de-DE" b="1" dirty="0" err="1" smtClean="0"/>
              <a:t>distribution</a:t>
            </a:r>
            <a:endParaRPr lang="de-DE" b="1" dirty="0"/>
          </a:p>
        </p:txBody>
      </p:sp>
      <p:sp>
        <p:nvSpPr>
          <p:cNvPr id="9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/>
              <a:t>F</a:t>
            </a:r>
            <a:r>
              <a:rPr lang="de-DE" dirty="0" smtClean="0"/>
              <a:t>uture Halogen &amp; LED </a:t>
            </a:r>
            <a:r>
              <a:rPr lang="de-DE" dirty="0" err="1"/>
              <a:t>H</a:t>
            </a:r>
            <a:r>
              <a:rPr lang="de-DE" dirty="0" err="1" smtClean="0"/>
              <a:t>eadlamps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457640"/>
            <a:ext cx="7772400" cy="4114800"/>
          </a:xfrm>
        </p:spPr>
        <p:txBody>
          <a:bodyPr/>
          <a:lstStyle/>
          <a:p>
            <a:r>
              <a:rPr lang="de-DE" sz="2800" dirty="0" smtClean="0"/>
              <a:t>Intention: Target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demand</a:t>
            </a:r>
            <a:r>
              <a:rPr lang="de-DE" sz="2800" dirty="0" smtClean="0"/>
              <a:t> a </a:t>
            </a:r>
            <a:r>
              <a:rPr lang="de-DE" sz="2800" dirty="0" err="1" smtClean="0"/>
              <a:t>good</a:t>
            </a:r>
            <a:r>
              <a:rPr lang="de-DE" sz="2800" dirty="0" smtClean="0"/>
              <a:t> light </a:t>
            </a:r>
            <a:r>
              <a:rPr lang="de-DE" sz="2800" dirty="0" err="1" smtClean="0"/>
              <a:t>pattern</a:t>
            </a:r>
            <a:r>
              <a:rPr lang="de-DE" sz="2800" dirty="0" smtClean="0"/>
              <a:t> on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road</a:t>
            </a:r>
            <a:r>
              <a:rPr lang="de-DE" sz="2800" dirty="0" smtClean="0"/>
              <a:t> </a:t>
            </a:r>
            <a:r>
              <a:rPr lang="de-DE" sz="2800" dirty="0" err="1" smtClean="0"/>
              <a:t>rather</a:t>
            </a:r>
            <a:r>
              <a:rPr lang="de-DE" sz="2800" dirty="0" smtClean="0"/>
              <a:t> </a:t>
            </a:r>
            <a:r>
              <a:rPr lang="de-DE" sz="2800" dirty="0" err="1" smtClean="0"/>
              <a:t>than</a:t>
            </a:r>
            <a:r>
              <a:rPr lang="de-DE" sz="2800" dirty="0" smtClean="0"/>
              <a:t> </a:t>
            </a:r>
            <a:r>
              <a:rPr lang="de-DE" sz="2800" dirty="0" err="1" smtClean="0"/>
              <a:t>requiring</a:t>
            </a:r>
            <a:r>
              <a:rPr lang="de-DE" sz="2800" dirty="0" smtClean="0"/>
              <a:t> a </a:t>
            </a:r>
            <a:r>
              <a:rPr lang="de-DE" sz="2800" dirty="0" err="1" smtClean="0"/>
              <a:t>certain</a:t>
            </a:r>
            <a:r>
              <a:rPr lang="de-DE" sz="2800" dirty="0" smtClean="0"/>
              <a:t> </a:t>
            </a:r>
            <a:r>
              <a:rPr lang="de-DE" sz="2800" dirty="0" err="1" smtClean="0"/>
              <a:t>number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lumens</a:t>
            </a:r>
            <a:r>
              <a:rPr lang="de-DE" sz="2800" dirty="0" smtClean="0"/>
              <a:t> </a:t>
            </a:r>
            <a:r>
              <a:rPr lang="de-DE" sz="2800" dirty="0" err="1" smtClean="0"/>
              <a:t>emitted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light </a:t>
            </a:r>
            <a:r>
              <a:rPr lang="de-DE" sz="2800" dirty="0" err="1" smtClean="0"/>
              <a:t>source</a:t>
            </a:r>
            <a:endParaRPr lang="de-DE" sz="2800" dirty="0" smtClean="0"/>
          </a:p>
          <a:p>
            <a:r>
              <a:rPr lang="de-DE" sz="2800" dirty="0" err="1" smtClean="0"/>
              <a:t>Introduction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a </a:t>
            </a:r>
            <a:r>
              <a:rPr lang="de-DE" sz="2800" dirty="0" err="1" smtClean="0"/>
              <a:t>performance</a:t>
            </a:r>
            <a:r>
              <a:rPr lang="de-DE" sz="2800" dirty="0" smtClean="0"/>
              <a:t> </a:t>
            </a:r>
            <a:r>
              <a:rPr lang="de-DE" sz="2800" dirty="0" err="1" smtClean="0"/>
              <a:t>based</a:t>
            </a:r>
            <a:r>
              <a:rPr lang="de-DE" sz="2800" dirty="0" smtClean="0"/>
              <a:t> </a:t>
            </a:r>
            <a:r>
              <a:rPr lang="de-DE" sz="2800" dirty="0" err="1" smtClean="0"/>
              <a:t>requirement</a:t>
            </a:r>
            <a:r>
              <a:rPr lang="de-DE" sz="2800" dirty="0" smtClean="0"/>
              <a:t> </a:t>
            </a:r>
            <a:r>
              <a:rPr lang="de-DE" sz="2800" dirty="0" err="1" smtClean="0"/>
              <a:t>alternatively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exisiting</a:t>
            </a:r>
            <a:r>
              <a:rPr lang="de-DE" sz="2800" dirty="0" smtClean="0"/>
              <a:t> 1000 lm </a:t>
            </a:r>
            <a:r>
              <a:rPr lang="de-DE" sz="2800" dirty="0" err="1" smtClean="0"/>
              <a:t>objective</a:t>
            </a:r>
            <a:r>
              <a:rPr lang="de-DE" sz="2800" dirty="0" smtClean="0"/>
              <a:t> </a:t>
            </a:r>
            <a:r>
              <a:rPr lang="de-DE" sz="2800" dirty="0" err="1" smtClean="0"/>
              <a:t>luminous</a:t>
            </a:r>
            <a:r>
              <a:rPr lang="de-DE" sz="2800" dirty="0" smtClean="0"/>
              <a:t> </a:t>
            </a:r>
            <a:r>
              <a:rPr lang="de-DE" sz="2800" dirty="0" err="1" smtClean="0"/>
              <a:t>flux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LED </a:t>
            </a:r>
            <a:r>
              <a:rPr lang="de-DE" sz="2800" dirty="0" err="1" smtClean="0"/>
              <a:t>and</a:t>
            </a:r>
            <a:r>
              <a:rPr lang="de-DE" sz="2800" dirty="0" smtClean="0"/>
              <a:t> halogen light </a:t>
            </a:r>
            <a:r>
              <a:rPr lang="de-DE" sz="2800" dirty="0" err="1" smtClean="0"/>
              <a:t>sources</a:t>
            </a:r>
            <a:endParaRPr lang="de-DE" sz="2800" dirty="0" smtClean="0"/>
          </a:p>
          <a:p>
            <a:r>
              <a:rPr lang="de-DE" sz="2800" dirty="0" smtClean="0"/>
              <a:t>Take </a:t>
            </a:r>
            <a:r>
              <a:rPr lang="de-DE" sz="2800" dirty="0" err="1" smtClean="0"/>
              <a:t>into</a:t>
            </a:r>
            <a:r>
              <a:rPr lang="de-DE" sz="2800" dirty="0" smtClean="0"/>
              <a:t> </a:t>
            </a:r>
            <a:r>
              <a:rPr lang="de-DE" sz="2800" dirty="0" err="1" smtClean="0"/>
              <a:t>account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given</a:t>
            </a:r>
            <a:r>
              <a:rPr lang="de-DE" sz="2800" dirty="0" smtClean="0"/>
              <a:t> </a:t>
            </a:r>
            <a:r>
              <a:rPr lang="de-DE" sz="2800" dirty="0" err="1" smtClean="0"/>
              <a:t>state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art</a:t>
            </a:r>
            <a:r>
              <a:rPr lang="de-DE" sz="2800" dirty="0" smtClean="0"/>
              <a:t> </a:t>
            </a:r>
            <a:r>
              <a:rPr lang="de-DE" sz="2800" dirty="0" err="1" smtClean="0"/>
              <a:t>globally</a:t>
            </a:r>
            <a:endParaRPr lang="de-DE" sz="2800" dirty="0"/>
          </a:p>
        </p:txBody>
      </p:sp>
      <p:sp>
        <p:nvSpPr>
          <p:cNvPr id="5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2C9F2BD-890F-449C-BD34-E7F525B14626}" type="slidenum">
              <a:rPr lang="it-IT" smtClean="0"/>
              <a:pPr/>
              <a:t>3</a:t>
            </a:fld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1145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867435" y="3489170"/>
            <a:ext cx="5197107" cy="1930568"/>
          </a:xfrm>
          <a:prstGeom prst="rect">
            <a:avLst/>
          </a:prstGeom>
          <a:pattFill prst="ltDnDiag">
            <a:fgClr>
              <a:srgbClr val="00B0F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1867436" y="3467407"/>
            <a:ext cx="5197107" cy="678928"/>
          </a:xfrm>
          <a:prstGeom prst="rect">
            <a:avLst/>
          </a:prstGeom>
          <a:pattFill prst="openDmnd">
            <a:fgClr>
              <a:srgbClr val="00B0F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Performance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LED </a:t>
            </a:r>
            <a:r>
              <a:rPr lang="de-DE" dirty="0" err="1" smtClean="0"/>
              <a:t>Headlamps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313645" y="3696237"/>
            <a:ext cx="6574761" cy="0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4649273" y="2202287"/>
            <a:ext cx="0" cy="3830023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313645" y="5507544"/>
            <a:ext cx="118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-30 </a:t>
            </a:r>
            <a:r>
              <a:rPr lang="de-DE" dirty="0" err="1" smtClean="0"/>
              <a:t>deg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4777964" y="4995885"/>
            <a:ext cx="118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-15 </a:t>
            </a:r>
            <a:r>
              <a:rPr lang="de-DE" dirty="0" err="1" smtClean="0"/>
              <a:t>deg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6427037" y="5542335"/>
            <a:ext cx="118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+30 </a:t>
            </a:r>
            <a:r>
              <a:rPr lang="de-DE" dirty="0" err="1" smtClean="0"/>
              <a:t>deg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4777964" y="3152633"/>
            <a:ext cx="1390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+1 </a:t>
            </a:r>
            <a:r>
              <a:rPr lang="de-DE" dirty="0" err="1" smtClean="0"/>
              <a:t>deg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4716066" y="4168099"/>
            <a:ext cx="1452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-3.5 </a:t>
            </a:r>
            <a:r>
              <a:rPr lang="de-DE" dirty="0" err="1" smtClean="0"/>
              <a:t>deg</a:t>
            </a:r>
            <a:endParaRPr lang="de-DE" dirty="0"/>
          </a:p>
        </p:txBody>
      </p:sp>
      <p:sp>
        <p:nvSpPr>
          <p:cNvPr id="27" name="Flussdiagramm: Verbindungsstelle 26"/>
          <p:cNvSpPr/>
          <p:nvPr/>
        </p:nvSpPr>
        <p:spPr>
          <a:xfrm flipV="1">
            <a:off x="4526443" y="5225369"/>
            <a:ext cx="245660" cy="28871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lussdiagramm: Verbindungsstelle 28"/>
          <p:cNvSpPr/>
          <p:nvPr/>
        </p:nvSpPr>
        <p:spPr>
          <a:xfrm flipV="1">
            <a:off x="1782762" y="5253618"/>
            <a:ext cx="245660" cy="28871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lussdiagramm: Verbindungsstelle 30"/>
          <p:cNvSpPr/>
          <p:nvPr/>
        </p:nvSpPr>
        <p:spPr>
          <a:xfrm flipV="1">
            <a:off x="6941713" y="5220858"/>
            <a:ext cx="245660" cy="28871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lussdiagramm: Verbindungsstelle 31"/>
          <p:cNvSpPr/>
          <p:nvPr/>
        </p:nvSpPr>
        <p:spPr>
          <a:xfrm flipV="1">
            <a:off x="4553540" y="3344812"/>
            <a:ext cx="218563" cy="28871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lussdiagramm: Verbindungsstelle 32"/>
          <p:cNvSpPr/>
          <p:nvPr/>
        </p:nvSpPr>
        <p:spPr>
          <a:xfrm flipV="1">
            <a:off x="4553540" y="4023740"/>
            <a:ext cx="245660" cy="288717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2028421" y="4352765"/>
            <a:ext cx="2498021" cy="4710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Zone A &gt;= 400lm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2028422" y="3696237"/>
            <a:ext cx="24980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Zone B &gt;= 200lm</a:t>
            </a:r>
            <a:endParaRPr lang="de-DE" dirty="0"/>
          </a:p>
        </p:txBody>
      </p:sp>
      <p:sp>
        <p:nvSpPr>
          <p:cNvPr id="20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2C9F2BD-890F-449C-BD34-E7F525B14626}" type="slidenum">
              <a:rPr lang="it-IT" smtClean="0"/>
              <a:pPr/>
              <a:t>4</a:t>
            </a:fld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5693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609" y="693156"/>
            <a:ext cx="8081508" cy="549275"/>
          </a:xfrm>
        </p:spPr>
        <p:txBody>
          <a:bodyPr/>
          <a:lstStyle/>
          <a:p>
            <a:r>
              <a:rPr lang="de-DE" dirty="0" err="1" smtClean="0"/>
              <a:t>Mounting</a:t>
            </a:r>
            <a:r>
              <a:rPr lang="de-DE" dirty="0" smtClean="0"/>
              <a:t> Height (h), </a:t>
            </a:r>
            <a:r>
              <a:rPr lang="de-DE" dirty="0" err="1" smtClean="0"/>
              <a:t>Inclination</a:t>
            </a:r>
            <a:r>
              <a:rPr lang="de-DE" dirty="0" smtClean="0"/>
              <a:t> (</a:t>
            </a:r>
            <a:r>
              <a:rPr lang="de-DE" dirty="0" err="1" smtClean="0"/>
              <a:t>alfa</a:t>
            </a:r>
            <a:r>
              <a:rPr lang="de-DE" dirty="0" smtClean="0"/>
              <a:t>), </a:t>
            </a:r>
            <a:r>
              <a:rPr lang="de-DE" dirty="0" err="1" smtClean="0"/>
              <a:t>distance</a:t>
            </a:r>
            <a:r>
              <a:rPr lang="de-DE" dirty="0" smtClean="0"/>
              <a:t> (x)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2" y="2345119"/>
            <a:ext cx="8507934" cy="280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251199" y="2964426"/>
            <a:ext cx="104058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Alfa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82171" y="3686632"/>
            <a:ext cx="29028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h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714171" y="4499429"/>
            <a:ext cx="53702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r>
              <a:rPr lang="de-DE" dirty="0" smtClean="0"/>
              <a:t> x</a:t>
            </a:r>
            <a:endParaRPr lang="de-DE" dirty="0"/>
          </a:p>
        </p:txBody>
      </p:sp>
      <p:sp>
        <p:nvSpPr>
          <p:cNvPr id="8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2C9F2BD-890F-449C-BD34-E7F525B14626}" type="slidenum">
              <a:rPr lang="it-IT" smtClean="0"/>
              <a:pPr/>
              <a:t>5</a:t>
            </a:fld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373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898541"/>
              </p:ext>
            </p:extLst>
          </p:nvPr>
        </p:nvGraphicFramePr>
        <p:xfrm>
          <a:off x="322263" y="950913"/>
          <a:ext cx="849947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158"/>
                <a:gridCol w="2833158"/>
                <a:gridCol w="283315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Headlamp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mounting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height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  [cm]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Ray </a:t>
                      </a:r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inclination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 [</a:t>
                      </a:r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deg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Distance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 on </a:t>
                      </a:r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road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 [m]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85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     0.57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      85.4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     2.50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      19.5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               3.50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                13.9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     5.00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        9.7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939826"/>
              </p:ext>
            </p:extLst>
          </p:nvPr>
        </p:nvGraphicFramePr>
        <p:xfrm>
          <a:off x="301237" y="3956959"/>
          <a:ext cx="849947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158"/>
                <a:gridCol w="2833158"/>
                <a:gridCol w="283315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Headlamp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mounting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height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  [cm]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Ray </a:t>
                      </a:r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inclination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 [</a:t>
                      </a:r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deg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Distance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 on </a:t>
                      </a:r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road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 [m]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65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     0.57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      65.3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     2.50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      14.9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               3.50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                10.6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     5.00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                7.4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liennummernplatzhalter 3"/>
          <p:cNvSpPr txBox="1">
            <a:spLocks/>
          </p:cNvSpPr>
          <p:nvPr/>
        </p:nvSpPr>
        <p:spPr bwMode="auto">
          <a:xfrm>
            <a:off x="8378437" y="9587821"/>
            <a:ext cx="6556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mtClean="0"/>
              <a:t>Page </a:t>
            </a:r>
            <a:fld id="{65A727D5-228E-4252-9D14-C0F4FE6F554E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2C9F2BD-890F-449C-BD34-E7F525B14626}" type="slidenum">
              <a:rPr lang="it-IT" smtClean="0"/>
              <a:pPr/>
              <a:t>6</a:t>
            </a:fld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4603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6" y="1889470"/>
            <a:ext cx="8224958" cy="33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42949" y="1200150"/>
            <a:ext cx="741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Representative</a:t>
            </a:r>
            <a:r>
              <a:rPr lang="de-DE" dirty="0" smtClean="0"/>
              <a:t> LED </a:t>
            </a:r>
            <a:r>
              <a:rPr lang="de-DE" dirty="0" err="1" smtClean="0"/>
              <a:t>Headlamp</a:t>
            </a:r>
            <a:r>
              <a:rPr lang="de-DE" dirty="0" smtClean="0"/>
              <a:t> (out </a:t>
            </a:r>
            <a:r>
              <a:rPr lang="de-DE" dirty="0" err="1" smtClean="0"/>
              <a:t>of</a:t>
            </a:r>
            <a:r>
              <a:rPr lang="de-DE" dirty="0" smtClean="0"/>
              <a:t> 60) , 513 lm total </a:t>
            </a:r>
            <a:r>
              <a:rPr lang="de-DE" dirty="0" err="1" smtClean="0"/>
              <a:t>luminous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endParaRPr lang="de-DE" dirty="0"/>
          </a:p>
        </p:txBody>
      </p:sp>
      <p:sp>
        <p:nvSpPr>
          <p:cNvPr id="6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2C9F2BD-890F-449C-BD34-E7F525B14626}" type="slidenum">
              <a:rPr lang="it-IT" smtClean="0"/>
              <a:pPr/>
              <a:t>7</a:t>
            </a:fld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801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2400" dirty="0" smtClean="0"/>
              <a:t>Reflector Headlamp </a:t>
            </a:r>
            <a:r>
              <a:rPr lang="cs-CZ" altLang="cs-CZ" sz="2400" dirty="0" smtClean="0"/>
              <a:t>H4</a:t>
            </a:r>
            <a:r>
              <a:rPr lang="en-US" altLang="cs-CZ" sz="2400" dirty="0" smtClean="0"/>
              <a:t> , 155mm diameter , 467 lm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348"/>
            <a:ext cx="9144000" cy="4231304"/>
          </a:xfrm>
          <a:prstGeom prst="rect">
            <a:avLst/>
          </a:prstGeom>
        </p:spPr>
      </p:pic>
      <p:sp>
        <p:nvSpPr>
          <p:cNvPr id="6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2C9F2BD-890F-449C-BD34-E7F525B14626}" type="slidenum">
              <a:rPr lang="it-IT" smtClean="0"/>
              <a:pPr/>
              <a:t>8</a:t>
            </a:fld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0451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Photometric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2263" y="1601229"/>
            <a:ext cx="8499475" cy="5624057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 err="1" smtClean="0"/>
              <a:t>Representative</a:t>
            </a:r>
            <a:r>
              <a:rPr lang="de-DE" sz="2800" dirty="0" smtClean="0"/>
              <a:t> LED </a:t>
            </a:r>
            <a:r>
              <a:rPr lang="de-DE" sz="2800" dirty="0" err="1" smtClean="0"/>
              <a:t>Headlamp</a:t>
            </a:r>
            <a:r>
              <a:rPr lang="de-DE" sz="2800" dirty="0" smtClean="0"/>
              <a:t> :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total </a:t>
            </a:r>
            <a:r>
              <a:rPr lang="de-DE" sz="2800" dirty="0" err="1" smtClean="0"/>
              <a:t>luminous</a:t>
            </a:r>
            <a:r>
              <a:rPr lang="de-DE" sz="2800" dirty="0" smtClean="0"/>
              <a:t> </a:t>
            </a:r>
            <a:r>
              <a:rPr lang="de-DE" sz="2800" dirty="0" err="1" smtClean="0"/>
              <a:t>flux</a:t>
            </a:r>
            <a:r>
              <a:rPr lang="de-DE" sz="2800" dirty="0" smtClean="0"/>
              <a:t> :  513 lm</a:t>
            </a:r>
          </a:p>
          <a:p>
            <a:pPr marL="0" indent="0">
              <a:buNone/>
            </a:pPr>
            <a:r>
              <a:rPr lang="de-DE" sz="2800" dirty="0"/>
              <a:t>	</a:t>
            </a:r>
            <a:r>
              <a:rPr lang="de-DE" sz="2800" dirty="0" smtClean="0"/>
              <a:t>Zone A :  511 lm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     Zone B :  327 lm</a:t>
            </a:r>
          </a:p>
          <a:p>
            <a:pPr marL="0" indent="0">
              <a:buNone/>
            </a:pPr>
            <a:r>
              <a:rPr lang="de-DE" sz="2800" dirty="0" err="1" smtClean="0"/>
              <a:t>Reflector</a:t>
            </a:r>
            <a:r>
              <a:rPr lang="de-DE" sz="2800" dirty="0" smtClean="0"/>
              <a:t> H4 </a:t>
            </a:r>
            <a:r>
              <a:rPr lang="de-DE" sz="2800" dirty="0" err="1" smtClean="0"/>
              <a:t>Headlamp</a:t>
            </a:r>
            <a:r>
              <a:rPr lang="de-DE" sz="2800" dirty="0" smtClean="0"/>
              <a:t>, 155mm </a:t>
            </a:r>
            <a:r>
              <a:rPr lang="de-DE" sz="2800" dirty="0" err="1" smtClean="0"/>
              <a:t>diameter</a:t>
            </a:r>
            <a:r>
              <a:rPr lang="de-DE" sz="2800" dirty="0" smtClean="0"/>
              <a:t> :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 total </a:t>
            </a:r>
            <a:r>
              <a:rPr lang="de-DE" sz="2800" dirty="0" err="1" smtClean="0"/>
              <a:t>luminous</a:t>
            </a:r>
            <a:r>
              <a:rPr lang="de-DE" sz="2800" dirty="0" smtClean="0"/>
              <a:t> </a:t>
            </a:r>
            <a:r>
              <a:rPr lang="de-DE" sz="2800" dirty="0" err="1" smtClean="0"/>
              <a:t>flux</a:t>
            </a:r>
            <a:r>
              <a:rPr lang="de-DE" sz="2800" dirty="0" smtClean="0"/>
              <a:t>:  467 lm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      Zone A :  445 lm 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      Zone B :  206 lm </a:t>
            </a:r>
          </a:p>
          <a:p>
            <a:pPr marL="0" indent="0">
              <a:buNone/>
            </a:pPr>
            <a:r>
              <a:rPr lang="de-DE" sz="2800" dirty="0" smtClean="0"/>
              <a:t> </a:t>
            </a:r>
            <a:endParaRPr lang="de-DE" sz="2800" dirty="0"/>
          </a:p>
        </p:txBody>
      </p:sp>
      <p:sp>
        <p:nvSpPr>
          <p:cNvPr id="5" name="Segnaposto piè di pagina 1"/>
          <p:cNvSpPr>
            <a:spLocks noGrp="1"/>
          </p:cNvSpPr>
          <p:nvPr/>
        </p:nvSpPr>
        <p:spPr>
          <a:xfrm>
            <a:off x="3079750" y="6253316"/>
            <a:ext cx="313690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GTB </a:t>
            </a:r>
            <a:r>
              <a:rPr lang="it-I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</a:t>
            </a:r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No.CE-5360</a:t>
            </a:r>
            <a:endParaRPr lang="it-IT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2C9F2BD-890F-449C-BD34-E7F525B14626}" type="slidenum">
              <a:rPr lang="it-IT" smtClean="0"/>
              <a:pPr/>
              <a:t>9</a:t>
            </a:fld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9656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Hyperlin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3333CC"/>
      </a:folHlink>
    </a:clrScheme>
    <a:fontScheme name="Struttura predefinit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4A7EB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4A7EB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471</Words>
  <Application>Microsoft Office PowerPoint</Application>
  <PresentationFormat>On-screen Show (4:3)</PresentationFormat>
  <Paragraphs>124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Struttura predefinita</vt:lpstr>
      <vt:lpstr> Night demonstration: H4 Halogen Reflector headlamp versus representative LED headlamp     </vt:lpstr>
      <vt:lpstr>LED Headlamps : Advantages</vt:lpstr>
      <vt:lpstr>Proposal for Future Halogen &amp; LED Headlamps</vt:lpstr>
      <vt:lpstr>New Performance Proposal for LED Headlamps</vt:lpstr>
      <vt:lpstr>Mounting Height (h), Inclination (alfa), distance (x)</vt:lpstr>
      <vt:lpstr>PowerPoint Presentation</vt:lpstr>
      <vt:lpstr>PowerPoint Presentation</vt:lpstr>
      <vt:lpstr>Reflector Headlamp H4 , 155mm diameter , 467 lm</vt:lpstr>
      <vt:lpstr>Photometric Results</vt:lpstr>
      <vt:lpstr>Reflector Headlamp H4 , 155mm diameter , 467 lm</vt:lpstr>
      <vt:lpstr>Reflector Headlamp H4 , 155mm diameter,  400 lm</vt:lpstr>
      <vt:lpstr>Reflector Headlamp H4 , 155mm diameter,  300 lm</vt:lpstr>
      <vt:lpstr>Reflector Headlamp H4 , 155mm diameter,  200lm </vt:lpstr>
      <vt:lpstr>Reflector Headlamp H4 , 155mm diameter,  100lm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GTB Working Group  Light Sources</dc:title>
  <dc:subject>Progress report to GRE</dc:subject>
  <dc:creator>Ad de Visser</dc:creator>
  <cp:lastModifiedBy>Konstantin Glukhenkiy</cp:lastModifiedBy>
  <cp:revision>731</cp:revision>
  <cp:lastPrinted>2014-10-08T09:11:09Z</cp:lastPrinted>
  <dcterms:created xsi:type="dcterms:W3CDTF">2011-02-15T18:00:14Z</dcterms:created>
  <dcterms:modified xsi:type="dcterms:W3CDTF">2016-10-31T09:22:05Z</dcterms:modified>
</cp:coreProperties>
</file>