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4494"/>
    <a:srgbClr val="37ACDE"/>
    <a:srgbClr val="3166CF"/>
    <a:srgbClr val="3E6FD2"/>
    <a:srgbClr val="2D5EC1"/>
    <a:srgbClr val="BDDE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-1704" y="-96"/>
      </p:cViewPr>
      <p:guideLst>
        <p:guide orient="horz" pos="216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E00D162-5619-4053-9457-4BCEC56A5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367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6E11DBF-8FA0-42A3-83E0-CF5E61F63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538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ollage_3_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48863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76813" y="5081588"/>
            <a:ext cx="2847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8563" y="5427663"/>
            <a:ext cx="3160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defRPr/>
            </a:pPr>
            <a:r>
              <a:rPr lang="en-US" sz="1800" b="0" i="1" dirty="0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dirty="0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dirty="0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5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37200" y="2416175"/>
            <a:ext cx="7869600" cy="302647"/>
          </a:xfrm>
        </p:spPr>
        <p:txBody>
          <a:bodyPr/>
          <a:lstStyle>
            <a:lvl1pPr algn="r">
              <a:defRPr/>
            </a:lvl1pPr>
            <a:lvl2pPr marL="228600" indent="-228600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E9CA4-C3B3-4DA9-85B2-2650454C5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09A55-2534-42B0-AA96-7C05D267BAB3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5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D1349-09ED-4C30-B083-C8B474D07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EC901-9DD4-485F-BED3-A013A5E050F2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8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600" indent="-228600">
              <a:buFont typeface="Verdana"/>
              <a:buChar char="•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0297A-5883-445D-830A-79D868680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34BE1-1A13-4BC2-BEB1-64BAAB8E7995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5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04253"/>
            <a:ext cx="7772400" cy="302647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AA35-AACC-494D-9683-12C435D74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68791-CD2E-4BB9-BE63-442B12A59F4A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1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7869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1BE7-C5B1-431D-86C0-F9A0F5DFA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5C5C7-8FF7-4900-88AA-50C092765174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2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56DCF-AF3E-4FC7-896B-A3D895D18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0548E-2AFB-4EC8-9D37-EBB490497D9F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7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B3550-A149-4E52-94BB-5B19366D7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18CBE-C4A1-40C9-9C07-4FF6781A93CC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0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3432176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4314412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6D3A7-BE4B-461D-9DFB-6C1E88974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C98D4-7C4A-410C-BD2A-7C0C4050803B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1783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7"/>
            <a:ext cx="5486400" cy="557213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362C3-9ACF-4BE3-BB18-FBCC34FFA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FB057-98B3-4038-BE2E-AE8FB49A9FC3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F6521-2E91-4278-8248-4F3AFE57A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1E443-BC5F-4004-AA4B-659979293467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5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1612900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2416175"/>
            <a:ext cx="7870825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pPr>
              <a:defRPr/>
            </a:pPr>
            <a:fld id="{B09F44E0-053D-4333-9422-9480B02C5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pPr>
              <a:defRPr/>
            </a:pPr>
            <a:fld id="{846C27C7-157B-461B-B9A0-7E79F234ECCB}" type="datetime3">
              <a:rPr lang="en-US"/>
              <a:pPr>
                <a:defRPr/>
              </a:pPr>
              <a:t>9 June 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marL="2286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MS PGothic" pitchFamily="34" charset="-128"/>
        </a:defRPr>
      </a:lvl2pPr>
      <a:lvl3pPr marL="4572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MS PGothic" pitchFamily="34" charset="-128"/>
        </a:defRPr>
      </a:lvl3pPr>
      <a:lvl4pPr marL="6858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Arial" charset="0"/>
        <a:buChar char="•"/>
        <a:defRPr sz="1600">
          <a:solidFill>
            <a:srgbClr val="004494"/>
          </a:solidFill>
          <a:latin typeface="Verdana"/>
          <a:ea typeface="MS PGothic" pitchFamily="34" charset="-128"/>
        </a:defRPr>
      </a:lvl4pPr>
      <a:lvl5pPr marL="9144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.leveratto@immamotorcycles.org" TargetMode="External"/><Relationship Id="rId2" Type="http://schemas.openxmlformats.org/officeDocument/2006/relationships/hyperlink" Target="mailto:adolfo.perujo@ec.europa.e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2.unece.org/wiki/pages/viewpage.action?pageId=5800520" TargetMode="External"/><Relationship Id="rId4" Type="http://schemas.openxmlformats.org/officeDocument/2006/relationships/hyperlink" Target="mailto:hardik@siam.i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2814" y="3940446"/>
            <a:ext cx="4402138" cy="307777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ea typeface="+mj-ea"/>
              </a:rPr>
              <a:t>Joint Research Centre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4949535" y="4258812"/>
            <a:ext cx="4152900" cy="586443"/>
          </a:xfrm>
        </p:spPr>
        <p:txBody>
          <a:bodyPr/>
          <a:lstStyle/>
          <a:p>
            <a:pPr marL="0" indent="0" algn="l" eaLnBrk="1" hangingPunct="1">
              <a:defRPr/>
            </a:pPr>
            <a:r>
              <a:rPr lang="en-US" dirty="0" smtClean="0">
                <a:latin typeface="Verdana" pitchFamily="34" charset="0"/>
              </a:rPr>
              <a:t>The European Commission</a:t>
            </a:r>
            <a:r>
              <a:rPr lang="en-US" altLang="en-US" dirty="0" smtClean="0">
                <a:latin typeface="Verdana" pitchFamily="34" charset="0"/>
              </a:rPr>
              <a:t>’</a:t>
            </a:r>
            <a:r>
              <a:rPr lang="en-US" dirty="0" smtClean="0">
                <a:latin typeface="Verdana" pitchFamily="34" charset="0"/>
              </a:rPr>
              <a:t>s in-house science service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6588" y="1391220"/>
            <a:ext cx="78708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494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494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494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494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IE" kern="0" dirty="0" smtClean="0">
                <a:ea typeface="+mj-ea"/>
              </a:rPr>
              <a:t>UNECE IWG on EPPR for L-category</a:t>
            </a:r>
            <a:br>
              <a:rPr lang="en-IE" kern="0" dirty="0" smtClean="0">
                <a:ea typeface="+mj-ea"/>
              </a:rPr>
            </a:br>
            <a:r>
              <a:rPr lang="en-IE" kern="0" dirty="0" smtClean="0">
                <a:ea typeface="+mj-ea"/>
              </a:rPr>
              <a:t>vehicles</a:t>
            </a:r>
            <a:endParaRPr lang="en-US" kern="0" dirty="0">
              <a:ea typeface="+mj-ea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6587" y="2304388"/>
            <a:ext cx="7870825" cy="3159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defRPr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marL="2286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buChar char="•"/>
              <a:defRPr>
                <a:solidFill>
                  <a:srgbClr val="004494"/>
                </a:solidFill>
                <a:latin typeface="Verdana"/>
                <a:ea typeface="MS PGothic" pitchFamily="34" charset="-128"/>
              </a:defRPr>
            </a:lvl2pPr>
            <a:lvl3pPr marL="4572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pitchFamily="2" charset="2"/>
              <a:buChar char="§"/>
              <a:defRPr sz="1600">
                <a:solidFill>
                  <a:srgbClr val="004494"/>
                </a:solidFill>
                <a:latin typeface="Verdana"/>
                <a:ea typeface="MS PGothic" pitchFamily="34" charset="-128"/>
              </a:defRPr>
            </a:lvl3pPr>
            <a:lvl4pPr marL="6858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Arial" charset="0"/>
              <a:buChar char="•"/>
              <a:defRPr sz="1600">
                <a:solidFill>
                  <a:srgbClr val="004494"/>
                </a:solidFill>
                <a:latin typeface="Verdana"/>
                <a:ea typeface="MS PGothic" pitchFamily="34" charset="-128"/>
              </a:defRPr>
            </a:lvl4pPr>
            <a:lvl5pPr marL="9144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buChar char="–"/>
              <a:defRPr sz="1600">
                <a:solidFill>
                  <a:srgbClr val="004494"/>
                </a:solidFill>
                <a:latin typeface="Verdana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 typeface="Verdana"/>
              <a:buNone/>
              <a:defRPr/>
            </a:pPr>
            <a:r>
              <a:rPr lang="en-US" sz="3200" b="0" kern="0" dirty="0" smtClean="0">
                <a:ea typeface="+mn-ea"/>
              </a:rPr>
              <a:t>State of play</a:t>
            </a:r>
          </a:p>
          <a:p>
            <a:pPr marL="0" indent="0" algn="ctr" eaLnBrk="1" hangingPunct="1">
              <a:spcBef>
                <a:spcPts val="0"/>
              </a:spcBef>
              <a:buFont typeface="Verdana"/>
              <a:buNone/>
              <a:defRPr/>
            </a:pPr>
            <a:r>
              <a:rPr lang="en-US" sz="1800" b="0" kern="0" dirty="0" err="1" smtClean="0">
                <a:ea typeface="+mn-ea"/>
              </a:rPr>
              <a:t>A.Perujo</a:t>
            </a:r>
            <a:endParaRPr lang="en-US" sz="3200" b="0" kern="0" dirty="0"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4765" y="6538796"/>
            <a:ext cx="64353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GB" sz="1100" i="1" dirty="0">
                <a:solidFill>
                  <a:prstClr val="black"/>
                </a:solidFill>
                <a:latin typeface="Calibri"/>
                <a:ea typeface="+mn-ea"/>
              </a:rPr>
              <a:t>EPPR = Environmental and Propulsion Performance Requirements 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3968" y="19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9pPr>
          </a:lstStyle>
          <a:p>
            <a:pPr marL="47625" lvl="0" algn="r" latinLnBrk="0"/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Informal document </a:t>
            </a:r>
            <a:r>
              <a:rPr kumimoji="0" lang="pt-BR" altLang="ja-JP" b="1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GRPE-73-20</a:t>
            </a:r>
            <a:endParaRPr kumimoji="0" lang="pt-BR" altLang="ja-JP" b="1" dirty="0">
              <a:solidFill>
                <a:srgbClr val="FF0000"/>
              </a:solidFill>
              <a:latin typeface="Arial" charset="0"/>
              <a:ea typeface="ＭＳ 明朝" charset="-128"/>
              <a:cs typeface="Arial" charset="0"/>
            </a:endParaRPr>
          </a:p>
          <a:p>
            <a:pPr marL="47625" lvl="0" algn="r" latinLnBrk="0"/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73rd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GRPE, 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6-1</a:t>
            </a:r>
            <a:r>
              <a:rPr kumimoji="0" lang="en-US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0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 June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2016,</a:t>
            </a:r>
            <a:b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</a:b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agenda </a:t>
            </a:r>
            <a:r>
              <a:rPr kumimoji="0" lang="pt-BR" altLang="ja-JP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item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9</a:t>
            </a:r>
            <a:r>
              <a:rPr kumimoji="0" lang="pt-BR" altLang="ja-JP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(b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)</a:t>
            </a:r>
            <a:endParaRPr kumimoji="0" lang="pt-BR" altLang="ja-JP" dirty="0">
              <a:solidFill>
                <a:schemeClr val="tx1"/>
              </a:solidFill>
              <a:latin typeface="Arial" charset="0"/>
              <a:ea typeface="ＭＳ 明朝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67" y="1228021"/>
            <a:ext cx="7870825" cy="430213"/>
          </a:xfrm>
        </p:spPr>
        <p:txBody>
          <a:bodyPr/>
          <a:lstStyle/>
          <a:p>
            <a:r>
              <a:rPr lang="en-GB" dirty="0" smtClean="0"/>
              <a:t>EPPR Roadmap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0297A-5883-445D-830A-79D868680E6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1B34BE1-1A13-4BC2-BEB1-64BAAB8E7995}" type="datetime3">
              <a:rPr lang="en-US" smtClean="0"/>
              <a:pPr>
                <a:defRPr/>
              </a:pPr>
              <a:t>9 June 2016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14" y="1824492"/>
            <a:ext cx="8734136" cy="4511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0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91" y="1640609"/>
            <a:ext cx="7870825" cy="430213"/>
          </a:xfrm>
        </p:spPr>
        <p:txBody>
          <a:bodyPr/>
          <a:lstStyle/>
          <a:p>
            <a:r>
              <a:rPr lang="en-GB" dirty="0" smtClean="0"/>
              <a:t>Contact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374611"/>
            <a:ext cx="7869600" cy="2769989"/>
          </a:xfrm>
        </p:spPr>
        <p:txBody>
          <a:bodyPr/>
          <a:lstStyle/>
          <a:p>
            <a:r>
              <a:rPr lang="en-GB" sz="2400" b="1" dirty="0" smtClean="0"/>
              <a:t>Chair:</a:t>
            </a:r>
            <a:r>
              <a:rPr lang="en-GB" sz="2400" dirty="0" smtClean="0"/>
              <a:t>		Adolfo </a:t>
            </a:r>
            <a:r>
              <a:rPr lang="en-GB" sz="2400" dirty="0" err="1" smtClean="0"/>
              <a:t>Perujo</a:t>
            </a:r>
            <a:endParaRPr lang="en-GB" sz="2400" dirty="0" smtClean="0"/>
          </a:p>
          <a:p>
            <a:r>
              <a:rPr lang="en-GB" sz="2400" dirty="0" smtClean="0"/>
              <a:t>				</a:t>
            </a:r>
            <a:r>
              <a:rPr lang="en-GB" sz="2000" dirty="0" smtClean="0">
                <a:hlinkClick r:id="rId2"/>
              </a:rPr>
              <a:t>adolfo.perujo@ec.europa.eu</a:t>
            </a:r>
            <a:endParaRPr lang="en-GB" sz="2000" dirty="0" smtClean="0"/>
          </a:p>
          <a:p>
            <a:endParaRPr lang="en-GB" sz="2400" dirty="0" smtClean="0"/>
          </a:p>
          <a:p>
            <a:r>
              <a:rPr lang="en-GB" sz="2400" b="1" dirty="0" smtClean="0"/>
              <a:t>Secretariat:	</a:t>
            </a:r>
            <a:r>
              <a:rPr lang="en-GB" sz="2400" dirty="0" smtClean="0"/>
              <a:t>Daniela </a:t>
            </a:r>
            <a:r>
              <a:rPr lang="en-GB" sz="2400" dirty="0" err="1" smtClean="0"/>
              <a:t>Leveratto</a:t>
            </a:r>
            <a:endParaRPr lang="en-GB" sz="2400" dirty="0" smtClean="0"/>
          </a:p>
          <a:p>
            <a:pPr marL="0" lvl="1" indent="0">
              <a:buNone/>
            </a:pPr>
            <a:r>
              <a:rPr lang="en-GB" sz="2400" dirty="0" smtClean="0"/>
              <a:t>			</a:t>
            </a:r>
            <a:r>
              <a:rPr lang="en-GB" sz="2000" dirty="0" smtClean="0">
                <a:hlinkClick r:id="rId3"/>
              </a:rPr>
              <a:t>d.leveratto@immamotorcycles.org</a:t>
            </a:r>
            <a:endParaRPr lang="en-GB" sz="2000" dirty="0" smtClean="0"/>
          </a:p>
          <a:p>
            <a:endParaRPr lang="en-GB" sz="2400" dirty="0" smtClean="0"/>
          </a:p>
          <a:p>
            <a:r>
              <a:rPr lang="en-GB" sz="2400" dirty="0" smtClean="0"/>
              <a:t>				</a:t>
            </a:r>
            <a:r>
              <a:rPr lang="en-GB" sz="2400" dirty="0" err="1" smtClean="0"/>
              <a:t>Hardik</a:t>
            </a:r>
            <a:r>
              <a:rPr lang="en-GB" sz="2400" dirty="0" smtClean="0"/>
              <a:t> </a:t>
            </a:r>
            <a:r>
              <a:rPr lang="en-GB" sz="2400" dirty="0" err="1" smtClean="0"/>
              <a:t>Makhija</a:t>
            </a:r>
            <a:endParaRPr lang="en-GB" sz="2400" dirty="0" smtClean="0"/>
          </a:p>
          <a:p>
            <a:r>
              <a:rPr lang="en-GB" sz="2400" dirty="0" smtClean="0"/>
              <a:t>				</a:t>
            </a:r>
            <a:r>
              <a:rPr lang="en-GB" sz="2000" dirty="0" smtClean="0">
                <a:hlinkClick r:id="rId4"/>
              </a:rPr>
              <a:t>hardik@siam.in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0297A-5883-445D-830A-79D868680E6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1B34BE1-1A13-4BC2-BEB1-64BAAB8E7995}" type="datetime3">
              <a:rPr lang="en-US" smtClean="0"/>
              <a:pPr>
                <a:defRPr/>
              </a:pPr>
              <a:t>9 June 2016</a:t>
            </a:fld>
            <a:endParaRPr lang="en-US" dirty="0"/>
          </a:p>
        </p:txBody>
      </p:sp>
      <p:sp>
        <p:nvSpPr>
          <p:cNvPr id="6" name="Rubrik 1"/>
          <p:cNvSpPr txBox="1">
            <a:spLocks/>
          </p:cNvSpPr>
          <p:nvPr/>
        </p:nvSpPr>
        <p:spPr bwMode="auto">
          <a:xfrm>
            <a:off x="488504" y="5090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v-SE" sz="2000" dirty="0"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rPr>
              <a:t>Web page for the EPPR IWG: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1800" dirty="0" smtClean="0">
                <a:hlinkClick r:id="rId5"/>
              </a:rPr>
              <a:t>https://www2.unece.org/wiki/pages/viewpage.action?pageId=5800520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66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3077766"/>
          </a:xfrm>
        </p:spPr>
        <p:txBody>
          <a:bodyPr/>
          <a:lstStyle/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400" dirty="0" smtClean="0"/>
              <a:t>Background</a:t>
            </a:r>
          </a:p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endParaRPr lang="en-IE" sz="2400" dirty="0" smtClean="0"/>
          </a:p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400" dirty="0" smtClean="0"/>
              <a:t>Past and next meetings</a:t>
            </a:r>
          </a:p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endParaRPr lang="en-IE" sz="2400" dirty="0" smtClean="0"/>
          </a:p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400" dirty="0" smtClean="0"/>
              <a:t>State of play</a:t>
            </a:r>
          </a:p>
          <a:p>
            <a:pPr lvl="2">
              <a:buClr>
                <a:srgbClr val="004494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GTR on Evaporative and Crankcase emissions </a:t>
            </a:r>
          </a:p>
          <a:p>
            <a:pPr lvl="2">
              <a:buClr>
                <a:srgbClr val="004494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GTR on OBD-I </a:t>
            </a:r>
          </a:p>
          <a:p>
            <a:pPr lvl="2">
              <a:buClr>
                <a:srgbClr val="004494"/>
              </a:buClr>
              <a:buFont typeface="Wingdings" panose="05000000000000000000" pitchFamily="2" charset="2"/>
              <a:buChar char="§"/>
            </a:pPr>
            <a:r>
              <a:rPr lang="en-IE" sz="2000" dirty="0" smtClean="0"/>
              <a:t>GTR2</a:t>
            </a:r>
          </a:p>
          <a:p>
            <a:pPr lvl="2">
              <a:buClr>
                <a:srgbClr val="004494"/>
              </a:buClr>
              <a:buFont typeface="Wingdings" panose="05000000000000000000" pitchFamily="2" charset="2"/>
              <a:buChar char="ü"/>
            </a:pPr>
            <a:endParaRPr lang="en-IE" sz="2000" dirty="0" smtClean="0"/>
          </a:p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400" dirty="0" smtClean="0"/>
              <a:t>Roadmap</a:t>
            </a:r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0297A-5883-445D-830A-79D868680E6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50443" y="6218382"/>
            <a:ext cx="2133600" cy="153988"/>
          </a:xfrm>
        </p:spPr>
        <p:txBody>
          <a:bodyPr/>
          <a:lstStyle/>
          <a:p>
            <a:pPr>
              <a:defRPr/>
            </a:pPr>
            <a:fld id="{D1B34BE1-1A13-4BC2-BEB1-64BAAB8E7995}" type="datetime3">
              <a:rPr lang="en-US" smtClean="0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9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488" y="1446640"/>
            <a:ext cx="7870825" cy="430213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27" y="2133592"/>
            <a:ext cx="8520546" cy="40472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IE" sz="2000" b="1" dirty="0" err="1" smtClean="0"/>
              <a:t>ToR</a:t>
            </a:r>
            <a:r>
              <a:rPr lang="en-IE" sz="2000" b="1" dirty="0" smtClean="0"/>
              <a:t> and mandate</a:t>
            </a:r>
          </a:p>
          <a:p>
            <a:pPr>
              <a:lnSpc>
                <a:spcPct val="100000"/>
              </a:lnSpc>
            </a:pPr>
            <a:endParaRPr lang="en-IE" sz="2000" b="1" dirty="0" smtClean="0"/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dirty="0" smtClean="0"/>
              <a:t>Priority to work under 1998 Agreement but will also work under 1958 Agreement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dirty="0" smtClean="0"/>
              <a:t>Amend GTR No2 and develop new GTRs with respect to Environmental and Propulsion unit Performance Requirements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dirty="0" smtClean="0"/>
              <a:t>Create synergies with 58th Agreement and where possible develop common requirements in form of UN </a:t>
            </a:r>
            <a:r>
              <a:rPr lang="en-IE" dirty="0" err="1" smtClean="0"/>
              <a:t>Reg</a:t>
            </a:r>
            <a:r>
              <a:rPr lang="en-IE" dirty="0" smtClean="0"/>
              <a:t>(s)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dirty="0" smtClean="0"/>
              <a:t>Exchange information on current and future regulatory requirements for ‘light vehicles’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dirty="0" smtClean="0"/>
              <a:t>Adopted at WP29 Nov 2013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dirty="0" smtClean="0">
                <a:solidFill>
                  <a:srgbClr val="FF0000"/>
                </a:solidFill>
              </a:rPr>
              <a:t>Extended at WP29 Jun 2015 (2016 to 2020) </a:t>
            </a:r>
            <a:r>
              <a:rPr lang="en-IE" dirty="0" smtClean="0"/>
              <a:t>(ECE/TRANS/WP.29/AC.3/36/Rev.1)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0297A-5883-445D-830A-79D868680E6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1B34BE1-1A13-4BC2-BEB1-64BAAB8E7995}" type="datetime3">
              <a:rPr lang="en-US" smtClean="0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43" y="1068948"/>
            <a:ext cx="7870825" cy="520557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571020"/>
            <a:ext cx="8520546" cy="4924425"/>
          </a:xfrm>
        </p:spPr>
        <p:txBody>
          <a:bodyPr/>
          <a:lstStyle/>
          <a:p>
            <a:r>
              <a:rPr lang="en-IE" sz="2000" b="1" dirty="0" smtClean="0"/>
              <a:t>Topics to be covered by EPPR</a:t>
            </a:r>
          </a:p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dirty="0" smtClean="0"/>
              <a:t>Environmental performance:</a:t>
            </a:r>
          </a:p>
          <a:p>
            <a:pPr lvl="2">
              <a:buClr>
                <a:srgbClr val="004494"/>
              </a:buClr>
            </a:pPr>
            <a:r>
              <a:rPr lang="en-IE" b="1" dirty="0" smtClean="0"/>
              <a:t>Type I: Tailpipe emissions test after cold start (revision); </a:t>
            </a:r>
          </a:p>
          <a:p>
            <a:pPr lvl="2">
              <a:buClr>
                <a:srgbClr val="004494"/>
              </a:buClr>
            </a:pPr>
            <a:r>
              <a:rPr lang="en-IE" dirty="0" smtClean="0"/>
              <a:t>Type II: Tailpipe emissions test at (increased) idle / free acceleration;</a:t>
            </a:r>
          </a:p>
          <a:p>
            <a:pPr lvl="2">
              <a:buClr>
                <a:srgbClr val="004494"/>
              </a:buClr>
            </a:pPr>
            <a:r>
              <a:rPr lang="en-IE" b="1" dirty="0" smtClean="0"/>
              <a:t>Type III: Emission test of crankcase gases; </a:t>
            </a:r>
          </a:p>
          <a:p>
            <a:pPr lvl="2">
              <a:buClr>
                <a:srgbClr val="004494"/>
              </a:buClr>
            </a:pPr>
            <a:r>
              <a:rPr lang="en-IE" b="1" dirty="0" smtClean="0">
                <a:solidFill>
                  <a:srgbClr val="FF0000"/>
                </a:solidFill>
              </a:rPr>
              <a:t>Type IV: Evaporative emissions test; </a:t>
            </a:r>
          </a:p>
          <a:p>
            <a:pPr lvl="2">
              <a:buClr>
                <a:srgbClr val="004494"/>
              </a:buClr>
            </a:pPr>
            <a:r>
              <a:rPr lang="en-IE" b="1" dirty="0" smtClean="0"/>
              <a:t>Type V: Durability testing of pollution control devices;  </a:t>
            </a:r>
          </a:p>
          <a:p>
            <a:pPr lvl="2">
              <a:buClr>
                <a:srgbClr val="004494"/>
              </a:buClr>
            </a:pPr>
            <a:r>
              <a:rPr lang="en-IE" dirty="0" smtClean="0"/>
              <a:t>Type VII: Measurement of CO2 emissions, fuel consumption, electric energy consumption and electric range determination; </a:t>
            </a:r>
          </a:p>
          <a:p>
            <a:pPr lvl="2">
              <a:buClr>
                <a:srgbClr val="004494"/>
              </a:buClr>
            </a:pPr>
            <a:r>
              <a:rPr lang="en-IE" b="1" dirty="0" smtClean="0">
                <a:solidFill>
                  <a:srgbClr val="FF0000"/>
                </a:solidFill>
              </a:rPr>
              <a:t>Type VIII: On-board diagnostics environmental verification tests. </a:t>
            </a:r>
          </a:p>
          <a:p>
            <a:pPr>
              <a:buClr>
                <a:srgbClr val="004494"/>
              </a:buClr>
            </a:pPr>
            <a:endParaRPr lang="en-IE" dirty="0" smtClean="0"/>
          </a:p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dirty="0" smtClean="0"/>
              <a:t>Propulsion unit performance:</a:t>
            </a:r>
          </a:p>
          <a:p>
            <a:pPr lvl="2">
              <a:buClr>
                <a:srgbClr val="004494"/>
              </a:buClr>
            </a:pPr>
            <a:r>
              <a:rPr lang="en-IE" dirty="0" smtClean="0"/>
              <a:t>Unified rules and test procedures to measure power and torque for propulsion technologies fitted on L-category vehicles </a:t>
            </a:r>
          </a:p>
          <a:p>
            <a:pPr lvl="2">
              <a:buClr>
                <a:srgbClr val="004494"/>
              </a:buClr>
            </a:pPr>
            <a:r>
              <a:rPr lang="en-IE" dirty="0" smtClean="0"/>
              <a:t>unified measurement of maximum design vehicle speed and/or power for restricted L-category vehicles should be developed and agreed upon.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0297A-5883-445D-830A-79D868680E6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1B34BE1-1A13-4BC2-BEB1-64BAAB8E7995}" type="datetime3">
              <a:rPr lang="en-US" smtClean="0"/>
              <a:pPr>
                <a:defRPr/>
              </a:pPr>
              <a:t>9 June 2016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40036" y="3090446"/>
            <a:ext cx="1180937" cy="3385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BE" sz="1600" dirty="0">
                <a:solidFill>
                  <a:srgbClr val="FF0000"/>
                </a:solidFill>
                <a:latin typeface="Calibri"/>
                <a:ea typeface="+mn-ea"/>
              </a:rPr>
              <a:t>PRIORITY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69466" y="4572926"/>
            <a:ext cx="1180937" cy="3385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BE" sz="1600" dirty="0">
                <a:solidFill>
                  <a:srgbClr val="FF0000"/>
                </a:solidFill>
                <a:latin typeface="Calibri"/>
                <a:ea typeface="+mn-ea"/>
              </a:rPr>
              <a:t>PRIORITY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15227" y="2152542"/>
            <a:ext cx="1026404" cy="338554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PRIORITY</a:t>
            </a:r>
            <a:endParaRPr kumimoji="0" lang="nl-B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6557" y="3357922"/>
            <a:ext cx="1026404" cy="338554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PRIORITY</a:t>
            </a:r>
            <a:endParaRPr kumimoji="0" lang="nl-B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88" y="3113652"/>
            <a:ext cx="416256" cy="298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028" y="4568422"/>
            <a:ext cx="416256" cy="298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848" y="2767272"/>
            <a:ext cx="416256" cy="298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60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0297A-5883-445D-830A-79D868680E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1B34BE1-1A13-4BC2-BEB1-64BAAB8E7995}" type="datetime3">
              <a:rPr lang="en-US" smtClean="0"/>
              <a:pPr>
                <a:defRPr/>
              </a:pPr>
              <a:t>9 June 2016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2" y="2462212"/>
            <a:ext cx="8526046" cy="2622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39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88" y="1446640"/>
            <a:ext cx="7870825" cy="430213"/>
          </a:xfrm>
        </p:spPr>
        <p:txBody>
          <a:bodyPr/>
          <a:lstStyle/>
          <a:p>
            <a:r>
              <a:rPr lang="en-GB" dirty="0" smtClean="0"/>
              <a:t>Stay of 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055945"/>
            <a:ext cx="7869600" cy="4356705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GB" sz="2000" b="1" dirty="0" smtClean="0"/>
              <a:t>New GTR (informal document June 2015 &amp; working document January 2016) </a:t>
            </a:r>
          </a:p>
          <a:p>
            <a:pPr marL="623888" lvl="2">
              <a:spcAft>
                <a:spcPts val="300"/>
              </a:spcAft>
              <a:buClr>
                <a:srgbClr val="004494"/>
              </a:buClr>
            </a:pPr>
            <a:r>
              <a:rPr lang="en-GB" sz="1800" dirty="0" smtClean="0"/>
              <a:t>Evaporative emissions</a:t>
            </a:r>
          </a:p>
          <a:p>
            <a:pPr marL="623888" lvl="2">
              <a:spcAft>
                <a:spcPts val="600"/>
              </a:spcAft>
              <a:buClr>
                <a:srgbClr val="004494"/>
              </a:buClr>
            </a:pPr>
            <a:r>
              <a:rPr lang="en-GB" sz="1800" dirty="0" smtClean="0"/>
              <a:t>Crankcase emissions</a:t>
            </a:r>
          </a:p>
          <a:p>
            <a:pPr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GB" sz="2000" b="1" dirty="0" smtClean="0"/>
              <a:t>New GTR (working document in June 2016)</a:t>
            </a:r>
          </a:p>
          <a:p>
            <a:pPr marL="623888" lvl="2">
              <a:spcAft>
                <a:spcPts val="600"/>
              </a:spcAft>
              <a:buClr>
                <a:srgbClr val="004494"/>
              </a:buClr>
            </a:pPr>
            <a:r>
              <a:rPr lang="en-GB" sz="1800" dirty="0" smtClean="0"/>
              <a:t>OBD </a:t>
            </a:r>
          </a:p>
          <a:p>
            <a:pPr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GB" sz="2000" dirty="0" smtClean="0"/>
              <a:t>GTR 2 amended including (</a:t>
            </a:r>
            <a:r>
              <a:rPr lang="en-GB" sz="2000" u="sng" dirty="0" smtClean="0"/>
              <a:t>tentative informal document </a:t>
            </a:r>
            <a:r>
              <a:rPr lang="en-GB" sz="2000" dirty="0" smtClean="0"/>
              <a:t>for January 2017)</a:t>
            </a:r>
          </a:p>
          <a:p>
            <a:pPr marL="623888" lvl="2">
              <a:spcAft>
                <a:spcPts val="300"/>
              </a:spcAft>
              <a:buClr>
                <a:srgbClr val="004494"/>
              </a:buClr>
            </a:pPr>
            <a:r>
              <a:rPr lang="en-GB" sz="1800" dirty="0" smtClean="0"/>
              <a:t>Test type I (work have started)</a:t>
            </a:r>
          </a:p>
          <a:p>
            <a:pPr marL="623888" lvl="2">
              <a:spcAft>
                <a:spcPts val="300"/>
              </a:spcAft>
              <a:buClr>
                <a:srgbClr val="004494"/>
              </a:buClr>
            </a:pPr>
            <a:r>
              <a:rPr lang="en-GB" sz="1800" dirty="0" smtClean="0"/>
              <a:t>Test type II (Idling)</a:t>
            </a:r>
          </a:p>
          <a:p>
            <a:pPr marL="623888" lvl="2">
              <a:spcAft>
                <a:spcPts val="600"/>
              </a:spcAft>
              <a:buClr>
                <a:srgbClr val="004494"/>
              </a:buClr>
            </a:pPr>
            <a:r>
              <a:rPr lang="en-GB" sz="1800" dirty="0" smtClean="0"/>
              <a:t>Test type VII on Energy efficiency (CO2, FC&amp; Range)</a:t>
            </a:r>
          </a:p>
          <a:p>
            <a:pPr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GB" sz="2000" dirty="0" smtClean="0"/>
              <a:t>GTRs to be transposed into UN Regulations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0297A-5883-445D-830A-79D868680E6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1B34BE1-1A13-4BC2-BEB1-64BAAB8E7995}" type="datetime3">
              <a:rPr lang="en-US" smtClean="0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5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43" y="1418930"/>
            <a:ext cx="7870825" cy="430213"/>
          </a:xfrm>
        </p:spPr>
        <p:txBody>
          <a:bodyPr/>
          <a:lstStyle/>
          <a:p>
            <a:r>
              <a:rPr lang="en-GB" dirty="0" smtClean="0"/>
              <a:t>Evaporative and Crankcase emissions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194502"/>
            <a:ext cx="7869600" cy="3971985"/>
          </a:xfrm>
        </p:spPr>
        <p:txBody>
          <a:bodyPr/>
          <a:lstStyle/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000" b="1" dirty="0" smtClean="0"/>
              <a:t>Adopted by the GRPE in its 72nd Session (Jan 2016)</a:t>
            </a:r>
          </a:p>
          <a:p>
            <a:pPr lvl="2">
              <a:buClr>
                <a:srgbClr val="004494"/>
              </a:buClr>
            </a:pPr>
            <a:r>
              <a:rPr lang="en-IE" sz="1800" dirty="0" smtClean="0"/>
              <a:t>Formal GTR proposal: </a:t>
            </a:r>
            <a:r>
              <a:rPr lang="en-IE" sz="1800" u="sng" dirty="0" smtClean="0"/>
              <a:t>ECE/TRANS/WP.29/GRPE/2016/2 </a:t>
            </a:r>
            <a:r>
              <a:rPr lang="en-IE" sz="1800" dirty="0" smtClean="0"/>
              <a:t>- (Informal Working Group on Environmental and Propulsion Performance Requirements (EPPR)) Proposal for a new global technical regulation on the measurement procedure for two- or three-wheeled motor vehicles equipped with a combustion engine with regard to the crankcase and evaporative emissions</a:t>
            </a:r>
          </a:p>
          <a:p>
            <a:pPr lvl="2">
              <a:buClr>
                <a:srgbClr val="004494"/>
              </a:buClr>
            </a:pPr>
            <a:r>
              <a:rPr lang="en-IE" sz="1800" dirty="0" smtClean="0"/>
              <a:t>Combined with the </a:t>
            </a:r>
          </a:p>
          <a:p>
            <a:pPr lvl="3">
              <a:buClr>
                <a:srgbClr val="004494"/>
              </a:buClr>
            </a:pPr>
            <a:r>
              <a:rPr lang="en-IE" dirty="0" smtClean="0"/>
              <a:t>final draft Technical Report: GRPE-72-06</a:t>
            </a:r>
          </a:p>
          <a:p>
            <a:pPr lvl="3">
              <a:buClr>
                <a:srgbClr val="004494"/>
              </a:buClr>
            </a:pPr>
            <a:r>
              <a:rPr lang="en-IE" dirty="0" smtClean="0"/>
              <a:t>Several open points resolved and Informal Document GRPE-72-13</a:t>
            </a:r>
          </a:p>
          <a:p>
            <a:pPr>
              <a:buClr>
                <a:srgbClr val="004494"/>
              </a:buClr>
            </a:pPr>
            <a:endParaRPr lang="en-IE" dirty="0" smtClean="0"/>
          </a:p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000" b="1" dirty="0" smtClean="0"/>
              <a:t>To be considered for vote by WP.29 and AC.3 in the June 2016 sessions</a:t>
            </a:r>
            <a:endParaRPr lang="en-IE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0297A-5883-445D-830A-79D868680E6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1B34BE1-1A13-4BC2-BEB1-64BAAB8E7995}" type="datetime3">
              <a:rPr lang="en-US" smtClean="0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OBD-I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3000821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400" b="1" dirty="0" smtClean="0"/>
              <a:t>Submitted working document for the 73rd Session of the GRPE (June 2016)</a:t>
            </a:r>
          </a:p>
          <a:p>
            <a:pPr lvl="2"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§"/>
            </a:pPr>
            <a:r>
              <a:rPr lang="en-IE" sz="1800" b="1" dirty="0" smtClean="0"/>
              <a:t>ECE-TRANS-WP29-GRPE-2016-13</a:t>
            </a:r>
          </a:p>
          <a:p>
            <a:pPr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400" dirty="0" smtClean="0"/>
              <a:t>Some open issues resolved within the group:</a:t>
            </a:r>
          </a:p>
          <a:p>
            <a:pPr lvl="2">
              <a:buClr>
                <a:srgbClr val="004494"/>
              </a:buClr>
            </a:pPr>
            <a:r>
              <a:rPr lang="en-IE" sz="1800" dirty="0" smtClean="0"/>
              <a:t>Definition of warm-up cycle</a:t>
            </a:r>
          </a:p>
          <a:p>
            <a:pPr lvl="2">
              <a:buClr>
                <a:srgbClr val="004494"/>
              </a:buClr>
            </a:pPr>
            <a:r>
              <a:rPr lang="en-IE" sz="1800" dirty="0" smtClean="0"/>
              <a:t>Clarification of “freeze-frame” parameters to be stored </a:t>
            </a:r>
          </a:p>
          <a:p>
            <a:pPr lvl="2">
              <a:spcAft>
                <a:spcPts val="600"/>
              </a:spcAft>
              <a:buClr>
                <a:srgbClr val="004494"/>
              </a:buClr>
            </a:pPr>
            <a:r>
              <a:rPr lang="en-IE" sz="1800" dirty="0" smtClean="0"/>
              <a:t>Template for the RMI (new Annex): Based upon some of the already existing templates in the parties.</a:t>
            </a:r>
          </a:p>
          <a:p>
            <a:pPr lvl="1"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400" dirty="0" smtClean="0"/>
              <a:t>Technical report  submitted</a:t>
            </a:r>
            <a:endParaRPr lang="en-I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0297A-5883-445D-830A-79D868680E6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08879" y="6343073"/>
            <a:ext cx="2133600" cy="153988"/>
          </a:xfrm>
        </p:spPr>
        <p:txBody>
          <a:bodyPr/>
          <a:lstStyle/>
          <a:p>
            <a:pPr>
              <a:defRPr/>
            </a:pPr>
            <a:fld id="{D1B34BE1-1A13-4BC2-BEB1-64BAAB8E7995}" type="datetime3">
              <a:rPr lang="en-US" smtClean="0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GTR2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692771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400" u="sng" dirty="0" smtClean="0"/>
              <a:t>EPPR-11-15 Rev1</a:t>
            </a:r>
            <a:r>
              <a:rPr lang="en-IE" sz="2400" dirty="0" smtClean="0"/>
              <a:t> = proposal EC</a:t>
            </a:r>
          </a:p>
          <a:p>
            <a:pPr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400" dirty="0" smtClean="0"/>
              <a:t>IMMA started identification of differences with current GTR2 = </a:t>
            </a:r>
            <a:r>
              <a:rPr lang="en-IE" sz="2400" u="sng" dirty="0" smtClean="0"/>
              <a:t>EPPR-11-10</a:t>
            </a:r>
          </a:p>
          <a:p>
            <a:pPr>
              <a:spcAft>
                <a:spcPts val="60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IE" sz="2400" dirty="0" smtClean="0"/>
              <a:t>Extensive document. Split the work, during 2016</a:t>
            </a:r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0297A-5883-445D-830A-79D868680E6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1B34BE1-1A13-4BC2-BEB1-64BAAB8E7995}" type="datetime3">
              <a:rPr lang="en-US" smtClean="0"/>
              <a:pPr>
                <a:defRPr/>
              </a:pPr>
              <a:t>9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4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JRC_Slide_Template_EN</Template>
  <TotalTime>131</TotalTime>
  <Words>565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JRC_Slide_Template_EN</vt:lpstr>
      <vt:lpstr>Joint Research Centre</vt:lpstr>
      <vt:lpstr>Outline</vt:lpstr>
      <vt:lpstr>Background</vt:lpstr>
      <vt:lpstr>Background</vt:lpstr>
      <vt:lpstr>Meetings</vt:lpstr>
      <vt:lpstr>Stay of Play</vt:lpstr>
      <vt:lpstr>Evaporative and Crankcase emissions</vt:lpstr>
      <vt:lpstr>OBD-I</vt:lpstr>
      <vt:lpstr>GTR2</vt:lpstr>
      <vt:lpstr>EPPR Roadmap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Research Centre</dc:title>
  <dc:creator>Grainne Mulhern</dc:creator>
  <cp:lastModifiedBy>United Nations</cp:lastModifiedBy>
  <cp:revision>23</cp:revision>
  <dcterms:created xsi:type="dcterms:W3CDTF">2012-03-21T15:19:35Z</dcterms:created>
  <dcterms:modified xsi:type="dcterms:W3CDTF">2016-06-09T11:08:27Z</dcterms:modified>
</cp:coreProperties>
</file>