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04" r:id="rId3"/>
    <p:sldId id="309" r:id="rId4"/>
    <p:sldId id="301" r:id="rId5"/>
    <p:sldId id="302" r:id="rId6"/>
    <p:sldId id="303" r:id="rId7"/>
    <p:sldId id="307" r:id="rId8"/>
    <p:sldId id="308" r:id="rId9"/>
    <p:sldId id="274" r:id="rId10"/>
    <p:sldId id="275" r:id="rId11"/>
    <p:sldId id="276" r:id="rId12"/>
    <p:sldId id="277" r:id="rId13"/>
    <p:sldId id="299" r:id="rId14"/>
    <p:sldId id="278" r:id="rId15"/>
    <p:sldId id="279" r:id="rId16"/>
    <p:sldId id="280" r:id="rId17"/>
    <p:sldId id="281" r:id="rId18"/>
    <p:sldId id="282" r:id="rId19"/>
    <p:sldId id="283" r:id="rId20"/>
    <p:sldId id="300" r:id="rId21"/>
    <p:sldId id="286" r:id="rId22"/>
    <p:sldId id="287" r:id="rId23"/>
    <p:sldId id="288" r:id="rId24"/>
    <p:sldId id="306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F02"/>
    <a:srgbClr val="FF8003"/>
    <a:srgbClr val="F1A53F"/>
    <a:srgbClr val="FF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0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A3891-CED1-4832-BF08-58E806E54A3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D7CF-AB9C-4CF2-8506-1EEDA7F5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2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2763" y="2660568"/>
            <a:ext cx="757158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Rechthoek 7"/>
          <p:cNvSpPr/>
          <p:nvPr userDrawn="1"/>
        </p:nvSpPr>
        <p:spPr>
          <a:xfrm>
            <a:off x="53069" y="5637635"/>
            <a:ext cx="2420710" cy="1216479"/>
          </a:xfrm>
          <a:prstGeom prst="rect">
            <a:avLst/>
          </a:prstGeom>
          <a:solidFill>
            <a:schemeClr val="bg1"/>
          </a:solidFill>
          <a:ln w="117475">
            <a:solidFill>
              <a:srgbClr val="FE7F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11" name="Afbeelding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2" y="5730986"/>
            <a:ext cx="1709863" cy="10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3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141" y="1887618"/>
            <a:ext cx="78867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hthoek 7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3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hthoek 5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hthoek 4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hthoek 7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5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3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27EC-370A-49D1-A6C4-9E94FF4E2B25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53069" y="5637635"/>
            <a:ext cx="2420710" cy="1216479"/>
          </a:xfrm>
          <a:prstGeom prst="rect">
            <a:avLst/>
          </a:prstGeom>
          <a:solidFill>
            <a:schemeClr val="bg1"/>
          </a:solidFill>
          <a:ln w="117475">
            <a:solidFill>
              <a:srgbClr val="FE7F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  <p:pic>
        <p:nvPicPr>
          <p:cNvPr id="11" name="Afbeelding 10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2" y="5730986"/>
            <a:ext cx="1709863" cy="10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gif"/><Relationship Id="rId4" Type="http://schemas.openxmlformats.org/officeDocument/2006/relationships/image" Target="../media/image34.jp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urt.vollmacher@brandweerzonecentrum.be" TargetMode="External"/><Relationship Id="rId2" Type="http://schemas.openxmlformats.org/officeDocument/2006/relationships/hyperlink" Target="mailto:tom.vanesbroeck@brandweerzonecentrum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2592" y="1531450"/>
            <a:ext cx="7571586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8003"/>
                </a:solidFill>
              </a:rPr>
              <a:t>GRSG MEETING 2017</a:t>
            </a:r>
            <a:br>
              <a:rPr lang="en-US" b="1" dirty="0" smtClean="0">
                <a:solidFill>
                  <a:srgbClr val="FF8003"/>
                </a:solidFill>
              </a:rPr>
            </a:br>
            <a:r>
              <a:rPr lang="en-US" b="1" dirty="0" smtClean="0">
                <a:solidFill>
                  <a:srgbClr val="FF8003"/>
                </a:solidFill>
              </a:rPr>
              <a:t>GENEVA</a:t>
            </a:r>
            <a:endParaRPr lang="en-US" b="1" dirty="0">
              <a:solidFill>
                <a:srgbClr val="FF8003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642460" y="5610386"/>
            <a:ext cx="351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 Van Esbroeck</a:t>
            </a:r>
          </a:p>
          <a:p>
            <a:r>
              <a:rPr lang="en-US" dirty="0" smtClean="0"/>
              <a:t>Kurt Vollmacher</a:t>
            </a:r>
            <a:endParaRPr 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754696" y="580384"/>
            <a:ext cx="3058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b="1" dirty="0" smtClean="0"/>
              <a:t>Informal document GR</a:t>
            </a:r>
            <a:r>
              <a:rPr lang="en-US" altLang="ja-JP" sz="1600" b="1" dirty="0" smtClean="0"/>
              <a:t>SG</a:t>
            </a:r>
            <a:r>
              <a:rPr lang="ja-JP" altLang="en-US" sz="1600" b="1" dirty="0" smtClean="0"/>
              <a:t>-</a:t>
            </a:r>
            <a:r>
              <a:rPr lang="en-US" altLang="ja-JP" sz="1600" b="1" dirty="0" smtClean="0"/>
              <a:t>112</a:t>
            </a:r>
            <a:r>
              <a:rPr lang="ja-JP" altLang="en-US" sz="1600" b="1" dirty="0" smtClean="0"/>
              <a:t>-</a:t>
            </a:r>
            <a:r>
              <a:rPr lang="fr-CH" altLang="ja-JP" sz="1600" b="1" dirty="0" smtClean="0"/>
              <a:t>06</a:t>
            </a:r>
            <a:endParaRPr lang="ja-JP" altLang="en-US" sz="1600" b="1" dirty="0" smtClean="0">
              <a:solidFill>
                <a:srgbClr val="FF0000"/>
              </a:solidFill>
            </a:endParaRPr>
          </a:p>
          <a:p>
            <a:pPr algn="r"/>
            <a:r>
              <a:rPr lang="fr-CH" altLang="ja-JP" sz="1600" b="1" dirty="0" smtClean="0"/>
              <a:t>(</a:t>
            </a:r>
            <a:r>
              <a:rPr lang="fr-CH" altLang="ja-JP" sz="1600" b="1" dirty="0" smtClean="0"/>
              <a:t>112th </a:t>
            </a:r>
            <a:r>
              <a:rPr lang="fr-CH" altLang="ja-JP" sz="1600" b="1" dirty="0" smtClean="0"/>
              <a:t>GRSG, </a:t>
            </a:r>
            <a:r>
              <a:rPr lang="fr-CH" altLang="ja-JP" sz="1600" b="1" dirty="0" smtClean="0"/>
              <a:t>24-28 April 2017, </a:t>
            </a:r>
            <a:endParaRPr lang="fr-CH" altLang="ja-JP" sz="1600" b="1" dirty="0" smtClean="0"/>
          </a:p>
          <a:p>
            <a:pPr algn="r"/>
            <a:r>
              <a:rPr lang="ja-JP" altLang="en-US" sz="1600" b="1" dirty="0" smtClean="0"/>
              <a:t>Agenda </a:t>
            </a:r>
            <a:r>
              <a:rPr lang="ja-JP" altLang="en-US" sz="1600" b="1" dirty="0" smtClean="0"/>
              <a:t>item</a:t>
            </a:r>
            <a:r>
              <a:rPr lang="fr-CH" altLang="ja-JP" sz="1600" b="1" dirty="0" smtClean="0"/>
              <a:t>  9.)</a:t>
            </a:r>
            <a:endParaRPr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495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These colors can be used in rescue </a:t>
            </a:r>
            <a:r>
              <a:rPr lang="en-US" sz="1800" dirty="0"/>
              <a:t>i</a:t>
            </a:r>
            <a:r>
              <a:rPr lang="en-US" sz="1800" dirty="0" smtClean="0"/>
              <a:t>nformation or can be used to color vehicle components in the vehicle</a:t>
            </a:r>
            <a:endParaRPr lang="en-US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573517"/>
            <a:ext cx="2425438" cy="3459371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58" y="2573517"/>
            <a:ext cx="3720269" cy="2522669"/>
          </a:xfrm>
          <a:prstGeom prst="rect">
            <a:avLst/>
          </a:prstGeom>
          <a:noFill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02" y="4249023"/>
            <a:ext cx="2675798" cy="178386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latin typeface="+mn-lt"/>
              </a:rPr>
              <a:t>ISO propulsion energy </a:t>
            </a:r>
            <a:r>
              <a:rPr lang="nl-NL" sz="2800" b="1" dirty="0" err="1" smtClean="0">
                <a:latin typeface="+mn-lt"/>
              </a:rPr>
              <a:t>identification</a:t>
            </a:r>
            <a:endParaRPr lang="nl-N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043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6" name="Stroomdiagram: Beslissing 5"/>
          <p:cNvSpPr/>
          <p:nvPr/>
        </p:nvSpPr>
        <p:spPr>
          <a:xfrm>
            <a:off x="2826332" y="1813815"/>
            <a:ext cx="2985430" cy="2300139"/>
          </a:xfrm>
          <a:prstGeom prst="flowChartDecision">
            <a:avLst/>
          </a:prstGeom>
          <a:solidFill>
            <a:schemeClr val="bg1"/>
          </a:solidFill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kstvak 2"/>
          <p:cNvSpPr txBox="1">
            <a:spLocks noChangeArrowheads="1"/>
          </p:cNvSpPr>
          <p:nvPr/>
        </p:nvSpPr>
        <p:spPr bwMode="auto">
          <a:xfrm>
            <a:off x="3094205" y="1995706"/>
            <a:ext cx="1982496" cy="96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166648" y="2779219"/>
            <a:ext cx="32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4158792" y="2010079"/>
            <a:ext cx="32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2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094205" y="2794207"/>
            <a:ext cx="32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3</a:t>
            </a:r>
            <a:endParaRPr lang="nl-BE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5229734" y="2779219"/>
            <a:ext cx="32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4</a:t>
            </a:r>
          </a:p>
        </p:txBody>
      </p:sp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4044"/>
              </p:ext>
            </p:extLst>
          </p:nvPr>
        </p:nvGraphicFramePr>
        <p:xfrm>
          <a:off x="2667437" y="470481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45"/>
                <a:gridCol w="54235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First energy source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Second energy</a:t>
                      </a:r>
                      <a:r>
                        <a:rPr lang="nl-BE" baseline="0" dirty="0" smtClean="0"/>
                        <a:t> source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Density</a:t>
                      </a:r>
                      <a:r>
                        <a:rPr lang="nl-BE" dirty="0" smtClean="0"/>
                        <a:t> towards</a:t>
                      </a:r>
                      <a:r>
                        <a:rPr lang="nl-BE" baseline="0" dirty="0" smtClean="0"/>
                        <a:t> air 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Stored</a:t>
                      </a:r>
                      <a:r>
                        <a:rPr lang="nl-BE" baseline="0" dirty="0" smtClean="0"/>
                        <a:t> state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latin typeface="+mn-lt"/>
              </a:rPr>
              <a:t>ISO propulsion energy </a:t>
            </a:r>
            <a:r>
              <a:rPr lang="nl-NL" sz="2800" b="1" dirty="0" err="1" smtClean="0">
                <a:latin typeface="+mn-lt"/>
              </a:rPr>
              <a:t>identification</a:t>
            </a:r>
            <a:endParaRPr lang="nl-N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6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5591620" y="2218833"/>
            <a:ext cx="9779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nl-BE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5737" y="1939179"/>
            <a:ext cx="7586217" cy="36288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b="1" u="sng" dirty="0" smtClean="0"/>
              <a:t>SYMBOLS</a:t>
            </a:r>
          </a:p>
          <a:p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1) FIRST ENERGY SOURCE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2) SECOND ENERGY SOURCE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3) DENSITY TOWARDS AIR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4) STORED STATE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b="1" dirty="0" smtClean="0"/>
              <a:t>	</a:t>
            </a:r>
            <a:endParaRPr lang="en-US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5976" r="3621" b="4201"/>
          <a:stretch/>
        </p:blipFill>
        <p:spPr>
          <a:xfrm>
            <a:off x="5695315" y="2767608"/>
            <a:ext cx="669303" cy="64336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86" y="3441531"/>
            <a:ext cx="609685" cy="41915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6450" r="12850" b="6811"/>
          <a:stretch/>
        </p:blipFill>
        <p:spPr>
          <a:xfrm>
            <a:off x="3811201" y="3859907"/>
            <a:ext cx="372713" cy="4574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89" y="3392795"/>
            <a:ext cx="565293" cy="48216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7161" r="7554" b="4813"/>
          <a:stretch/>
        </p:blipFill>
        <p:spPr>
          <a:xfrm>
            <a:off x="4344222" y="3874680"/>
            <a:ext cx="508171" cy="55479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9008" r="4104" b="12043"/>
          <a:stretch/>
        </p:blipFill>
        <p:spPr>
          <a:xfrm>
            <a:off x="5012702" y="3419924"/>
            <a:ext cx="587718" cy="5179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3714" r="5810" b="7488"/>
          <a:stretch/>
        </p:blipFill>
        <p:spPr>
          <a:xfrm>
            <a:off x="4941184" y="3911639"/>
            <a:ext cx="502781" cy="51017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5822" r="8141" b="7095"/>
          <a:stretch/>
        </p:blipFill>
        <p:spPr>
          <a:xfrm>
            <a:off x="4030136" y="2128343"/>
            <a:ext cx="578922" cy="61791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8467" r="7389" b="7925"/>
          <a:stretch/>
        </p:blipFill>
        <p:spPr>
          <a:xfrm>
            <a:off x="4660349" y="2128343"/>
            <a:ext cx="566274" cy="60532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5822" r="8141" b="7095"/>
          <a:stretch/>
        </p:blipFill>
        <p:spPr>
          <a:xfrm>
            <a:off x="4088042" y="2788780"/>
            <a:ext cx="563091" cy="60101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8467" r="7389" b="7925"/>
          <a:stretch/>
        </p:blipFill>
        <p:spPr>
          <a:xfrm>
            <a:off x="4707637" y="2768593"/>
            <a:ext cx="566274" cy="60532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r="13004"/>
          <a:stretch/>
        </p:blipFill>
        <p:spPr>
          <a:xfrm>
            <a:off x="5260262" y="2776236"/>
            <a:ext cx="446548" cy="609601"/>
          </a:xfrm>
          <a:prstGeom prst="rect">
            <a:avLst/>
          </a:prstGeom>
        </p:spPr>
      </p:pic>
      <p:sp>
        <p:nvSpPr>
          <p:cNvPr id="19" name="Tekstvak 2"/>
          <p:cNvSpPr txBox="1">
            <a:spLocks noChangeArrowheads="1"/>
          </p:cNvSpPr>
          <p:nvPr/>
        </p:nvSpPr>
        <p:spPr bwMode="auto">
          <a:xfrm>
            <a:off x="6339615" y="2214373"/>
            <a:ext cx="883734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nl-BE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kstvak 2"/>
          <p:cNvSpPr txBox="1">
            <a:spLocks noChangeArrowheads="1"/>
          </p:cNvSpPr>
          <p:nvPr/>
        </p:nvSpPr>
        <p:spPr bwMode="auto">
          <a:xfrm>
            <a:off x="7054827" y="2224632"/>
            <a:ext cx="8937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nl-BE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LPG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r="13004"/>
          <a:stretch/>
        </p:blipFill>
        <p:spPr>
          <a:xfrm>
            <a:off x="5299371" y="2145136"/>
            <a:ext cx="446548" cy="609601"/>
          </a:xfrm>
          <a:prstGeom prst="rect">
            <a:avLst/>
          </a:prstGeom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ISO propulsion energy </a:t>
            </a:r>
            <a:r>
              <a:rPr lang="nl-NL" sz="2800" dirty="0" err="1" smtClean="0"/>
              <a:t>identification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403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dirty="0" err="1" smtClean="0"/>
              <a:t>Example</a:t>
            </a:r>
            <a:r>
              <a:rPr lang="nl-BE" sz="1800" dirty="0" smtClean="0"/>
              <a:t>:</a:t>
            </a:r>
          </a:p>
          <a:p>
            <a:r>
              <a:rPr lang="nl-BE" sz="1800" dirty="0" smtClean="0"/>
              <a:t>First energy source: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CNG or LPG or LNG or </a:t>
            </a:r>
            <a:r>
              <a:rPr lang="en-US" sz="1400" dirty="0" smtClean="0"/>
              <a:t>H2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Diesel/Gasoline/Full Electric</a:t>
            </a:r>
            <a:endParaRPr lang="nl-BE" sz="1800" dirty="0" smtClean="0"/>
          </a:p>
          <a:p>
            <a:r>
              <a:rPr lang="nl-BE" sz="1800" dirty="0" smtClean="0"/>
              <a:t>Second energy source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sz="1400" dirty="0" smtClean="0"/>
              <a:t>Diesel/Gasoline/Full Electric/Hydraulic Hybrid</a:t>
            </a:r>
          </a:p>
          <a:p>
            <a:endParaRPr lang="nl-BE" sz="1800" dirty="0" smtClean="0"/>
          </a:p>
          <a:p>
            <a:pPr marL="800100" lvl="1" indent="-342900">
              <a:buFont typeface="+mj-lt"/>
              <a:buAutoNum type="arabicPeriod"/>
            </a:pPr>
            <a:endParaRPr lang="nl-BE" sz="1400" dirty="0"/>
          </a:p>
          <a:p>
            <a:endParaRPr lang="nl-BE" sz="1800" dirty="0" smtClean="0"/>
          </a:p>
          <a:p>
            <a:pPr lvl="1"/>
            <a:endParaRPr lang="nl-BE" sz="1400" dirty="0" smtClean="0"/>
          </a:p>
          <a:p>
            <a:pPr lvl="1"/>
            <a:endParaRPr lang="nl-BE" sz="1400" dirty="0" smtClean="0"/>
          </a:p>
          <a:p>
            <a:endParaRPr lang="nl-BE" sz="1800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latin typeface="+mn-lt"/>
              </a:rPr>
              <a:t>ISO propulsion energy </a:t>
            </a:r>
            <a:r>
              <a:rPr lang="nl-NL" sz="2800" b="1" dirty="0" err="1" smtClean="0">
                <a:latin typeface="+mn-lt"/>
              </a:rPr>
              <a:t>identification</a:t>
            </a:r>
            <a:endParaRPr lang="nl-N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093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DIESEL</a:t>
            </a:r>
            <a:endParaRPr lang="en-US" sz="1800" b="1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06" y="1952378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latin typeface="+mn-lt"/>
              </a:rPr>
              <a:t>ISO propulsion energy </a:t>
            </a:r>
            <a:r>
              <a:rPr lang="nl-NL" sz="2800" b="1" dirty="0" err="1" smtClean="0">
                <a:latin typeface="+mn-lt"/>
              </a:rPr>
              <a:t>identification</a:t>
            </a:r>
            <a:endParaRPr lang="nl-N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9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GASOLINE</a:t>
            </a:r>
            <a:endParaRPr lang="en-US" sz="18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90" y="1957079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latin typeface="+mn-lt"/>
              </a:rPr>
              <a:t>ISO propulsion energy </a:t>
            </a:r>
            <a:r>
              <a:rPr lang="nl-NL" sz="2800" b="1" dirty="0" err="1" smtClean="0">
                <a:latin typeface="+mn-lt"/>
              </a:rPr>
              <a:t>identification</a:t>
            </a:r>
            <a:endParaRPr lang="nl-N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1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u="sng" dirty="0" smtClean="0"/>
              <a:t>CNG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02" y="1953573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latin typeface="+mn-lt"/>
              </a:rPr>
              <a:t>ISO propulsion energy </a:t>
            </a:r>
            <a:r>
              <a:rPr lang="nl-NL" sz="2800" b="1" dirty="0" err="1" smtClean="0">
                <a:latin typeface="+mn-lt"/>
              </a:rPr>
              <a:t>identification</a:t>
            </a:r>
            <a:endParaRPr lang="nl-N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11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LPG</a:t>
            </a:r>
            <a:endParaRPr lang="en-US" sz="1800" b="1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05" y="1973261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/>
              <a:t>ISO propulsion energy </a:t>
            </a:r>
            <a:r>
              <a:rPr lang="nl-NL" sz="2800" b="1" dirty="0" err="1" smtClean="0"/>
              <a:t>identification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2455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LNG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97" y="1973262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ISO </a:t>
            </a:r>
            <a:r>
              <a:rPr lang="nl-NL" sz="2800" b="1" dirty="0" err="1"/>
              <a:t>propulsion</a:t>
            </a:r>
            <a:r>
              <a:rPr lang="nl-NL" sz="2800" b="1" dirty="0"/>
              <a:t> energy </a:t>
            </a:r>
            <a:r>
              <a:rPr lang="nl-NL" sz="2800" b="1" dirty="0" err="1"/>
              <a:t>identification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1791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FULL </a:t>
            </a:r>
            <a:r>
              <a:rPr lang="en-US" sz="1800" b="1" u="sng" dirty="0"/>
              <a:t>ELECTRIC </a:t>
            </a:r>
            <a:r>
              <a:rPr lang="en-US" sz="1800" b="1" dirty="0"/>
              <a:t>(HIGH VOLTAGE)</a:t>
            </a:r>
          </a:p>
          <a:p>
            <a:pPr marL="0" indent="0"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05" y="1981356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ISO </a:t>
            </a:r>
            <a:r>
              <a:rPr lang="nl-NL" sz="2800" b="1" dirty="0" err="1"/>
              <a:t>propulsion</a:t>
            </a:r>
            <a:r>
              <a:rPr lang="nl-NL" sz="2800" b="1" dirty="0"/>
              <a:t> energy </a:t>
            </a:r>
            <a:r>
              <a:rPr lang="nl-NL" sz="2800" b="1" dirty="0" err="1"/>
              <a:t>identification</a:t>
            </a:r>
            <a:endParaRPr lang="nl-N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27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ISO propulsion energy </a:t>
            </a:r>
            <a:r>
              <a:rPr lang="nl-NL" sz="2800" b="1" dirty="0" err="1" smtClean="0"/>
              <a:t>identification</a:t>
            </a:r>
            <a:endParaRPr lang="nl-BE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/>
              <a:t>Proposal made by CTIF and worked out together with various </a:t>
            </a:r>
            <a:r>
              <a:rPr lang="en-US" sz="1800" dirty="0" smtClean="0"/>
              <a:t>manufactures/regulators/CTIF </a:t>
            </a:r>
            <a:r>
              <a:rPr lang="en-US" sz="1800" dirty="0"/>
              <a:t>on behalf of ISO</a:t>
            </a:r>
            <a:endParaRPr lang="nl-BE" sz="1800" dirty="0"/>
          </a:p>
          <a:p>
            <a:pPr lvl="0"/>
            <a:r>
              <a:rPr lang="en-US" sz="1800" dirty="0"/>
              <a:t>CTIF: organization of fire and rescue </a:t>
            </a:r>
            <a:r>
              <a:rPr lang="en-US" sz="1800" dirty="0" smtClean="0"/>
              <a:t>services, representing 40  member </a:t>
            </a:r>
            <a:r>
              <a:rPr lang="en-US" sz="1800" dirty="0"/>
              <a:t>countries </a:t>
            </a:r>
            <a:r>
              <a:rPr lang="en-US" sz="1800" dirty="0" smtClean="0"/>
              <a:t>worldwide!</a:t>
            </a:r>
            <a:endParaRPr lang="nl-BE" sz="1800" dirty="0"/>
          </a:p>
          <a:p>
            <a:pPr lvl="0"/>
            <a:r>
              <a:rPr lang="en-US" sz="1800" dirty="0"/>
              <a:t>After first </a:t>
            </a:r>
            <a:r>
              <a:rPr lang="en-US" sz="1800" dirty="0" smtClean="0"/>
              <a:t>ISO CD ballot and review of the comments : </a:t>
            </a:r>
            <a:r>
              <a:rPr lang="nl-NL" sz="1800" dirty="0" smtClean="0"/>
              <a:t>ISO propulsion energy </a:t>
            </a:r>
            <a:r>
              <a:rPr lang="nl-NL" sz="1800" dirty="0" err="1" smtClean="0"/>
              <a:t>identification</a:t>
            </a:r>
            <a:r>
              <a:rPr lang="nl-NL" sz="1800" dirty="0" smtClean="0"/>
              <a:t> is </a:t>
            </a:r>
            <a:r>
              <a:rPr lang="en-US" sz="1800" dirty="0" smtClean="0"/>
              <a:t>approved </a:t>
            </a:r>
            <a:r>
              <a:rPr lang="en-US" sz="1800" dirty="0"/>
              <a:t>by all main vehicle manufactures </a:t>
            </a:r>
            <a:r>
              <a:rPr lang="en-US" sz="1800" dirty="0" smtClean="0"/>
              <a:t>countries </a:t>
            </a:r>
          </a:p>
          <a:p>
            <a:pPr lvl="0"/>
            <a:r>
              <a:rPr lang="en-US" sz="1800" dirty="0" smtClean="0"/>
              <a:t>Next stage: DIS ballot in progress for final approval</a:t>
            </a:r>
            <a:endParaRPr lang="nl-BE" sz="1800" dirty="0"/>
          </a:p>
          <a:p>
            <a:pPr marL="0" indent="0">
              <a:buNone/>
            </a:pPr>
            <a:r>
              <a:rPr lang="en-US" sz="1800" dirty="0"/>
              <a:t> </a:t>
            </a:r>
            <a:endParaRPr lang="nl-BE" sz="1800" dirty="0"/>
          </a:p>
          <a:p>
            <a:pPr marL="0" indent="0">
              <a:buNone/>
            </a:pPr>
            <a:endParaRPr lang="nl-B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01" y="4034827"/>
            <a:ext cx="5996461" cy="182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553632" y="586010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40 CTIF member countries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74" y="1589079"/>
            <a:ext cx="775708" cy="7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beeldingsresultaat voor c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8" y="4490856"/>
            <a:ext cx="1909501" cy="68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3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54" y="2384596"/>
            <a:ext cx="5479967" cy="33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62371" y="14650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HYBRID</a:t>
            </a:r>
          </a:p>
          <a:p>
            <a:r>
              <a:rPr lang="en-US" u="sng" dirty="0" smtClean="0"/>
              <a:t>HIGH VOLTAGE  and GASOLINE</a:t>
            </a:r>
          </a:p>
          <a:p>
            <a:endParaRPr lang="en-US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ISO </a:t>
            </a:r>
            <a:r>
              <a:rPr lang="nl-NL" sz="2800" b="1" dirty="0" err="1"/>
              <a:t>propulsion</a:t>
            </a:r>
            <a:r>
              <a:rPr lang="nl-NL" sz="2800" b="1" dirty="0"/>
              <a:t> energy </a:t>
            </a:r>
            <a:r>
              <a:rPr lang="nl-NL" sz="2800" b="1" dirty="0" err="1"/>
              <a:t>identification</a:t>
            </a:r>
            <a:endParaRPr lang="nl-N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51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DUAL FUEL/BI FUEL</a:t>
            </a:r>
            <a:r>
              <a:rPr lang="en-US" sz="1800" b="1" dirty="0" smtClean="0"/>
              <a:t>: </a:t>
            </a:r>
          </a:p>
          <a:p>
            <a:pPr marL="0" indent="0">
              <a:buNone/>
            </a:pPr>
            <a:r>
              <a:rPr lang="en-US" sz="1800" b="1" dirty="0" smtClean="0"/>
              <a:t>CNG AND DIESEL</a:t>
            </a:r>
            <a:endParaRPr lang="en-US" sz="18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98" y="1973264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ISO </a:t>
            </a:r>
            <a:r>
              <a:rPr lang="nl-NL" sz="2800" b="1" dirty="0" err="1"/>
              <a:t>propulsion</a:t>
            </a:r>
            <a:r>
              <a:rPr lang="nl-NL" sz="2800" b="1" dirty="0"/>
              <a:t> energy </a:t>
            </a:r>
            <a:r>
              <a:rPr lang="nl-NL" sz="2800" b="1" dirty="0" err="1"/>
              <a:t>identification</a:t>
            </a:r>
            <a:endParaRPr lang="nl-N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7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FUEL CELL</a:t>
            </a:r>
            <a:r>
              <a:rPr lang="en-US" sz="1800" b="1" dirty="0" smtClean="0"/>
              <a:t>: HYDROGEN AND ELECTRIC</a:t>
            </a:r>
          </a:p>
          <a:p>
            <a:pPr marL="0" indent="0">
              <a:buNone/>
            </a:pPr>
            <a:r>
              <a:rPr lang="en-US" sz="1800" b="1" dirty="0" smtClean="0"/>
              <a:t>(HIGH VOLTAGE)</a:t>
            </a:r>
            <a:endParaRPr lang="en-US" sz="18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06" y="1981355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ISO </a:t>
            </a:r>
            <a:r>
              <a:rPr lang="nl-NL" sz="2800" b="1" dirty="0" err="1"/>
              <a:t>propulsion</a:t>
            </a:r>
            <a:r>
              <a:rPr lang="nl-NL" sz="2800" b="1" dirty="0"/>
              <a:t> energy </a:t>
            </a:r>
            <a:r>
              <a:rPr lang="nl-NL" sz="2800" b="1" dirty="0" err="1"/>
              <a:t>identification</a:t>
            </a:r>
            <a:endParaRPr lang="nl-N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28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HYBRID</a:t>
            </a:r>
            <a:r>
              <a:rPr lang="en-US" sz="1800" b="1" dirty="0" smtClean="0"/>
              <a:t>: DIESEL AND HYDRAULIC</a:t>
            </a:r>
            <a:endParaRPr lang="en-US" sz="18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06" y="1981355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ISO </a:t>
            </a:r>
            <a:r>
              <a:rPr lang="nl-NL" sz="2800" b="1" dirty="0" err="1"/>
              <a:t>propulsion</a:t>
            </a:r>
            <a:r>
              <a:rPr lang="nl-NL" sz="2800" b="1" dirty="0"/>
              <a:t> energy </a:t>
            </a:r>
            <a:r>
              <a:rPr lang="nl-NL" sz="2800" b="1" dirty="0" err="1"/>
              <a:t>identification</a:t>
            </a:r>
            <a:endParaRPr lang="nl-N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6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Questions 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 smtClean="0"/>
              <a:t/>
            </a:r>
            <a:br>
              <a:rPr lang="nl-BE" b="1" dirty="0" smtClean="0"/>
            </a:br>
            <a:endParaRPr lang="en-US" dirty="0"/>
          </a:p>
        </p:txBody>
      </p:sp>
      <p:pic>
        <p:nvPicPr>
          <p:cNvPr id="3074" name="Picture 2" descr="D:\Te Controleren\Opleidingen brandweer 2015 versie 13 08 2015\Kick off meeting\IMG_3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55" y="1316064"/>
            <a:ext cx="5881606" cy="39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073545" y="5480395"/>
            <a:ext cx="450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Participants</a:t>
            </a:r>
            <a:r>
              <a:rPr lang="nl-BE" dirty="0" smtClean="0"/>
              <a:t> Kick –off meeting ISO Project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0962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399" y="35737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More information?</a:t>
            </a:r>
            <a:endParaRPr lang="en-US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Contact: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/>
              <a:t>Chairman Commission Major Tom Van Esbroeck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hlinkClick r:id="rId2"/>
              </a:rPr>
              <a:t>tom.vanesbroeck@brandweerzonecentrum.be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Project Leader Commission Kurt Vollmacher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kurt.vollmacher@brandweerzonecentrum.be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7257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/>
              <a:t>Important </a:t>
            </a:r>
            <a:r>
              <a:rPr lang="nl-BE" sz="1800" dirty="0" smtClean="0"/>
              <a:t>: </a:t>
            </a:r>
            <a:r>
              <a:rPr lang="en-US" sz="1800" dirty="0"/>
              <a:t>t</a:t>
            </a:r>
            <a:r>
              <a:rPr lang="en-US" sz="1800" dirty="0" smtClean="0"/>
              <a:t>he location or position </a:t>
            </a:r>
            <a:r>
              <a:rPr lang="en-US" sz="1800" dirty="0"/>
              <a:t>of labels on the vehicle, on the rescue sheet, or in the emergency response guide is outside the scope of </a:t>
            </a:r>
            <a:r>
              <a:rPr lang="en-US" sz="1800" dirty="0" smtClean="0"/>
              <a:t>the </a:t>
            </a:r>
            <a:r>
              <a:rPr lang="en-US" sz="1800" b="1" dirty="0" smtClean="0"/>
              <a:t>ISO 17840-4</a:t>
            </a:r>
            <a:r>
              <a:rPr lang="en-US" sz="1800" dirty="0" smtClean="0"/>
              <a:t> standard in development</a:t>
            </a:r>
            <a:endParaRPr lang="nl-BE" sz="18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ISO propulsion energy </a:t>
            </a:r>
            <a:r>
              <a:rPr lang="nl-NL" sz="2800" b="1" dirty="0" err="1" smtClean="0"/>
              <a:t>identification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322755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c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82" y="2497361"/>
            <a:ext cx="2376510" cy="18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err="1" smtClean="0"/>
              <a:t>Current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Situation</a:t>
            </a:r>
            <a:endParaRPr lang="nl-BE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8152" y="1727582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en-US" sz="1800" dirty="0"/>
              <a:t>Different kind of pictograms are used for </a:t>
            </a:r>
            <a:r>
              <a:rPr lang="en-US" sz="1800" dirty="0" smtClean="0"/>
              <a:t>the same </a:t>
            </a:r>
            <a:r>
              <a:rPr lang="en-US" sz="1800" dirty="0"/>
              <a:t>type of </a:t>
            </a:r>
            <a:r>
              <a:rPr lang="en-US" sz="1800" dirty="0" smtClean="0"/>
              <a:t>fuel</a:t>
            </a:r>
            <a:endParaRPr lang="nl-BE" sz="1800" dirty="0"/>
          </a:p>
          <a:p>
            <a:pPr lvl="0"/>
            <a:r>
              <a:rPr lang="en-US" sz="1800" dirty="0"/>
              <a:t>No “global </a:t>
            </a:r>
            <a:r>
              <a:rPr lang="en-US" sz="1800" dirty="0" smtClean="0"/>
              <a:t>standardized color </a:t>
            </a:r>
            <a:r>
              <a:rPr lang="en-US" sz="1800" dirty="0"/>
              <a:t>coding</a:t>
            </a:r>
            <a:r>
              <a:rPr lang="en-US" sz="1800" dirty="0" smtClean="0"/>
              <a:t>” determined by a RGB</a:t>
            </a:r>
            <a:r>
              <a:rPr lang="en-US" sz="1800" dirty="0"/>
              <a:t> </a:t>
            </a:r>
            <a:r>
              <a:rPr lang="en-US" sz="1800" dirty="0" smtClean="0"/>
              <a:t>code</a:t>
            </a:r>
            <a:endParaRPr lang="nl-BE" sz="1800" dirty="0"/>
          </a:p>
          <a:p>
            <a:endParaRPr lang="nl-BE" sz="1800" dirty="0" smtClean="0"/>
          </a:p>
        </p:txBody>
      </p:sp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21" y="4846051"/>
            <a:ext cx="1864509" cy="13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1" y="4319845"/>
            <a:ext cx="1565276" cy="11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47" y="2751813"/>
            <a:ext cx="1534369" cy="110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Afbeeldingsresultaat voor l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11" y="4616683"/>
            <a:ext cx="1623660" cy="11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erelateerde afbeeld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00" y="4436776"/>
            <a:ext cx="1730560" cy="134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fbeeldingsresultaat voor l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28" y="3302791"/>
            <a:ext cx="1672167" cy="12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Gerelateerde afbeeld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95" y="2740924"/>
            <a:ext cx="1890652" cy="13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c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16" y="3608495"/>
            <a:ext cx="1611454" cy="11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2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/>
              <a:t>No </a:t>
            </a:r>
            <a:r>
              <a:rPr lang="nl-BE" sz="1800" dirty="0" smtClean="0"/>
              <a:t>update on the </a:t>
            </a:r>
            <a:r>
              <a:rPr lang="nl-BE" sz="1800" dirty="0" err="1" smtClean="0"/>
              <a:t>pictograms</a:t>
            </a:r>
            <a:r>
              <a:rPr lang="nl-BE" sz="1800" dirty="0" smtClean="0"/>
              <a:t> </a:t>
            </a:r>
            <a:r>
              <a:rPr lang="nl-BE" sz="1800" dirty="0" err="1" smtClean="0"/>
              <a:t>for</a:t>
            </a:r>
            <a:r>
              <a:rPr lang="nl-BE" sz="1800" dirty="0" smtClean="0"/>
              <a:t> </a:t>
            </a:r>
            <a:r>
              <a:rPr lang="nl-BE" sz="1800" dirty="0" err="1" smtClean="0"/>
              <a:t>already</a:t>
            </a:r>
            <a:r>
              <a:rPr lang="nl-BE" sz="1800" dirty="0" smtClean="0"/>
              <a:t> </a:t>
            </a:r>
            <a:r>
              <a:rPr lang="nl-BE" sz="1800" dirty="0" err="1" smtClean="0"/>
              <a:t>many</a:t>
            </a:r>
            <a:r>
              <a:rPr lang="nl-BE" sz="1800" dirty="0" smtClean="0"/>
              <a:t> </a:t>
            </a:r>
            <a:r>
              <a:rPr lang="nl-BE" sz="1800" dirty="0" err="1" smtClean="0"/>
              <a:t>years</a:t>
            </a:r>
            <a:r>
              <a:rPr lang="nl-BE" sz="1800" dirty="0" smtClean="0"/>
              <a:t> </a:t>
            </a:r>
            <a:r>
              <a:rPr lang="nl-BE" sz="1800" dirty="0" err="1" smtClean="0"/>
              <a:t>old</a:t>
            </a:r>
            <a:r>
              <a:rPr lang="nl-BE" sz="1800" dirty="0" smtClean="0"/>
              <a:t> ‘new’ </a:t>
            </a:r>
            <a:r>
              <a:rPr lang="nl-BE" sz="1800" dirty="0" err="1" smtClean="0"/>
              <a:t>technology</a:t>
            </a:r>
            <a:r>
              <a:rPr lang="nl-BE" sz="1800" dirty="0" smtClean="0"/>
              <a:t>…</a:t>
            </a:r>
          </a:p>
          <a:p>
            <a:r>
              <a:rPr lang="nl-BE" sz="1800" dirty="0" smtClean="0"/>
              <a:t>We are </a:t>
            </a:r>
            <a:r>
              <a:rPr lang="nl-BE" sz="1800" dirty="0" err="1" smtClean="0"/>
              <a:t>facing</a:t>
            </a:r>
            <a:r>
              <a:rPr lang="nl-BE" sz="1800" dirty="0" smtClean="0"/>
              <a:t> a </a:t>
            </a:r>
            <a:r>
              <a:rPr lang="nl-BE" sz="1800" dirty="0" err="1" smtClean="0"/>
              <a:t>safety</a:t>
            </a:r>
            <a:r>
              <a:rPr lang="nl-BE" sz="1800" dirty="0" smtClean="0"/>
              <a:t> </a:t>
            </a:r>
            <a:r>
              <a:rPr lang="nl-BE" sz="1800" dirty="0" err="1" smtClean="0"/>
              <a:t>problem</a:t>
            </a:r>
            <a:r>
              <a:rPr lang="nl-BE" sz="1800" dirty="0" smtClean="0"/>
              <a:t>!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050" name="Picture 2" descr="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4" y="2743115"/>
            <a:ext cx="2568432" cy="12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hybrid toy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33" y="2410623"/>
            <a:ext cx="3706283" cy="16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tes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67" y="4137189"/>
            <a:ext cx="3022600" cy="18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23293" y="4137189"/>
            <a:ext cx="263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Hydraulic Hybrid-Vehicle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6507160" y="4137189"/>
            <a:ext cx="155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Hybrid-Vehicle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6524621" y="5800087"/>
            <a:ext cx="188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Electric-Vehicle</a:t>
            </a:r>
            <a:endParaRPr lang="nl-BE" dirty="0"/>
          </a:p>
        </p:txBody>
      </p:sp>
      <p:pic>
        <p:nvPicPr>
          <p:cNvPr id="2056" name="Picture 8" descr="Afbeeldingsresultaat voor mir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70" y="3614639"/>
            <a:ext cx="1783763" cy="178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3134281" y="5476920"/>
            <a:ext cx="188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Fuel</a:t>
            </a:r>
            <a:r>
              <a:rPr lang="nl-BE" dirty="0" smtClean="0"/>
              <a:t> </a:t>
            </a:r>
            <a:r>
              <a:rPr lang="nl-BE" dirty="0" err="1" smtClean="0"/>
              <a:t>Cell</a:t>
            </a:r>
            <a:r>
              <a:rPr lang="nl-BE" dirty="0" smtClean="0"/>
              <a:t> Electric-Vehicle</a:t>
            </a:r>
            <a:endParaRPr lang="nl-B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err="1" smtClean="0"/>
              <a:t>Current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Situation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347699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 err="1" smtClean="0"/>
              <a:t>Need</a:t>
            </a:r>
            <a:r>
              <a:rPr lang="nl-BE" sz="1800" dirty="0" smtClean="0"/>
              <a:t> </a:t>
            </a:r>
            <a:r>
              <a:rPr lang="nl-BE" sz="1800" dirty="0" err="1" smtClean="0"/>
              <a:t>for</a:t>
            </a:r>
            <a:r>
              <a:rPr lang="nl-BE" sz="1800" dirty="0" smtClean="0"/>
              <a:t> </a:t>
            </a:r>
            <a:r>
              <a:rPr lang="nl-BE" sz="1800" dirty="0" err="1" smtClean="0"/>
              <a:t>pictograms</a:t>
            </a:r>
            <a:r>
              <a:rPr lang="nl-BE" sz="1800" dirty="0" smtClean="0"/>
              <a:t> easy </a:t>
            </a:r>
            <a:r>
              <a:rPr lang="nl-BE" sz="1800" dirty="0" err="1" smtClean="0"/>
              <a:t>to</a:t>
            </a:r>
            <a:r>
              <a:rPr lang="nl-BE" sz="1800" dirty="0" smtClean="0"/>
              <a:t> </a:t>
            </a:r>
            <a:r>
              <a:rPr lang="nl-BE" sz="1800" dirty="0" err="1" smtClean="0"/>
              <a:t>understand</a:t>
            </a:r>
            <a:r>
              <a:rPr lang="nl-BE" sz="1800" dirty="0" smtClean="0"/>
              <a:t> </a:t>
            </a:r>
            <a:r>
              <a:rPr lang="nl-BE" sz="1800" dirty="0" err="1" smtClean="0"/>
              <a:t>by</a:t>
            </a:r>
            <a:r>
              <a:rPr lang="nl-BE" sz="1800" dirty="0" smtClean="0"/>
              <a:t> first </a:t>
            </a:r>
            <a:r>
              <a:rPr lang="nl-BE" sz="1800" dirty="0" err="1" smtClean="0"/>
              <a:t>and</a:t>
            </a:r>
            <a:r>
              <a:rPr lang="nl-BE" sz="1800" dirty="0" smtClean="0"/>
              <a:t> second </a:t>
            </a:r>
            <a:r>
              <a:rPr lang="nl-BE" sz="1800" dirty="0" err="1" smtClean="0"/>
              <a:t>responders</a:t>
            </a:r>
            <a:r>
              <a:rPr lang="nl-BE" sz="1800" dirty="0" smtClean="0"/>
              <a:t> (</a:t>
            </a:r>
            <a:r>
              <a:rPr lang="nl-BE" sz="1800" dirty="0" err="1" smtClean="0"/>
              <a:t>logical</a:t>
            </a:r>
            <a:r>
              <a:rPr lang="nl-BE" sz="1800" dirty="0" smtClean="0"/>
              <a:t>  approach).</a:t>
            </a:r>
          </a:p>
          <a:p>
            <a:r>
              <a:rPr lang="nl-BE" sz="1800" dirty="0" err="1" smtClean="0"/>
              <a:t>Not</a:t>
            </a:r>
            <a:r>
              <a:rPr lang="nl-BE" sz="1800" dirty="0" smtClean="0"/>
              <a:t> </a:t>
            </a:r>
            <a:r>
              <a:rPr lang="nl-BE" sz="1800" dirty="0" err="1" smtClean="0"/>
              <a:t>be</a:t>
            </a:r>
            <a:r>
              <a:rPr lang="nl-BE" sz="1800" dirty="0" smtClean="0"/>
              <a:t> </a:t>
            </a:r>
            <a:r>
              <a:rPr lang="nl-BE" sz="1800" dirty="0" err="1" smtClean="0"/>
              <a:t>able</a:t>
            </a:r>
            <a:r>
              <a:rPr lang="nl-BE" sz="1800" dirty="0" smtClean="0"/>
              <a:t> </a:t>
            </a:r>
            <a:r>
              <a:rPr lang="nl-BE" sz="1800" dirty="0" err="1" smtClean="0"/>
              <a:t>to</a:t>
            </a:r>
            <a:r>
              <a:rPr lang="nl-BE" sz="1800" dirty="0" smtClean="0"/>
              <a:t> </a:t>
            </a:r>
            <a:r>
              <a:rPr lang="nl-BE" sz="1800" dirty="0" err="1" smtClean="0"/>
              <a:t>know</a:t>
            </a:r>
            <a:r>
              <a:rPr lang="nl-BE" sz="1800" dirty="0" smtClean="0"/>
              <a:t>  the type of </a:t>
            </a:r>
            <a:r>
              <a:rPr lang="nl-BE" sz="1800" dirty="0" err="1" smtClean="0"/>
              <a:t>fuel</a:t>
            </a:r>
            <a:r>
              <a:rPr lang="nl-BE" sz="1800" dirty="0" smtClean="0"/>
              <a:t> </a:t>
            </a:r>
            <a:r>
              <a:rPr lang="nl-BE" sz="1800" dirty="0" err="1" smtClean="0"/>
              <a:t>from</a:t>
            </a:r>
            <a:r>
              <a:rPr lang="nl-BE" sz="1800" dirty="0" smtClean="0"/>
              <a:t> a </a:t>
            </a:r>
            <a:r>
              <a:rPr lang="nl-BE" sz="1800" dirty="0" err="1" smtClean="0"/>
              <a:t>distance</a:t>
            </a:r>
            <a:r>
              <a:rPr lang="nl-BE" sz="1800" dirty="0" smtClean="0"/>
              <a:t>…</a:t>
            </a:r>
          </a:p>
          <a:p>
            <a:endParaRPr lang="nl-BE" sz="1800" dirty="0"/>
          </a:p>
          <a:p>
            <a:endParaRPr lang="nl-BE" sz="1800" dirty="0" smtClean="0"/>
          </a:p>
          <a:p>
            <a:r>
              <a:rPr lang="nl-BE" sz="1800" dirty="0" smtClean="0"/>
              <a:t>Important : </a:t>
            </a:r>
            <a:r>
              <a:rPr lang="en-US" sz="1800" dirty="0"/>
              <a:t>t</a:t>
            </a:r>
            <a:r>
              <a:rPr lang="en-US" sz="1800" dirty="0" smtClean="0"/>
              <a:t>he location or position </a:t>
            </a:r>
            <a:r>
              <a:rPr lang="en-US" sz="1800" dirty="0"/>
              <a:t>of labels on the vehicle, on the rescue sheet, or in the emergency response guide is outside </a:t>
            </a:r>
            <a:r>
              <a:rPr lang="en-US" sz="1800" dirty="0" smtClean="0"/>
              <a:t>the scope </a:t>
            </a:r>
            <a:r>
              <a:rPr lang="en-US" sz="1800" dirty="0"/>
              <a:t>of this standard.</a:t>
            </a:r>
            <a:endParaRPr lang="nl-BE" sz="1800" dirty="0" smtClean="0"/>
          </a:p>
          <a:p>
            <a:pPr marL="0" indent="0">
              <a:buNone/>
            </a:pPr>
            <a:endParaRPr lang="nl-BE" sz="1800" dirty="0" smtClean="0"/>
          </a:p>
          <a:p>
            <a:endParaRPr lang="nl-BE" sz="1800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err="1" smtClean="0"/>
              <a:t>Current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Situation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306285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Standardization: necessary for who?</a:t>
            </a:r>
            <a:endParaRPr lang="en-US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3151" y="152340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F</a:t>
            </a:r>
            <a:r>
              <a:rPr lang="en-GB" sz="1800" b="1" dirty="0" smtClean="0"/>
              <a:t>irst </a:t>
            </a:r>
            <a:r>
              <a:rPr lang="en-GB" sz="1800" b="1" dirty="0"/>
              <a:t>responder</a:t>
            </a:r>
            <a:endParaRPr lang="nl-BE" sz="1800" b="1" dirty="0"/>
          </a:p>
          <a:p>
            <a:r>
              <a:rPr lang="en-GB" sz="1800" dirty="0" smtClean="0"/>
              <a:t>Individual, that is </a:t>
            </a:r>
            <a:r>
              <a:rPr lang="en-GB" sz="1800" dirty="0"/>
              <a:t>authorized, trained and qualified to provide primary response to victims of a traffic accident, </a:t>
            </a:r>
            <a:r>
              <a:rPr lang="en-GB" sz="1800" dirty="0" smtClean="0"/>
              <a:t>fire, submersion…</a:t>
            </a:r>
            <a:endParaRPr lang="nl-BE" sz="1800" dirty="0"/>
          </a:p>
          <a:p>
            <a:r>
              <a:rPr lang="en-GB" sz="1800" dirty="0"/>
              <a:t>Note 1 to entry: </a:t>
            </a:r>
            <a:r>
              <a:rPr lang="en-GB" sz="1800" dirty="0" smtClean="0"/>
              <a:t>included</a:t>
            </a:r>
            <a:r>
              <a:rPr lang="en-GB" sz="1800" dirty="0"/>
              <a:t>, but not limited to, fire departments, rescue squads, emergency medical personnel, law enforcement personnel, and in some instances military personnel </a:t>
            </a:r>
            <a:r>
              <a:rPr lang="en-GB" sz="1800" dirty="0" smtClean="0"/>
              <a:t>if the </a:t>
            </a:r>
            <a:r>
              <a:rPr lang="en-GB" sz="1800" dirty="0"/>
              <a:t>personnel </a:t>
            </a:r>
            <a:r>
              <a:rPr lang="en-GB" sz="1800" dirty="0" smtClean="0"/>
              <a:t>is trained </a:t>
            </a:r>
            <a:r>
              <a:rPr lang="en-GB" sz="1800" dirty="0"/>
              <a:t>in assessing and treating injuries</a:t>
            </a:r>
            <a:r>
              <a:rPr lang="en-GB" sz="1800" dirty="0" smtClean="0"/>
              <a:t>.</a:t>
            </a:r>
            <a:endParaRPr lang="nl-BE" sz="1800" b="1" dirty="0"/>
          </a:p>
          <a:p>
            <a:pPr marL="0" indent="0">
              <a:buNone/>
            </a:pPr>
            <a:r>
              <a:rPr lang="en-GB" sz="1800" b="1" dirty="0"/>
              <a:t>S</a:t>
            </a:r>
            <a:r>
              <a:rPr lang="en-GB" sz="1800" b="1" dirty="0" smtClean="0"/>
              <a:t>econd </a:t>
            </a:r>
            <a:r>
              <a:rPr lang="en-GB" sz="1800" b="1" dirty="0"/>
              <a:t>responder</a:t>
            </a:r>
            <a:endParaRPr lang="nl-BE" sz="1800" b="1" dirty="0"/>
          </a:p>
          <a:p>
            <a:r>
              <a:rPr lang="en-GB" sz="1800" dirty="0" smtClean="0"/>
              <a:t>Individual, that </a:t>
            </a:r>
            <a:r>
              <a:rPr lang="en-GB" sz="1800" dirty="0"/>
              <a:t>is authorized, trained and qualified to take care of vehicles after they have been subject to a traffic accident, </a:t>
            </a:r>
            <a:r>
              <a:rPr lang="en-GB" sz="1800" dirty="0" smtClean="0"/>
              <a:t>fire, submersion…</a:t>
            </a:r>
            <a:endParaRPr lang="nl-BE" sz="1800" dirty="0"/>
          </a:p>
          <a:p>
            <a:r>
              <a:rPr lang="en-GB" sz="1800" dirty="0"/>
              <a:t>Note 1 to entry: Included, but not limited to, tow/recovery personnel, vehicle storage operators, repair/service technicians, dismantlers and auto salvage personnel.</a:t>
            </a:r>
            <a:endParaRPr lang="nl-BE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1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How it works</a:t>
            </a:r>
            <a:endParaRPr lang="en-US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8934" y="1312459"/>
            <a:ext cx="8314841" cy="4696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" dirty="0" smtClean="0"/>
              <a:t>The </a:t>
            </a:r>
            <a:r>
              <a:rPr lang="en-US" sz="1000" dirty="0" smtClean="0"/>
              <a:t>closer</a:t>
            </a:r>
            <a:r>
              <a:rPr lang="en-US" sz="1800" dirty="0" smtClean="0"/>
              <a:t> </a:t>
            </a:r>
            <a:r>
              <a:rPr lang="en-US" sz="1200" dirty="0"/>
              <a:t>you</a:t>
            </a:r>
            <a:r>
              <a:rPr lang="en-US" sz="1800" dirty="0"/>
              <a:t> </a:t>
            </a:r>
            <a:r>
              <a:rPr lang="en-US" sz="1400" dirty="0" smtClean="0"/>
              <a:t>come, </a:t>
            </a:r>
            <a:r>
              <a:rPr lang="en-US" sz="1600" dirty="0" smtClean="0"/>
              <a:t>the </a:t>
            </a:r>
            <a:r>
              <a:rPr lang="en-US" sz="1600" dirty="0"/>
              <a:t>more </a:t>
            </a:r>
            <a:r>
              <a:rPr lang="en-US" sz="1800" dirty="0"/>
              <a:t>information you </a:t>
            </a:r>
            <a:r>
              <a:rPr lang="en-US" sz="2400" dirty="0"/>
              <a:t>get by reading </a:t>
            </a:r>
            <a:r>
              <a:rPr lang="en-US" dirty="0"/>
              <a:t>the </a:t>
            </a:r>
            <a:r>
              <a:rPr lang="en-US" sz="3600" dirty="0"/>
              <a:t>pictogram</a:t>
            </a:r>
            <a:r>
              <a:rPr lang="en-US" sz="2400" dirty="0"/>
              <a:t>.</a:t>
            </a:r>
          </a:p>
          <a:p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80" y="1929872"/>
            <a:ext cx="2304761" cy="170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11" y="2351806"/>
            <a:ext cx="1162246" cy="85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68" y="2571867"/>
            <a:ext cx="566367" cy="41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48" y="2674891"/>
            <a:ext cx="287397" cy="21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3" y="2704828"/>
            <a:ext cx="20633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77" y="3753513"/>
            <a:ext cx="2242768" cy="165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77" y="3981769"/>
            <a:ext cx="1233513" cy="91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53" y="4212701"/>
            <a:ext cx="608192" cy="44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08" y="4325006"/>
            <a:ext cx="304096" cy="22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86" y="4365076"/>
            <a:ext cx="195592" cy="14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3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Used Colors</a:t>
            </a:r>
            <a:endParaRPr lang="en-US" sz="1800" b="1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latin typeface="+mn-lt"/>
              </a:rPr>
              <a:t>ISO propulsion energy </a:t>
            </a:r>
            <a:r>
              <a:rPr lang="nl-NL" sz="2800" b="1" dirty="0" err="1" smtClean="0">
                <a:latin typeface="+mn-lt"/>
              </a:rPr>
              <a:t>identification</a:t>
            </a:r>
            <a:endParaRPr lang="nl-NL" sz="2800" b="1" dirty="0">
              <a:latin typeface="+mn-lt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74178"/>
              </p:ext>
            </p:extLst>
          </p:nvPr>
        </p:nvGraphicFramePr>
        <p:xfrm>
          <a:off x="1453424" y="247689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119"/>
                <a:gridCol w="49518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DIESEL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25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GASOLINE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250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GREEN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GAS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WHITE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CRYOGEN LNG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BLUE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HYDROGEN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ORANGE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HIGH VOLTAGE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4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1" id="{AA8CEAAD-AC09-4C48-B75E-03A17751C817}" vid="{8B20DBD6-897A-4DC1-B603-FF2BA7376F5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CTIF model</Template>
  <TotalTime>1529</TotalTime>
  <Words>643</Words>
  <Application>Microsoft Office PowerPoint</Application>
  <PresentationFormat>On-screen Show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Kantoorthema</vt:lpstr>
      <vt:lpstr>GRSG MEETING 2017 GENEVA</vt:lpstr>
      <vt:lpstr>ISO propulsion energy identification</vt:lpstr>
      <vt:lpstr>ISO propulsion energy identification</vt:lpstr>
      <vt:lpstr>Current Situation</vt:lpstr>
      <vt:lpstr>Current Situation</vt:lpstr>
      <vt:lpstr>Current Situation</vt:lpstr>
      <vt:lpstr>Standardization: necessary for who?</vt:lpstr>
      <vt:lpstr>How it works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ISO propulsion energy identification</vt:lpstr>
      <vt:lpstr>Questions ?</vt:lpstr>
      <vt:lpstr>More information?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CTIF delegation Japan  Bruges 2015</dc:title>
  <dc:creator>Kurt</dc:creator>
  <cp:lastModifiedBy>Hubert Romain</cp:lastModifiedBy>
  <cp:revision>112</cp:revision>
  <dcterms:created xsi:type="dcterms:W3CDTF">2015-07-16T17:58:19Z</dcterms:created>
  <dcterms:modified xsi:type="dcterms:W3CDTF">2017-03-14T18:01:26Z</dcterms:modified>
</cp:coreProperties>
</file>