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35"/>
  </p:notesMasterIdLst>
  <p:sldIdLst>
    <p:sldId id="655" r:id="rId3"/>
    <p:sldId id="689" r:id="rId4"/>
    <p:sldId id="690" r:id="rId5"/>
    <p:sldId id="665" r:id="rId6"/>
    <p:sldId id="666" r:id="rId7"/>
    <p:sldId id="681" r:id="rId8"/>
    <p:sldId id="682" r:id="rId9"/>
    <p:sldId id="684" r:id="rId10"/>
    <p:sldId id="667" r:id="rId11"/>
    <p:sldId id="697" r:id="rId12"/>
    <p:sldId id="680" r:id="rId13"/>
    <p:sldId id="694" r:id="rId14"/>
    <p:sldId id="695" r:id="rId15"/>
    <p:sldId id="455" r:id="rId16"/>
    <p:sldId id="686" r:id="rId17"/>
    <p:sldId id="698" r:id="rId18"/>
    <p:sldId id="699" r:id="rId19"/>
    <p:sldId id="611" r:id="rId20"/>
    <p:sldId id="612" r:id="rId21"/>
    <p:sldId id="596" r:id="rId22"/>
    <p:sldId id="691" r:id="rId23"/>
    <p:sldId id="659" r:id="rId24"/>
    <p:sldId id="661" r:id="rId25"/>
    <p:sldId id="671" r:id="rId26"/>
    <p:sldId id="673" r:id="rId27"/>
    <p:sldId id="674" r:id="rId28"/>
    <p:sldId id="676" r:id="rId29"/>
    <p:sldId id="692" r:id="rId30"/>
    <p:sldId id="696" r:id="rId31"/>
    <p:sldId id="693" r:id="rId32"/>
    <p:sldId id="663" r:id="rId33"/>
    <p:sldId id="700"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74" autoAdjust="0"/>
    <p:restoredTop sz="94533" autoAdjust="0"/>
  </p:normalViewPr>
  <p:slideViewPr>
    <p:cSldViewPr>
      <p:cViewPr varScale="1">
        <p:scale>
          <a:sx n="70" d="100"/>
          <a:sy n="70" d="100"/>
        </p:scale>
        <p:origin x="1608" y="72"/>
      </p:cViewPr>
      <p:guideLst>
        <p:guide orient="horz" pos="2160"/>
        <p:guide pos="2880"/>
      </p:guideLst>
    </p:cSldViewPr>
  </p:slideViewPr>
  <p:outlineViewPr>
    <p:cViewPr>
      <p:scale>
        <a:sx n="33" d="100"/>
        <a:sy n="33" d="100"/>
      </p:scale>
      <p:origin x="48" y="13392"/>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Sheet1!$D$1</c:f>
              <c:strCache>
                <c:ptCount val="1"/>
                <c:pt idx="0">
                  <c:v>viteza comercială</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Sheet1!$B$2:$B$7</c:f>
              <c:strCache>
                <c:ptCount val="6"/>
                <c:pt idx="0">
                  <c:v>Timisoara</c:v>
                </c:pt>
                <c:pt idx="1">
                  <c:v>Arad</c:v>
                </c:pt>
                <c:pt idx="2">
                  <c:v>Oradea</c:v>
                </c:pt>
                <c:pt idx="3">
                  <c:v>Iasi</c:v>
                </c:pt>
                <c:pt idx="4">
                  <c:v>Galati</c:v>
                </c:pt>
                <c:pt idx="5">
                  <c:v>Constanta</c:v>
                </c:pt>
              </c:strCache>
            </c:strRef>
          </c:cat>
          <c:val>
            <c:numRef>
              <c:f>Sheet1!$D$2:$D$7</c:f>
              <c:numCache>
                <c:formatCode>General</c:formatCode>
                <c:ptCount val="6"/>
                <c:pt idx="0">
                  <c:v>61</c:v>
                </c:pt>
                <c:pt idx="1">
                  <c:v>59</c:v>
                </c:pt>
                <c:pt idx="2">
                  <c:v>56</c:v>
                </c:pt>
                <c:pt idx="3">
                  <c:v>59</c:v>
                </c:pt>
                <c:pt idx="4">
                  <c:v>55</c:v>
                </c:pt>
                <c:pt idx="5">
                  <c:v>110</c:v>
                </c:pt>
              </c:numCache>
            </c:numRef>
          </c:val>
        </c:ser>
        <c:dLbls>
          <c:showLegendKey val="0"/>
          <c:showVal val="0"/>
          <c:showCatName val="0"/>
          <c:showSerName val="0"/>
          <c:showPercent val="0"/>
          <c:showBubbleSize val="0"/>
        </c:dLbls>
        <c:gapWidth val="150"/>
        <c:axId val="247322680"/>
        <c:axId val="247323064"/>
      </c:barChart>
      <c:catAx>
        <c:axId val="247322680"/>
        <c:scaling>
          <c:orientation val="minMax"/>
        </c:scaling>
        <c:delete val="0"/>
        <c:axPos val="b"/>
        <c:numFmt formatCode="General" sourceLinked="0"/>
        <c:majorTickMark val="out"/>
        <c:minorTickMark val="none"/>
        <c:tickLblPos val="nextTo"/>
        <c:txPr>
          <a:bodyPr/>
          <a:lstStyle/>
          <a:p>
            <a:pPr>
              <a:defRPr sz="1200" b="1"/>
            </a:pPr>
            <a:endParaRPr lang="en-US"/>
          </a:p>
        </c:txPr>
        <c:crossAx val="247323064"/>
        <c:crosses val="autoZero"/>
        <c:auto val="1"/>
        <c:lblAlgn val="ctr"/>
        <c:lblOffset val="100"/>
        <c:noMultiLvlLbl val="0"/>
      </c:catAx>
      <c:valAx>
        <c:axId val="247323064"/>
        <c:scaling>
          <c:orientation val="minMax"/>
        </c:scaling>
        <c:delete val="0"/>
        <c:axPos val="l"/>
        <c:majorGridlines/>
        <c:numFmt formatCode="General" sourceLinked="1"/>
        <c:majorTickMark val="out"/>
        <c:minorTickMark val="none"/>
        <c:tickLblPos val="nextTo"/>
        <c:crossAx val="247322680"/>
        <c:crosses val="autoZero"/>
        <c:crossBetween val="between"/>
      </c:valAx>
    </c:plotArea>
    <c:plotVisOnly val="1"/>
    <c:dispBlanksAs val="gap"/>
    <c:showDLblsOverMax val="0"/>
  </c:chart>
  <c:spPr>
    <a:solidFill>
      <a:schemeClr val="bg1"/>
    </a:solidFill>
  </c:sp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drawing1.xml><?xml version="1.0" encoding="utf-8"?>
<c:userShapes xmlns:c="http://schemas.openxmlformats.org/drawingml/2006/chart">
  <cdr:relSizeAnchor xmlns:cdr="http://schemas.openxmlformats.org/drawingml/2006/chartDrawing">
    <cdr:from>
      <cdr:x>0.80833</cdr:x>
      <cdr:y>0</cdr:y>
    </cdr:from>
    <cdr:to>
      <cdr:x>1</cdr:x>
      <cdr:y>0.15254</cdr:y>
    </cdr:to>
    <cdr:sp macro="" textlink="">
      <cdr:nvSpPr>
        <cdr:cNvPr id="2" name="TextBox 1"/>
        <cdr:cNvSpPr txBox="1"/>
      </cdr:nvSpPr>
      <cdr:spPr>
        <a:xfrm xmlns:a="http://schemas.openxmlformats.org/drawingml/2006/main">
          <a:off x="7391370" y="-1295400"/>
          <a:ext cx="1752630" cy="685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o-RO" sz="1100" b="1" dirty="0" smtClean="0">
              <a:solidFill>
                <a:srgbClr val="FF0000"/>
              </a:solidFill>
            </a:rPr>
            <a:t>Cale ferata </a:t>
          </a:r>
        </a:p>
        <a:p xmlns:a="http://schemas.openxmlformats.org/drawingml/2006/main">
          <a:pPr algn="ctr"/>
          <a:r>
            <a:rPr lang="ro-RO" sz="1100" b="1" dirty="0" smtClean="0">
              <a:solidFill>
                <a:srgbClr val="FF0000"/>
              </a:solidFill>
            </a:rPr>
            <a:t>reabilitată</a:t>
          </a:r>
          <a:endParaRPr lang="en-GB" sz="1100" b="1" dirty="0">
            <a:solidFill>
              <a:srgbClr val="FF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70938" y="1"/>
            <a:ext cx="3037840" cy="464820"/>
          </a:xfrm>
          <a:prstGeom prst="rect">
            <a:avLst/>
          </a:prstGeom>
        </p:spPr>
        <p:txBody>
          <a:bodyPr vert="horz" lIns="91440" tIns="45720" rIns="91440" bIns="45720" rtlCol="0"/>
          <a:lstStyle>
            <a:lvl1pPr algn="r">
              <a:defRPr sz="1200"/>
            </a:lvl1pPr>
          </a:lstStyle>
          <a:p>
            <a:fld id="{DBD60466-1B65-4DEA-B066-4E7D8DFA9531}" type="datetimeFigureOut">
              <a:rPr lang="en-GB" smtClean="0"/>
              <a:t>24/11/2017</a:t>
            </a:fld>
            <a:endParaRPr lang="en-GB"/>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2B44CCFC-CE06-4148-8732-B9563A5E7C5B}" type="slidenum">
              <a:rPr lang="en-GB" smtClean="0"/>
              <a:t>‹#›</a:t>
            </a:fld>
            <a:endParaRPr lang="en-GB"/>
          </a:p>
        </p:txBody>
      </p:sp>
    </p:spTree>
    <p:extLst>
      <p:ext uri="{BB962C8B-B14F-4D97-AF65-F5344CB8AC3E}">
        <p14:creationId xmlns:p14="http://schemas.microsoft.com/office/powerpoint/2010/main" val="2511354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2A9985D-4767-4BF5-BD88-0D13C47FF536}"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172999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2A9985D-4767-4BF5-BD88-0D13C47FF536}"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4181674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4CCFC-CE06-4148-8732-B9563A5E7C5B}" type="slidenum">
              <a:rPr lang="en-GB" smtClean="0"/>
              <a:t>5</a:t>
            </a:fld>
            <a:endParaRPr lang="en-GB"/>
          </a:p>
        </p:txBody>
      </p:sp>
    </p:spTree>
    <p:extLst>
      <p:ext uri="{BB962C8B-B14F-4D97-AF65-F5344CB8AC3E}">
        <p14:creationId xmlns:p14="http://schemas.microsoft.com/office/powerpoint/2010/main" val="3777994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4CCFC-CE06-4148-8732-B9563A5E7C5B}" type="slidenum">
              <a:rPr lang="en-GB" smtClean="0"/>
              <a:t>7</a:t>
            </a:fld>
            <a:endParaRPr lang="en-GB"/>
          </a:p>
        </p:txBody>
      </p:sp>
    </p:spTree>
    <p:extLst>
      <p:ext uri="{BB962C8B-B14F-4D97-AF65-F5344CB8AC3E}">
        <p14:creationId xmlns:p14="http://schemas.microsoft.com/office/powerpoint/2010/main" val="4128869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2A9985D-4767-4BF5-BD88-0D13C47FF536}"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4229972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2A9985D-4767-4BF5-BD88-0D13C47FF536}"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1320226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84157BD-71A6-45D3-956C-1979D4084E93}" type="datetimeFigureOut">
              <a:rPr lang="en-GB" smtClean="0"/>
              <a:t>24/11/2017</a:t>
            </a:fld>
            <a:endParaRPr lang="en-GB"/>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GB"/>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EE87FF77-C418-4D9F-AC91-B550EA4F39C0}"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84157BD-71A6-45D3-956C-1979D4084E93}" type="datetimeFigureOut">
              <a:rPr lang="en-GB" smtClean="0"/>
              <a:t>24/11/2017</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EE87FF77-C418-4D9F-AC91-B550EA4F39C0}"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84157BD-71A6-45D3-956C-1979D4084E93}" type="datetimeFigureOut">
              <a:rPr lang="en-GB" smtClean="0"/>
              <a:t>24/11/2017</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EE87FF77-C418-4D9F-AC91-B550EA4F39C0}" type="slidenum">
              <a:rPr lang="en-GB" smtClean="0"/>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srgbClr val="146194">
                    <a:lumMod val="50000"/>
                  </a:srgbClr>
                </a:solidFill>
              </a:rPr>
              <a:pPr/>
              <a:t>24-Nov-17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483640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srgbClr val="146194">
                    <a:lumMod val="50000"/>
                  </a:srgbClr>
                </a:solidFill>
              </a:rPr>
              <a:pPr/>
              <a:t>24-Nov-17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161503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srgbClr val="146194">
                    <a:lumMod val="50000"/>
                  </a:srgbClr>
                </a:solidFill>
              </a:rPr>
              <a:pPr/>
              <a:t>24-Nov-17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527473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srgbClr val="146194">
                    <a:lumMod val="50000"/>
                  </a:srgbClr>
                </a:solidFill>
              </a:rPr>
              <a:pPr/>
              <a:t>24-Nov-17</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780350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srgbClr val="146194">
                    <a:lumMod val="50000"/>
                  </a:srgbClr>
                </a:solidFill>
              </a:rPr>
              <a:pPr/>
              <a:t>24-Nov-17</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87799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srgbClr val="146194">
                    <a:lumMod val="50000"/>
                  </a:srgbClr>
                </a:solidFill>
              </a:rPr>
              <a:pPr/>
              <a:t>24-Nov-17</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92273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srgbClr val="146194">
                    <a:lumMod val="50000"/>
                  </a:srgbClr>
                </a:solidFill>
              </a:rPr>
              <a:pPr/>
              <a:t>24-Nov-17</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026287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srgbClr val="146194">
                    <a:lumMod val="50000"/>
                  </a:srgbClr>
                </a:solidFill>
              </a:rPr>
              <a:pPr/>
              <a:t>24-Nov-17</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969967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84157BD-71A6-45D3-956C-1979D4084E93}" type="datetimeFigureOut">
              <a:rPr lang="en-GB" smtClean="0"/>
              <a:t>24/11/2017</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EE87FF77-C418-4D9F-AC91-B550EA4F39C0}" type="slidenum">
              <a:rPr lang="en-GB" smtClean="0"/>
              <a:t>‹#›</a:t>
            </a:fld>
            <a:endParaRPr lang="en-GB"/>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srgbClr val="146194">
                    <a:lumMod val="50000"/>
                  </a:srgbClr>
                </a:solidFill>
              </a:rPr>
              <a:pPr/>
              <a:t>24-Nov-17</a:t>
            </a:fld>
            <a:endParaRPr lang="en-US" dirty="0">
              <a:solidFill>
                <a:srgbClr val="146194">
                  <a:lumMod val="50000"/>
                </a:srgbClr>
              </a:solidFill>
            </a:endParaRPr>
          </a:p>
        </p:txBody>
      </p:sp>
      <p:sp>
        <p:nvSpPr>
          <p:cNvPr id="6" name="Footer Placeholder 5"/>
          <p:cNvSpPr>
            <a:spLocks noGrp="1"/>
          </p:cNvSpPr>
          <p:nvPr>
            <p:ph type="ftr" sz="quarter" idx="11"/>
          </p:nvPr>
        </p:nvSpPr>
        <p:spPr>
          <a:xfrm>
            <a:off x="533400" y="6172200"/>
            <a:ext cx="5811724" cy="365125"/>
          </a:xfrm>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920860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solidFill>
                  <a:srgbClr val="146194">
                    <a:lumMod val="50000"/>
                  </a:srgbClr>
                </a:solidFill>
              </a:rPr>
              <a:pPr/>
              <a:t>24-Nov-17</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943921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srgbClr val="146194">
                    <a:lumMod val="50000"/>
                  </a:srgbClr>
                </a:solidFill>
              </a:rPr>
              <a:pPr/>
              <a:t>24-Nov-17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047668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srgbClr val="146194">
                    <a:lumMod val="50000"/>
                  </a:srgbClr>
                </a:solidFill>
              </a:rPr>
              <a:pPr/>
              <a:t>24-Nov-17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1241210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srgbClr val="146194">
                    <a:lumMod val="50000"/>
                  </a:srgbClr>
                </a:solidFill>
              </a:rPr>
              <a:pPr/>
              <a:t>24-Nov-17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095114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srgbClr val="146194">
                    <a:lumMod val="50000"/>
                  </a:srgbClr>
                </a:solidFill>
              </a:rPr>
              <a:pPr/>
              <a:t>24-Nov-17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883836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srgbClr val="146194">
                    <a:lumMod val="50000"/>
                  </a:srgbClr>
                </a:solidFill>
              </a:rPr>
              <a:pPr/>
              <a:t>24-Nov-17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738509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srgbClr val="146194">
                    <a:lumMod val="50000"/>
                  </a:srgbClr>
                </a:solidFill>
              </a:rPr>
              <a:pPr/>
              <a:t>24-Nov-17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670321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srgbClr val="146194">
                    <a:lumMod val="50000"/>
                  </a:srgbClr>
                </a:solidFill>
              </a:rPr>
              <a:pPr/>
              <a:t>24-Nov-17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529341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A84157BD-71A6-45D3-956C-1979D4084E93}" type="datetimeFigureOut">
              <a:rPr lang="en-GB" smtClean="0"/>
              <a:t>24/11/2017</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EE87FF77-C418-4D9F-AC91-B550EA4F39C0}" type="slidenum">
              <a:rPr lang="en-GB" smtClean="0"/>
              <a:t>‹#›</a:t>
            </a:fld>
            <a:endParaRPr lang="en-GB"/>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84157BD-71A6-45D3-956C-1979D4084E93}" type="datetimeFigureOut">
              <a:rPr lang="en-GB" smtClean="0"/>
              <a:t>24/11/2017</a:t>
            </a:fld>
            <a:endParaRPr lang="en-GB"/>
          </a:p>
        </p:txBody>
      </p:sp>
      <p:sp>
        <p:nvSpPr>
          <p:cNvPr id="6" name="Footer Placeholder 5"/>
          <p:cNvSpPr>
            <a:spLocks noGrp="1"/>
          </p:cNvSpPr>
          <p:nvPr>
            <p:ph type="ftr" sz="quarter" idx="11"/>
          </p:nvPr>
        </p:nvSpPr>
        <p:spPr/>
        <p:txBody>
          <a:bodyPr/>
          <a:lstStyle>
            <a:extLst/>
          </a:lstStyle>
          <a:p>
            <a:endParaRPr lang="en-GB"/>
          </a:p>
        </p:txBody>
      </p:sp>
      <p:sp>
        <p:nvSpPr>
          <p:cNvPr id="7" name="Slide Number Placeholder 6"/>
          <p:cNvSpPr>
            <a:spLocks noGrp="1"/>
          </p:cNvSpPr>
          <p:nvPr>
            <p:ph type="sldNum" sz="quarter" idx="12"/>
          </p:nvPr>
        </p:nvSpPr>
        <p:spPr/>
        <p:txBody>
          <a:bodyPr/>
          <a:lstStyle>
            <a:extLst/>
          </a:lstStyle>
          <a:p>
            <a:fld id="{EE87FF77-C418-4D9F-AC91-B550EA4F39C0}" type="slidenum">
              <a:rPr lang="en-GB" smtClean="0"/>
              <a:t>‹#›</a:t>
            </a:fld>
            <a:endParaRPr lang="en-GB"/>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84157BD-71A6-45D3-956C-1979D4084E93}" type="datetimeFigureOut">
              <a:rPr lang="en-GB" smtClean="0"/>
              <a:t>24/11/2017</a:t>
            </a:fld>
            <a:endParaRPr lang="en-GB"/>
          </a:p>
        </p:txBody>
      </p:sp>
      <p:sp>
        <p:nvSpPr>
          <p:cNvPr id="8" name="Footer Placeholder 7"/>
          <p:cNvSpPr>
            <a:spLocks noGrp="1"/>
          </p:cNvSpPr>
          <p:nvPr>
            <p:ph type="ftr" sz="quarter" idx="11"/>
          </p:nvPr>
        </p:nvSpPr>
        <p:spPr/>
        <p:txBody>
          <a:bodyPr/>
          <a:lstStyle>
            <a:extLst/>
          </a:lstStyle>
          <a:p>
            <a:endParaRPr lang="en-GB"/>
          </a:p>
        </p:txBody>
      </p:sp>
      <p:sp>
        <p:nvSpPr>
          <p:cNvPr id="9" name="Slide Number Placeholder 8"/>
          <p:cNvSpPr>
            <a:spLocks noGrp="1"/>
          </p:cNvSpPr>
          <p:nvPr>
            <p:ph type="sldNum" sz="quarter" idx="12"/>
          </p:nvPr>
        </p:nvSpPr>
        <p:spPr/>
        <p:txBody>
          <a:bodyPr/>
          <a:lstStyle>
            <a:extLst/>
          </a:lstStyle>
          <a:p>
            <a:fld id="{EE87FF77-C418-4D9F-AC91-B550EA4F39C0}"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A84157BD-71A6-45D3-956C-1979D4084E93}" type="datetimeFigureOut">
              <a:rPr lang="en-GB" smtClean="0"/>
              <a:t>24/11/2017</a:t>
            </a:fld>
            <a:endParaRPr lang="en-GB"/>
          </a:p>
        </p:txBody>
      </p:sp>
      <p:sp>
        <p:nvSpPr>
          <p:cNvPr id="4" name="Footer Placeholder 3"/>
          <p:cNvSpPr>
            <a:spLocks noGrp="1"/>
          </p:cNvSpPr>
          <p:nvPr>
            <p:ph type="ftr" sz="quarter" idx="11"/>
          </p:nvPr>
        </p:nvSpPr>
        <p:spPr/>
        <p:txBody>
          <a:bodyPr/>
          <a:lstStyle>
            <a:extLst/>
          </a:lstStyle>
          <a:p>
            <a:endParaRPr lang="en-GB"/>
          </a:p>
        </p:txBody>
      </p:sp>
      <p:sp>
        <p:nvSpPr>
          <p:cNvPr id="5" name="Slide Number Placeholder 4"/>
          <p:cNvSpPr>
            <a:spLocks noGrp="1"/>
          </p:cNvSpPr>
          <p:nvPr>
            <p:ph type="sldNum" sz="quarter" idx="12"/>
          </p:nvPr>
        </p:nvSpPr>
        <p:spPr/>
        <p:txBody>
          <a:bodyPr/>
          <a:lstStyle>
            <a:extLst/>
          </a:lstStyle>
          <a:p>
            <a:fld id="{EE87FF77-C418-4D9F-AC91-B550EA4F39C0}" type="slidenum">
              <a:rPr lang="en-GB" smtClean="0"/>
              <a:t>‹#›</a:t>
            </a:fld>
            <a:endParaRPr lang="en-GB"/>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A84157BD-71A6-45D3-956C-1979D4084E93}" type="datetimeFigureOut">
              <a:rPr lang="en-GB" smtClean="0"/>
              <a:t>24/11/2017</a:t>
            </a:fld>
            <a:endParaRPr lang="en-GB"/>
          </a:p>
        </p:txBody>
      </p:sp>
      <p:sp>
        <p:nvSpPr>
          <p:cNvPr id="3" name="Footer Placeholder 2"/>
          <p:cNvSpPr>
            <a:spLocks noGrp="1"/>
          </p:cNvSpPr>
          <p:nvPr>
            <p:ph type="ftr" sz="quarter" idx="11"/>
          </p:nvPr>
        </p:nvSpPr>
        <p:spPr/>
        <p:txBody>
          <a:bodyPr/>
          <a:lstStyle>
            <a:extLst/>
          </a:lstStyle>
          <a:p>
            <a:endParaRPr lang="en-GB"/>
          </a:p>
        </p:txBody>
      </p:sp>
      <p:sp>
        <p:nvSpPr>
          <p:cNvPr id="4" name="Slide Number Placeholder 3"/>
          <p:cNvSpPr>
            <a:spLocks noGrp="1"/>
          </p:cNvSpPr>
          <p:nvPr>
            <p:ph type="sldNum" sz="quarter" idx="12"/>
          </p:nvPr>
        </p:nvSpPr>
        <p:spPr/>
        <p:txBody>
          <a:bodyPr/>
          <a:lstStyle>
            <a:extLst/>
          </a:lstStyle>
          <a:p>
            <a:fld id="{EE87FF77-C418-4D9F-AC91-B550EA4F39C0}"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A84157BD-71A6-45D3-956C-1979D4084E93}" type="datetimeFigureOut">
              <a:rPr lang="en-GB" smtClean="0"/>
              <a:t>24/11/2017</a:t>
            </a:fld>
            <a:endParaRPr lang="en-GB"/>
          </a:p>
        </p:txBody>
      </p:sp>
      <p:sp>
        <p:nvSpPr>
          <p:cNvPr id="6" name="Footer Placeholder 5"/>
          <p:cNvSpPr>
            <a:spLocks noGrp="1"/>
          </p:cNvSpPr>
          <p:nvPr>
            <p:ph type="ftr" sz="quarter" idx="11"/>
          </p:nvPr>
        </p:nvSpPr>
        <p:spPr/>
        <p:txBody>
          <a:bodyPr/>
          <a:lstStyle>
            <a:extLst/>
          </a:lstStyle>
          <a:p>
            <a:endParaRPr lang="en-GB"/>
          </a:p>
        </p:txBody>
      </p:sp>
      <p:sp>
        <p:nvSpPr>
          <p:cNvPr id="7" name="Slide Number Placeholder 6"/>
          <p:cNvSpPr>
            <a:spLocks noGrp="1"/>
          </p:cNvSpPr>
          <p:nvPr>
            <p:ph type="sldNum" sz="quarter" idx="12"/>
          </p:nvPr>
        </p:nvSpPr>
        <p:spPr/>
        <p:txBody>
          <a:bodyPr/>
          <a:lstStyle>
            <a:extLst/>
          </a:lstStyle>
          <a:p>
            <a:fld id="{EE87FF77-C418-4D9F-AC91-B550EA4F39C0}"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84157BD-71A6-45D3-956C-1979D4084E93}" type="datetimeFigureOut">
              <a:rPr lang="en-GB" smtClean="0"/>
              <a:t>24/11/2017</a:t>
            </a:fld>
            <a:endParaRPr lang="en-GB"/>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GB"/>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EE87FF77-C418-4D9F-AC91-B550EA4F39C0}" type="slidenum">
              <a:rPr lang="en-GB" smtClean="0"/>
              <a:t>‹#›</a:t>
            </a:fld>
            <a:endParaRPr lang="en-GB"/>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A84157BD-71A6-45D3-956C-1979D4084E93}" type="datetimeFigureOut">
              <a:rPr lang="en-GB" smtClean="0"/>
              <a:t>24/11/2017</a:t>
            </a:fld>
            <a:endParaRPr lang="en-GB"/>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GB"/>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EE87FF77-C418-4D9F-AC91-B550EA4F39C0}"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B61BEF0D-F0BB-DE4B-95CE-6DB70DBA9567}" type="datetimeFigureOut">
              <a:rPr lang="en-US" smtClean="0">
                <a:solidFill>
                  <a:srgbClr val="146194">
                    <a:lumMod val="50000"/>
                  </a:srgbClr>
                </a:solidFill>
              </a:rPr>
              <a:pPr defTabSz="457200"/>
              <a:t>24-Nov-17</a:t>
            </a:fld>
            <a:endParaRPr lang="en-US" dirty="0">
              <a:solidFill>
                <a:srgbClr val="146194">
                  <a:lumMod val="50000"/>
                </a:srgbClr>
              </a:solidFill>
            </a:endParaRPr>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defTabSz="457200"/>
            <a:fld id="{D57F1E4F-1CFF-5643-939E-217C01CDF565}" type="slidenum">
              <a:rPr lang="en-US" smtClean="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42454353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2.xml"/><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36.jpeg"/><Relationship Id="rId5" Type="http://schemas.openxmlformats.org/officeDocument/2006/relationships/image" Target="../media/image34.emf"/><Relationship Id="rId4" Type="http://schemas.openxmlformats.org/officeDocument/2006/relationships/oleObject" Target="../embeddings/oleObject1.bin"/><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rian.olteanu\Desktop\identitate\foi_antet\logo_antet\logo_antet_MT.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325" y="126424"/>
            <a:ext cx="5446640" cy="1132533"/>
          </a:xfrm>
          <a:prstGeom prst="roundRect">
            <a:avLst>
              <a:gd name="adj" fmla="val 8594"/>
            </a:avLst>
          </a:prstGeom>
          <a:noFill/>
          <a:ln>
            <a:noFill/>
          </a:ln>
          <a:effectLst>
            <a:reflection blurRad="12700" stA="38000" endPos="28000" dist="5000" dir="5400000" sy="-100000" algn="bl" rotWithShape="0"/>
          </a:effectLst>
        </p:spPr>
      </p:pic>
      <p:sp>
        <p:nvSpPr>
          <p:cNvPr id="5" name="TextBox 4"/>
          <p:cNvSpPr txBox="1"/>
          <p:nvPr/>
        </p:nvSpPr>
        <p:spPr>
          <a:xfrm>
            <a:off x="197010" y="1627740"/>
            <a:ext cx="8786188" cy="646331"/>
          </a:xfrm>
          <a:prstGeom prst="rect">
            <a:avLst/>
          </a:prstGeom>
          <a:solidFill>
            <a:schemeClr val="accent1"/>
          </a:solidFill>
        </p:spPr>
        <p:txBody>
          <a:bodyPr wrap="square" rtlCol="0">
            <a:spAutoFit/>
          </a:bodyPr>
          <a:lstStyle/>
          <a:p>
            <a:pPr algn="ctr" defTabSz="457200"/>
            <a:r>
              <a:rPr lang="en-US" sz="3600" b="1" dirty="0" smtClean="0">
                <a:solidFill>
                  <a:prstClr val="white"/>
                </a:solidFill>
                <a:latin typeface="Cambria" panose="02040503050406030204" pitchFamily="18" charset="0"/>
              </a:rPr>
              <a:t>Romanian Railway Strategy </a:t>
            </a:r>
            <a:endParaRPr lang="ro-RO" sz="3600" b="1" dirty="0" smtClean="0">
              <a:solidFill>
                <a:prstClr val="white"/>
              </a:solidFill>
              <a:latin typeface="Cambria" panose="02040503050406030204" pitchFamily="18" charset="0"/>
            </a:endParaRPr>
          </a:p>
        </p:txBody>
      </p:sp>
      <p:pic>
        <p:nvPicPr>
          <p:cNvPr id="9"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25490" y="-58959"/>
            <a:ext cx="977900" cy="78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C:\Users\Robert\Desktop\Zilele feroviarului\Foto\20140720_17553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487" t="33174" r="18275" b="24179"/>
          <a:stretch/>
        </p:blipFill>
        <p:spPr bwMode="auto">
          <a:xfrm>
            <a:off x="1490202" y="3133330"/>
            <a:ext cx="6199805" cy="3724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0602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sp>
        <p:nvSpPr>
          <p:cNvPr id="5" name="Title 1"/>
          <p:cNvSpPr txBox="1">
            <a:spLocks/>
          </p:cNvSpPr>
          <p:nvPr/>
        </p:nvSpPr>
        <p:spPr>
          <a:xfrm>
            <a:off x="0" y="-12698"/>
            <a:ext cx="9144000" cy="576064"/>
          </a:xfrm>
          <a:prstGeom prst="rect">
            <a:avLst/>
          </a:prstGeom>
          <a:solidFill>
            <a:srgbClr val="0070C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o-RO" sz="2400" b="1" dirty="0">
                <a:solidFill>
                  <a:schemeClr val="bg1"/>
                </a:solidFill>
                <a:cs typeface="Arabic Typesetting" panose="03020402040406030203" pitchFamily="66" charset="-78"/>
              </a:rPr>
              <a:t>The railway sector </a:t>
            </a:r>
            <a:r>
              <a:rPr lang="en-GB" sz="2400" b="1" dirty="0">
                <a:solidFill>
                  <a:schemeClr val="bg1"/>
                </a:solidFill>
                <a:cs typeface="Arabic Typesetting" panose="03020402040406030203" pitchFamily="66" charset="-78"/>
              </a:rPr>
              <a:t>– </a:t>
            </a:r>
            <a:r>
              <a:rPr lang="ro-RO" sz="2400" b="1" dirty="0">
                <a:solidFill>
                  <a:schemeClr val="bg1"/>
                </a:solidFill>
                <a:cs typeface="Arabic Typesetting" panose="03020402040406030203" pitchFamily="66" charset="-78"/>
              </a:rPr>
              <a:t>Projects </a:t>
            </a:r>
            <a:r>
              <a:rPr lang="ro-RO" sz="2400" b="1" dirty="0" err="1">
                <a:solidFill>
                  <a:schemeClr val="bg1"/>
                </a:solidFill>
                <a:cs typeface="Arabic Typesetting" panose="03020402040406030203" pitchFamily="66" charset="-78"/>
              </a:rPr>
              <a:t>Map</a:t>
            </a:r>
            <a:r>
              <a:rPr lang="ro-RO" sz="2400" b="1" dirty="0">
                <a:solidFill>
                  <a:schemeClr val="bg1"/>
                </a:solidFill>
                <a:cs typeface="Arabic Typesetting" panose="03020402040406030203" pitchFamily="66" charset="-78"/>
              </a:rPr>
              <a:t> </a:t>
            </a:r>
            <a:r>
              <a:rPr lang="ro-RO" sz="2400" b="1" dirty="0" smtClean="0">
                <a:solidFill>
                  <a:schemeClr val="bg1"/>
                </a:solidFill>
                <a:latin typeface="+mn-lt"/>
                <a:cs typeface="Arabic Typesetting" panose="03020402040406030203" pitchFamily="66" charset="-78"/>
              </a:rPr>
              <a:t>2030</a:t>
            </a:r>
            <a:endParaRPr lang="en-GB" sz="2400" b="1" dirty="0">
              <a:solidFill>
                <a:schemeClr val="bg1"/>
              </a:solidFill>
              <a:latin typeface="+mn-lt"/>
              <a:cs typeface="Arabic Typesetting" panose="03020402040406030203" pitchFamily="66" charset="-78"/>
            </a:endParaRPr>
          </a:p>
        </p:txBody>
      </p:sp>
      <p:sp>
        <p:nvSpPr>
          <p:cNvPr id="2" name="Content Placeholder 1"/>
          <p:cNvSpPr>
            <a:spLocks noGrp="1"/>
          </p:cNvSpPr>
          <p:nvPr>
            <p:ph idx="1"/>
          </p:nvPr>
        </p:nvSpPr>
        <p:spPr/>
        <p:txBody>
          <a:bodyPr/>
          <a:lstStyle/>
          <a:p>
            <a:endParaRPr lang="en-US"/>
          </a:p>
        </p:txBody>
      </p:sp>
      <p:pic>
        <p:nvPicPr>
          <p:cNvPr id="7"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85" y="563366"/>
            <a:ext cx="9046229" cy="6294634"/>
          </a:xfrm>
          <a:prstGeom prst="rect">
            <a:avLst/>
          </a:prstGeom>
        </p:spPr>
      </p:pic>
    </p:spTree>
    <p:extLst>
      <p:ext uri="{BB962C8B-B14F-4D97-AF65-F5344CB8AC3E}">
        <p14:creationId xmlns:p14="http://schemas.microsoft.com/office/powerpoint/2010/main" val="40969142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56929" y="-20464"/>
            <a:ext cx="8177047" cy="6878464"/>
          </a:xfrm>
          <a:prstGeom prst="rect">
            <a:avLst/>
          </a:prstGeom>
          <a:solidFill>
            <a:schemeClr val="tx1"/>
          </a:solidFill>
        </p:spPr>
      </p:pic>
    </p:spTree>
    <p:extLst>
      <p:ext uri="{BB962C8B-B14F-4D97-AF65-F5344CB8AC3E}">
        <p14:creationId xmlns:p14="http://schemas.microsoft.com/office/powerpoint/2010/main" val="36571596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61" y="7450"/>
            <a:ext cx="9144000" cy="892552"/>
          </a:xfrm>
          <a:prstGeom prst="rect">
            <a:avLst/>
          </a:prstGeom>
        </p:spPr>
        <p:txBody>
          <a:bodyPr wrap="square">
            <a:spAutoFit/>
          </a:bodyPr>
          <a:lstStyle/>
          <a:p>
            <a:pPr algn="r"/>
            <a:r>
              <a:rPr lang="en-US" sz="2800" b="1" u="sng" dirty="0" smtClean="0">
                <a:solidFill>
                  <a:srgbClr val="FF0000"/>
                </a:solidFill>
                <a:latin typeface="Calibri" panose="020F0502020204030204" pitchFamily="34" charset="0"/>
                <a:cs typeface="Calibri" panose="020F0502020204030204" pitchFamily="34" charset="0"/>
              </a:rPr>
              <a:t>Level one</a:t>
            </a:r>
            <a:r>
              <a:rPr lang="en-US" sz="2800" b="1" dirty="0" smtClean="0">
                <a:solidFill>
                  <a:srgbClr val="FF0000"/>
                </a:solidFill>
                <a:latin typeface="Calibri" panose="020F0502020204030204" pitchFamily="34" charset="0"/>
                <a:cs typeface="Calibri" panose="020F0502020204030204" pitchFamily="34" charset="0"/>
              </a:rPr>
              <a:t>:  </a:t>
            </a:r>
            <a:endParaRPr lang="en-US" sz="2200" b="1" dirty="0">
              <a:solidFill>
                <a:srgbClr val="002060"/>
              </a:solidFill>
              <a:latin typeface="Calibri" panose="020F0502020204030204" pitchFamily="34" charset="0"/>
              <a:cs typeface="Calibri" panose="020F0502020204030204" pitchFamily="34" charset="0"/>
            </a:endParaRPr>
          </a:p>
          <a:p>
            <a:pPr algn="ctr"/>
            <a:r>
              <a:rPr lang="en-US" sz="2400" b="1" dirty="0" smtClean="0">
                <a:solidFill>
                  <a:srgbClr val="002060"/>
                </a:solidFill>
                <a:latin typeface="Calibri" panose="020F0502020204030204" pitchFamily="34" charset="0"/>
                <a:cs typeface="Calibri" panose="020F0502020204030204" pitchFamily="34" charset="0"/>
              </a:rPr>
              <a:t>Removing </a:t>
            </a:r>
            <a:r>
              <a:rPr lang="en-US" sz="2400" b="1" dirty="0">
                <a:solidFill>
                  <a:srgbClr val="002060"/>
                </a:solidFill>
                <a:latin typeface="Calibri" panose="020F0502020204030204" pitchFamily="34" charset="0"/>
                <a:cs typeface="Calibri" panose="020F0502020204030204" pitchFamily="34" charset="0"/>
              </a:rPr>
              <a:t>speed restrictions </a:t>
            </a:r>
            <a:r>
              <a:rPr lang="en-US" sz="2200" b="1" dirty="0">
                <a:solidFill>
                  <a:srgbClr val="002060"/>
                </a:solidFill>
                <a:latin typeface="Calibri" panose="020F0502020204030204" pitchFamily="34" charset="0"/>
                <a:cs typeface="Calibri" panose="020F0502020204030204" pitchFamily="34" charset="0"/>
              </a:rPr>
              <a:t>along railway transport corridors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61" y="1216046"/>
            <a:ext cx="4546500" cy="293303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9842" t="6444" r="1933" b="14049"/>
          <a:stretch/>
        </p:blipFill>
        <p:spPr>
          <a:xfrm>
            <a:off x="4728883" y="980728"/>
            <a:ext cx="4411765" cy="223224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034" y="3406328"/>
            <a:ext cx="4593462" cy="344509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 y="4293096"/>
            <a:ext cx="4557795" cy="2563760"/>
          </a:xfrm>
          <a:prstGeom prst="rect">
            <a:avLst/>
          </a:prstGeom>
        </p:spPr>
      </p:pic>
    </p:spTree>
    <p:extLst>
      <p:ext uri="{BB962C8B-B14F-4D97-AF65-F5344CB8AC3E}">
        <p14:creationId xmlns:p14="http://schemas.microsoft.com/office/powerpoint/2010/main" val="19010643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0568" y="0"/>
            <a:ext cx="9144000" cy="892552"/>
          </a:xfrm>
          <a:prstGeom prst="rect">
            <a:avLst/>
          </a:prstGeom>
        </p:spPr>
        <p:txBody>
          <a:bodyPr wrap="square">
            <a:spAutoFit/>
          </a:bodyPr>
          <a:lstStyle/>
          <a:p>
            <a:pPr algn="r"/>
            <a:r>
              <a:rPr lang="en-US" sz="2800" b="1" u="sng" dirty="0" smtClean="0">
                <a:solidFill>
                  <a:srgbClr val="FF0000"/>
                </a:solidFill>
                <a:latin typeface="Calibri" panose="020F0502020204030204" pitchFamily="34" charset="0"/>
                <a:cs typeface="Calibri" panose="020F0502020204030204" pitchFamily="34" charset="0"/>
              </a:rPr>
              <a:t>Level 2:</a:t>
            </a:r>
          </a:p>
          <a:p>
            <a:pPr algn="just"/>
            <a:endParaRPr lang="en-US" sz="2400" b="1" dirty="0" smtClean="0">
              <a:solidFill>
                <a:srgbClr val="002060"/>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9327" y="4440280"/>
            <a:ext cx="3866100" cy="253310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928373"/>
            <a:ext cx="4610569" cy="345792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84" y="1111757"/>
            <a:ext cx="4329592" cy="5772788"/>
          </a:xfrm>
          <a:prstGeom prst="rect">
            <a:avLst/>
          </a:prstGeom>
        </p:spPr>
      </p:pic>
      <p:sp>
        <p:nvSpPr>
          <p:cNvPr id="3" name="Rectangle 2"/>
          <p:cNvSpPr/>
          <p:nvPr/>
        </p:nvSpPr>
        <p:spPr>
          <a:xfrm>
            <a:off x="-8306" y="116632"/>
            <a:ext cx="7100586" cy="830997"/>
          </a:xfrm>
          <a:prstGeom prst="rect">
            <a:avLst/>
          </a:prstGeom>
        </p:spPr>
        <p:txBody>
          <a:bodyPr wrap="square">
            <a:spAutoFit/>
          </a:bodyPr>
          <a:lstStyle/>
          <a:p>
            <a:pPr algn="ctr"/>
            <a:r>
              <a:rPr lang="en-US" sz="2400" b="1" dirty="0">
                <a:solidFill>
                  <a:srgbClr val="002060"/>
                </a:solidFill>
                <a:latin typeface="Calibri" panose="020F0502020204030204" pitchFamily="34" charset="0"/>
                <a:cs typeface="Calibri" panose="020F0502020204030204" pitchFamily="34" charset="0"/>
              </a:rPr>
              <a:t>Massive investment in the development and modernization of infrastructure for the rail sector </a:t>
            </a:r>
            <a:endParaRPr lang="ro-RO" sz="2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99488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0370" cy="914399"/>
          </a:xfrm>
          <a:solidFill>
            <a:srgbClr val="0070C0"/>
          </a:solidFill>
        </p:spPr>
        <p:txBody>
          <a:bodyPr>
            <a:noAutofit/>
          </a:bodyPr>
          <a:lstStyle/>
          <a:p>
            <a:pPr algn="ctr"/>
            <a:r>
              <a:rPr lang="en-US" sz="3200" b="0" dirty="0">
                <a:solidFill>
                  <a:schemeClr val="bg1"/>
                </a:solidFill>
                <a:effectLst/>
              </a:rPr>
              <a:t>Average speed (commercial speed) between Bucharest and the main </a:t>
            </a:r>
            <a:r>
              <a:rPr lang="en-US" sz="3200" b="0" dirty="0" smtClean="0">
                <a:solidFill>
                  <a:schemeClr val="bg1"/>
                </a:solidFill>
                <a:effectLst/>
              </a:rPr>
              <a:t>cities</a:t>
            </a:r>
            <a:r>
              <a:rPr lang="ro-RO" sz="3200" b="0" dirty="0" smtClean="0">
                <a:solidFill>
                  <a:schemeClr val="bg1"/>
                </a:solidFill>
                <a:effectLst/>
              </a:rPr>
              <a:t> of the Country</a:t>
            </a:r>
            <a:endParaRPr lang="en-GB" sz="3200" b="0" dirty="0">
              <a:solidFill>
                <a:schemeClr val="bg1"/>
              </a:solidFill>
              <a:effectLst/>
            </a:endParaRPr>
          </a:p>
        </p:txBody>
      </p:sp>
      <p:graphicFrame>
        <p:nvGraphicFramePr>
          <p:cNvPr id="4" name="Chart 3"/>
          <p:cNvGraphicFramePr>
            <a:graphicFrameLocks/>
          </p:cNvGraphicFramePr>
          <p:nvPr>
            <p:extLst>
              <p:ext uri="{D42A27DB-BD31-4B8C-83A1-F6EECF244321}">
                <p14:modId xmlns:p14="http://schemas.microsoft.com/office/powerpoint/2010/main" val="1228815866"/>
              </p:ext>
            </p:extLst>
          </p:nvPr>
        </p:nvGraphicFramePr>
        <p:xfrm>
          <a:off x="-32657" y="1143000"/>
          <a:ext cx="9144000" cy="5562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30629" y="914400"/>
            <a:ext cx="745717" cy="338554"/>
          </a:xfrm>
          <a:prstGeom prst="rect">
            <a:avLst/>
          </a:prstGeom>
          <a:noFill/>
        </p:spPr>
        <p:txBody>
          <a:bodyPr wrap="none" rtlCol="0">
            <a:spAutoFit/>
          </a:bodyPr>
          <a:lstStyle/>
          <a:p>
            <a:r>
              <a:rPr lang="ro-RO" sz="1600" dirty="0" smtClean="0"/>
              <a:t>Km/h</a:t>
            </a:r>
            <a:endParaRPr lang="en-GB" sz="1600" dirty="0"/>
          </a:p>
        </p:txBody>
      </p:sp>
      <p:cxnSp>
        <p:nvCxnSpPr>
          <p:cNvPr id="8" name="Straight Connector 7"/>
          <p:cNvCxnSpPr/>
          <p:nvPr/>
        </p:nvCxnSpPr>
        <p:spPr>
          <a:xfrm>
            <a:off x="1143000" y="3962400"/>
            <a:ext cx="1447800" cy="15240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514600" y="4114800"/>
            <a:ext cx="1447800" cy="15240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971925" y="4114800"/>
            <a:ext cx="1447800" cy="152401"/>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419725" y="4114800"/>
            <a:ext cx="1447800" cy="15240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867525" y="1905000"/>
            <a:ext cx="1362075" cy="2362201"/>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1071560" y="3886200"/>
            <a:ext cx="142876"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2481259" y="4038600"/>
            <a:ext cx="142876"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3900487" y="4200525"/>
            <a:ext cx="142876"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5348287" y="4038600"/>
            <a:ext cx="142876"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6796087" y="4186237"/>
            <a:ext cx="142876"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8158162" y="1828800"/>
            <a:ext cx="142876"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50134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55457" t="70113" r="1663" b="3068"/>
          <a:stretch/>
        </p:blipFill>
        <p:spPr>
          <a:xfrm>
            <a:off x="15200" y="548680"/>
            <a:ext cx="9241027" cy="4032448"/>
          </a:xfrm>
          <a:prstGeom prst="rect">
            <a:avLst/>
          </a:prstGeom>
        </p:spPr>
      </p:pic>
      <p:sp>
        <p:nvSpPr>
          <p:cNvPr id="9" name="Freeform 8"/>
          <p:cNvSpPr/>
          <p:nvPr/>
        </p:nvSpPr>
        <p:spPr>
          <a:xfrm>
            <a:off x="54591" y="600501"/>
            <a:ext cx="4713224" cy="3302759"/>
          </a:xfrm>
          <a:custGeom>
            <a:avLst/>
            <a:gdLst>
              <a:gd name="connsiteX0" fmla="*/ 0 w 4713224"/>
              <a:gd name="connsiteY0" fmla="*/ 3302759 h 3302759"/>
              <a:gd name="connsiteX1" fmla="*/ 627797 w 4713224"/>
              <a:gd name="connsiteY1" fmla="*/ 2838735 h 3302759"/>
              <a:gd name="connsiteX2" fmla="*/ 1023582 w 4713224"/>
              <a:gd name="connsiteY2" fmla="*/ 2347415 h 3302759"/>
              <a:gd name="connsiteX3" fmla="*/ 1787857 w 4713224"/>
              <a:gd name="connsiteY3" fmla="*/ 2142699 h 3302759"/>
              <a:gd name="connsiteX4" fmla="*/ 2620370 w 4713224"/>
              <a:gd name="connsiteY4" fmla="*/ 1910687 h 3302759"/>
              <a:gd name="connsiteX5" fmla="*/ 2920621 w 4713224"/>
              <a:gd name="connsiteY5" fmla="*/ 1760562 h 3302759"/>
              <a:gd name="connsiteX6" fmla="*/ 3234519 w 4713224"/>
              <a:gd name="connsiteY6" fmla="*/ 1733266 h 3302759"/>
              <a:gd name="connsiteX7" fmla="*/ 3575713 w 4713224"/>
              <a:gd name="connsiteY7" fmla="*/ 1555845 h 3302759"/>
              <a:gd name="connsiteX8" fmla="*/ 3821373 w 4713224"/>
              <a:gd name="connsiteY8" fmla="*/ 1528550 h 3302759"/>
              <a:gd name="connsiteX9" fmla="*/ 4517409 w 4713224"/>
              <a:gd name="connsiteY9" fmla="*/ 1282890 h 3302759"/>
              <a:gd name="connsiteX10" fmla="*/ 4708478 w 4713224"/>
              <a:gd name="connsiteY10" fmla="*/ 941696 h 3302759"/>
              <a:gd name="connsiteX11" fmla="*/ 4640239 w 4713224"/>
              <a:gd name="connsiteY11" fmla="*/ 300251 h 3302759"/>
              <a:gd name="connsiteX12" fmla="*/ 4476466 w 4713224"/>
              <a:gd name="connsiteY12" fmla="*/ 0 h 330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13224" h="3302759">
                <a:moveTo>
                  <a:pt x="0" y="3302759"/>
                </a:moveTo>
                <a:cubicBezTo>
                  <a:pt x="228600" y="3150359"/>
                  <a:pt x="457200" y="2997959"/>
                  <a:pt x="627797" y="2838735"/>
                </a:cubicBezTo>
                <a:cubicBezTo>
                  <a:pt x="798394" y="2679511"/>
                  <a:pt x="830239" y="2463421"/>
                  <a:pt x="1023582" y="2347415"/>
                </a:cubicBezTo>
                <a:cubicBezTo>
                  <a:pt x="1216925" y="2231409"/>
                  <a:pt x="1787857" y="2142699"/>
                  <a:pt x="1787857" y="2142699"/>
                </a:cubicBezTo>
                <a:cubicBezTo>
                  <a:pt x="2053988" y="2069911"/>
                  <a:pt x="2431576" y="1974376"/>
                  <a:pt x="2620370" y="1910687"/>
                </a:cubicBezTo>
                <a:cubicBezTo>
                  <a:pt x="2809164" y="1846998"/>
                  <a:pt x="2818263" y="1790132"/>
                  <a:pt x="2920621" y="1760562"/>
                </a:cubicBezTo>
                <a:cubicBezTo>
                  <a:pt x="3022979" y="1730992"/>
                  <a:pt x="3125337" y="1767385"/>
                  <a:pt x="3234519" y="1733266"/>
                </a:cubicBezTo>
                <a:cubicBezTo>
                  <a:pt x="3343701" y="1699147"/>
                  <a:pt x="3477904" y="1589964"/>
                  <a:pt x="3575713" y="1555845"/>
                </a:cubicBezTo>
                <a:cubicBezTo>
                  <a:pt x="3673522" y="1521726"/>
                  <a:pt x="3664424" y="1574043"/>
                  <a:pt x="3821373" y="1528550"/>
                </a:cubicBezTo>
                <a:cubicBezTo>
                  <a:pt x="3978322" y="1483057"/>
                  <a:pt x="4369558" y="1380699"/>
                  <a:pt x="4517409" y="1282890"/>
                </a:cubicBezTo>
                <a:cubicBezTo>
                  <a:pt x="4665260" y="1185081"/>
                  <a:pt x="4688006" y="1105469"/>
                  <a:pt x="4708478" y="941696"/>
                </a:cubicBezTo>
                <a:cubicBezTo>
                  <a:pt x="4728950" y="777923"/>
                  <a:pt x="4678908" y="457200"/>
                  <a:pt x="4640239" y="300251"/>
                </a:cubicBezTo>
                <a:cubicBezTo>
                  <a:pt x="4601570" y="143302"/>
                  <a:pt x="4539018" y="71651"/>
                  <a:pt x="4476466" y="0"/>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491697" y="1628800"/>
            <a:ext cx="288032" cy="28803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893325" y="600501"/>
            <a:ext cx="2333768" cy="1883647"/>
          </a:xfrm>
          <a:custGeom>
            <a:avLst/>
            <a:gdLst>
              <a:gd name="connsiteX0" fmla="*/ 0 w 2333768"/>
              <a:gd name="connsiteY0" fmla="*/ 1774209 h 1883647"/>
              <a:gd name="connsiteX1" fmla="*/ 655093 w 2333768"/>
              <a:gd name="connsiteY1" fmla="*/ 1883392 h 1883647"/>
              <a:gd name="connsiteX2" fmla="*/ 1392072 w 2333768"/>
              <a:gd name="connsiteY2" fmla="*/ 1746914 h 1883647"/>
              <a:gd name="connsiteX3" fmla="*/ 1978926 w 2333768"/>
              <a:gd name="connsiteY3" fmla="*/ 1473959 h 1883647"/>
              <a:gd name="connsiteX4" fmla="*/ 2169994 w 2333768"/>
              <a:gd name="connsiteY4" fmla="*/ 1037230 h 1883647"/>
              <a:gd name="connsiteX5" fmla="*/ 2333768 w 2333768"/>
              <a:gd name="connsiteY5" fmla="*/ 777923 h 1883647"/>
              <a:gd name="connsiteX6" fmla="*/ 2169994 w 2333768"/>
              <a:gd name="connsiteY6" fmla="*/ 313899 h 1883647"/>
              <a:gd name="connsiteX7" fmla="*/ 1801505 w 2333768"/>
              <a:gd name="connsiteY7" fmla="*/ 191069 h 1883647"/>
              <a:gd name="connsiteX8" fmla="*/ 1951630 w 2333768"/>
              <a:gd name="connsiteY8" fmla="*/ 0 h 188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3768" h="1883647">
                <a:moveTo>
                  <a:pt x="0" y="1774209"/>
                </a:moveTo>
                <a:cubicBezTo>
                  <a:pt x="211540" y="1831075"/>
                  <a:pt x="423081" y="1887941"/>
                  <a:pt x="655093" y="1883392"/>
                </a:cubicBezTo>
                <a:cubicBezTo>
                  <a:pt x="887105" y="1878843"/>
                  <a:pt x="1171433" y="1815153"/>
                  <a:pt x="1392072" y="1746914"/>
                </a:cubicBezTo>
                <a:cubicBezTo>
                  <a:pt x="1612711" y="1678675"/>
                  <a:pt x="1849272" y="1592240"/>
                  <a:pt x="1978926" y="1473959"/>
                </a:cubicBezTo>
                <a:cubicBezTo>
                  <a:pt x="2108580" y="1355678"/>
                  <a:pt x="2110854" y="1153236"/>
                  <a:pt x="2169994" y="1037230"/>
                </a:cubicBezTo>
                <a:cubicBezTo>
                  <a:pt x="2229134" y="921224"/>
                  <a:pt x="2333768" y="898478"/>
                  <a:pt x="2333768" y="777923"/>
                </a:cubicBezTo>
                <a:cubicBezTo>
                  <a:pt x="2333768" y="657368"/>
                  <a:pt x="2258704" y="411708"/>
                  <a:pt x="2169994" y="313899"/>
                </a:cubicBezTo>
                <a:cubicBezTo>
                  <a:pt x="2081284" y="216090"/>
                  <a:pt x="1837899" y="243385"/>
                  <a:pt x="1801505" y="191069"/>
                </a:cubicBezTo>
                <a:cubicBezTo>
                  <a:pt x="1765111" y="138753"/>
                  <a:pt x="1858370" y="69376"/>
                  <a:pt x="1951630" y="0"/>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860032" y="1772816"/>
            <a:ext cx="288032" cy="28803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630755" y="1649504"/>
            <a:ext cx="1332416" cy="400110"/>
          </a:xfrm>
          <a:prstGeom prst="rect">
            <a:avLst/>
          </a:prstGeom>
          <a:noFill/>
        </p:spPr>
        <p:txBody>
          <a:bodyPr wrap="none" rtlCol="0">
            <a:spAutoFit/>
          </a:bodyPr>
          <a:lstStyle/>
          <a:p>
            <a:r>
              <a:rPr lang="en-US" sz="2000" b="1" dirty="0" smtClean="0"/>
              <a:t>Black Sea</a:t>
            </a:r>
            <a:endParaRPr lang="en-US" sz="2000" b="1" dirty="0"/>
          </a:p>
        </p:txBody>
      </p:sp>
    </p:spTree>
    <p:extLst>
      <p:ext uri="{BB962C8B-B14F-4D97-AF65-F5344CB8AC3E}">
        <p14:creationId xmlns:p14="http://schemas.microsoft.com/office/powerpoint/2010/main" val="3855715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2" descr="Image result for CERNAVODA P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45" y="-31548"/>
            <a:ext cx="9137020" cy="5116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2417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918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736" y="-6856"/>
            <a:ext cx="5554768" cy="6864856"/>
          </a:xfrm>
        </p:spPr>
      </p:pic>
      <p:sp>
        <p:nvSpPr>
          <p:cNvPr id="5" name="Rectangle 4"/>
          <p:cNvSpPr/>
          <p:nvPr/>
        </p:nvSpPr>
        <p:spPr>
          <a:xfrm>
            <a:off x="2853183" y="6165304"/>
            <a:ext cx="3437633"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42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r="3731"/>
          <a:stretch/>
        </p:blipFill>
        <p:spPr>
          <a:xfrm>
            <a:off x="55044" y="1700808"/>
            <a:ext cx="9114952" cy="4320480"/>
          </a:xfrm>
          <a:prstGeom prst="rect">
            <a:avLst/>
          </a:prstGeom>
        </p:spPr>
      </p:pic>
      <p:sp>
        <p:nvSpPr>
          <p:cNvPr id="3" name="Title 2"/>
          <p:cNvSpPr>
            <a:spLocks noGrp="1"/>
          </p:cNvSpPr>
          <p:nvPr>
            <p:ph type="title"/>
          </p:nvPr>
        </p:nvSpPr>
        <p:spPr>
          <a:xfrm>
            <a:off x="0" y="-12307"/>
            <a:ext cx="8229600" cy="1143000"/>
          </a:xfrm>
        </p:spPr>
        <p:txBody>
          <a:bodyPr>
            <a:normAutofit/>
          </a:bodyPr>
          <a:lstStyle/>
          <a:p>
            <a:r>
              <a:rPr lang="ro-RO" sz="1400" dirty="0" smtClean="0"/>
              <a:t>Bucuresti – Constanta: 225 km – 110 min, circulation speed 160 km/h</a:t>
            </a:r>
            <a:endParaRPr lang="en-GB" sz="1400" dirty="0"/>
          </a:p>
        </p:txBody>
      </p:sp>
    </p:spTree>
    <p:extLst>
      <p:ext uri="{BB962C8B-B14F-4D97-AF65-F5344CB8AC3E}">
        <p14:creationId xmlns:p14="http://schemas.microsoft.com/office/powerpoint/2010/main" val="24640878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 y="0"/>
            <a:ext cx="9143997" cy="2585323"/>
          </a:xfrm>
          <a:prstGeom prst="rect">
            <a:avLst/>
          </a:prstGeom>
          <a:noFill/>
        </p:spPr>
        <p:txBody>
          <a:bodyPr wrap="square" rtlCol="0">
            <a:spAutoFit/>
          </a:bodyPr>
          <a:lstStyle/>
          <a:p>
            <a:pPr algn="just"/>
            <a:r>
              <a:rPr lang="ro-RO" sz="2400" b="1" dirty="0" smtClean="0">
                <a:solidFill>
                  <a:srgbClr val="002060"/>
                </a:solidFill>
                <a:latin typeface="Calibri" panose="020F0502020204030204" pitchFamily="34" charset="0"/>
                <a:cs typeface="Calibri" panose="020F0502020204030204" pitchFamily="34" charset="0"/>
              </a:rPr>
              <a:t>	</a:t>
            </a:r>
            <a:r>
              <a:rPr lang="en-US" sz="2400" b="1" dirty="0">
                <a:solidFill>
                  <a:srgbClr val="002060"/>
                </a:solidFill>
                <a:latin typeface="Calibri" panose="020F0502020204030204" pitchFamily="34" charset="0"/>
                <a:cs typeface="Calibri" panose="020F0502020204030204" pitchFamily="34" charset="0"/>
              </a:rPr>
              <a:t>Romania understood this necessity therefore at the national level according to General Transport Master Plan has identified 46.48 billion euro financing needs of transport infrastructure projects, for all five modes of transport (road, rail, water, air and multimodal) of which</a:t>
            </a:r>
            <a:r>
              <a:rPr lang="en-US" sz="2400" b="1" dirty="0" smtClean="0">
                <a:solidFill>
                  <a:srgbClr val="002060"/>
                </a:solidFill>
                <a:latin typeface="Calibri" panose="020F0502020204030204" pitchFamily="34" charset="0"/>
                <a:cs typeface="Calibri" panose="020F0502020204030204" pitchFamily="34" charset="0"/>
              </a:rPr>
              <a:t>:</a:t>
            </a:r>
          </a:p>
          <a:p>
            <a:pPr algn="just"/>
            <a:r>
              <a:rPr lang="en-US" sz="2400" b="1" dirty="0" smtClean="0">
                <a:solidFill>
                  <a:srgbClr val="002060"/>
                </a:solidFill>
                <a:latin typeface="Calibri" panose="020F0502020204030204" pitchFamily="34" charset="0"/>
                <a:cs typeface="Calibri" panose="020F0502020204030204" pitchFamily="34" charset="0"/>
              </a:rPr>
              <a:t>                - </a:t>
            </a:r>
            <a:r>
              <a:rPr lang="ro-RO" sz="2400" b="1" u="sng" dirty="0" smtClean="0">
                <a:solidFill>
                  <a:srgbClr val="002060"/>
                </a:solidFill>
                <a:latin typeface="Calibri" panose="020F0502020204030204" pitchFamily="34" charset="0"/>
                <a:cs typeface="Calibri" panose="020F0502020204030204" pitchFamily="34" charset="0"/>
              </a:rPr>
              <a:t>15</a:t>
            </a:r>
            <a:r>
              <a:rPr lang="en-US" sz="2400" b="1" u="sng" dirty="0" smtClean="0">
                <a:solidFill>
                  <a:srgbClr val="002060"/>
                </a:solidFill>
                <a:latin typeface="Calibri" panose="020F0502020204030204" pitchFamily="34" charset="0"/>
                <a:cs typeface="Calibri" panose="020F0502020204030204" pitchFamily="34" charset="0"/>
              </a:rPr>
              <a:t> billion </a:t>
            </a:r>
            <a:r>
              <a:rPr lang="en-US" sz="2400" b="1" dirty="0" smtClean="0">
                <a:solidFill>
                  <a:srgbClr val="002060"/>
                </a:solidFill>
                <a:latin typeface="Calibri" panose="020F0502020204030204" pitchFamily="34" charset="0"/>
                <a:cs typeface="Calibri" panose="020F0502020204030204" pitchFamily="34" charset="0"/>
              </a:rPr>
              <a:t>euro for railway</a:t>
            </a:r>
            <a:r>
              <a:rPr lang="ro-RO" sz="2400" b="1" dirty="0" smtClean="0">
                <a:solidFill>
                  <a:srgbClr val="002060"/>
                </a:solidFill>
                <a:latin typeface="Calibri" panose="020F0502020204030204" pitchFamily="34" charset="0"/>
                <a:cs typeface="Calibri" panose="020F0502020204030204" pitchFamily="34" charset="0"/>
              </a:rPr>
              <a:t>, naval </a:t>
            </a:r>
            <a:r>
              <a:rPr lang="ro-RO" sz="2400" b="1" dirty="0" err="1" smtClean="0">
                <a:solidFill>
                  <a:srgbClr val="002060"/>
                </a:solidFill>
                <a:latin typeface="Calibri" panose="020F0502020204030204" pitchFamily="34" charset="0"/>
                <a:cs typeface="Calibri" panose="020F0502020204030204" pitchFamily="34" charset="0"/>
              </a:rPr>
              <a:t>and</a:t>
            </a:r>
            <a:r>
              <a:rPr lang="ro-RO" sz="2400" b="1" dirty="0" smtClean="0">
                <a:solidFill>
                  <a:srgbClr val="002060"/>
                </a:solidFill>
                <a:latin typeface="Calibri" panose="020F0502020204030204" pitchFamily="34" charset="0"/>
                <a:cs typeface="Calibri" panose="020F0502020204030204" pitchFamily="34" charset="0"/>
              </a:rPr>
              <a:t> </a:t>
            </a:r>
            <a:r>
              <a:rPr lang="ro-RO" sz="2400" b="1" dirty="0" err="1" smtClean="0">
                <a:solidFill>
                  <a:srgbClr val="002060"/>
                </a:solidFill>
                <a:latin typeface="Calibri" panose="020F0502020204030204" pitchFamily="34" charset="0"/>
                <a:cs typeface="Calibri" panose="020F0502020204030204" pitchFamily="34" charset="0"/>
              </a:rPr>
              <a:t>multimodal</a:t>
            </a:r>
            <a:r>
              <a:rPr lang="ro-RO" sz="2400" b="1" dirty="0" smtClean="0">
                <a:solidFill>
                  <a:srgbClr val="002060"/>
                </a:solidFill>
                <a:latin typeface="Calibri" panose="020F0502020204030204" pitchFamily="34" charset="0"/>
                <a:cs typeface="Calibri" panose="020F0502020204030204" pitchFamily="34" charset="0"/>
              </a:rPr>
              <a:t> </a:t>
            </a:r>
            <a:r>
              <a:rPr lang="en-US" sz="2400" b="1" dirty="0" smtClean="0">
                <a:solidFill>
                  <a:srgbClr val="002060"/>
                </a:solidFill>
                <a:latin typeface="Calibri" panose="020F0502020204030204" pitchFamily="34" charset="0"/>
                <a:cs typeface="Calibri" panose="020F0502020204030204" pitchFamily="34" charset="0"/>
              </a:rPr>
              <a:t>sector</a:t>
            </a:r>
            <a:r>
              <a:rPr lang="ro-RO" sz="2400" b="1" dirty="0" smtClean="0">
                <a:solidFill>
                  <a:srgbClr val="002060"/>
                </a:solidFill>
                <a:latin typeface="Calibri" panose="020F0502020204030204" pitchFamily="34" charset="0"/>
                <a:cs typeface="Calibri" panose="020F0502020204030204" pitchFamily="34" charset="0"/>
              </a:rPr>
              <a:t>s</a:t>
            </a:r>
            <a:endParaRPr lang="ro-RO" sz="2400" b="1" dirty="0">
              <a:solidFill>
                <a:srgbClr val="002060"/>
              </a:solidFill>
              <a:latin typeface="Calibri" panose="020F0502020204030204" pitchFamily="34" charset="0"/>
              <a:cs typeface="Calibri" panose="020F0502020204030204" pitchFamily="34" charset="0"/>
            </a:endParaRPr>
          </a:p>
          <a:p>
            <a:endParaRPr lang="en-GB" dirty="0">
              <a:solidFill>
                <a:srgbClr val="002060"/>
              </a:solidFill>
              <a:latin typeface="Calibri" panose="020F0502020204030204" pitchFamily="34" charset="0"/>
              <a:cs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886088775"/>
              </p:ext>
            </p:extLst>
          </p:nvPr>
        </p:nvGraphicFramePr>
        <p:xfrm>
          <a:off x="0" y="2184245"/>
          <a:ext cx="9143998" cy="4732312"/>
        </p:xfrm>
        <a:graphic>
          <a:graphicData uri="http://schemas.openxmlformats.org/drawingml/2006/table">
            <a:tbl>
              <a:tblPr firstRow="1" firstCol="1" bandRow="1"/>
              <a:tblGrid>
                <a:gridCol w="905940"/>
                <a:gridCol w="2883802"/>
                <a:gridCol w="2677128"/>
                <a:gridCol w="2677128"/>
              </a:tblGrid>
              <a:tr h="579569">
                <a:tc>
                  <a:txBody>
                    <a:bodyPr/>
                    <a:lstStyle/>
                    <a:p>
                      <a:pPr algn="ctr">
                        <a:lnSpc>
                          <a:spcPct val="107000"/>
                        </a:lnSpc>
                        <a:spcAft>
                          <a:spcPts val="0"/>
                        </a:spcAft>
                      </a:pPr>
                      <a:r>
                        <a:rPr lang="ro-RO" sz="2000" b="1"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No.</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o-RO" sz="20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Crt.</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0"/>
                        </a:spcAft>
                      </a:pPr>
                      <a:r>
                        <a:rPr lang="ro-RO" sz="2000" b="1"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Transport sector</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a:lnSpc>
                          <a:spcPct val="107000"/>
                        </a:lnSpc>
                        <a:spcAft>
                          <a:spcPts val="0"/>
                        </a:spcAft>
                      </a:pPr>
                      <a:r>
                        <a:rPr lang="ro-RO" sz="2000" b="1"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Value</a:t>
                      </a:r>
                    </a:p>
                    <a:p>
                      <a:pPr algn="ctr">
                        <a:lnSpc>
                          <a:spcPct val="107000"/>
                        </a:lnSpc>
                        <a:spcAft>
                          <a:spcPts val="0"/>
                        </a:spcAft>
                      </a:pPr>
                      <a:r>
                        <a:rPr lang="ro-RO" sz="2000" b="1"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r>
                        <a:rPr lang="ro-RO" sz="2000" b="1" dirty="0" err="1"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mld.euro</a:t>
                      </a:r>
                      <a:r>
                        <a:rPr lang="ro-RO" sz="2000" b="1"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indent="0" algn="ctr" defTabSz="457200" rtl="0" eaLnBrk="1" fontAlgn="auto" latinLnBrk="0" hangingPunct="1">
                        <a:lnSpc>
                          <a:spcPct val="107000"/>
                        </a:lnSpc>
                        <a:spcBef>
                          <a:spcPts val="0"/>
                        </a:spcBef>
                        <a:spcAft>
                          <a:spcPts val="0"/>
                        </a:spcAft>
                        <a:buClrTx/>
                        <a:buSzTx/>
                        <a:buFontTx/>
                        <a:buNone/>
                        <a:tabLst/>
                        <a:defRPr/>
                      </a:pPr>
                      <a:r>
                        <a:rPr lang="ro-RO" sz="2000" b="1" kern="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Value</a:t>
                      </a:r>
                    </a:p>
                    <a:p>
                      <a:pPr marL="0" marR="0" indent="0" algn="ctr" defTabSz="457200" rtl="0" eaLnBrk="1" fontAlgn="auto" latinLnBrk="0" hangingPunct="1">
                        <a:lnSpc>
                          <a:spcPct val="107000"/>
                        </a:lnSpc>
                        <a:spcBef>
                          <a:spcPts val="0"/>
                        </a:spcBef>
                        <a:spcAft>
                          <a:spcPts val="0"/>
                        </a:spcAft>
                        <a:buClrTx/>
                        <a:buSzTx/>
                        <a:buFontTx/>
                        <a:buNone/>
                        <a:tabLst/>
                        <a:defRPr/>
                      </a:pPr>
                      <a:r>
                        <a:rPr lang="ro-RO" sz="2000" b="1" kern="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(mld.euro including VAT)</a:t>
                      </a:r>
                      <a:endParaRPr lang="en-GB" sz="2000" b="1" kern="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r>
              <a:tr h="579569">
                <a:tc>
                  <a:txBody>
                    <a:bodyPr/>
                    <a:lstStyle/>
                    <a:p>
                      <a:pPr algn="ctr">
                        <a:lnSpc>
                          <a:spcPct val="107000"/>
                        </a:lnSpc>
                        <a:spcAft>
                          <a:spcPts val="0"/>
                        </a:spcAft>
                      </a:pPr>
                      <a:r>
                        <a:rPr lang="ro-RO" sz="1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endParaRPr lang="en-GB"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just">
                        <a:lnSpc>
                          <a:spcPct val="107000"/>
                        </a:lnSpc>
                        <a:spcAft>
                          <a:spcPts val="0"/>
                        </a:spcAft>
                      </a:pPr>
                      <a:r>
                        <a:rPr lang="ro-RO" sz="1800" b="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a:t>
                      </a:r>
                      <a:r>
                        <a:rPr lang="ro-RO" sz="1800" b="0" baseline="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r</a:t>
                      </a:r>
                      <a:r>
                        <a:rPr lang="ro-RO" sz="1800" b="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oad sector</a:t>
                      </a:r>
                      <a:endParaRPr lang="en-GB"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o-RO" sz="1800" b="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ro-RO" sz="1800" b="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28,558</a:t>
                      </a:r>
                      <a:endParaRPr lang="en-GB"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ctr" defTabSz="457200" rtl="0" eaLnBrk="1" latinLnBrk="0" hangingPunct="1">
                        <a:lnSpc>
                          <a:spcPct val="107000"/>
                        </a:lnSpc>
                        <a:spcAft>
                          <a:spcPts val="0"/>
                        </a:spcAft>
                      </a:pPr>
                      <a:r>
                        <a:rPr lang="ro-RO" sz="1800" b="0" kern="12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34,270</a:t>
                      </a:r>
                      <a:endParaRPr lang="en-GB" sz="1800" b="0"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579569">
                <a:tc>
                  <a:txBody>
                    <a:bodyPr/>
                    <a:lstStyle/>
                    <a:p>
                      <a:pPr algn="ctr">
                        <a:lnSpc>
                          <a:spcPct val="107000"/>
                        </a:lnSpc>
                        <a:spcAft>
                          <a:spcPts val="0"/>
                        </a:spcAft>
                      </a:pPr>
                      <a:r>
                        <a:rPr lang="ro-RO" sz="2000" b="1" i="1" dirty="0">
                          <a:solidFill>
                            <a:schemeClr val="tx1">
                              <a:lumMod val="95000"/>
                            </a:schemeClr>
                          </a:solidFill>
                          <a:effectLst/>
                          <a:latin typeface="Arial" panose="020B0604020202020204" pitchFamily="34" charset="0"/>
                          <a:ea typeface="Calibri" panose="020F0502020204030204" pitchFamily="34" charset="0"/>
                          <a:cs typeface="Times New Roman" panose="02020603050405020304" pitchFamily="18" charset="0"/>
                        </a:rPr>
                        <a:t>2.</a:t>
                      </a:r>
                      <a:endParaRPr lang="en-GB" sz="1800" b="1" i="1"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just">
                        <a:lnSpc>
                          <a:spcPct val="107000"/>
                        </a:lnSpc>
                        <a:spcAft>
                          <a:spcPts val="0"/>
                        </a:spcAft>
                      </a:pPr>
                      <a:r>
                        <a:rPr lang="ro-RO" sz="2000" b="1" i="1" dirty="0" smtClean="0">
                          <a:solidFill>
                            <a:schemeClr val="tx1">
                              <a:lumMod val="95000"/>
                            </a:schemeClr>
                          </a:solidFill>
                          <a:effectLst/>
                          <a:latin typeface="Arial" panose="020B0604020202020204" pitchFamily="34" charset="0"/>
                          <a:ea typeface="Calibri" panose="020F0502020204030204" pitchFamily="34" charset="0"/>
                          <a:cs typeface="Times New Roman" panose="02020603050405020304" pitchFamily="18" charset="0"/>
                        </a:rPr>
                        <a:t>The</a:t>
                      </a:r>
                      <a:r>
                        <a:rPr lang="ro-RO" sz="2000" b="1" i="1" baseline="0" dirty="0" smtClean="0">
                          <a:solidFill>
                            <a:schemeClr val="tx1">
                              <a:lumMod val="95000"/>
                            </a:schemeClr>
                          </a:solidFill>
                          <a:effectLst/>
                          <a:latin typeface="Arial" panose="020B0604020202020204" pitchFamily="34" charset="0"/>
                          <a:ea typeface="Calibri" panose="020F0502020204030204" pitchFamily="34" charset="0"/>
                          <a:cs typeface="Times New Roman" panose="02020603050405020304" pitchFamily="18" charset="0"/>
                        </a:rPr>
                        <a:t> r</a:t>
                      </a:r>
                      <a:r>
                        <a:rPr lang="ro-RO" sz="2000" b="1" i="1" dirty="0" smtClean="0">
                          <a:solidFill>
                            <a:schemeClr val="tx1">
                              <a:lumMod val="95000"/>
                            </a:schemeClr>
                          </a:solidFill>
                          <a:effectLst/>
                          <a:latin typeface="Arial" panose="020B0604020202020204" pitchFamily="34" charset="0"/>
                          <a:ea typeface="Calibri" panose="020F0502020204030204" pitchFamily="34" charset="0"/>
                          <a:cs typeface="Times New Roman" panose="02020603050405020304" pitchFamily="18" charset="0"/>
                        </a:rPr>
                        <a:t>ailway sector</a:t>
                      </a:r>
                      <a:endParaRPr lang="en-GB" sz="1800" b="1" i="1"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o-RO" sz="2000" b="1" i="1" dirty="0">
                          <a:solidFill>
                            <a:schemeClr val="tx1">
                              <a:lumMod val="95000"/>
                            </a:schemeClr>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b="1" i="1"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07000"/>
                        </a:lnSpc>
                        <a:spcAft>
                          <a:spcPts val="0"/>
                        </a:spcAft>
                      </a:pPr>
                      <a:r>
                        <a:rPr lang="ro-RO" sz="2000" b="1" i="1" dirty="0" smtClean="0">
                          <a:solidFill>
                            <a:schemeClr val="tx1">
                              <a:lumMod val="95000"/>
                            </a:schemeClr>
                          </a:solidFill>
                          <a:effectLst/>
                          <a:latin typeface="Arial" panose="020B0604020202020204" pitchFamily="34" charset="0"/>
                          <a:ea typeface="Calibri" panose="020F0502020204030204" pitchFamily="34" charset="0"/>
                          <a:cs typeface="Times New Roman" panose="02020603050405020304" pitchFamily="18" charset="0"/>
                        </a:rPr>
                        <a:t>14,137</a:t>
                      </a:r>
                      <a:endParaRPr lang="en-GB" sz="1800" b="1" i="1" dirty="0">
                        <a:solidFill>
                          <a:schemeClr val="tx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algn="ctr" defTabSz="457200" rtl="0" eaLnBrk="1" latinLnBrk="0" hangingPunct="1">
                        <a:lnSpc>
                          <a:spcPct val="107000"/>
                        </a:lnSpc>
                        <a:spcAft>
                          <a:spcPts val="0"/>
                        </a:spcAft>
                      </a:pPr>
                      <a:r>
                        <a:rPr lang="ro-RO" sz="2000" b="1" i="1" kern="1200" dirty="0" smtClean="0">
                          <a:solidFill>
                            <a:schemeClr val="tx1">
                              <a:lumMod val="95000"/>
                            </a:schemeClr>
                          </a:solidFill>
                          <a:effectLst/>
                          <a:latin typeface="Arial" panose="020B0604020202020204" pitchFamily="34" charset="0"/>
                          <a:ea typeface="Calibri" panose="020F0502020204030204" pitchFamily="34" charset="0"/>
                          <a:cs typeface="Times New Roman" panose="02020603050405020304" pitchFamily="18" charset="0"/>
                        </a:rPr>
                        <a:t>16,965</a:t>
                      </a:r>
                      <a:endParaRPr lang="en-GB" sz="2000" b="1" i="1" kern="1200" dirty="0">
                        <a:solidFill>
                          <a:schemeClr val="tx1">
                            <a:lumMod val="9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r>
              <a:tr h="579569">
                <a:tc>
                  <a:txBody>
                    <a:bodyPr/>
                    <a:lstStyle/>
                    <a:p>
                      <a:pPr marL="0" algn="ctr" defTabSz="457200" rtl="0" eaLnBrk="1" latinLnBrk="0" hangingPunct="1">
                        <a:lnSpc>
                          <a:spcPct val="107000"/>
                        </a:lnSpc>
                        <a:spcAft>
                          <a:spcPts val="0"/>
                        </a:spcAft>
                      </a:pPr>
                      <a:r>
                        <a:rPr lang="ro-RO" sz="1800" b="0"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a:t>
                      </a:r>
                      <a:endParaRPr lang="en-GB" sz="1800" b="0"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L="0" algn="ctr" defTabSz="457200" rtl="0" eaLnBrk="1" latinLnBrk="0" hangingPunct="1">
                        <a:lnSpc>
                          <a:spcPct val="107000"/>
                        </a:lnSpc>
                        <a:spcAft>
                          <a:spcPts val="0"/>
                        </a:spcAft>
                      </a:pPr>
                      <a:r>
                        <a:rPr lang="ro-RO" sz="1800" b="0"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b="0"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l" defTabSz="457200" rtl="0" eaLnBrk="1" latinLnBrk="0" hangingPunct="1">
                        <a:lnSpc>
                          <a:spcPct val="107000"/>
                        </a:lnSpc>
                        <a:spcAft>
                          <a:spcPts val="0"/>
                        </a:spcAft>
                      </a:pPr>
                      <a:r>
                        <a:rPr lang="ro-RO" sz="1800" b="0" kern="12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 naval sector</a:t>
                      </a:r>
                      <a:endParaRPr lang="en-GB" sz="1800" b="0"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ctr" defTabSz="457200" rtl="0" eaLnBrk="1" latinLnBrk="0" hangingPunct="1">
                        <a:lnSpc>
                          <a:spcPct val="107000"/>
                        </a:lnSpc>
                        <a:spcAft>
                          <a:spcPts val="0"/>
                        </a:spcAft>
                      </a:pPr>
                      <a:r>
                        <a:rPr lang="ro-RO" sz="1800" b="0" kern="12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1,712</a:t>
                      </a:r>
                      <a:endParaRPr lang="en-GB" sz="1800" b="0"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ctr" defTabSz="457200" rtl="0" eaLnBrk="1" latinLnBrk="0" hangingPunct="1">
                        <a:lnSpc>
                          <a:spcPct val="107000"/>
                        </a:lnSpc>
                        <a:spcAft>
                          <a:spcPts val="0"/>
                        </a:spcAft>
                      </a:pPr>
                      <a:r>
                        <a:rPr lang="ro-RO" sz="1800" b="0" kern="12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2,054</a:t>
                      </a:r>
                      <a:endParaRPr lang="en-GB" sz="1800" b="0"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579569">
                <a:tc>
                  <a:txBody>
                    <a:bodyPr/>
                    <a:lstStyle/>
                    <a:p>
                      <a:pPr marL="0" algn="ctr" defTabSz="457200" rtl="0" eaLnBrk="1" latinLnBrk="0" hangingPunct="1">
                        <a:lnSpc>
                          <a:spcPct val="107000"/>
                        </a:lnSpc>
                        <a:spcAft>
                          <a:spcPts val="0"/>
                        </a:spcAft>
                      </a:pPr>
                      <a:r>
                        <a:rPr lang="ro-RO" sz="1800" b="0" kern="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4.</a:t>
                      </a:r>
                      <a:endParaRPr lang="en-GB" sz="1800" b="0" kern="12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L="0" algn="ctr" defTabSz="457200" rtl="0" eaLnBrk="1" latinLnBrk="0" hangingPunct="1">
                        <a:lnSpc>
                          <a:spcPct val="107000"/>
                        </a:lnSpc>
                        <a:spcAft>
                          <a:spcPts val="0"/>
                        </a:spcAft>
                      </a:pPr>
                      <a:r>
                        <a:rPr lang="ro-RO" sz="1800" b="0" kern="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b="0" kern="12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l" defTabSz="457200" rtl="0" eaLnBrk="1" latinLnBrk="0" hangingPunct="1">
                        <a:lnSpc>
                          <a:spcPct val="107000"/>
                        </a:lnSpc>
                        <a:spcAft>
                          <a:spcPts val="0"/>
                        </a:spcAft>
                      </a:pPr>
                      <a:r>
                        <a:rPr lang="ro-RO" sz="1800" b="0" kern="12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 airline sector</a:t>
                      </a:r>
                      <a:endParaRPr lang="en-GB" sz="1800" b="0"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ctr" defTabSz="457200" rtl="0" eaLnBrk="1" latinLnBrk="0" hangingPunct="1">
                        <a:lnSpc>
                          <a:spcPct val="107000"/>
                        </a:lnSpc>
                        <a:spcAft>
                          <a:spcPts val="0"/>
                        </a:spcAft>
                      </a:pPr>
                      <a:r>
                        <a:rPr lang="ro-RO" sz="1800" b="0" kern="12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1,817</a:t>
                      </a:r>
                      <a:endParaRPr lang="en-GB" sz="1800" b="0"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ctr" defTabSz="457200" rtl="0" eaLnBrk="1" latinLnBrk="0" hangingPunct="1">
                        <a:lnSpc>
                          <a:spcPct val="107000"/>
                        </a:lnSpc>
                        <a:spcAft>
                          <a:spcPts val="0"/>
                        </a:spcAft>
                      </a:pPr>
                      <a:r>
                        <a:rPr lang="ro-RO" sz="1800" b="0" kern="12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2,180</a:t>
                      </a:r>
                      <a:endParaRPr lang="en-GB" sz="1800" b="0"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579569">
                <a:tc>
                  <a:txBody>
                    <a:bodyPr/>
                    <a:lstStyle/>
                    <a:p>
                      <a:pPr marL="0" algn="ctr" defTabSz="457200" rtl="0" eaLnBrk="1" latinLnBrk="0" hangingPunct="1">
                        <a:lnSpc>
                          <a:spcPct val="107000"/>
                        </a:lnSpc>
                        <a:spcAft>
                          <a:spcPts val="0"/>
                        </a:spcAft>
                      </a:pPr>
                      <a:r>
                        <a:rPr lang="ro-RO" sz="1800" b="0"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5.</a:t>
                      </a:r>
                      <a:endParaRPr lang="en-GB" sz="1800" b="0"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L="0" algn="ctr" defTabSz="457200" rtl="0" eaLnBrk="1" latinLnBrk="0" hangingPunct="1">
                        <a:lnSpc>
                          <a:spcPct val="107000"/>
                        </a:lnSpc>
                        <a:spcAft>
                          <a:spcPts val="0"/>
                        </a:spcAft>
                      </a:pPr>
                      <a:r>
                        <a:rPr lang="ro-RO" sz="1800" b="0"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b="0"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l" defTabSz="457200" rtl="0" eaLnBrk="1" latinLnBrk="0" hangingPunct="1">
                        <a:lnSpc>
                          <a:spcPct val="107000"/>
                        </a:lnSpc>
                        <a:spcAft>
                          <a:spcPts val="0"/>
                        </a:spcAft>
                      </a:pPr>
                      <a:r>
                        <a:rPr lang="ro-RO" sz="1800" b="0" kern="12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 multimodal sector</a:t>
                      </a:r>
                      <a:endParaRPr lang="en-GB" sz="1800" b="0"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ctr" defTabSz="457200" rtl="0" eaLnBrk="1" latinLnBrk="0" hangingPunct="1">
                        <a:lnSpc>
                          <a:spcPct val="107000"/>
                        </a:lnSpc>
                        <a:spcAft>
                          <a:spcPts val="0"/>
                        </a:spcAft>
                      </a:pPr>
                      <a:r>
                        <a:rPr lang="ro-RO" sz="1800" b="0" kern="12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0,259</a:t>
                      </a:r>
                      <a:endParaRPr lang="en-GB" sz="1800" b="0"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ctr" defTabSz="457200" rtl="0" eaLnBrk="1" latinLnBrk="0" hangingPunct="1">
                        <a:lnSpc>
                          <a:spcPct val="107000"/>
                        </a:lnSpc>
                        <a:spcAft>
                          <a:spcPts val="0"/>
                        </a:spcAft>
                      </a:pPr>
                      <a:r>
                        <a:rPr lang="ro-RO" sz="1800" b="0" kern="12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0,311</a:t>
                      </a:r>
                      <a:endParaRPr lang="en-GB" sz="1800" b="0"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753656">
                <a:tc gridSpan="2">
                  <a:txBody>
                    <a:bodyPr/>
                    <a:lstStyle/>
                    <a:p>
                      <a:pPr algn="ctr">
                        <a:lnSpc>
                          <a:spcPct val="107000"/>
                        </a:lnSpc>
                        <a:spcAft>
                          <a:spcPts val="0"/>
                        </a:spcAft>
                      </a:pPr>
                      <a:r>
                        <a:rPr lang="ro-RO" sz="2000" b="1"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TOTAL</a:t>
                      </a:r>
                      <a:endPar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hMerge="1">
                  <a:txBody>
                    <a:bodyPr/>
                    <a:lstStyle/>
                    <a:p>
                      <a:pPr algn="just">
                        <a:lnSpc>
                          <a:spcPct val="107000"/>
                        </a:lnSpc>
                        <a:spcAft>
                          <a:spcPts val="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algn="ctr" defTabSz="457200" rtl="0" eaLnBrk="1" latinLnBrk="0" hangingPunct="1">
                        <a:lnSpc>
                          <a:spcPct val="107000"/>
                        </a:lnSpc>
                        <a:spcAft>
                          <a:spcPts val="0"/>
                        </a:spcAft>
                      </a:pPr>
                      <a:r>
                        <a:rPr lang="ro-RO" sz="2000" b="1" kern="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46,48</a:t>
                      </a:r>
                      <a:endParaRPr lang="en-GB"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algn="ctr" defTabSz="457200" rtl="0" eaLnBrk="1" latinLnBrk="0" hangingPunct="1">
                        <a:lnSpc>
                          <a:spcPct val="107000"/>
                        </a:lnSpc>
                        <a:spcAft>
                          <a:spcPts val="0"/>
                        </a:spcAft>
                      </a:pPr>
                      <a:r>
                        <a:rPr lang="ro-RO" sz="2000" b="1" kern="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55,783</a:t>
                      </a:r>
                      <a:endParaRPr lang="en-GB"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r>
            </a:tbl>
          </a:graphicData>
        </a:graphic>
      </p:graphicFrame>
    </p:spTree>
    <p:extLst>
      <p:ext uri="{BB962C8B-B14F-4D97-AF65-F5344CB8AC3E}">
        <p14:creationId xmlns:p14="http://schemas.microsoft.com/office/powerpoint/2010/main" val="17447897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sp>
        <p:nvSpPr>
          <p:cNvPr id="3" name="Title 2"/>
          <p:cNvSpPr>
            <a:spLocks noGrp="1"/>
          </p:cNvSpPr>
          <p:nvPr>
            <p:ph type="title"/>
          </p:nvPr>
        </p:nvSpPr>
        <p:spPr/>
        <p:txBody>
          <a:bodyPr/>
          <a:lstStyle/>
          <a:p>
            <a:endParaRPr lang="en-GB"/>
          </a:p>
        </p:txBody>
      </p:sp>
      <p:pic>
        <p:nvPicPr>
          <p:cNvPr id="4" name="Picture 3"/>
          <p:cNvPicPr>
            <a:picLocks noChangeAspect="1"/>
          </p:cNvPicPr>
          <p:nvPr/>
        </p:nvPicPr>
        <p:blipFill rotWithShape="1">
          <a:blip r:embed="rId2"/>
          <a:srcRect l="19007" t="21454" r="18455" b="28344"/>
          <a:stretch/>
        </p:blipFill>
        <p:spPr>
          <a:xfrm>
            <a:off x="-108520" y="-459432"/>
            <a:ext cx="9416077" cy="4249733"/>
          </a:xfrm>
          <a:prstGeom prst="rect">
            <a:avLst/>
          </a:prstGeom>
        </p:spPr>
      </p:pic>
      <p:pic>
        <p:nvPicPr>
          <p:cNvPr id="5" name="Picture 4"/>
          <p:cNvPicPr>
            <a:picLocks noChangeAspect="1"/>
          </p:cNvPicPr>
          <p:nvPr/>
        </p:nvPicPr>
        <p:blipFill rotWithShape="1">
          <a:blip r:embed="rId3"/>
          <a:srcRect l="19561" t="23422" r="19561" b="32281"/>
          <a:stretch/>
        </p:blipFill>
        <p:spPr>
          <a:xfrm>
            <a:off x="-9306" y="3744309"/>
            <a:ext cx="9153306" cy="3240360"/>
          </a:xfrm>
          <a:prstGeom prst="rect">
            <a:avLst/>
          </a:prstGeom>
        </p:spPr>
      </p:pic>
    </p:spTree>
    <p:extLst>
      <p:ext uri="{BB962C8B-B14F-4D97-AF65-F5344CB8AC3E}">
        <p14:creationId xmlns:p14="http://schemas.microsoft.com/office/powerpoint/2010/main" val="21703968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399" y="188640"/>
            <a:ext cx="3820533" cy="1569660"/>
          </a:xfrm>
          <a:prstGeom prst="rect">
            <a:avLst/>
          </a:prstGeom>
          <a:noFill/>
        </p:spPr>
        <p:txBody>
          <a:bodyPr wrap="none" rtlCol="0">
            <a:spAutoFit/>
          </a:bodyPr>
          <a:lstStyle/>
          <a:p>
            <a:r>
              <a:rPr lang="ro-RO" sz="2400" b="1" dirty="0" smtClean="0">
                <a:solidFill>
                  <a:srgbClr val="002060"/>
                </a:solidFill>
                <a:latin typeface="Calibri" panose="020F0502020204030204" pitchFamily="34" charset="0"/>
                <a:cs typeface="Calibri" panose="020F0502020204030204" pitchFamily="34" charset="0"/>
              </a:rPr>
              <a:t>Crossborder </a:t>
            </a:r>
            <a:r>
              <a:rPr lang="ro-RO" sz="2400" b="1" dirty="0" err="1" smtClean="0">
                <a:solidFill>
                  <a:srgbClr val="002060"/>
                </a:solidFill>
                <a:latin typeface="Calibri" panose="020F0502020204030204" pitchFamily="34" charset="0"/>
                <a:cs typeface="Calibri" panose="020F0502020204030204" pitchFamily="34" charset="0"/>
              </a:rPr>
              <a:t>railway</a:t>
            </a:r>
            <a:r>
              <a:rPr lang="ro-RO" sz="2400" b="1" dirty="0" smtClean="0">
                <a:solidFill>
                  <a:srgbClr val="002060"/>
                </a:solidFill>
                <a:latin typeface="Calibri" panose="020F0502020204030204" pitchFamily="34" charset="0"/>
                <a:cs typeface="Calibri" panose="020F0502020204030204" pitchFamily="34" charset="0"/>
              </a:rPr>
              <a:t> </a:t>
            </a:r>
            <a:r>
              <a:rPr lang="ro-RO" sz="2400" b="1" dirty="0" err="1" smtClean="0">
                <a:solidFill>
                  <a:srgbClr val="002060"/>
                </a:solidFill>
                <a:latin typeface="Calibri" panose="020F0502020204030204" pitchFamily="34" charset="0"/>
                <a:cs typeface="Calibri" panose="020F0502020204030204" pitchFamily="34" charset="0"/>
              </a:rPr>
              <a:t>projects</a:t>
            </a:r>
            <a:endParaRPr lang="en-US" sz="2400" b="1" dirty="0" smtClean="0">
              <a:solidFill>
                <a:srgbClr val="002060"/>
              </a:solidFill>
              <a:latin typeface="Calibri" panose="020F0502020204030204" pitchFamily="34" charset="0"/>
              <a:cs typeface="Calibri" panose="020F0502020204030204" pitchFamily="34" charset="0"/>
            </a:endParaRPr>
          </a:p>
          <a:p>
            <a:endParaRPr lang="en-US" sz="2400" b="1" dirty="0">
              <a:solidFill>
                <a:srgbClr val="002060"/>
              </a:solidFill>
              <a:latin typeface="Calibri" panose="020F0502020204030204" pitchFamily="34" charset="0"/>
              <a:cs typeface="Calibri" panose="020F0502020204030204" pitchFamily="34" charset="0"/>
            </a:endParaRPr>
          </a:p>
          <a:p>
            <a:endParaRPr lang="en-US" sz="2400" b="1" dirty="0" smtClean="0">
              <a:solidFill>
                <a:srgbClr val="002060"/>
              </a:solidFill>
              <a:latin typeface="Calibri" panose="020F0502020204030204" pitchFamily="34" charset="0"/>
              <a:cs typeface="Calibri" panose="020F0502020204030204" pitchFamily="34" charset="0"/>
            </a:endParaRPr>
          </a:p>
          <a:p>
            <a:endParaRPr lang="en-US" sz="2400" b="1" dirty="0">
              <a:solidFill>
                <a:srgbClr val="002060"/>
              </a:solidFill>
              <a:latin typeface="Calibri" panose="020F0502020204030204" pitchFamily="34" charset="0"/>
              <a:cs typeface="Calibri" panose="020F0502020204030204" pitchFamily="34" charset="0"/>
            </a:endParaRPr>
          </a:p>
        </p:txBody>
      </p:sp>
      <p:sp>
        <p:nvSpPr>
          <p:cNvPr id="3" name="Rectangle 2"/>
          <p:cNvSpPr/>
          <p:nvPr/>
        </p:nvSpPr>
        <p:spPr>
          <a:xfrm>
            <a:off x="1" y="973470"/>
            <a:ext cx="9143999" cy="2677656"/>
          </a:xfrm>
          <a:prstGeom prst="rect">
            <a:avLst/>
          </a:prstGeom>
        </p:spPr>
        <p:txBody>
          <a:bodyPr wrap="square">
            <a:spAutoFit/>
          </a:bodyPr>
          <a:lstStyle/>
          <a:p>
            <a:pPr algn="just"/>
            <a:r>
              <a:rPr lang="en-US" sz="2400" b="1" dirty="0">
                <a:solidFill>
                  <a:srgbClr val="002060"/>
                </a:solidFill>
                <a:latin typeface="Calibri" panose="020F0502020204030204" pitchFamily="34" charset="0"/>
                <a:cs typeface="Calibri" panose="020F0502020204030204" pitchFamily="34" charset="0"/>
              </a:rPr>
              <a:t>C</a:t>
            </a:r>
            <a:r>
              <a:rPr lang="en-US" sz="2400" b="1" dirty="0" smtClean="0">
                <a:solidFill>
                  <a:srgbClr val="002060"/>
                </a:solidFill>
                <a:latin typeface="Calibri" panose="020F0502020204030204" pitchFamily="34" charset="0"/>
                <a:cs typeface="Calibri" panose="020F0502020204030204" pitchFamily="34" charset="0"/>
              </a:rPr>
              <a:t>ross-border </a:t>
            </a:r>
            <a:r>
              <a:rPr lang="en-US" sz="2400" b="1" dirty="0">
                <a:solidFill>
                  <a:srgbClr val="002060"/>
                </a:solidFill>
                <a:latin typeface="Calibri" panose="020F0502020204030204" pitchFamily="34" charset="0"/>
                <a:cs typeface="Calibri" panose="020F0502020204030204" pitchFamily="34" charset="0"/>
              </a:rPr>
              <a:t>railways in relation to Hungary, Serbia, </a:t>
            </a:r>
            <a:r>
              <a:rPr lang="en-US" sz="2400" b="1" dirty="0" smtClean="0">
                <a:solidFill>
                  <a:srgbClr val="002060"/>
                </a:solidFill>
                <a:latin typeface="Calibri" panose="020F0502020204030204" pitchFamily="34" charset="0"/>
                <a:cs typeface="Calibri" panose="020F0502020204030204" pitchFamily="34" charset="0"/>
              </a:rPr>
              <a:t>Bulgaria and </a:t>
            </a:r>
            <a:r>
              <a:rPr lang="en-US" sz="2400" b="1" dirty="0">
                <a:solidFill>
                  <a:srgbClr val="002060"/>
                </a:solidFill>
                <a:latin typeface="Calibri" panose="020F0502020204030204" pitchFamily="34" charset="0"/>
                <a:cs typeface="Calibri" panose="020F0502020204030204" pitchFamily="34" charset="0"/>
              </a:rPr>
              <a:t>Moldova </a:t>
            </a:r>
            <a:endParaRPr lang="en-US" sz="2400" b="1" dirty="0" smtClean="0">
              <a:solidFill>
                <a:srgbClr val="002060"/>
              </a:solidFill>
              <a:latin typeface="Calibri" panose="020F0502020204030204" pitchFamily="34" charset="0"/>
              <a:cs typeface="Calibri" panose="020F0502020204030204" pitchFamily="34" charset="0"/>
            </a:endParaRPr>
          </a:p>
          <a:p>
            <a:pPr algn="just"/>
            <a:r>
              <a:rPr lang="en-US" sz="2400" b="1" dirty="0" smtClean="0">
                <a:solidFill>
                  <a:srgbClr val="002060"/>
                </a:solidFill>
                <a:latin typeface="Calibri" panose="020F0502020204030204" pitchFamily="34" charset="0"/>
                <a:cs typeface="Calibri" panose="020F0502020204030204" pitchFamily="34" charset="0"/>
              </a:rPr>
              <a:t>-    390 km cross border railways </a:t>
            </a:r>
          </a:p>
          <a:p>
            <a:pPr marL="342900" indent="-342900" algn="just">
              <a:buFontTx/>
              <a:buChar char="-"/>
            </a:pPr>
            <a:r>
              <a:rPr lang="en-US" sz="2400" b="1" dirty="0" smtClean="0">
                <a:solidFill>
                  <a:srgbClr val="002060"/>
                </a:solidFill>
                <a:latin typeface="Calibri" panose="020F0502020204030204" pitchFamily="34" charset="0"/>
                <a:cs typeface="Calibri" panose="020F0502020204030204" pitchFamily="34" charset="0"/>
              </a:rPr>
              <a:t>Over 700 </a:t>
            </a:r>
            <a:r>
              <a:rPr lang="en-US" sz="2400" b="1" dirty="0">
                <a:solidFill>
                  <a:srgbClr val="002060"/>
                </a:solidFill>
                <a:latin typeface="Calibri" panose="020F0502020204030204" pitchFamily="34" charset="0"/>
                <a:cs typeface="Calibri" panose="020F0502020204030204" pitchFamily="34" charset="0"/>
              </a:rPr>
              <a:t>million Euro allocated for these projects</a:t>
            </a:r>
            <a:endParaRPr lang="en-US" sz="2400" b="1" dirty="0" smtClean="0">
              <a:solidFill>
                <a:srgbClr val="002060"/>
              </a:solidFill>
              <a:latin typeface="Calibri" panose="020F0502020204030204" pitchFamily="34" charset="0"/>
              <a:cs typeface="Calibri" panose="020F0502020204030204" pitchFamily="34" charset="0"/>
            </a:endParaRPr>
          </a:p>
          <a:p>
            <a:pPr marL="342900" indent="-342900" algn="just">
              <a:buFontTx/>
              <a:buChar char="-"/>
            </a:pPr>
            <a:r>
              <a:rPr lang="en-US" sz="2400" b="1" dirty="0" smtClean="0">
                <a:solidFill>
                  <a:srgbClr val="002060"/>
                </a:solidFill>
                <a:latin typeface="Calibri" panose="020F0502020204030204" pitchFamily="34" charset="0"/>
                <a:cs typeface="Calibri" panose="020F0502020204030204" pitchFamily="34" charset="0"/>
              </a:rPr>
              <a:t>ERTMS System </a:t>
            </a:r>
          </a:p>
          <a:p>
            <a:pPr marL="342900" indent="-342900" algn="just">
              <a:buFontTx/>
              <a:buChar char="-"/>
            </a:pPr>
            <a:r>
              <a:rPr lang="en-US" sz="2400" b="1" dirty="0" smtClean="0">
                <a:solidFill>
                  <a:srgbClr val="002060"/>
                </a:solidFill>
                <a:latin typeface="Calibri" panose="020F0502020204030204" pitchFamily="34" charset="0"/>
                <a:cs typeface="Calibri" panose="020F0502020204030204" pitchFamily="34" charset="0"/>
              </a:rPr>
              <a:t>Interoperability System</a:t>
            </a:r>
          </a:p>
          <a:p>
            <a:pPr marL="342900" indent="-342900" algn="just">
              <a:buFontTx/>
              <a:buChar char="-"/>
            </a:pPr>
            <a:endParaRPr lang="en-US" sz="2400" b="1" dirty="0">
              <a:latin typeface="Calibri" panose="020F0502020204030204" pitchFamily="34" charset="0"/>
              <a:cs typeface="Calibri" panose="020F0502020204030204" pitchFamily="34" charset="0"/>
            </a:endParaRPr>
          </a:p>
        </p:txBody>
      </p:sp>
      <p:pic>
        <p:nvPicPr>
          <p:cNvPr id="6146" name="Picture 2" descr="Image result for cfr marfa hung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0326" y="2896741"/>
            <a:ext cx="5563673" cy="41673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40568" y="0"/>
            <a:ext cx="9144000" cy="892552"/>
          </a:xfrm>
          <a:prstGeom prst="rect">
            <a:avLst/>
          </a:prstGeom>
        </p:spPr>
        <p:txBody>
          <a:bodyPr wrap="square">
            <a:spAutoFit/>
          </a:bodyPr>
          <a:lstStyle/>
          <a:p>
            <a:pPr algn="r"/>
            <a:r>
              <a:rPr lang="en-US" sz="2800" b="1" u="sng" dirty="0" smtClean="0">
                <a:solidFill>
                  <a:srgbClr val="FF0000"/>
                </a:solidFill>
                <a:latin typeface="Calibri" panose="020F0502020204030204" pitchFamily="34" charset="0"/>
                <a:cs typeface="Calibri" panose="020F0502020204030204" pitchFamily="34" charset="0"/>
              </a:rPr>
              <a:t>Level 3:</a:t>
            </a:r>
          </a:p>
          <a:p>
            <a:pPr algn="just"/>
            <a:endParaRPr lang="en-US" sz="2400" b="1" dirty="0" smtClean="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4273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 y="836712"/>
            <a:ext cx="9144000" cy="6097501"/>
          </a:xfrm>
          <a:prstGeom prst="rect">
            <a:avLst/>
          </a:prstGeom>
          <a:solidFill>
            <a:schemeClr val="tx1"/>
          </a:solidFill>
        </p:spPr>
      </p:pic>
      <p:sp>
        <p:nvSpPr>
          <p:cNvPr id="2" name="TextBox 1"/>
          <p:cNvSpPr txBox="1"/>
          <p:nvPr/>
        </p:nvSpPr>
        <p:spPr>
          <a:xfrm>
            <a:off x="161399" y="188640"/>
            <a:ext cx="4430187" cy="523220"/>
          </a:xfrm>
          <a:prstGeom prst="rect">
            <a:avLst/>
          </a:prstGeom>
          <a:noFill/>
        </p:spPr>
        <p:txBody>
          <a:bodyPr wrap="none" rtlCol="0">
            <a:spAutoFit/>
          </a:bodyPr>
          <a:lstStyle/>
          <a:p>
            <a:r>
              <a:rPr lang="ro-RO" sz="2800" b="1" dirty="0" smtClean="0">
                <a:solidFill>
                  <a:schemeClr val="bg1"/>
                </a:solidFill>
                <a:latin typeface="Calibri" panose="020F0502020204030204" pitchFamily="34" charset="0"/>
                <a:cs typeface="Calibri" panose="020F0502020204030204" pitchFamily="34" charset="0"/>
              </a:rPr>
              <a:t>Crossborder railway projects</a:t>
            </a:r>
            <a:endParaRPr lang="en-US" sz="2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21890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036496" cy="5139869"/>
          </a:xfrm>
          <a:prstGeom prst="rect">
            <a:avLst/>
          </a:prstGeom>
          <a:noFill/>
        </p:spPr>
        <p:txBody>
          <a:bodyPr wrap="square" rtlCol="0">
            <a:spAutoFit/>
          </a:bodyPr>
          <a:lstStyle/>
          <a:p>
            <a:r>
              <a:rPr lang="ro-RO" sz="2000" b="1" dirty="0">
                <a:solidFill>
                  <a:schemeClr val="bg1"/>
                </a:solidFill>
                <a:latin typeface="Cambria" panose="02040503050406030204" pitchFamily="18" charset="0"/>
              </a:rPr>
              <a:t>ROMANIA - HUNGARY: </a:t>
            </a:r>
            <a:r>
              <a:rPr lang="ro-RO" sz="2000" b="1" dirty="0" smtClean="0">
                <a:solidFill>
                  <a:schemeClr val="bg1"/>
                </a:solidFill>
                <a:latin typeface="Cambria" panose="02040503050406030204" pitchFamily="18" charset="0"/>
              </a:rPr>
              <a:t>EXAMPLE of </a:t>
            </a:r>
            <a:r>
              <a:rPr lang="ro-RO" sz="2000" b="1" dirty="0">
                <a:solidFill>
                  <a:schemeClr val="bg1"/>
                </a:solidFill>
                <a:latin typeface="Cambria" panose="02040503050406030204" pitchFamily="18" charset="0"/>
              </a:rPr>
              <a:t>interoperability </a:t>
            </a:r>
            <a:r>
              <a:rPr lang="ro-RO" sz="2000" b="1" dirty="0" smtClean="0">
                <a:solidFill>
                  <a:schemeClr val="bg1"/>
                </a:solidFill>
                <a:latin typeface="Cambria" panose="02040503050406030204" pitchFamily="18" charset="0"/>
              </a:rPr>
              <a:t>SUCCESS</a:t>
            </a:r>
          </a:p>
          <a:p>
            <a:endParaRPr lang="ro-RO" sz="2000" b="1" dirty="0">
              <a:solidFill>
                <a:schemeClr val="bg1"/>
              </a:solidFill>
              <a:latin typeface="Cambria" panose="02040503050406030204" pitchFamily="18" charset="0"/>
            </a:endParaRPr>
          </a:p>
          <a:p>
            <a:pPr marL="342900" indent="-342900">
              <a:buFontTx/>
              <a:buChar char="-"/>
            </a:pPr>
            <a:r>
              <a:rPr lang="en-US" sz="2000" b="1" dirty="0">
                <a:solidFill>
                  <a:schemeClr val="bg1"/>
                </a:solidFill>
                <a:latin typeface="Cambria" panose="02040503050406030204" pitchFamily="18" charset="0"/>
              </a:rPr>
              <a:t>One locomotive </a:t>
            </a:r>
            <a:r>
              <a:rPr lang="en-US" sz="2000" b="1" dirty="0" smtClean="0">
                <a:solidFill>
                  <a:schemeClr val="bg1"/>
                </a:solidFill>
                <a:latin typeface="Cambria" panose="02040503050406030204" pitchFamily="18" charset="0"/>
              </a:rPr>
              <a:t>pull </a:t>
            </a:r>
            <a:r>
              <a:rPr lang="en-US" sz="2000" b="1" dirty="0">
                <a:solidFill>
                  <a:schemeClr val="bg1"/>
                </a:solidFill>
                <a:latin typeface="Cambria" panose="02040503050406030204" pitchFamily="18" charset="0"/>
              </a:rPr>
              <a:t>a</a:t>
            </a:r>
            <a:r>
              <a:rPr lang="en-US" sz="2000" b="1" dirty="0" smtClean="0">
                <a:solidFill>
                  <a:schemeClr val="bg1"/>
                </a:solidFill>
                <a:latin typeface="Cambria" panose="02040503050406030204" pitchFamily="18" charset="0"/>
              </a:rPr>
              <a:t> </a:t>
            </a:r>
            <a:r>
              <a:rPr lang="en-US" sz="2000" b="1" dirty="0">
                <a:solidFill>
                  <a:schemeClr val="bg1"/>
                </a:solidFill>
                <a:latin typeface="Cambria" panose="02040503050406030204" pitchFamily="18" charset="0"/>
              </a:rPr>
              <a:t>passenger train between Bucharest and Budapest (850 km</a:t>
            </a:r>
            <a:r>
              <a:rPr lang="en-US" sz="2000" b="1" dirty="0" smtClean="0">
                <a:solidFill>
                  <a:schemeClr val="bg1"/>
                </a:solidFill>
                <a:latin typeface="Cambria" panose="02040503050406030204" pitchFamily="18" charset="0"/>
              </a:rPr>
              <a:t>)</a:t>
            </a:r>
            <a:r>
              <a:rPr lang="ro-RO" sz="2000" b="1" dirty="0" smtClean="0">
                <a:solidFill>
                  <a:schemeClr val="bg1"/>
                </a:solidFill>
                <a:latin typeface="Cambria" panose="02040503050406030204" pitchFamily="18" charset="0"/>
              </a:rPr>
              <a:t> on the</a:t>
            </a:r>
            <a:r>
              <a:rPr lang="en-US" sz="2000" b="1" dirty="0" smtClean="0">
                <a:solidFill>
                  <a:schemeClr val="bg1"/>
                </a:solidFill>
                <a:latin typeface="Cambria" panose="02040503050406030204" pitchFamily="18" charset="0"/>
              </a:rPr>
              <a:t> cross </a:t>
            </a:r>
            <a:r>
              <a:rPr lang="en-US" sz="2000" b="1">
                <a:solidFill>
                  <a:schemeClr val="bg1"/>
                </a:solidFill>
                <a:latin typeface="Cambria" panose="02040503050406030204" pitchFamily="18" charset="0"/>
              </a:rPr>
              <a:t>border </a:t>
            </a:r>
            <a:r>
              <a:rPr lang="en-US" sz="2000" b="1" smtClean="0">
                <a:solidFill>
                  <a:schemeClr val="bg1"/>
                </a:solidFill>
                <a:latin typeface="Cambria" panose="02040503050406030204" pitchFamily="18" charset="0"/>
              </a:rPr>
              <a:t>modernized line </a:t>
            </a:r>
            <a:r>
              <a:rPr lang="en-US" sz="2000" b="1" dirty="0">
                <a:solidFill>
                  <a:schemeClr val="bg1"/>
                </a:solidFill>
                <a:latin typeface="Cambria" panose="02040503050406030204" pitchFamily="18" charset="0"/>
              </a:rPr>
              <a:t>Arad - </a:t>
            </a:r>
            <a:r>
              <a:rPr lang="en-US" sz="2000" b="1" dirty="0" err="1">
                <a:solidFill>
                  <a:schemeClr val="bg1"/>
                </a:solidFill>
                <a:latin typeface="Cambria" panose="02040503050406030204" pitchFamily="18" charset="0"/>
              </a:rPr>
              <a:t>Curtici</a:t>
            </a:r>
            <a:r>
              <a:rPr lang="en-US" sz="2000" b="1" dirty="0">
                <a:solidFill>
                  <a:schemeClr val="bg1"/>
                </a:solidFill>
                <a:latin typeface="Cambria" panose="02040503050406030204" pitchFamily="18" charset="0"/>
              </a:rPr>
              <a:t> - </a:t>
            </a:r>
            <a:r>
              <a:rPr lang="en-US" sz="2000" b="1" dirty="0" err="1">
                <a:solidFill>
                  <a:schemeClr val="bg1"/>
                </a:solidFill>
                <a:latin typeface="Cambria" panose="02040503050406030204" pitchFamily="18" charset="0"/>
              </a:rPr>
              <a:t>Lokoshaza</a:t>
            </a:r>
            <a:endParaRPr lang="en-US" sz="2000" b="1" dirty="0">
              <a:solidFill>
                <a:schemeClr val="bg1"/>
              </a:solidFill>
              <a:latin typeface="Cambria" panose="02040503050406030204" pitchFamily="18" charset="0"/>
            </a:endParaRPr>
          </a:p>
          <a:p>
            <a:pPr marL="342900" indent="-342900">
              <a:buFontTx/>
              <a:buChar char="-"/>
            </a:pPr>
            <a:endParaRPr lang="en-US" sz="2000" b="1" dirty="0">
              <a:solidFill>
                <a:schemeClr val="bg1"/>
              </a:solidFill>
              <a:latin typeface="Cambria" panose="02040503050406030204" pitchFamily="18" charset="0"/>
            </a:endParaRPr>
          </a:p>
          <a:p>
            <a:pPr marL="342900" indent="-342900">
              <a:buFontTx/>
              <a:buChar char="-"/>
            </a:pPr>
            <a:r>
              <a:rPr lang="en-US" sz="2000" b="1" dirty="0">
                <a:solidFill>
                  <a:schemeClr val="bg1"/>
                </a:solidFill>
                <a:latin typeface="Cambria" panose="02040503050406030204" pitchFamily="18" charset="0"/>
              </a:rPr>
              <a:t>Locomotives belong both Romanian rail operator (CFR Passengers - type locomotive EA 060 series 47) and the Hungarian operator (MAV - </a:t>
            </a:r>
            <a:r>
              <a:rPr lang="en-US" sz="2000" b="1" dirty="0" err="1">
                <a:solidFill>
                  <a:schemeClr val="bg1"/>
                </a:solidFill>
                <a:latin typeface="Cambria" panose="02040503050406030204" pitchFamily="18" charset="0"/>
              </a:rPr>
              <a:t>Traxx</a:t>
            </a:r>
            <a:r>
              <a:rPr lang="en-US" sz="2000" b="1" dirty="0">
                <a:solidFill>
                  <a:schemeClr val="bg1"/>
                </a:solidFill>
                <a:latin typeface="Cambria" panose="02040503050406030204" pitchFamily="18" charset="0"/>
              </a:rPr>
              <a:t> locomotives type 040 EC)</a:t>
            </a:r>
          </a:p>
          <a:p>
            <a:pPr marL="342900" indent="-342900">
              <a:buFontTx/>
              <a:buChar char="-"/>
            </a:pPr>
            <a:endParaRPr lang="en-US" sz="2000" b="1" dirty="0">
              <a:solidFill>
                <a:schemeClr val="bg1"/>
              </a:solidFill>
              <a:latin typeface="Cambria" panose="02040503050406030204" pitchFamily="18" charset="0"/>
            </a:endParaRPr>
          </a:p>
          <a:p>
            <a:pPr marL="342900" indent="-342900">
              <a:buFontTx/>
              <a:buChar char="-"/>
            </a:pPr>
            <a:r>
              <a:rPr lang="en-US" sz="2000" b="1" dirty="0">
                <a:solidFill>
                  <a:schemeClr val="bg1"/>
                </a:solidFill>
                <a:latin typeface="Cambria" panose="02040503050406030204" pitchFamily="18" charset="0"/>
              </a:rPr>
              <a:t>In this way, more efficient use of the traction of rolling stock and saves time by eliminating border exchange locomotive</a:t>
            </a:r>
          </a:p>
          <a:p>
            <a:pPr marL="342900" indent="-342900">
              <a:buFontTx/>
              <a:buChar char="-"/>
            </a:pPr>
            <a:endParaRPr lang="en-US" sz="2000" b="1" dirty="0">
              <a:solidFill>
                <a:schemeClr val="bg1"/>
              </a:solidFill>
              <a:latin typeface="Cambria" panose="02040503050406030204" pitchFamily="18" charset="0"/>
            </a:endParaRPr>
          </a:p>
          <a:p>
            <a:pPr marL="342900" indent="-342900">
              <a:buFontTx/>
              <a:buChar char="-"/>
            </a:pPr>
            <a:r>
              <a:rPr lang="en-US" sz="2000" b="1" dirty="0">
                <a:solidFill>
                  <a:schemeClr val="bg1"/>
                </a:solidFill>
                <a:latin typeface="Cambria" panose="02040503050406030204" pitchFamily="18" charset="0"/>
              </a:rPr>
              <a:t>This is the approach for all cross-border links with Hungary, Serbia and Bulgaria, for a more efficient railway transport</a:t>
            </a:r>
            <a:endParaRPr lang="ro-RO" sz="2000" b="1" dirty="0" smtClean="0">
              <a:solidFill>
                <a:schemeClr val="bg1"/>
              </a:solidFill>
              <a:latin typeface="Cambria" panose="02040503050406030204" pitchFamily="18" charset="0"/>
            </a:endParaRPr>
          </a:p>
          <a:p>
            <a:r>
              <a:rPr lang="ro-RO" sz="1600" dirty="0" smtClean="0"/>
              <a:t>- </a:t>
            </a:r>
            <a:endParaRPr lang="ro-RO" sz="1600" dirty="0"/>
          </a:p>
          <a:p>
            <a:endParaRPr lang="ro-RO" sz="1600" dirty="0" smtClean="0"/>
          </a:p>
          <a:p>
            <a:endParaRPr lang="en-US" sz="1600" dirty="0"/>
          </a:p>
        </p:txBody>
      </p:sp>
    </p:spTree>
    <p:extLst>
      <p:ext uri="{BB962C8B-B14F-4D97-AF65-F5344CB8AC3E}">
        <p14:creationId xmlns:p14="http://schemas.microsoft.com/office/powerpoint/2010/main" val="21754189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24544" y="0"/>
            <a:ext cx="9468544" cy="1340768"/>
          </a:xfrm>
        </p:spPr>
        <p:txBody>
          <a:bodyPr>
            <a:normAutofit/>
          </a:bodyPr>
          <a:lstStyle/>
          <a:p>
            <a:r>
              <a:rPr lang="ro-RO" b="1" dirty="0" smtClean="0">
                <a:solidFill>
                  <a:schemeClr val="bg1"/>
                </a:solidFill>
                <a:latin typeface="Calibri" panose="020F0502020204030204" pitchFamily="34" charset="0"/>
                <a:cs typeface="Calibri" panose="020F0502020204030204" pitchFamily="34" charset="0"/>
              </a:rPr>
              <a:t>Eurocity 73 Traianus from Budapest to Bucuresti with hungarian MAV – Bombardier Traxx locomotive (in Orsova railway station)                              </a:t>
            </a:r>
            <a:r>
              <a:rPr lang="ro-RO" sz="1800" i="1" dirty="0" smtClean="0">
                <a:solidFill>
                  <a:schemeClr val="bg1"/>
                </a:solidFill>
                <a:latin typeface="Calibri" panose="020F0502020204030204" pitchFamily="34" charset="0"/>
                <a:cs typeface="Calibri" panose="020F0502020204030204" pitchFamily="34" charset="0"/>
              </a:rPr>
              <a:t>credit</a:t>
            </a:r>
            <a:r>
              <a:rPr lang="ro-RO" sz="1800" i="1" dirty="0">
                <a:solidFill>
                  <a:schemeClr val="bg1"/>
                </a:solidFill>
                <a:latin typeface="Calibri" panose="020F0502020204030204" pitchFamily="34" charset="0"/>
                <a:cs typeface="Calibri" panose="020F0502020204030204" pitchFamily="34" charset="0"/>
              </a:rPr>
              <a:t>: </a:t>
            </a:r>
            <a:r>
              <a:rPr lang="ro-RO" sz="1800" i="1" dirty="0" smtClean="0">
                <a:solidFill>
                  <a:schemeClr val="bg1"/>
                </a:solidFill>
                <a:latin typeface="Calibri" panose="020F0502020204030204" pitchFamily="34" charset="0"/>
                <a:cs typeface="Calibri" panose="020F0502020204030204" pitchFamily="34" charset="0"/>
              </a:rPr>
              <a:t>artinescu.razvan </a:t>
            </a:r>
            <a:endParaRPr lang="en-US" i="1" dirty="0">
              <a:solidFill>
                <a:schemeClr val="bg1"/>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899592" y="1143000"/>
            <a:ext cx="7620000" cy="5715000"/>
          </a:xfrm>
          <a:prstGeom prst="rect">
            <a:avLst/>
          </a:prstGeom>
        </p:spPr>
      </p:pic>
    </p:spTree>
    <p:extLst>
      <p:ext uri="{BB962C8B-B14F-4D97-AF65-F5344CB8AC3E}">
        <p14:creationId xmlns:p14="http://schemas.microsoft.com/office/powerpoint/2010/main" val="37383722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24544" y="0"/>
            <a:ext cx="9468544" cy="1340768"/>
          </a:xfrm>
        </p:spPr>
        <p:txBody>
          <a:bodyPr>
            <a:normAutofit/>
          </a:bodyPr>
          <a:lstStyle/>
          <a:p>
            <a:r>
              <a:rPr lang="ro-RO" b="1" dirty="0" smtClean="0">
                <a:solidFill>
                  <a:schemeClr val="bg1"/>
                </a:solidFill>
                <a:latin typeface="Calibri" panose="020F0502020204030204" pitchFamily="34" charset="0"/>
                <a:cs typeface="Calibri" panose="020F0502020204030204" pitchFamily="34" charset="0"/>
              </a:rPr>
              <a:t>Euronight 472 Ister from Budapest to Bucuresti with romanian CFR – Electroputere serie 47 locomotive (in Budapest Keleti railway station)                    </a:t>
            </a:r>
            <a:r>
              <a:rPr lang="ro-RO" sz="1800" i="1" dirty="0" smtClean="0">
                <a:solidFill>
                  <a:schemeClr val="bg1"/>
                </a:solidFill>
                <a:latin typeface="Calibri" panose="020F0502020204030204" pitchFamily="34" charset="0"/>
                <a:cs typeface="Calibri" panose="020F0502020204030204" pitchFamily="34" charset="0"/>
              </a:rPr>
              <a:t>credit</a:t>
            </a:r>
            <a:r>
              <a:rPr lang="ro-RO" sz="1800" i="1" dirty="0">
                <a:solidFill>
                  <a:schemeClr val="bg1"/>
                </a:solidFill>
                <a:latin typeface="Calibri" panose="020F0502020204030204" pitchFamily="34" charset="0"/>
                <a:cs typeface="Calibri" panose="020F0502020204030204" pitchFamily="34" charset="0"/>
              </a:rPr>
              <a:t>: Cosmin.Stefan</a:t>
            </a:r>
            <a:endParaRPr lang="en-US" i="1" dirty="0">
              <a:solidFill>
                <a:schemeClr val="bg1"/>
              </a:solidFill>
              <a:latin typeface="Calibri" panose="020F0502020204030204" pitchFamily="34" charset="0"/>
              <a:cs typeface="Calibri" panose="020F0502020204030204" pitchFamily="34" charset="0"/>
            </a:endParaRPr>
          </a:p>
        </p:txBody>
      </p:sp>
      <p:pic>
        <p:nvPicPr>
          <p:cNvPr id="7170" name="Picture 2" descr="15190438897_bdeeceb6fe_b.jpg (1024×683)"/>
          <p:cNvPicPr>
            <a:picLocks noChangeAspect="1" noChangeArrowheads="1"/>
          </p:cNvPicPr>
          <p:nvPr/>
        </p:nvPicPr>
        <p:blipFill rotWithShape="1">
          <a:blip r:embed="rId2">
            <a:extLst>
              <a:ext uri="{28A0092B-C50C-407E-A947-70E740481C1C}">
                <a14:useLocalDpi xmlns:a14="http://schemas.microsoft.com/office/drawing/2010/main" val="0"/>
              </a:ext>
            </a:extLst>
          </a:blip>
          <a:srcRect b="7734"/>
          <a:stretch/>
        </p:blipFill>
        <p:spPr bwMode="auto">
          <a:xfrm>
            <a:off x="179512" y="1529408"/>
            <a:ext cx="8658678"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9642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24544" y="0"/>
            <a:ext cx="9468544" cy="1340768"/>
          </a:xfrm>
        </p:spPr>
        <p:txBody>
          <a:bodyPr>
            <a:normAutofit/>
          </a:bodyPr>
          <a:lstStyle/>
          <a:p>
            <a:pPr algn="just"/>
            <a:r>
              <a:rPr lang="ro-RO" b="1" dirty="0" smtClean="0">
                <a:solidFill>
                  <a:schemeClr val="bg1"/>
                </a:solidFill>
                <a:latin typeface="Calibri" panose="020F0502020204030204" pitchFamily="34" charset="0"/>
                <a:cs typeface="Calibri" panose="020F0502020204030204" pitchFamily="34" charset="0"/>
              </a:rPr>
              <a:t>A picture from Budapest Keleti depot with locomotives wich pulling romanian – hungarian passenger trains                                                                              </a:t>
            </a:r>
            <a:r>
              <a:rPr lang="ro-RO" sz="1800" i="1" dirty="0" smtClean="0">
                <a:solidFill>
                  <a:schemeClr val="bg1"/>
                </a:solidFill>
                <a:latin typeface="Calibri" panose="020F0502020204030204" pitchFamily="34" charset="0"/>
                <a:cs typeface="Calibri" panose="020F0502020204030204" pitchFamily="34" charset="0"/>
              </a:rPr>
              <a:t>credit</a:t>
            </a:r>
            <a:r>
              <a:rPr lang="ro-RO" sz="1800" i="1" dirty="0">
                <a:solidFill>
                  <a:schemeClr val="bg1"/>
                </a:solidFill>
                <a:latin typeface="Calibri" panose="020F0502020204030204" pitchFamily="34" charset="0"/>
                <a:cs typeface="Calibri" panose="020F0502020204030204" pitchFamily="34" charset="0"/>
              </a:rPr>
              <a:t>: Rácz János</a:t>
            </a:r>
            <a:endParaRPr lang="en-US" i="1" dirty="0">
              <a:solidFill>
                <a:schemeClr val="bg1"/>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4864"/>
            <a:ext cx="9122807" cy="4088482"/>
          </a:xfrm>
          <a:prstGeom prst="rect">
            <a:avLst/>
          </a:prstGeom>
        </p:spPr>
      </p:pic>
    </p:spTree>
    <p:extLst>
      <p:ext uri="{BB962C8B-B14F-4D97-AF65-F5344CB8AC3E}">
        <p14:creationId xmlns:p14="http://schemas.microsoft.com/office/powerpoint/2010/main" val="16362477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24544" y="0"/>
            <a:ext cx="9468544" cy="1340768"/>
          </a:xfrm>
        </p:spPr>
        <p:txBody>
          <a:bodyPr>
            <a:normAutofit/>
          </a:bodyPr>
          <a:lstStyle/>
          <a:p>
            <a:pPr algn="just"/>
            <a:r>
              <a:rPr lang="ro-RO" b="1" dirty="0" smtClean="0">
                <a:solidFill>
                  <a:schemeClr val="bg1"/>
                </a:solidFill>
                <a:latin typeface="Calibri" panose="020F0502020204030204" pitchFamily="34" charset="0"/>
                <a:cs typeface="Calibri" panose="020F0502020204030204" pitchFamily="34" charset="0"/>
              </a:rPr>
              <a:t>A picture from Vidin railway station with romanian CFR – Siemens Desiro tren wich links Craiova (RO) with Vidin (BG)                                                                   </a:t>
            </a:r>
            <a:r>
              <a:rPr lang="ro-RO" sz="1800" i="1" dirty="0" smtClean="0">
                <a:solidFill>
                  <a:schemeClr val="bg1"/>
                </a:solidFill>
                <a:latin typeface="Calibri" panose="020F0502020204030204" pitchFamily="34" charset="0"/>
                <a:cs typeface="Calibri" panose="020F0502020204030204" pitchFamily="34" charset="0"/>
              </a:rPr>
              <a:t>credit</a:t>
            </a:r>
            <a:r>
              <a:rPr lang="ro-RO" sz="1800" i="1" dirty="0">
                <a:solidFill>
                  <a:schemeClr val="bg1"/>
                </a:solidFill>
                <a:latin typeface="Calibri" panose="020F0502020204030204" pitchFamily="34" charset="0"/>
                <a:cs typeface="Calibri" panose="020F0502020204030204" pitchFamily="34" charset="0"/>
              </a:rPr>
              <a:t>: </a:t>
            </a:r>
            <a:r>
              <a:rPr lang="ro-RO" sz="1800" i="1" dirty="0" smtClean="0">
                <a:solidFill>
                  <a:schemeClr val="bg1"/>
                </a:solidFill>
                <a:latin typeface="Calibri" panose="020F0502020204030204" pitchFamily="34" charset="0"/>
                <a:cs typeface="Calibri" panose="020F0502020204030204" pitchFamily="34" charset="0"/>
              </a:rPr>
              <a:t>Agerpres</a:t>
            </a:r>
            <a:endParaRPr lang="en-US" i="1" dirty="0">
              <a:solidFill>
                <a:schemeClr val="bg1"/>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2"/>
          <a:srcRect l="7939" t="20470" r="37824" b="15547"/>
          <a:stretch/>
        </p:blipFill>
        <p:spPr>
          <a:xfrm>
            <a:off x="282440" y="1196752"/>
            <a:ext cx="8535421" cy="5661248"/>
          </a:xfrm>
          <a:prstGeom prst="rect">
            <a:avLst/>
          </a:prstGeom>
        </p:spPr>
      </p:pic>
    </p:spTree>
    <p:extLst>
      <p:ext uri="{BB962C8B-B14F-4D97-AF65-F5344CB8AC3E}">
        <p14:creationId xmlns:p14="http://schemas.microsoft.com/office/powerpoint/2010/main" val="25291904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683" y="5470781"/>
            <a:ext cx="1395748" cy="13957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090249" y="3415519"/>
            <a:ext cx="2963599" cy="32894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0" y="0"/>
            <a:ext cx="9144000" cy="5863144"/>
          </a:xfrm>
          <a:prstGeom prst="rect">
            <a:avLst/>
          </a:prstGeom>
        </p:spPr>
        <p:txBody>
          <a:bodyPr wrap="square">
            <a:spAutoFit/>
          </a:bodyPr>
          <a:lstStyle/>
          <a:p>
            <a:pPr indent="540385" algn="r">
              <a:lnSpc>
                <a:spcPct val="150000"/>
              </a:lnSpc>
              <a:spcAft>
                <a:spcPts val="600"/>
              </a:spcAft>
            </a:pPr>
            <a:r>
              <a:rPr lang="en-US" sz="2800" b="1" u="sng" dirty="0" smtClean="0">
                <a:solidFill>
                  <a:srgbClr val="FF0000"/>
                </a:solidFill>
                <a:latin typeface="Calibri" panose="020F0502020204030204" pitchFamily="34" charset="0"/>
                <a:cs typeface="Calibri" panose="020F0502020204030204" pitchFamily="34" charset="0"/>
              </a:rPr>
              <a:t>Level 4:</a:t>
            </a:r>
            <a:endParaRPr lang="ro-RO" sz="2800" b="1" u="sng" dirty="0">
              <a:solidFill>
                <a:srgbClr val="FF0000"/>
              </a:solidFill>
              <a:latin typeface="Calibri" panose="020F0502020204030204" pitchFamily="34" charset="0"/>
              <a:cs typeface="Calibri" panose="020F0502020204030204" pitchFamily="34" charset="0"/>
            </a:endParaRPr>
          </a:p>
          <a:p>
            <a:pPr indent="540385" algn="just">
              <a:lnSpc>
                <a:spcPct val="150000"/>
              </a:lnSpc>
              <a:spcAft>
                <a:spcPts val="600"/>
              </a:spcAft>
            </a:pPr>
            <a:endParaRPr lang="ro-RO" b="1" u="sng" dirty="0" smtClean="0">
              <a:solidFill>
                <a:srgbClr val="002060"/>
              </a:solidFill>
              <a:latin typeface="Trebuchet MS" panose="020B0603020202020204" pitchFamily="34" charset="0"/>
              <a:ea typeface="Calibri" panose="020F0502020204030204" pitchFamily="34" charset="0"/>
              <a:cs typeface="Times New Roman" panose="02020603050405020304" pitchFamily="18" charset="0"/>
            </a:endParaRPr>
          </a:p>
          <a:p>
            <a:pPr indent="540385" algn="just">
              <a:lnSpc>
                <a:spcPct val="150000"/>
              </a:lnSpc>
              <a:spcAft>
                <a:spcPts val="600"/>
              </a:spcAft>
            </a:pPr>
            <a:endParaRPr lang="ro-RO" b="1" u="sng" dirty="0">
              <a:solidFill>
                <a:srgbClr val="002060"/>
              </a:solidFill>
              <a:latin typeface="Trebuchet MS" panose="020B0603020202020204" pitchFamily="34" charset="0"/>
              <a:ea typeface="Calibri" panose="020F0502020204030204" pitchFamily="34" charset="0"/>
              <a:cs typeface="Times New Roman" panose="02020603050405020304" pitchFamily="18" charset="0"/>
            </a:endParaRPr>
          </a:p>
          <a:p>
            <a:r>
              <a:rPr lang="en-US" sz="2400" b="1" dirty="0">
                <a:solidFill>
                  <a:srgbClr val="002060"/>
                </a:solidFill>
                <a:latin typeface="Calibri" panose="020F0502020204030204" pitchFamily="34" charset="0"/>
                <a:cs typeface="Calibri" panose="020F0502020204030204" pitchFamily="34" charset="0"/>
              </a:rPr>
              <a:t>The Smart Transit concept we are proposing means a transport</a:t>
            </a:r>
            <a:r>
              <a:rPr lang="en-US" sz="2400" b="1" dirty="0" smtClean="0">
                <a:solidFill>
                  <a:srgbClr val="002060"/>
                </a:solidFill>
                <a:latin typeface="Calibri" panose="020F0502020204030204" pitchFamily="34" charset="0"/>
                <a:cs typeface="Calibri" panose="020F0502020204030204" pitchFamily="34" charset="0"/>
              </a:rPr>
              <a:t>:</a:t>
            </a:r>
          </a:p>
          <a:p>
            <a:endParaRPr lang="en-US" sz="2400" b="1" dirty="0">
              <a:solidFill>
                <a:srgbClr val="002060"/>
              </a:solidFill>
              <a:latin typeface="Calibri" panose="020F0502020204030204" pitchFamily="34" charset="0"/>
              <a:cs typeface="Calibri" panose="020F0502020204030204" pitchFamily="34" charset="0"/>
            </a:endParaRPr>
          </a:p>
          <a:p>
            <a:pPr marL="1257300" lvl="2" indent="-342900">
              <a:buFontTx/>
              <a:buChar char="-"/>
            </a:pPr>
            <a:r>
              <a:rPr lang="en-US" sz="2400" b="1" dirty="0" smtClean="0">
                <a:solidFill>
                  <a:srgbClr val="002060"/>
                </a:solidFill>
                <a:latin typeface="Calibri" panose="020F0502020204030204" pitchFamily="34" charset="0"/>
                <a:cs typeface="Calibri" panose="020F0502020204030204" pitchFamily="34" charset="0"/>
              </a:rPr>
              <a:t>CHEAP</a:t>
            </a:r>
          </a:p>
          <a:p>
            <a:pPr marL="1257300" lvl="2" indent="-342900">
              <a:buFontTx/>
              <a:buChar char="-"/>
            </a:pPr>
            <a:endParaRPr lang="en-US" sz="2400" b="1" dirty="0">
              <a:solidFill>
                <a:srgbClr val="002060"/>
              </a:solidFill>
              <a:latin typeface="Calibri" panose="020F0502020204030204" pitchFamily="34" charset="0"/>
              <a:cs typeface="Calibri" panose="020F0502020204030204" pitchFamily="34" charset="0"/>
            </a:endParaRPr>
          </a:p>
          <a:p>
            <a:pPr marL="1257300" lvl="2" indent="-342900">
              <a:buFontTx/>
              <a:buChar char="-"/>
            </a:pPr>
            <a:r>
              <a:rPr lang="en-US" sz="2400" b="1" dirty="0" smtClean="0">
                <a:solidFill>
                  <a:srgbClr val="002060"/>
                </a:solidFill>
                <a:latin typeface="Calibri" panose="020F0502020204030204" pitchFamily="34" charset="0"/>
                <a:cs typeface="Calibri" panose="020F0502020204030204" pitchFamily="34" charset="0"/>
              </a:rPr>
              <a:t>FAST</a:t>
            </a:r>
          </a:p>
          <a:p>
            <a:pPr marL="342900" indent="-342900">
              <a:buFontTx/>
              <a:buChar char="-"/>
            </a:pPr>
            <a:endParaRPr lang="en-US" sz="2400" b="1" dirty="0">
              <a:solidFill>
                <a:srgbClr val="002060"/>
              </a:solidFill>
              <a:latin typeface="Calibri" panose="020F0502020204030204" pitchFamily="34" charset="0"/>
              <a:cs typeface="Calibri" panose="020F0502020204030204" pitchFamily="34" charset="0"/>
            </a:endParaRPr>
          </a:p>
          <a:p>
            <a:pPr marL="1257300" lvl="2" indent="-342900">
              <a:buFontTx/>
              <a:buChar char="-"/>
            </a:pPr>
            <a:r>
              <a:rPr lang="en-US" sz="2400" b="1" dirty="0" smtClean="0">
                <a:solidFill>
                  <a:srgbClr val="002060"/>
                </a:solidFill>
                <a:latin typeface="Calibri" panose="020F0502020204030204" pitchFamily="34" charset="0"/>
                <a:cs typeface="Calibri" panose="020F0502020204030204" pitchFamily="34" charset="0"/>
              </a:rPr>
              <a:t>SAFE</a:t>
            </a:r>
          </a:p>
          <a:p>
            <a:pPr marL="1257300" lvl="2" indent="-342900">
              <a:buFontTx/>
              <a:buChar char="-"/>
            </a:pPr>
            <a:endParaRPr lang="en-US" sz="2400" b="1" dirty="0">
              <a:solidFill>
                <a:srgbClr val="002060"/>
              </a:solidFill>
              <a:latin typeface="Calibri" panose="020F0502020204030204" pitchFamily="34" charset="0"/>
              <a:cs typeface="Calibri" panose="020F0502020204030204" pitchFamily="34" charset="0"/>
            </a:endParaRPr>
          </a:p>
          <a:p>
            <a:pPr marL="1257300" lvl="2" indent="-342900">
              <a:buFontTx/>
              <a:buChar char="-"/>
            </a:pPr>
            <a:r>
              <a:rPr lang="en-US" sz="2400" b="1" dirty="0" smtClean="0">
                <a:solidFill>
                  <a:srgbClr val="002060"/>
                </a:solidFill>
                <a:latin typeface="Calibri" panose="020F0502020204030204" pitchFamily="34" charset="0"/>
                <a:cs typeface="Calibri" panose="020F0502020204030204" pitchFamily="34" charset="0"/>
              </a:rPr>
              <a:t>INTEROPERABILITY</a:t>
            </a:r>
          </a:p>
          <a:p>
            <a:pPr marL="342900" indent="-342900">
              <a:buFontTx/>
              <a:buChar char="-"/>
            </a:pPr>
            <a:endParaRPr lang="en-US" sz="2400" b="1" dirty="0">
              <a:solidFill>
                <a:srgbClr val="002060"/>
              </a:solidFill>
              <a:latin typeface="Calibri" panose="020F0502020204030204" pitchFamily="34" charset="0"/>
              <a:cs typeface="Calibri" panose="020F0502020204030204" pitchFamily="34" charset="0"/>
            </a:endParaRPr>
          </a:p>
          <a:p>
            <a:pPr indent="540385" algn="just">
              <a:lnSpc>
                <a:spcPct val="150000"/>
              </a:lnSpc>
              <a:spcAft>
                <a:spcPts val="600"/>
              </a:spcAft>
            </a:pPr>
            <a:endParaRPr lang="en-US"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Object 5"/>
          <p:cNvGraphicFramePr>
            <a:graphicFrameLocks noChangeAspect="1"/>
          </p:cNvGraphicFramePr>
          <p:nvPr>
            <p:extLst/>
          </p:nvPr>
        </p:nvGraphicFramePr>
        <p:xfrm>
          <a:off x="6103342" y="3505890"/>
          <a:ext cx="2950507" cy="3110129"/>
        </p:xfrm>
        <a:graphic>
          <a:graphicData uri="http://schemas.openxmlformats.org/presentationml/2006/ole">
            <mc:AlternateContent xmlns:mc="http://schemas.openxmlformats.org/markup-compatibility/2006">
              <mc:Choice xmlns:v="urn:schemas-microsoft-com:vml" Requires="v">
                <p:oleObj spid="_x0000_s6156" name="CorelDRAW" r:id="rId4" imgW="5124827" imgH="6086462" progId="CorelDRAW.Graphic.13">
                  <p:embed/>
                </p:oleObj>
              </mc:Choice>
              <mc:Fallback>
                <p:oleObj name="CorelDRAW" r:id="rId4" imgW="5124827" imgH="6086462" progId="CorelDRAW.Graphic.13">
                  <p:embed/>
                  <p:pic>
                    <p:nvPicPr>
                      <p:cNvPr id="0" name=""/>
                      <p:cNvPicPr/>
                      <p:nvPr/>
                    </p:nvPicPr>
                    <p:blipFill>
                      <a:blip r:embed="rId5"/>
                      <a:stretch>
                        <a:fillRect/>
                      </a:stretch>
                    </p:blipFill>
                    <p:spPr>
                      <a:xfrm>
                        <a:off x="6103342" y="3505890"/>
                        <a:ext cx="2950507" cy="3110129"/>
                      </a:xfrm>
                      <a:prstGeom prst="rect">
                        <a:avLst/>
                      </a:prstGeom>
                    </p:spPr>
                  </p:pic>
                </p:oleObj>
              </mc:Fallback>
            </mc:AlternateContent>
          </a:graphicData>
        </a:graphic>
      </p:graphicFrame>
      <p:pic>
        <p:nvPicPr>
          <p:cNvPr id="3103" name="Picture 31" descr="Image result for che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575" y="2148484"/>
            <a:ext cx="596899" cy="511968"/>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Image result for FAST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5575" y="2818619"/>
            <a:ext cx="596899" cy="59689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38" descr="Image result for saf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12" name="Picture 40" descr="Image result for saf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5575" y="3593529"/>
            <a:ext cx="603642" cy="603642"/>
          </a:xfrm>
          <a:prstGeom prst="rect">
            <a:avLst/>
          </a:prstGeom>
          <a:noFill/>
          <a:extLst>
            <a:ext uri="{909E8E84-426E-40DD-AFC4-6F175D3DCCD1}">
              <a14:hiddenFill xmlns:a14="http://schemas.microsoft.com/office/drawing/2010/main">
                <a:solidFill>
                  <a:srgbClr val="FFFFFF"/>
                </a:solidFill>
              </a14:hiddenFill>
            </a:ext>
          </a:extLst>
        </p:spPr>
      </p:pic>
      <p:pic>
        <p:nvPicPr>
          <p:cNvPr id="3117" name="Picture 45" descr="Image result for INTEROPERABILIT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9225" y="4348595"/>
            <a:ext cx="596899" cy="596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82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1750"/>
            <a:ext cx="9144000" cy="1723549"/>
          </a:xfrm>
          <a:prstGeom prst="rect">
            <a:avLst/>
          </a:prstGeom>
        </p:spPr>
        <p:txBody>
          <a:bodyPr wrap="square">
            <a:spAutoFit/>
          </a:bodyPr>
          <a:lstStyle/>
          <a:p>
            <a:pPr indent="540385" algn="ctr">
              <a:lnSpc>
                <a:spcPct val="150000"/>
              </a:lnSpc>
              <a:spcAft>
                <a:spcPts val="600"/>
              </a:spcAft>
            </a:pPr>
            <a:r>
              <a:rPr lang="en-US" sz="2400" b="1" dirty="0" smtClean="0">
                <a:solidFill>
                  <a:srgbClr val="002060"/>
                </a:solidFill>
                <a:latin typeface="Calibri" panose="020F0502020204030204" pitchFamily="34" charset="0"/>
                <a:cs typeface="Calibri" panose="020F0502020204030204" pitchFamily="34" charset="0"/>
              </a:rPr>
              <a:t>Romanian </a:t>
            </a:r>
            <a:r>
              <a:rPr lang="en-US" sz="2400" b="1" dirty="0">
                <a:solidFill>
                  <a:srgbClr val="002060"/>
                </a:solidFill>
                <a:latin typeface="Calibri" panose="020F0502020204030204" pitchFamily="34" charset="0"/>
                <a:cs typeface="Calibri" panose="020F0502020204030204" pitchFamily="34" charset="0"/>
              </a:rPr>
              <a:t>Smart Transit Concept  </a:t>
            </a:r>
            <a:endParaRPr lang="en-US" sz="2400" b="1" dirty="0" smtClean="0">
              <a:solidFill>
                <a:srgbClr val="002060"/>
              </a:solidFill>
              <a:latin typeface="Calibri" panose="020F0502020204030204" pitchFamily="34" charset="0"/>
              <a:cs typeface="Calibri" panose="020F0502020204030204" pitchFamily="34" charset="0"/>
            </a:endParaRPr>
          </a:p>
          <a:p>
            <a:pPr indent="540385" algn="ctr">
              <a:lnSpc>
                <a:spcPct val="150000"/>
              </a:lnSpc>
              <a:spcAft>
                <a:spcPts val="600"/>
              </a:spcAft>
            </a:pPr>
            <a:r>
              <a:rPr lang="en-US" sz="2400" b="1" dirty="0" smtClean="0">
                <a:solidFill>
                  <a:srgbClr val="002060"/>
                </a:solidFill>
                <a:latin typeface="Calibri" panose="020F0502020204030204" pitchFamily="34" charset="0"/>
                <a:cs typeface="Calibri" panose="020F0502020204030204" pitchFamily="34" charset="0"/>
              </a:rPr>
              <a:t>- IRIS </a:t>
            </a:r>
            <a:r>
              <a:rPr lang="en-US" sz="2400" b="1" dirty="0">
                <a:solidFill>
                  <a:srgbClr val="002060"/>
                </a:solidFill>
                <a:latin typeface="Calibri" panose="020F0502020204030204" pitchFamily="34" charset="0"/>
                <a:cs typeface="Calibri" panose="020F0502020204030204" pitchFamily="34" charset="0"/>
              </a:rPr>
              <a:t>(Intelligent IT Rail System) management system</a:t>
            </a:r>
            <a:endParaRPr lang="ro-RO" sz="2400" b="1" dirty="0">
              <a:solidFill>
                <a:srgbClr val="002060"/>
              </a:solidFill>
              <a:latin typeface="Calibri" panose="020F0502020204030204" pitchFamily="34" charset="0"/>
              <a:cs typeface="Calibri" panose="020F0502020204030204" pitchFamily="34" charset="0"/>
            </a:endParaRPr>
          </a:p>
          <a:p>
            <a:pPr indent="540385" algn="just">
              <a:lnSpc>
                <a:spcPct val="150000"/>
              </a:lnSpc>
              <a:spcAft>
                <a:spcPts val="6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5048518" y="2350713"/>
            <a:ext cx="4572000" cy="3170099"/>
          </a:xfrm>
          <a:prstGeom prst="rect">
            <a:avLst/>
          </a:prstGeom>
        </p:spPr>
        <p:txBody>
          <a:bodyPr>
            <a:spAutoFit/>
          </a:bodyPr>
          <a:lstStyle/>
          <a:p>
            <a:r>
              <a:rPr lang="en-US" sz="2000" b="1" i="1" dirty="0">
                <a:solidFill>
                  <a:srgbClr val="002060"/>
                </a:solidFill>
                <a:latin typeface="Calibri" panose="020F0502020204030204" pitchFamily="34" charset="0"/>
                <a:cs typeface="Calibri" panose="020F0502020204030204" pitchFamily="34" charset="0"/>
              </a:rPr>
              <a:t>It is structured in four IT modules</a:t>
            </a:r>
            <a:r>
              <a:rPr lang="en-US" sz="2000" b="1" i="1" dirty="0" smtClean="0">
                <a:solidFill>
                  <a:srgbClr val="002060"/>
                </a:solidFill>
                <a:latin typeface="Calibri" panose="020F0502020204030204" pitchFamily="34" charset="0"/>
                <a:cs typeface="Calibri" panose="020F0502020204030204" pitchFamily="34" charset="0"/>
              </a:rPr>
              <a:t>:</a:t>
            </a:r>
          </a:p>
          <a:p>
            <a:endParaRPr lang="en-US" sz="2000" b="1" i="1" dirty="0">
              <a:solidFill>
                <a:srgbClr val="002060"/>
              </a:solidFill>
              <a:latin typeface="Calibri" panose="020F0502020204030204" pitchFamily="34" charset="0"/>
              <a:cs typeface="Calibri" panose="020F0502020204030204" pitchFamily="34" charset="0"/>
            </a:endParaRPr>
          </a:p>
          <a:p>
            <a:pPr marL="342900" indent="-342900">
              <a:buFontTx/>
              <a:buChar char="-"/>
            </a:pPr>
            <a:r>
              <a:rPr lang="en-US" sz="2000" b="1" i="1" dirty="0" smtClean="0">
                <a:solidFill>
                  <a:srgbClr val="002060"/>
                </a:solidFill>
                <a:latin typeface="Calibri" panose="020F0502020204030204" pitchFamily="34" charset="0"/>
                <a:cs typeface="Calibri" panose="020F0502020204030204" pitchFamily="34" charset="0"/>
              </a:rPr>
              <a:t>Infrastructure management</a:t>
            </a:r>
          </a:p>
          <a:p>
            <a:endParaRPr lang="en-US" sz="2000" b="1" i="1" dirty="0">
              <a:solidFill>
                <a:srgbClr val="002060"/>
              </a:solidFill>
              <a:latin typeface="Calibri" panose="020F0502020204030204" pitchFamily="34" charset="0"/>
              <a:cs typeface="Calibri" panose="020F0502020204030204" pitchFamily="34" charset="0"/>
            </a:endParaRPr>
          </a:p>
          <a:p>
            <a:pPr marL="342900" indent="-342900">
              <a:buFontTx/>
              <a:buChar char="-"/>
            </a:pPr>
            <a:r>
              <a:rPr lang="en-US" sz="2000" b="1" i="1" dirty="0" smtClean="0">
                <a:solidFill>
                  <a:srgbClr val="002060"/>
                </a:solidFill>
                <a:latin typeface="Calibri" panose="020F0502020204030204" pitchFamily="34" charset="0"/>
                <a:cs typeface="Calibri" panose="020F0502020204030204" pitchFamily="34" charset="0"/>
              </a:rPr>
              <a:t>Trains </a:t>
            </a:r>
            <a:r>
              <a:rPr lang="en-US" sz="2000" b="1" i="1" dirty="0">
                <a:solidFill>
                  <a:srgbClr val="002060"/>
                </a:solidFill>
                <a:latin typeface="Calibri" panose="020F0502020204030204" pitchFamily="34" charset="0"/>
                <a:cs typeface="Calibri" panose="020F0502020204030204" pitchFamily="34" charset="0"/>
              </a:rPr>
              <a:t>traffic </a:t>
            </a:r>
            <a:r>
              <a:rPr lang="en-US" sz="2000" b="1" i="1" dirty="0" smtClean="0">
                <a:solidFill>
                  <a:srgbClr val="002060"/>
                </a:solidFill>
                <a:latin typeface="Calibri" panose="020F0502020204030204" pitchFamily="34" charset="0"/>
                <a:cs typeface="Calibri" panose="020F0502020204030204" pitchFamily="34" charset="0"/>
              </a:rPr>
              <a:t>monitoring</a:t>
            </a:r>
          </a:p>
          <a:p>
            <a:pPr marL="342900" indent="-342900">
              <a:buFontTx/>
              <a:buChar char="-"/>
            </a:pPr>
            <a:endParaRPr lang="en-US" sz="2000" b="1" i="1" dirty="0">
              <a:solidFill>
                <a:srgbClr val="002060"/>
              </a:solidFill>
              <a:latin typeface="Calibri" panose="020F0502020204030204" pitchFamily="34" charset="0"/>
              <a:cs typeface="Calibri" panose="020F0502020204030204" pitchFamily="34" charset="0"/>
            </a:endParaRPr>
          </a:p>
          <a:p>
            <a:pPr marL="342900" indent="-342900">
              <a:buFontTx/>
              <a:buChar char="-"/>
            </a:pPr>
            <a:r>
              <a:rPr lang="en-US" sz="2000" b="1" i="1" dirty="0" smtClean="0">
                <a:solidFill>
                  <a:srgbClr val="002060"/>
                </a:solidFill>
                <a:latin typeface="Calibri" panose="020F0502020204030204" pitchFamily="34" charset="0"/>
                <a:cs typeface="Calibri" panose="020F0502020204030204" pitchFamily="34" charset="0"/>
              </a:rPr>
              <a:t>Rolling </a:t>
            </a:r>
            <a:r>
              <a:rPr lang="en-US" sz="2000" b="1" i="1" dirty="0">
                <a:solidFill>
                  <a:srgbClr val="002060"/>
                </a:solidFill>
                <a:latin typeface="Calibri" panose="020F0502020204030204" pitchFamily="34" charset="0"/>
                <a:cs typeface="Calibri" panose="020F0502020204030204" pitchFamily="34" charset="0"/>
              </a:rPr>
              <a:t>stock </a:t>
            </a:r>
            <a:r>
              <a:rPr lang="en-US" sz="2000" b="1" i="1" dirty="0" smtClean="0">
                <a:solidFill>
                  <a:srgbClr val="002060"/>
                </a:solidFill>
                <a:latin typeface="Calibri" panose="020F0502020204030204" pitchFamily="34" charset="0"/>
                <a:cs typeface="Calibri" panose="020F0502020204030204" pitchFamily="34" charset="0"/>
              </a:rPr>
              <a:t>management</a:t>
            </a:r>
          </a:p>
          <a:p>
            <a:pPr marL="342900" indent="-342900">
              <a:buFontTx/>
              <a:buChar char="-"/>
            </a:pPr>
            <a:endParaRPr lang="en-US" sz="2000" b="1" i="1" dirty="0">
              <a:solidFill>
                <a:srgbClr val="002060"/>
              </a:solidFill>
              <a:latin typeface="Calibri" panose="020F0502020204030204" pitchFamily="34" charset="0"/>
              <a:cs typeface="Calibri" panose="020F0502020204030204" pitchFamily="34" charset="0"/>
            </a:endParaRPr>
          </a:p>
          <a:p>
            <a:pPr marL="342900" indent="-342900">
              <a:buFontTx/>
              <a:buChar char="-"/>
            </a:pPr>
            <a:r>
              <a:rPr lang="en-US" sz="2000" b="1" i="1" dirty="0" smtClean="0">
                <a:solidFill>
                  <a:srgbClr val="002060"/>
                </a:solidFill>
                <a:latin typeface="Calibri" panose="020F0502020204030204" pitchFamily="34" charset="0"/>
                <a:cs typeface="Calibri" panose="020F0502020204030204" pitchFamily="34" charset="0"/>
              </a:rPr>
              <a:t>Management </a:t>
            </a:r>
            <a:r>
              <a:rPr lang="en-US" sz="2000" b="1" i="1" dirty="0">
                <a:solidFill>
                  <a:srgbClr val="002060"/>
                </a:solidFill>
                <a:latin typeface="Calibri" panose="020F0502020204030204" pitchFamily="34" charset="0"/>
                <a:cs typeface="Calibri" panose="020F0502020204030204" pitchFamily="34" charset="0"/>
              </a:rPr>
              <a:t>of freight transport operations</a:t>
            </a:r>
          </a:p>
        </p:txBody>
      </p:sp>
      <p:pic>
        <p:nvPicPr>
          <p:cNvPr id="5" name="Picture 4"/>
          <p:cNvPicPr>
            <a:picLocks noChangeAspect="1"/>
          </p:cNvPicPr>
          <p:nvPr/>
        </p:nvPicPr>
        <p:blipFill rotWithShape="1">
          <a:blip r:embed="rId2"/>
          <a:srcRect l="4885" t="11895" r="62012" b="11141"/>
          <a:stretch/>
        </p:blipFill>
        <p:spPr>
          <a:xfrm>
            <a:off x="0" y="2213134"/>
            <a:ext cx="4901493" cy="3307678"/>
          </a:xfrm>
          <a:prstGeom prst="rect">
            <a:avLst/>
          </a:prstGeom>
        </p:spPr>
      </p:pic>
    </p:spTree>
    <p:extLst>
      <p:ext uri="{BB962C8B-B14F-4D97-AF65-F5344CB8AC3E}">
        <p14:creationId xmlns:p14="http://schemas.microsoft.com/office/powerpoint/2010/main" val="919728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938992"/>
          </a:xfrm>
          <a:prstGeom prst="rect">
            <a:avLst/>
          </a:prstGeom>
        </p:spPr>
        <p:txBody>
          <a:bodyPr wrap="square">
            <a:spAutoFit/>
          </a:bodyPr>
          <a:lstStyle/>
          <a:p>
            <a:pPr algn="just"/>
            <a:r>
              <a:rPr lang="ro-RO" sz="2400" dirty="0">
                <a:solidFill>
                  <a:srgbClr val="002060"/>
                </a:solidFill>
                <a:latin typeface="Calibri" panose="020F0502020204030204" pitchFamily="34" charset="0"/>
                <a:cs typeface="Calibri" panose="020F0502020204030204" pitchFamily="34" charset="0"/>
              </a:rPr>
              <a:t>	</a:t>
            </a:r>
            <a:r>
              <a:rPr lang="en-US" sz="2400" b="1" dirty="0">
                <a:solidFill>
                  <a:srgbClr val="002060"/>
                </a:solidFill>
                <a:latin typeface="Calibri" panose="020F0502020204030204" pitchFamily="34" charset="0"/>
                <a:cs typeface="Calibri" panose="020F0502020204030204" pitchFamily="34" charset="0"/>
              </a:rPr>
              <a:t>For the program period 2014 – 2020 were identified transport infrastructure projects amounting 16.8 billion euro, of which over 6 billion euro only for transit projects. </a:t>
            </a:r>
            <a:endParaRPr lang="en-US" sz="2400" b="1" dirty="0" smtClean="0">
              <a:solidFill>
                <a:srgbClr val="002060"/>
              </a:solidFill>
              <a:latin typeface="Calibri" panose="020F0502020204030204" pitchFamily="34" charset="0"/>
              <a:cs typeface="Calibri" panose="020F0502020204030204" pitchFamily="34" charset="0"/>
            </a:endParaRPr>
          </a:p>
          <a:p>
            <a:pPr algn="just"/>
            <a:r>
              <a:rPr lang="en-US" sz="2400" b="1" dirty="0">
                <a:solidFill>
                  <a:srgbClr val="002060"/>
                </a:solidFill>
                <a:latin typeface="Calibri" panose="020F0502020204030204" pitchFamily="34" charset="0"/>
                <a:cs typeface="Calibri" panose="020F0502020204030204" pitchFamily="34" charset="0"/>
              </a:rPr>
              <a:t>	</a:t>
            </a:r>
            <a:r>
              <a:rPr lang="en-US" sz="2400" b="1" dirty="0" smtClean="0">
                <a:solidFill>
                  <a:srgbClr val="002060"/>
                </a:solidFill>
                <a:latin typeface="Calibri" panose="020F0502020204030204" pitchFamily="34" charset="0"/>
                <a:cs typeface="Calibri" panose="020F0502020204030204" pitchFamily="34" charset="0"/>
              </a:rPr>
              <a:t>Romania </a:t>
            </a:r>
            <a:r>
              <a:rPr lang="en-US" sz="2400" b="1" dirty="0">
                <a:solidFill>
                  <a:srgbClr val="002060"/>
                </a:solidFill>
                <a:latin typeface="Calibri" panose="020F0502020204030204" pitchFamily="34" charset="0"/>
                <a:cs typeface="Calibri" panose="020F0502020204030204" pitchFamily="34" charset="0"/>
              </a:rPr>
              <a:t>has already begun the accelerated implementation of these projects, based on their strategic importance. </a:t>
            </a:r>
            <a:endParaRPr lang="en-GB" sz="2400" b="1" dirty="0">
              <a:solidFill>
                <a:srgbClr val="002060"/>
              </a:solidFill>
              <a:latin typeface="Calibri" panose="020F0502020204030204" pitchFamily="34" charset="0"/>
              <a:cs typeface="Calibri" panose="020F050202020403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852645183"/>
              </p:ext>
            </p:extLst>
          </p:nvPr>
        </p:nvGraphicFramePr>
        <p:xfrm>
          <a:off x="0" y="2121677"/>
          <a:ext cx="9143998" cy="4732312"/>
        </p:xfrm>
        <a:graphic>
          <a:graphicData uri="http://schemas.openxmlformats.org/drawingml/2006/table">
            <a:tbl>
              <a:tblPr firstRow="1" firstCol="1" bandRow="1"/>
              <a:tblGrid>
                <a:gridCol w="905940"/>
                <a:gridCol w="2883802"/>
                <a:gridCol w="2677128"/>
                <a:gridCol w="2677128"/>
              </a:tblGrid>
              <a:tr h="579569">
                <a:tc>
                  <a:txBody>
                    <a:bodyPr/>
                    <a:lstStyle/>
                    <a:p>
                      <a:pPr marL="0" marR="0" indent="0" algn="ctr" defTabSz="457200" rtl="0" eaLnBrk="1" fontAlgn="auto" latinLnBrk="0" hangingPunct="1">
                        <a:lnSpc>
                          <a:spcPct val="107000"/>
                        </a:lnSpc>
                        <a:spcBef>
                          <a:spcPts val="0"/>
                        </a:spcBef>
                        <a:spcAft>
                          <a:spcPts val="0"/>
                        </a:spcAft>
                        <a:buClrTx/>
                        <a:buSzTx/>
                        <a:buFontTx/>
                        <a:buNone/>
                        <a:tabLst/>
                        <a:defRPr/>
                      </a:pPr>
                      <a:r>
                        <a:rPr lang="ro-RO" sz="2000" b="1" kern="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No.</a:t>
                      </a:r>
                      <a:endParaRPr lang="en-GB"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0" marR="0" indent="0" algn="ctr" defTabSz="457200" rtl="0" eaLnBrk="1" fontAlgn="auto" latinLnBrk="0" hangingPunct="1">
                        <a:lnSpc>
                          <a:spcPct val="107000"/>
                        </a:lnSpc>
                        <a:spcBef>
                          <a:spcPts val="0"/>
                        </a:spcBef>
                        <a:spcAft>
                          <a:spcPts val="0"/>
                        </a:spcAft>
                        <a:buClrTx/>
                        <a:buSzTx/>
                        <a:buFontTx/>
                        <a:buNone/>
                        <a:tabLst/>
                        <a:defRPr/>
                      </a:pPr>
                      <a:r>
                        <a:rPr lang="ro-RO"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Crt.</a:t>
                      </a:r>
                      <a:endParaRPr lang="en-GB"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indent="0" algn="ctr" defTabSz="457200" rtl="0" eaLnBrk="1" fontAlgn="auto" latinLnBrk="0" hangingPunct="1">
                        <a:lnSpc>
                          <a:spcPct val="107000"/>
                        </a:lnSpc>
                        <a:spcBef>
                          <a:spcPts val="0"/>
                        </a:spcBef>
                        <a:spcAft>
                          <a:spcPts val="0"/>
                        </a:spcAft>
                        <a:buClrTx/>
                        <a:buSzTx/>
                        <a:buFontTx/>
                        <a:buNone/>
                        <a:tabLst/>
                        <a:defRPr/>
                      </a:pPr>
                      <a:r>
                        <a:rPr lang="ro-RO" sz="2000" b="1" kern="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Transport sector</a:t>
                      </a:r>
                      <a:endParaRPr lang="en-GB"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indent="0" algn="ctr" defTabSz="457200" rtl="0" eaLnBrk="1" fontAlgn="auto" latinLnBrk="0" hangingPunct="1">
                        <a:lnSpc>
                          <a:spcPct val="107000"/>
                        </a:lnSpc>
                        <a:spcBef>
                          <a:spcPts val="0"/>
                        </a:spcBef>
                        <a:spcAft>
                          <a:spcPts val="0"/>
                        </a:spcAft>
                        <a:buClrTx/>
                        <a:buSzTx/>
                        <a:buFontTx/>
                        <a:buNone/>
                        <a:tabLst/>
                        <a:defRPr/>
                      </a:pPr>
                      <a:r>
                        <a:rPr lang="ro-RO" sz="2000" b="1" kern="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Value</a:t>
                      </a:r>
                    </a:p>
                    <a:p>
                      <a:pPr marL="0" marR="0" indent="0" algn="ctr" defTabSz="457200" rtl="0" eaLnBrk="1" fontAlgn="auto" latinLnBrk="0" hangingPunct="1">
                        <a:lnSpc>
                          <a:spcPct val="107000"/>
                        </a:lnSpc>
                        <a:spcBef>
                          <a:spcPts val="0"/>
                        </a:spcBef>
                        <a:spcAft>
                          <a:spcPts val="0"/>
                        </a:spcAft>
                        <a:buClrTx/>
                        <a:buSzTx/>
                        <a:buFontTx/>
                        <a:buNone/>
                        <a:tabLst/>
                        <a:defRPr/>
                      </a:pPr>
                      <a:r>
                        <a:rPr lang="ro-RO" sz="2000" b="1" kern="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r>
                        <a:rPr lang="ro-RO" sz="2000" b="1" kern="1200" dirty="0" err="1"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mld.euro</a:t>
                      </a:r>
                      <a:r>
                        <a:rPr lang="ro-RO" sz="2000" b="1" kern="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endParaRPr lang="en-GB"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indent="0" algn="ctr" defTabSz="457200" rtl="0" eaLnBrk="1" fontAlgn="auto" latinLnBrk="0" hangingPunct="1">
                        <a:lnSpc>
                          <a:spcPct val="107000"/>
                        </a:lnSpc>
                        <a:spcBef>
                          <a:spcPts val="0"/>
                        </a:spcBef>
                        <a:spcAft>
                          <a:spcPts val="0"/>
                        </a:spcAft>
                        <a:buClrTx/>
                        <a:buSzTx/>
                        <a:buFontTx/>
                        <a:buNone/>
                        <a:tabLst/>
                        <a:defRPr/>
                      </a:pPr>
                      <a:r>
                        <a:rPr lang="ro-RO" sz="2000" b="1" kern="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Value</a:t>
                      </a:r>
                    </a:p>
                    <a:p>
                      <a:pPr marL="0" marR="0" indent="0" algn="ctr" defTabSz="457200" rtl="0" eaLnBrk="1" fontAlgn="auto" latinLnBrk="0" hangingPunct="1">
                        <a:lnSpc>
                          <a:spcPct val="107000"/>
                        </a:lnSpc>
                        <a:spcBef>
                          <a:spcPts val="0"/>
                        </a:spcBef>
                        <a:spcAft>
                          <a:spcPts val="0"/>
                        </a:spcAft>
                        <a:buClrTx/>
                        <a:buSzTx/>
                        <a:buFontTx/>
                        <a:buNone/>
                        <a:tabLst/>
                        <a:defRPr/>
                      </a:pPr>
                      <a:r>
                        <a:rPr lang="ro-RO" sz="2000" b="1" kern="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(mld.euro including VAT)</a:t>
                      </a:r>
                      <a:endParaRPr lang="en-GB" sz="2000" b="1" kern="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r>
              <a:tr h="579569">
                <a:tc>
                  <a:txBody>
                    <a:bodyPr/>
                    <a:lstStyle/>
                    <a:p>
                      <a:pPr marL="0" algn="ctr" defTabSz="457200" rtl="0" eaLnBrk="1" latinLnBrk="0" hangingPunct="1">
                        <a:lnSpc>
                          <a:spcPct val="107000"/>
                        </a:lnSpc>
                        <a:spcAft>
                          <a:spcPts val="0"/>
                        </a:spcAft>
                      </a:pPr>
                      <a:r>
                        <a:rPr lang="ro-RO"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endParaRPr lang="en-GB"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just" defTabSz="457200" rtl="0" eaLnBrk="1" latinLnBrk="0" hangingPunct="1">
                        <a:lnSpc>
                          <a:spcPct val="107000"/>
                        </a:lnSpc>
                        <a:spcAft>
                          <a:spcPts val="0"/>
                        </a:spcAft>
                      </a:pPr>
                      <a:r>
                        <a:rPr lang="ro-RO" sz="1800" b="0" kern="1200" baseline="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 road sector</a:t>
                      </a:r>
                      <a:endParaRPr lang="en-GB"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L="0" algn="just" defTabSz="457200" rtl="0" eaLnBrk="1" latinLnBrk="0" hangingPunct="1">
                        <a:lnSpc>
                          <a:spcPct val="107000"/>
                        </a:lnSpc>
                        <a:spcAft>
                          <a:spcPts val="0"/>
                        </a:spcAft>
                      </a:pPr>
                      <a:r>
                        <a:rPr lang="ro-RO"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ctr" defTabSz="457200" rtl="0" eaLnBrk="1" latinLnBrk="0" hangingPunct="1">
                        <a:lnSpc>
                          <a:spcPct val="107000"/>
                        </a:lnSpc>
                        <a:spcAft>
                          <a:spcPts val="0"/>
                        </a:spcAft>
                      </a:pPr>
                      <a:r>
                        <a:rPr lang="ro-RO" sz="1800" b="0" kern="1200" baseline="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10,454</a:t>
                      </a:r>
                      <a:endParaRPr lang="en-GB"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ctr" defTabSz="457200" rtl="0" eaLnBrk="1" latinLnBrk="0" hangingPunct="1">
                        <a:lnSpc>
                          <a:spcPct val="107000"/>
                        </a:lnSpc>
                        <a:spcAft>
                          <a:spcPts val="0"/>
                        </a:spcAft>
                      </a:pPr>
                      <a:r>
                        <a:rPr lang="ro-RO" sz="1800" b="0" kern="1200" baseline="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12,545</a:t>
                      </a:r>
                      <a:endParaRPr lang="en-GB"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579569">
                <a:tc>
                  <a:txBody>
                    <a:bodyPr/>
                    <a:lstStyle/>
                    <a:p>
                      <a:pPr algn="ctr">
                        <a:lnSpc>
                          <a:spcPct val="107000"/>
                        </a:lnSpc>
                        <a:spcAft>
                          <a:spcPts val="0"/>
                        </a:spcAft>
                      </a:pPr>
                      <a:r>
                        <a:rPr lang="ro-RO"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2.</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algn="l" defTabSz="457200" rtl="0" eaLnBrk="1" latinLnBrk="0" hangingPunct="1">
                        <a:lnSpc>
                          <a:spcPct val="107000"/>
                        </a:lnSpc>
                        <a:spcAft>
                          <a:spcPts val="0"/>
                        </a:spcAft>
                      </a:pPr>
                      <a:r>
                        <a:rPr kumimoji="0" lang="ro-RO" sz="2000" b="1" i="1" kern="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The railway sector</a:t>
                      </a:r>
                      <a:endParaRPr kumimoji="0" lang="en-GB" sz="2000" b="1" i="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o-RO" sz="2000" b="1" i="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07000"/>
                        </a:lnSpc>
                        <a:spcAft>
                          <a:spcPts val="0"/>
                        </a:spcAft>
                      </a:pPr>
                      <a:r>
                        <a:rPr lang="ro-RO" sz="2000" b="1"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5,179</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algn="ctr" defTabSz="457200" rtl="0" eaLnBrk="1" latinLnBrk="0" hangingPunct="1">
                        <a:lnSpc>
                          <a:spcPct val="107000"/>
                        </a:lnSpc>
                        <a:spcAft>
                          <a:spcPts val="0"/>
                        </a:spcAft>
                      </a:pPr>
                      <a:r>
                        <a:rPr lang="ro-RO" sz="2000" b="1" kern="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6,215</a:t>
                      </a:r>
                      <a:endParaRPr lang="en-GB"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r>
              <a:tr h="579569">
                <a:tc>
                  <a:txBody>
                    <a:bodyPr/>
                    <a:lstStyle/>
                    <a:p>
                      <a:pPr marL="0" algn="ctr" rtl="0" eaLnBrk="1" latinLnBrk="0" hangingPunct="1">
                        <a:lnSpc>
                          <a:spcPct val="107000"/>
                        </a:lnSpc>
                        <a:spcAft>
                          <a:spcPts val="0"/>
                        </a:spcAft>
                      </a:pPr>
                      <a:r>
                        <a:rPr lang="ro-RO"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a:t>
                      </a:r>
                      <a:endParaRPr lang="en-GB"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L="0" algn="ctr" rtl="0" eaLnBrk="1" latinLnBrk="0" hangingPunct="1">
                        <a:lnSpc>
                          <a:spcPct val="107000"/>
                        </a:lnSpc>
                        <a:spcAft>
                          <a:spcPts val="0"/>
                        </a:spcAft>
                      </a:pPr>
                      <a:r>
                        <a:rPr lang="ro-RO"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l" defTabSz="457200" rtl="0" eaLnBrk="1" latinLnBrk="0" hangingPunct="1">
                        <a:lnSpc>
                          <a:spcPct val="107000"/>
                        </a:lnSpc>
                        <a:spcAft>
                          <a:spcPts val="0"/>
                        </a:spcAft>
                      </a:pPr>
                      <a:r>
                        <a:rPr lang="ro-RO" sz="1800" b="0" kern="1200" baseline="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 naval sector</a:t>
                      </a:r>
                      <a:endParaRPr lang="en-GB"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ctr" rtl="0" eaLnBrk="1" latinLnBrk="0" hangingPunct="1">
                        <a:lnSpc>
                          <a:spcPct val="107000"/>
                        </a:lnSpc>
                        <a:spcAft>
                          <a:spcPts val="0"/>
                        </a:spcAft>
                      </a:pPr>
                      <a:r>
                        <a:rPr lang="ro-RO" sz="1800" b="0" kern="1200" baseline="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0,949</a:t>
                      </a:r>
                      <a:endParaRPr lang="en-GB"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ctr" defTabSz="457200" rtl="0" eaLnBrk="1" latinLnBrk="0" hangingPunct="1">
                        <a:lnSpc>
                          <a:spcPct val="107000"/>
                        </a:lnSpc>
                        <a:spcAft>
                          <a:spcPts val="0"/>
                        </a:spcAft>
                      </a:pPr>
                      <a:r>
                        <a:rPr lang="ro-RO" sz="1800" b="0" kern="1200" baseline="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1,139</a:t>
                      </a:r>
                      <a:endParaRPr lang="en-GB"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579569">
                <a:tc>
                  <a:txBody>
                    <a:bodyPr/>
                    <a:lstStyle/>
                    <a:p>
                      <a:pPr marL="0" algn="ctr" defTabSz="457200" rtl="0" eaLnBrk="1" latinLnBrk="0" hangingPunct="1">
                        <a:lnSpc>
                          <a:spcPct val="107000"/>
                        </a:lnSpc>
                        <a:spcAft>
                          <a:spcPts val="0"/>
                        </a:spcAft>
                      </a:pPr>
                      <a:r>
                        <a:rPr lang="ro-RO"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4.</a:t>
                      </a:r>
                      <a:endParaRPr lang="en-GB"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L="0" algn="ctr" defTabSz="457200" rtl="0" eaLnBrk="1" latinLnBrk="0" hangingPunct="1">
                        <a:lnSpc>
                          <a:spcPct val="107000"/>
                        </a:lnSpc>
                        <a:spcAft>
                          <a:spcPts val="0"/>
                        </a:spcAft>
                      </a:pPr>
                      <a:r>
                        <a:rPr lang="ro-RO"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just" defTabSz="457200" rtl="0" eaLnBrk="1" latinLnBrk="0" hangingPunct="1">
                        <a:lnSpc>
                          <a:spcPct val="107000"/>
                        </a:lnSpc>
                        <a:spcAft>
                          <a:spcPts val="0"/>
                        </a:spcAft>
                      </a:pPr>
                      <a:r>
                        <a:rPr lang="ro-RO" sz="1800" b="0" kern="1200" baseline="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 airline sector</a:t>
                      </a:r>
                      <a:endParaRPr lang="en-GB"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ctr" defTabSz="457200" rtl="0" eaLnBrk="1" latinLnBrk="0" hangingPunct="1">
                        <a:lnSpc>
                          <a:spcPct val="107000"/>
                        </a:lnSpc>
                        <a:spcAft>
                          <a:spcPts val="0"/>
                        </a:spcAft>
                      </a:pPr>
                      <a:r>
                        <a:rPr lang="ro-RO" sz="1800" b="0" kern="1200" baseline="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0,081</a:t>
                      </a:r>
                      <a:endParaRPr lang="en-GB"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ctr" defTabSz="457200" rtl="0" eaLnBrk="1" latinLnBrk="0" hangingPunct="1">
                        <a:lnSpc>
                          <a:spcPct val="107000"/>
                        </a:lnSpc>
                        <a:spcAft>
                          <a:spcPts val="0"/>
                        </a:spcAft>
                      </a:pPr>
                      <a:r>
                        <a:rPr lang="ro-RO" sz="1800" b="0" kern="1200" baseline="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0,098</a:t>
                      </a:r>
                      <a:endParaRPr lang="en-GB"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579569">
                <a:tc>
                  <a:txBody>
                    <a:bodyPr/>
                    <a:lstStyle/>
                    <a:p>
                      <a:pPr marL="0" algn="ctr" defTabSz="457200" rtl="0" eaLnBrk="1" latinLnBrk="0" hangingPunct="1">
                        <a:lnSpc>
                          <a:spcPct val="107000"/>
                        </a:lnSpc>
                        <a:spcAft>
                          <a:spcPts val="0"/>
                        </a:spcAft>
                      </a:pPr>
                      <a:r>
                        <a:rPr lang="ro-RO"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5.</a:t>
                      </a:r>
                      <a:endParaRPr lang="en-GB"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L="0" algn="ctr" defTabSz="457200" rtl="0" eaLnBrk="1" latinLnBrk="0" hangingPunct="1">
                        <a:lnSpc>
                          <a:spcPct val="107000"/>
                        </a:lnSpc>
                        <a:spcAft>
                          <a:spcPts val="0"/>
                        </a:spcAft>
                      </a:pPr>
                      <a:r>
                        <a:rPr lang="ro-RO"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l" defTabSz="457200" rtl="0" eaLnBrk="1" latinLnBrk="0" hangingPunct="1">
                        <a:lnSpc>
                          <a:spcPct val="107000"/>
                        </a:lnSpc>
                        <a:spcAft>
                          <a:spcPts val="0"/>
                        </a:spcAft>
                      </a:pPr>
                      <a:r>
                        <a:rPr lang="ro-RO" sz="1800" b="0" kern="1200" baseline="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 multimodal sector</a:t>
                      </a:r>
                      <a:endParaRPr lang="en-GB"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ctr" defTabSz="457200" rtl="0" eaLnBrk="1" latinLnBrk="0" hangingPunct="1">
                        <a:lnSpc>
                          <a:spcPct val="107000"/>
                        </a:lnSpc>
                        <a:spcAft>
                          <a:spcPts val="0"/>
                        </a:spcAft>
                      </a:pPr>
                      <a:r>
                        <a:rPr lang="ro-RO" sz="1800" b="0" kern="1200" baseline="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0,159</a:t>
                      </a:r>
                      <a:endParaRPr lang="en-GB"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algn="ctr" defTabSz="457200" rtl="0" eaLnBrk="1" latinLnBrk="0" hangingPunct="1">
                        <a:lnSpc>
                          <a:spcPct val="107000"/>
                        </a:lnSpc>
                        <a:spcAft>
                          <a:spcPts val="0"/>
                        </a:spcAft>
                      </a:pPr>
                      <a:r>
                        <a:rPr lang="ro-RO" sz="1800" b="0" kern="1200" baseline="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0,191</a:t>
                      </a:r>
                      <a:endParaRPr lang="en-GB" sz="1800" b="0" kern="1200" baseline="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753656">
                <a:tc gridSpan="2">
                  <a:txBody>
                    <a:bodyPr/>
                    <a:lstStyle/>
                    <a:p>
                      <a:pPr marL="0" marR="0" indent="0" algn="ctr" defTabSz="457200" rtl="0" eaLnBrk="1" fontAlgn="auto" latinLnBrk="0" hangingPunct="1">
                        <a:lnSpc>
                          <a:spcPct val="107000"/>
                        </a:lnSpc>
                        <a:spcBef>
                          <a:spcPts val="0"/>
                        </a:spcBef>
                        <a:spcAft>
                          <a:spcPts val="0"/>
                        </a:spcAft>
                        <a:buClrTx/>
                        <a:buSzTx/>
                        <a:buFontTx/>
                        <a:buNone/>
                        <a:tabLst/>
                        <a:defRPr/>
                      </a:pPr>
                      <a:r>
                        <a:rPr lang="ro-RO" sz="2000" b="1" kern="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TOTAL</a:t>
                      </a:r>
                      <a:endParaRPr lang="en-GB"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hMerge="1">
                  <a:txBody>
                    <a:bodyPr/>
                    <a:lstStyle/>
                    <a:p>
                      <a:pPr algn="just">
                        <a:lnSpc>
                          <a:spcPct val="107000"/>
                        </a:lnSpc>
                        <a:spcAft>
                          <a:spcPts val="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indent="0" algn="ctr" defTabSz="457200" rtl="0" eaLnBrk="1" fontAlgn="auto" latinLnBrk="0" hangingPunct="1">
                        <a:lnSpc>
                          <a:spcPct val="107000"/>
                        </a:lnSpc>
                        <a:spcBef>
                          <a:spcPts val="0"/>
                        </a:spcBef>
                        <a:spcAft>
                          <a:spcPts val="0"/>
                        </a:spcAft>
                        <a:buClrTx/>
                        <a:buSzTx/>
                        <a:buFontTx/>
                        <a:buNone/>
                        <a:tabLst/>
                        <a:defRPr/>
                      </a:pPr>
                      <a:r>
                        <a:rPr lang="ro-RO" sz="2000" b="1" kern="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16,825</a:t>
                      </a:r>
                      <a:endParaRPr lang="en-GB"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indent="0" algn="ctr" defTabSz="457200" rtl="0" eaLnBrk="1" fontAlgn="auto" latinLnBrk="0" hangingPunct="1">
                        <a:lnSpc>
                          <a:spcPct val="107000"/>
                        </a:lnSpc>
                        <a:spcBef>
                          <a:spcPts val="0"/>
                        </a:spcBef>
                        <a:spcAft>
                          <a:spcPts val="0"/>
                        </a:spcAft>
                        <a:buClrTx/>
                        <a:buSzTx/>
                        <a:buFontTx/>
                        <a:buNone/>
                        <a:tabLst/>
                        <a:defRPr/>
                      </a:pPr>
                      <a:r>
                        <a:rPr lang="ro-RO" sz="2000" b="1" kern="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20,190</a:t>
                      </a:r>
                      <a:endParaRPr lang="en-GB"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r>
            </a:tbl>
          </a:graphicData>
        </a:graphic>
      </p:graphicFrame>
    </p:spTree>
    <p:extLst>
      <p:ext uri="{BB962C8B-B14F-4D97-AF65-F5344CB8AC3E}">
        <p14:creationId xmlns:p14="http://schemas.microsoft.com/office/powerpoint/2010/main" val="8427279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93571"/>
            <a:ext cx="9144000" cy="6464429"/>
          </a:xfrm>
        </p:spPr>
      </p:pic>
      <p:sp>
        <p:nvSpPr>
          <p:cNvPr id="5" name="TextBox 4"/>
          <p:cNvSpPr txBox="1"/>
          <p:nvPr/>
        </p:nvSpPr>
        <p:spPr>
          <a:xfrm>
            <a:off x="8843" y="0"/>
            <a:ext cx="9144000" cy="461665"/>
          </a:xfrm>
          <a:prstGeom prst="rect">
            <a:avLst/>
          </a:prstGeom>
          <a:noFill/>
        </p:spPr>
        <p:txBody>
          <a:bodyPr wrap="square" rtlCol="0">
            <a:spAutoFit/>
          </a:bodyPr>
          <a:lstStyle/>
          <a:p>
            <a:pPr algn="ctr"/>
            <a:r>
              <a:rPr lang="en-US" sz="2400" b="1" dirty="0">
                <a:solidFill>
                  <a:srgbClr val="002060"/>
                </a:solidFill>
                <a:latin typeface="Calibri" panose="020F0502020204030204" pitchFamily="34" charset="0"/>
                <a:cs typeface="Calibri" panose="020F0502020204030204" pitchFamily="34" charset="0"/>
              </a:rPr>
              <a:t>Main railway corridors in Romania </a:t>
            </a:r>
            <a:r>
              <a:rPr lang="en-US" sz="2400" b="1" dirty="0" smtClean="0">
                <a:solidFill>
                  <a:srgbClr val="002060"/>
                </a:solidFill>
                <a:latin typeface="Calibri" panose="020F0502020204030204" pitchFamily="34" charset="0"/>
                <a:cs typeface="Calibri" panose="020F0502020204030204" pitchFamily="34" charset="0"/>
              </a:rPr>
              <a:t>– our vision</a:t>
            </a:r>
            <a:endParaRPr lang="en-US" sz="2400" b="1" dirty="0">
              <a:solidFill>
                <a:srgbClr val="002060"/>
              </a:solidFill>
              <a:latin typeface="Calibri" panose="020F0502020204030204" pitchFamily="34" charset="0"/>
              <a:cs typeface="Calibri" panose="020F0502020204030204" pitchFamily="34" charset="0"/>
            </a:endParaRPr>
          </a:p>
        </p:txBody>
      </p:sp>
      <p:sp>
        <p:nvSpPr>
          <p:cNvPr id="8" name="Rectangle 7"/>
          <p:cNvSpPr/>
          <p:nvPr/>
        </p:nvSpPr>
        <p:spPr>
          <a:xfrm>
            <a:off x="7452313" y="2109400"/>
            <a:ext cx="1700530" cy="369332"/>
          </a:xfrm>
          <a:prstGeom prst="rect">
            <a:avLst/>
          </a:prstGeom>
        </p:spPr>
        <p:txBody>
          <a:bodyPr wrap="none">
            <a:spAutoFit/>
          </a:bodyPr>
          <a:lstStyle/>
          <a:p>
            <a:r>
              <a:rPr lang="en-US" b="1" dirty="0" smtClean="0">
                <a:solidFill>
                  <a:srgbClr val="002060"/>
                </a:solidFill>
                <a:latin typeface="Calibri" panose="020F0502020204030204" pitchFamily="34" charset="0"/>
                <a:cs typeface="Calibri" panose="020F0502020204030204" pitchFamily="34" charset="0"/>
              </a:rPr>
              <a:t>TOTAL </a:t>
            </a:r>
            <a:r>
              <a:rPr lang="ro-RO" b="1" dirty="0" smtClean="0">
                <a:solidFill>
                  <a:srgbClr val="002060"/>
                </a:solidFill>
                <a:latin typeface="Calibri" panose="020F0502020204030204" pitchFamily="34" charset="0"/>
                <a:cs typeface="Calibri" panose="020F0502020204030204" pitchFamily="34" charset="0"/>
              </a:rPr>
              <a:t>3690 </a:t>
            </a:r>
            <a:r>
              <a:rPr lang="ro-RO" b="1" dirty="0">
                <a:solidFill>
                  <a:srgbClr val="002060"/>
                </a:solidFill>
                <a:latin typeface="Calibri" panose="020F0502020204030204" pitchFamily="34" charset="0"/>
                <a:cs typeface="Calibri" panose="020F0502020204030204" pitchFamily="34" charset="0"/>
              </a:rPr>
              <a:t>km</a:t>
            </a:r>
            <a:r>
              <a:rPr lang="en-US" b="1" dirty="0">
                <a:solidFill>
                  <a:srgbClr val="002060"/>
                </a:solidFill>
                <a:latin typeface="Calibri" panose="020F0502020204030204" pitchFamily="34" charset="0"/>
                <a:cs typeface="Calibri" panose="020F0502020204030204" pitchFamily="34" charset="0"/>
              </a:rPr>
              <a:t> </a:t>
            </a:r>
            <a:endParaRPr lang="en-US" dirty="0"/>
          </a:p>
        </p:txBody>
      </p:sp>
      <p:sp>
        <p:nvSpPr>
          <p:cNvPr id="3" name="TextBox 2"/>
          <p:cNvSpPr txBox="1"/>
          <p:nvPr/>
        </p:nvSpPr>
        <p:spPr>
          <a:xfrm>
            <a:off x="8168278" y="6211669"/>
            <a:ext cx="984565" cy="646331"/>
          </a:xfrm>
          <a:prstGeom prst="rect">
            <a:avLst/>
          </a:prstGeom>
          <a:noFill/>
        </p:spPr>
        <p:txBody>
          <a:bodyPr wrap="none" rtlCol="0">
            <a:spAutoFit/>
          </a:bodyPr>
          <a:lstStyle/>
          <a:p>
            <a:r>
              <a:rPr lang="en-US" dirty="0" smtClean="0">
                <a:solidFill>
                  <a:schemeClr val="bg1"/>
                </a:solidFill>
              </a:rPr>
              <a:t>BLACK </a:t>
            </a:r>
          </a:p>
          <a:p>
            <a:pPr algn="ctr"/>
            <a:r>
              <a:rPr lang="en-US" dirty="0" smtClean="0">
                <a:solidFill>
                  <a:schemeClr val="bg1"/>
                </a:solidFill>
              </a:rPr>
              <a:t>SEA</a:t>
            </a:r>
            <a:endParaRPr lang="en-US" dirty="0">
              <a:solidFill>
                <a:schemeClr val="bg1"/>
              </a:solidFill>
            </a:endParaRPr>
          </a:p>
        </p:txBody>
      </p:sp>
    </p:spTree>
    <p:extLst>
      <p:ext uri="{BB962C8B-B14F-4D97-AF65-F5344CB8AC3E}">
        <p14:creationId xmlns:p14="http://schemas.microsoft.com/office/powerpoint/2010/main" val="24531208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0075"/>
          <a:stretch/>
        </p:blipFill>
        <p:spPr>
          <a:xfrm>
            <a:off x="0" y="1196752"/>
            <a:ext cx="9144000" cy="5518365"/>
          </a:xfrm>
          <a:prstGeom prst="rect">
            <a:avLst/>
          </a:prstGeom>
        </p:spPr>
      </p:pic>
      <p:sp>
        <p:nvSpPr>
          <p:cNvPr id="19" name="Rectangle 18"/>
          <p:cNvSpPr/>
          <p:nvPr/>
        </p:nvSpPr>
        <p:spPr>
          <a:xfrm>
            <a:off x="2210432" y="3069692"/>
            <a:ext cx="4256743" cy="3693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794071" y="6377180"/>
            <a:ext cx="4256743" cy="3693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267744" y="3069692"/>
            <a:ext cx="4256743" cy="369332"/>
          </a:xfrm>
          <a:prstGeom prst="rect">
            <a:avLst/>
          </a:prstGeom>
          <a:noFill/>
        </p:spPr>
        <p:txBody>
          <a:bodyPr wrap="none" rtlCol="0">
            <a:spAutoFit/>
          </a:bodyPr>
          <a:lstStyle/>
          <a:p>
            <a:r>
              <a:rPr lang="en-US" b="1" i="1" dirty="0" smtClean="0">
                <a:solidFill>
                  <a:schemeClr val="bg1"/>
                </a:solidFill>
                <a:latin typeface="Calibri" panose="020F0502020204030204" pitchFamily="34" charset="0"/>
                <a:cs typeface="Calibri" panose="020F0502020204030204" pitchFamily="34" charset="0"/>
              </a:rPr>
              <a:t>B</a:t>
            </a:r>
            <a:r>
              <a:rPr lang="ro-RO" b="1" i="1" dirty="0" smtClean="0">
                <a:solidFill>
                  <a:schemeClr val="bg1"/>
                </a:solidFill>
                <a:latin typeface="Calibri" panose="020F0502020204030204" pitchFamily="34" charset="0"/>
                <a:cs typeface="Calibri" panose="020F0502020204030204" pitchFamily="34" charset="0"/>
              </a:rPr>
              <a:t>udapest</a:t>
            </a:r>
            <a:r>
              <a:rPr lang="en-US" b="1" i="1" dirty="0" smtClean="0">
                <a:solidFill>
                  <a:schemeClr val="bg1"/>
                </a:solidFill>
                <a:latin typeface="Calibri" panose="020F0502020204030204" pitchFamily="34" charset="0"/>
                <a:cs typeface="Calibri" panose="020F0502020204030204" pitchFamily="34" charset="0"/>
              </a:rPr>
              <a:t> – </a:t>
            </a:r>
            <a:r>
              <a:rPr lang="en-US" b="1" i="1" dirty="0" err="1" smtClean="0">
                <a:solidFill>
                  <a:schemeClr val="bg1"/>
                </a:solidFill>
                <a:latin typeface="Calibri" panose="020F0502020204030204" pitchFamily="34" charset="0"/>
                <a:cs typeface="Calibri" panose="020F0502020204030204" pitchFamily="34" charset="0"/>
              </a:rPr>
              <a:t>Bucure</a:t>
            </a:r>
            <a:r>
              <a:rPr lang="ro-RO" b="1" i="1" dirty="0" smtClean="0">
                <a:solidFill>
                  <a:schemeClr val="bg1"/>
                </a:solidFill>
                <a:latin typeface="Calibri" panose="020F0502020204030204" pitchFamily="34" charset="0"/>
                <a:cs typeface="Calibri" panose="020F0502020204030204" pitchFamily="34" charset="0"/>
              </a:rPr>
              <a:t>ș</a:t>
            </a:r>
            <a:r>
              <a:rPr lang="en-US" b="1" i="1" dirty="0" smtClean="0">
                <a:solidFill>
                  <a:schemeClr val="bg1"/>
                </a:solidFill>
                <a:latin typeface="Calibri" panose="020F0502020204030204" pitchFamily="34" charset="0"/>
                <a:cs typeface="Calibri" panose="020F0502020204030204" pitchFamily="34" charset="0"/>
              </a:rPr>
              <a:t>ti – Constanta </a:t>
            </a:r>
            <a:r>
              <a:rPr lang="ro-RO" b="1" i="1" dirty="0" smtClean="0">
                <a:solidFill>
                  <a:schemeClr val="bg1"/>
                </a:solidFill>
                <a:latin typeface="Calibri" panose="020F0502020204030204" pitchFamily="34" charset="0"/>
                <a:cs typeface="Calibri" panose="020F0502020204030204" pitchFamily="34" charset="0"/>
              </a:rPr>
              <a:t>1000</a:t>
            </a:r>
            <a:r>
              <a:rPr lang="en-US" b="1" i="1" dirty="0" smtClean="0">
                <a:solidFill>
                  <a:schemeClr val="bg1"/>
                </a:solidFill>
                <a:latin typeface="Calibri" panose="020F0502020204030204" pitchFamily="34" charset="0"/>
                <a:cs typeface="Calibri" panose="020F0502020204030204" pitchFamily="34" charset="0"/>
              </a:rPr>
              <a:t> km</a:t>
            </a:r>
            <a:endParaRPr lang="en-US" b="1" i="1" dirty="0">
              <a:solidFill>
                <a:schemeClr val="bg1"/>
              </a:solidFill>
              <a:latin typeface="Calibri" panose="020F0502020204030204" pitchFamily="34" charset="0"/>
              <a:cs typeface="Calibri" panose="020F0502020204030204" pitchFamily="34" charset="0"/>
            </a:endParaRPr>
          </a:p>
        </p:txBody>
      </p:sp>
      <p:sp>
        <p:nvSpPr>
          <p:cNvPr id="17" name="TextBox 16"/>
          <p:cNvSpPr txBox="1"/>
          <p:nvPr/>
        </p:nvSpPr>
        <p:spPr>
          <a:xfrm>
            <a:off x="2987824" y="6377180"/>
            <a:ext cx="4052648" cy="369332"/>
          </a:xfrm>
          <a:prstGeom prst="rect">
            <a:avLst/>
          </a:prstGeom>
          <a:noFill/>
        </p:spPr>
        <p:txBody>
          <a:bodyPr wrap="none" rtlCol="0">
            <a:spAutoFit/>
          </a:bodyPr>
          <a:lstStyle/>
          <a:p>
            <a:r>
              <a:rPr lang="en-US" b="1" i="1" dirty="0" smtClean="0">
                <a:latin typeface="Calibri" panose="020F0502020204030204" pitchFamily="34" charset="0"/>
                <a:cs typeface="Calibri" panose="020F0502020204030204" pitchFamily="34" charset="0"/>
              </a:rPr>
              <a:t>Beograd – </a:t>
            </a:r>
            <a:r>
              <a:rPr lang="en-US" b="1" i="1" dirty="0" err="1" smtClean="0">
                <a:latin typeface="Calibri" panose="020F0502020204030204" pitchFamily="34" charset="0"/>
                <a:cs typeface="Calibri" panose="020F0502020204030204" pitchFamily="34" charset="0"/>
              </a:rPr>
              <a:t>Bucure</a:t>
            </a:r>
            <a:r>
              <a:rPr lang="ro-RO" b="1" i="1" dirty="0" smtClean="0">
                <a:latin typeface="Calibri" panose="020F0502020204030204" pitchFamily="34" charset="0"/>
                <a:cs typeface="Calibri" panose="020F0502020204030204" pitchFamily="34" charset="0"/>
              </a:rPr>
              <a:t>ș</a:t>
            </a:r>
            <a:r>
              <a:rPr lang="en-US" b="1" i="1" dirty="0" smtClean="0">
                <a:latin typeface="Calibri" panose="020F0502020204030204" pitchFamily="34" charset="0"/>
                <a:cs typeface="Calibri" panose="020F0502020204030204" pitchFamily="34" charset="0"/>
              </a:rPr>
              <a:t>ti – Constanta 925 km</a:t>
            </a:r>
            <a:endParaRPr lang="en-US" b="1" i="1" dirty="0">
              <a:latin typeface="Calibri" panose="020F0502020204030204" pitchFamily="34" charset="0"/>
              <a:cs typeface="Calibri" panose="020F0502020204030204" pitchFamily="34" charset="0"/>
            </a:endParaRPr>
          </a:p>
        </p:txBody>
      </p:sp>
      <p:sp>
        <p:nvSpPr>
          <p:cNvPr id="23" name="Rectangle 22"/>
          <p:cNvSpPr/>
          <p:nvPr/>
        </p:nvSpPr>
        <p:spPr>
          <a:xfrm>
            <a:off x="0" y="116632"/>
            <a:ext cx="914400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3460" y="116632"/>
            <a:ext cx="9036496" cy="954107"/>
          </a:xfrm>
          <a:prstGeom prst="rect">
            <a:avLst/>
          </a:prstGeom>
          <a:noFill/>
        </p:spPr>
        <p:txBody>
          <a:bodyPr wrap="square" rtlCol="0">
            <a:spAutoFit/>
          </a:bodyPr>
          <a:lstStyle/>
          <a:p>
            <a:pPr algn="ctr"/>
            <a:r>
              <a:rPr lang="ro-RO" sz="2000" b="1" dirty="0" smtClean="0">
                <a:latin typeface="Cambria" panose="02040503050406030204" pitchFamily="18" charset="0"/>
              </a:rPr>
              <a:t>ROMANIA SMART </a:t>
            </a:r>
            <a:r>
              <a:rPr lang="en-US" sz="2000" b="1" dirty="0" smtClean="0">
                <a:latin typeface="Cambria" panose="02040503050406030204" pitchFamily="18" charset="0"/>
              </a:rPr>
              <a:t>RAILWAY </a:t>
            </a:r>
            <a:r>
              <a:rPr lang="ro-RO" sz="2000" b="1" dirty="0" smtClean="0">
                <a:latin typeface="Cambria" panose="02040503050406030204" pitchFamily="18" charset="0"/>
              </a:rPr>
              <a:t>TRANSIT CONCEPT</a:t>
            </a:r>
          </a:p>
          <a:p>
            <a:pPr algn="ctr"/>
            <a:r>
              <a:rPr lang="ro-RO" sz="2000" b="1" dirty="0" smtClean="0">
                <a:latin typeface="Cambria" panose="02040503050406030204" pitchFamily="18" charset="0"/>
              </a:rPr>
              <a:t>(BEOGRAD</a:t>
            </a:r>
            <a:r>
              <a:rPr lang="en-US" sz="2000" b="1" dirty="0" smtClean="0">
                <a:latin typeface="Cambria" panose="02040503050406030204" pitchFamily="18" charset="0"/>
              </a:rPr>
              <a:t> AND</a:t>
            </a:r>
            <a:r>
              <a:rPr lang="ro-RO" sz="2000" b="1" dirty="0" smtClean="0">
                <a:latin typeface="Cambria" panose="02040503050406030204" pitchFamily="18" charset="0"/>
              </a:rPr>
              <a:t> BUDAPEST ARE NOW BLACK SEA PORTS)</a:t>
            </a:r>
          </a:p>
          <a:p>
            <a:endParaRPr lang="en-US" sz="1600" dirty="0"/>
          </a:p>
        </p:txBody>
      </p:sp>
    </p:spTree>
    <p:extLst>
      <p:ext uri="{BB962C8B-B14F-4D97-AF65-F5344CB8AC3E}">
        <p14:creationId xmlns:p14="http://schemas.microsoft.com/office/powerpoint/2010/main" val="16977161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rian.olteanu\Desktop\identitate\foi_antet\logo_antet\logo_antet_MT.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325" y="126424"/>
            <a:ext cx="5446640" cy="1132533"/>
          </a:xfrm>
          <a:prstGeom prst="roundRect">
            <a:avLst>
              <a:gd name="adj" fmla="val 8594"/>
            </a:avLst>
          </a:prstGeom>
          <a:noFill/>
          <a:ln>
            <a:noFill/>
          </a:ln>
          <a:effectLst>
            <a:reflection blurRad="12700" stA="38000" endPos="28000" dist="5000" dir="5400000" sy="-100000" algn="bl" rotWithShape="0"/>
          </a:effectLst>
        </p:spPr>
      </p:pic>
      <p:sp>
        <p:nvSpPr>
          <p:cNvPr id="5" name="TextBox 4"/>
          <p:cNvSpPr txBox="1"/>
          <p:nvPr/>
        </p:nvSpPr>
        <p:spPr>
          <a:xfrm>
            <a:off x="197010" y="1627740"/>
            <a:ext cx="8786188" cy="646331"/>
          </a:xfrm>
          <a:prstGeom prst="rect">
            <a:avLst/>
          </a:prstGeom>
          <a:solidFill>
            <a:schemeClr val="accent1"/>
          </a:solidFill>
        </p:spPr>
        <p:txBody>
          <a:bodyPr wrap="square" rtlCol="0">
            <a:spAutoFit/>
          </a:bodyPr>
          <a:lstStyle/>
          <a:p>
            <a:pPr algn="ctr" defTabSz="457200"/>
            <a:r>
              <a:rPr lang="ro-RO" sz="3600" b="1" dirty="0" err="1" smtClean="0">
                <a:solidFill>
                  <a:prstClr val="white"/>
                </a:solidFill>
                <a:latin typeface="Cambria" panose="02040503050406030204" pitchFamily="18" charset="0"/>
              </a:rPr>
              <a:t>Thank</a:t>
            </a:r>
            <a:r>
              <a:rPr lang="ro-RO" sz="3600" b="1" dirty="0" smtClean="0">
                <a:solidFill>
                  <a:prstClr val="white"/>
                </a:solidFill>
                <a:latin typeface="Cambria" panose="02040503050406030204" pitchFamily="18" charset="0"/>
              </a:rPr>
              <a:t> </a:t>
            </a:r>
            <a:r>
              <a:rPr lang="ro-RO" sz="3600" b="1" dirty="0" err="1" smtClean="0">
                <a:solidFill>
                  <a:prstClr val="white"/>
                </a:solidFill>
                <a:latin typeface="Cambria" panose="02040503050406030204" pitchFamily="18" charset="0"/>
              </a:rPr>
              <a:t>you</a:t>
            </a:r>
            <a:r>
              <a:rPr lang="ro-RO" sz="3600" b="1" dirty="0" smtClean="0">
                <a:solidFill>
                  <a:prstClr val="white"/>
                </a:solidFill>
                <a:latin typeface="Cambria" panose="02040503050406030204" pitchFamily="18" charset="0"/>
              </a:rPr>
              <a:t>!</a:t>
            </a:r>
          </a:p>
        </p:txBody>
      </p:sp>
      <p:pic>
        <p:nvPicPr>
          <p:cNvPr id="9"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66100" y="262249"/>
            <a:ext cx="977900" cy="78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6"/>
          <a:stretch>
            <a:fillRect/>
          </a:stretch>
        </p:blipFill>
        <p:spPr>
          <a:xfrm>
            <a:off x="1169224" y="2291125"/>
            <a:ext cx="6841760" cy="4566875"/>
          </a:xfrm>
          <a:prstGeom prst="rect">
            <a:avLst/>
          </a:prstGeom>
        </p:spPr>
      </p:pic>
    </p:spTree>
    <p:extLst>
      <p:ext uri="{BB962C8B-B14F-4D97-AF65-F5344CB8AC3E}">
        <p14:creationId xmlns:p14="http://schemas.microsoft.com/office/powerpoint/2010/main" val="29221439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5984" y="0"/>
            <a:ext cx="9144000" cy="2016224"/>
          </a:xfrm>
          <a:prstGeom prst="rect">
            <a:avLst/>
          </a:prstGeom>
          <a:solidFill>
            <a:srgbClr val="0070C0"/>
          </a:solidFill>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ro-RO" sz="4000" dirty="0" smtClean="0">
                <a:solidFill>
                  <a:schemeClr val="bg1"/>
                </a:solidFill>
                <a:effectLst/>
                <a:latin typeface="+mn-lt"/>
                <a:cs typeface="Arabic Typesetting" panose="03020402040406030203" pitchFamily="66" charset="-78"/>
              </a:rPr>
              <a:t>The National </a:t>
            </a:r>
            <a:r>
              <a:rPr lang="en-GB" sz="4000" dirty="0" smtClean="0">
                <a:solidFill>
                  <a:schemeClr val="bg1"/>
                </a:solidFill>
                <a:effectLst/>
                <a:latin typeface="+mn-lt"/>
                <a:cs typeface="Arabic Typesetting" panose="03020402040406030203" pitchFamily="66" charset="-78"/>
              </a:rPr>
              <a:t>Model</a:t>
            </a:r>
            <a:r>
              <a:rPr lang="ro-RO" sz="4000" dirty="0">
                <a:solidFill>
                  <a:schemeClr val="bg1"/>
                </a:solidFill>
                <a:effectLst/>
                <a:latin typeface="+mn-lt"/>
                <a:cs typeface="Arabic Typesetting" panose="03020402040406030203" pitchFamily="66" charset="-78"/>
              </a:rPr>
              <a:t> </a:t>
            </a:r>
            <a:r>
              <a:rPr lang="ro-RO" sz="4000" dirty="0" smtClean="0">
                <a:solidFill>
                  <a:schemeClr val="bg1"/>
                </a:solidFill>
                <a:effectLst/>
                <a:latin typeface="+mn-lt"/>
                <a:cs typeface="Arabic Typesetting" panose="03020402040406030203" pitchFamily="66" charset="-78"/>
              </a:rPr>
              <a:t>of</a:t>
            </a:r>
            <a:r>
              <a:rPr lang="en-GB" sz="4000" dirty="0" smtClean="0">
                <a:solidFill>
                  <a:schemeClr val="bg1"/>
                </a:solidFill>
                <a:effectLst/>
                <a:latin typeface="+mn-lt"/>
                <a:cs typeface="Arabic Typesetting" panose="03020402040406030203" pitchFamily="66" charset="-78"/>
              </a:rPr>
              <a:t> Transport</a:t>
            </a:r>
            <a:endParaRPr lang="ro-RO" sz="4000" dirty="0" smtClean="0">
              <a:solidFill>
                <a:schemeClr val="bg1"/>
              </a:solidFill>
              <a:effectLst/>
              <a:latin typeface="+mn-lt"/>
              <a:cs typeface="Arabic Typesetting" panose="03020402040406030203" pitchFamily="66" charset="-78"/>
            </a:endParaRPr>
          </a:p>
          <a:p>
            <a:pPr algn="ctr"/>
            <a:r>
              <a:rPr lang="ro-RO" sz="4000" dirty="0" smtClean="0">
                <a:solidFill>
                  <a:schemeClr val="bg1"/>
                </a:solidFill>
                <a:effectLst/>
                <a:latin typeface="+mn-lt"/>
                <a:cs typeface="Arabic Typesetting" panose="03020402040406030203" pitchFamily="66" charset="-78"/>
              </a:rPr>
              <a:t>(MNT)</a:t>
            </a:r>
            <a:endParaRPr lang="en-GB" sz="4000" dirty="0">
              <a:solidFill>
                <a:schemeClr val="bg1"/>
              </a:solidFill>
              <a:effectLst/>
              <a:latin typeface="+mn-lt"/>
              <a:cs typeface="Arabic Typesetting" panose="03020402040406030203" pitchFamily="66" charset="-78"/>
            </a:endParaRPr>
          </a:p>
        </p:txBody>
      </p:sp>
      <p:pic>
        <p:nvPicPr>
          <p:cNvPr id="1026" name="Picture 2" descr="http://ec.europa.eu/programmes/horizon2020/sites/horizon2020/files/styles/h2020_large/public/EU%20air%20routes.jpg?itok=RqX5IqY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603" y="1700808"/>
            <a:ext cx="5404825" cy="540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0540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23220"/>
          </a:xfrm>
          <a:prstGeom prst="rect">
            <a:avLst/>
          </a:prstGeom>
          <a:solidFill>
            <a:srgbClr val="0070C0"/>
          </a:solidFill>
        </p:spPr>
        <p:txBody>
          <a:bodyPr wrap="square" rtlCol="0">
            <a:spAutoFit/>
          </a:bodyPr>
          <a:lstStyle/>
          <a:p>
            <a:pPr algn="ctr"/>
            <a:r>
              <a:rPr lang="ro-RO" sz="2800" b="1" dirty="0" smtClean="0">
                <a:solidFill>
                  <a:schemeClr val="bg1"/>
                </a:solidFill>
                <a:effectLst>
                  <a:outerShdw blurRad="38100" dist="38100" dir="2700000" algn="tl">
                    <a:srgbClr val="000000">
                      <a:alpha val="43137"/>
                    </a:srgbClr>
                  </a:outerShdw>
                </a:effectLst>
                <a:cs typeface="Arabic Typesetting" panose="03020402040406030203" pitchFamily="66" charset="-78"/>
              </a:rPr>
              <a:t>The National Model of Tranport</a:t>
            </a:r>
            <a:r>
              <a:rPr lang="en-GB" sz="2800" b="1" dirty="0" smtClean="0">
                <a:solidFill>
                  <a:schemeClr val="bg1"/>
                </a:solidFill>
                <a:effectLst>
                  <a:outerShdw blurRad="38100" dist="38100" dir="2700000" algn="tl">
                    <a:srgbClr val="000000">
                      <a:alpha val="43137"/>
                    </a:srgbClr>
                  </a:outerShdw>
                </a:effectLst>
                <a:cs typeface="Arabic Typesetting" panose="03020402040406030203" pitchFamily="66" charset="-78"/>
              </a:rPr>
              <a:t>– </a:t>
            </a:r>
            <a:r>
              <a:rPr lang="en-GB" sz="2800" b="1" dirty="0" err="1" smtClean="0">
                <a:solidFill>
                  <a:schemeClr val="bg1"/>
                </a:solidFill>
                <a:effectLst>
                  <a:outerShdw blurRad="38100" dist="38100" dir="2700000" algn="tl">
                    <a:srgbClr val="000000">
                      <a:alpha val="43137"/>
                    </a:srgbClr>
                  </a:outerShdw>
                </a:effectLst>
                <a:cs typeface="Arabic Typesetting" panose="03020402040406030203" pitchFamily="66" charset="-78"/>
              </a:rPr>
              <a:t>Structu</a:t>
            </a:r>
            <a:r>
              <a:rPr lang="ro-RO" sz="2800" b="1" dirty="0" smtClean="0">
                <a:solidFill>
                  <a:schemeClr val="bg1"/>
                </a:solidFill>
                <a:effectLst>
                  <a:outerShdw blurRad="38100" dist="38100" dir="2700000" algn="tl">
                    <a:srgbClr val="000000">
                      <a:alpha val="43137"/>
                    </a:srgbClr>
                  </a:outerShdw>
                </a:effectLst>
                <a:cs typeface="Arabic Typesetting" panose="03020402040406030203" pitchFamily="66" charset="-78"/>
              </a:rPr>
              <a:t>re</a:t>
            </a:r>
            <a:endParaRPr lang="en-GB" sz="3600" b="1" dirty="0">
              <a:solidFill>
                <a:schemeClr val="bg1"/>
              </a:solidFill>
              <a:effectLst>
                <a:outerShdw blurRad="38100" dist="38100" dir="2700000" algn="tl">
                  <a:srgbClr val="000000">
                    <a:alpha val="43137"/>
                  </a:srgbClr>
                </a:outerShdw>
              </a:effectLst>
              <a:cs typeface="Arabic Typesetting" panose="03020402040406030203" pitchFamily="66" charset="-78"/>
            </a:endParaRPr>
          </a:p>
        </p:txBody>
      </p:sp>
      <p:pic>
        <p:nvPicPr>
          <p:cNvPr id="1026" name="Picture 2" descr="C:\Users\User\Desktop\05.09.2014 Prezentare ppt Ministru\MN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692696"/>
            <a:ext cx="8640961" cy="61206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28384" y="2492896"/>
            <a:ext cx="633507" cy="369332"/>
          </a:xfrm>
          <a:prstGeom prst="rect">
            <a:avLst/>
          </a:prstGeom>
          <a:noFill/>
        </p:spPr>
        <p:txBody>
          <a:bodyPr wrap="none" rtlCol="0">
            <a:spAutoFit/>
          </a:bodyPr>
          <a:lstStyle/>
          <a:p>
            <a:r>
              <a:rPr lang="en-US" dirty="0" smtClean="0"/>
              <a:t>NPV</a:t>
            </a:r>
            <a:endParaRPr lang="en-US" dirty="0"/>
          </a:p>
        </p:txBody>
      </p:sp>
      <p:sp>
        <p:nvSpPr>
          <p:cNvPr id="5" name="TextBox 4"/>
          <p:cNvSpPr txBox="1"/>
          <p:nvPr/>
        </p:nvSpPr>
        <p:spPr>
          <a:xfrm>
            <a:off x="8028384" y="4293096"/>
            <a:ext cx="667170" cy="369332"/>
          </a:xfrm>
          <a:prstGeom prst="rect">
            <a:avLst/>
          </a:prstGeom>
          <a:noFill/>
        </p:spPr>
        <p:txBody>
          <a:bodyPr wrap="none" rtlCol="0">
            <a:spAutoFit/>
          </a:bodyPr>
          <a:lstStyle/>
          <a:p>
            <a:r>
              <a:rPr lang="en-US" dirty="0" smtClean="0"/>
              <a:t>EIRR</a:t>
            </a:r>
            <a:endParaRPr lang="en-US" dirty="0"/>
          </a:p>
        </p:txBody>
      </p:sp>
      <p:sp>
        <p:nvSpPr>
          <p:cNvPr id="6" name="TextBox 5"/>
          <p:cNvSpPr txBox="1"/>
          <p:nvPr/>
        </p:nvSpPr>
        <p:spPr>
          <a:xfrm>
            <a:off x="8011552" y="6237312"/>
            <a:ext cx="623889" cy="369332"/>
          </a:xfrm>
          <a:prstGeom prst="rect">
            <a:avLst/>
          </a:prstGeom>
          <a:noFill/>
        </p:spPr>
        <p:txBody>
          <a:bodyPr wrap="none" rtlCol="0">
            <a:spAutoFit/>
          </a:bodyPr>
          <a:lstStyle/>
          <a:p>
            <a:r>
              <a:rPr lang="en-US" smtClean="0"/>
              <a:t>CBR</a:t>
            </a:r>
            <a:endParaRPr lang="en-US" dirty="0"/>
          </a:p>
        </p:txBody>
      </p:sp>
    </p:spTree>
    <p:extLst>
      <p:ext uri="{BB962C8B-B14F-4D97-AF65-F5344CB8AC3E}">
        <p14:creationId xmlns:p14="http://schemas.microsoft.com/office/powerpoint/2010/main" val="15241153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5760"/>
            <a:ext cx="9144000" cy="634082"/>
          </a:xfrm>
        </p:spPr>
        <p:txBody>
          <a:bodyPr>
            <a:noAutofit/>
          </a:bodyPr>
          <a:lstStyle/>
          <a:p>
            <a:r>
              <a:rPr lang="en-US" sz="4500" dirty="0">
                <a:solidFill>
                  <a:schemeClr val="tx1"/>
                </a:solidFill>
                <a:latin typeface="Arabic Typesetting" panose="03020402040406030203" pitchFamily="66" charset="-78"/>
                <a:cs typeface="Arabic Typesetting" panose="03020402040406030203" pitchFamily="66" charset="-78"/>
              </a:rPr>
              <a:t>Sector </a:t>
            </a:r>
            <a:r>
              <a:rPr lang="en-US" sz="4500" dirty="0" err="1">
                <a:solidFill>
                  <a:schemeClr val="tx1"/>
                </a:solidFill>
                <a:latin typeface="Arabic Typesetting" panose="03020402040406030203" pitchFamily="66" charset="-78"/>
                <a:cs typeface="Arabic Typesetting" panose="03020402040406030203" pitchFamily="66" charset="-78"/>
              </a:rPr>
              <a:t>feroviar</a:t>
            </a:r>
            <a:r>
              <a:rPr lang="en-US" sz="4500" dirty="0">
                <a:solidFill>
                  <a:schemeClr val="tx1"/>
                </a:solidFill>
                <a:latin typeface="Arabic Typesetting" panose="03020402040406030203" pitchFamily="66" charset="-78"/>
                <a:cs typeface="Arabic Typesetting" panose="03020402040406030203" pitchFamily="66" charset="-78"/>
              </a:rPr>
              <a:t> – </a:t>
            </a:r>
            <a:r>
              <a:rPr lang="en-US" sz="4500" dirty="0" err="1" smtClean="0">
                <a:solidFill>
                  <a:schemeClr val="tx1"/>
                </a:solidFill>
                <a:latin typeface="Arabic Typesetting" panose="03020402040406030203" pitchFamily="66" charset="-78"/>
                <a:cs typeface="Arabic Typesetting" panose="03020402040406030203" pitchFamily="66" charset="-78"/>
              </a:rPr>
              <a:t>Coridoare</a:t>
            </a:r>
            <a:r>
              <a:rPr lang="en-US" sz="4500" dirty="0" smtClean="0">
                <a:solidFill>
                  <a:schemeClr val="tx1"/>
                </a:solidFill>
                <a:latin typeface="Arabic Typesetting" panose="03020402040406030203" pitchFamily="66" charset="-78"/>
                <a:cs typeface="Arabic Typesetting" panose="03020402040406030203" pitchFamily="66" charset="-78"/>
              </a:rPr>
              <a:t> de </a:t>
            </a:r>
            <a:r>
              <a:rPr lang="en-US" sz="4500" dirty="0" err="1" smtClean="0">
                <a:solidFill>
                  <a:schemeClr val="tx1"/>
                </a:solidFill>
                <a:latin typeface="Arabic Typesetting" panose="03020402040406030203" pitchFamily="66" charset="-78"/>
                <a:cs typeface="Arabic Typesetting" panose="03020402040406030203" pitchFamily="66" charset="-78"/>
              </a:rPr>
              <a:t>Conectivitate</a:t>
            </a:r>
            <a:r>
              <a:rPr lang="en-US" sz="4500" dirty="0" smtClean="0">
                <a:solidFill>
                  <a:schemeClr val="tx1"/>
                </a:solidFill>
                <a:latin typeface="Arabic Typesetting" panose="03020402040406030203" pitchFamily="66" charset="-78"/>
                <a:cs typeface="Arabic Typesetting" panose="03020402040406030203" pitchFamily="66" charset="-78"/>
              </a:rPr>
              <a:t> </a:t>
            </a:r>
            <a:r>
              <a:rPr lang="en-US" sz="4500" dirty="0" err="1" smtClean="0">
                <a:solidFill>
                  <a:schemeClr val="tx1"/>
                </a:solidFill>
                <a:latin typeface="Arabic Typesetting" panose="03020402040406030203" pitchFamily="66" charset="-78"/>
                <a:cs typeface="Arabic Typesetting" panose="03020402040406030203" pitchFamily="66" charset="-78"/>
              </a:rPr>
              <a:t>Nationala</a:t>
            </a:r>
            <a:endParaRPr lang="en-GB" sz="4500" dirty="0">
              <a:solidFill>
                <a:schemeClr val="tx1"/>
              </a:solidFill>
              <a:latin typeface="Arabic Typesetting" panose="03020402040406030203" pitchFamily="66" charset="-78"/>
              <a:cs typeface="Arabic Typesetting" panose="03020402040406030203" pitchFamily="66" charset="-78"/>
            </a:endParaRP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609600"/>
            <a:ext cx="7772400" cy="6096000"/>
          </a:xfrm>
        </p:spPr>
      </p:pic>
    </p:spTree>
    <p:extLst>
      <p:ext uri="{BB962C8B-B14F-4D97-AF65-F5344CB8AC3E}">
        <p14:creationId xmlns:p14="http://schemas.microsoft.com/office/powerpoint/2010/main" val="9489699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23220"/>
          </a:xfrm>
          <a:prstGeom prst="rect">
            <a:avLst/>
          </a:prstGeom>
          <a:solidFill>
            <a:srgbClr val="0070C0"/>
          </a:solidFill>
        </p:spPr>
        <p:txBody>
          <a:bodyPr wrap="square" rtlCol="0">
            <a:spAutoFit/>
          </a:bodyPr>
          <a:lstStyle/>
          <a:p>
            <a:pPr algn="ctr"/>
            <a:r>
              <a:rPr lang="ro-RO" sz="2800" b="1" dirty="0" smtClean="0">
                <a:solidFill>
                  <a:schemeClr val="bg1"/>
                </a:solidFill>
                <a:effectLst>
                  <a:outerShdw blurRad="38100" dist="38100" dir="2700000" algn="tl">
                    <a:srgbClr val="000000">
                      <a:alpha val="43137"/>
                    </a:srgbClr>
                  </a:outerShdw>
                </a:effectLst>
                <a:cs typeface="Arabic Typesetting" panose="03020402040406030203" pitchFamily="66" charset="-78"/>
              </a:rPr>
              <a:t>The National Model of Tranport</a:t>
            </a:r>
            <a:r>
              <a:rPr lang="en-GB" sz="2800" b="1" dirty="0" smtClean="0">
                <a:solidFill>
                  <a:schemeClr val="bg1"/>
                </a:solidFill>
                <a:effectLst>
                  <a:outerShdw blurRad="38100" dist="38100" dir="2700000" algn="tl">
                    <a:srgbClr val="000000">
                      <a:alpha val="43137"/>
                    </a:srgbClr>
                  </a:outerShdw>
                </a:effectLst>
                <a:cs typeface="Arabic Typesetting" panose="03020402040406030203" pitchFamily="66" charset="-78"/>
              </a:rPr>
              <a:t>– </a:t>
            </a:r>
            <a:r>
              <a:rPr lang="en-GB" sz="2800" b="1" dirty="0" err="1" smtClean="0">
                <a:solidFill>
                  <a:schemeClr val="bg1"/>
                </a:solidFill>
                <a:effectLst>
                  <a:outerShdw blurRad="38100" dist="38100" dir="2700000" algn="tl">
                    <a:srgbClr val="000000">
                      <a:alpha val="43137"/>
                    </a:srgbClr>
                  </a:outerShdw>
                </a:effectLst>
                <a:cs typeface="Arabic Typesetting" panose="03020402040406030203" pitchFamily="66" charset="-78"/>
              </a:rPr>
              <a:t>Structu</a:t>
            </a:r>
            <a:r>
              <a:rPr lang="ro-RO" sz="2800" b="1" dirty="0" smtClean="0">
                <a:solidFill>
                  <a:schemeClr val="bg1"/>
                </a:solidFill>
                <a:effectLst>
                  <a:outerShdw blurRad="38100" dist="38100" dir="2700000" algn="tl">
                    <a:srgbClr val="000000">
                      <a:alpha val="43137"/>
                    </a:srgbClr>
                  </a:outerShdw>
                </a:effectLst>
                <a:cs typeface="Arabic Typesetting" panose="03020402040406030203" pitchFamily="66" charset="-78"/>
              </a:rPr>
              <a:t>re</a:t>
            </a:r>
            <a:endParaRPr lang="en-GB" sz="3600" b="1" dirty="0">
              <a:solidFill>
                <a:schemeClr val="bg1"/>
              </a:solidFill>
              <a:effectLst>
                <a:outerShdw blurRad="38100" dist="38100" dir="2700000" algn="tl">
                  <a:srgbClr val="000000">
                    <a:alpha val="43137"/>
                  </a:srgbClr>
                </a:outerShdw>
              </a:effectLst>
              <a:cs typeface="Arabic Typesetting" panose="03020402040406030203" pitchFamily="66" charset="-78"/>
            </a:endParaRPr>
          </a:p>
        </p:txBody>
      </p:sp>
      <p:pic>
        <p:nvPicPr>
          <p:cNvPr id="2" name="Picture 1"/>
          <p:cNvPicPr>
            <a:picLocks noChangeAspect="1"/>
          </p:cNvPicPr>
          <p:nvPr/>
        </p:nvPicPr>
        <p:blipFill>
          <a:blip r:embed="rId3"/>
          <a:stretch>
            <a:fillRect/>
          </a:stretch>
        </p:blipFill>
        <p:spPr>
          <a:xfrm>
            <a:off x="1023787" y="836712"/>
            <a:ext cx="7096426" cy="5184576"/>
          </a:xfrm>
          <a:prstGeom prst="rect">
            <a:avLst/>
          </a:prstGeom>
        </p:spPr>
      </p:pic>
    </p:spTree>
    <p:extLst>
      <p:ext uri="{BB962C8B-B14F-4D97-AF65-F5344CB8AC3E}">
        <p14:creationId xmlns:p14="http://schemas.microsoft.com/office/powerpoint/2010/main" val="8909029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2"/>
          <a:srcRect t="22102" r="29213" b="13767"/>
          <a:stretch/>
        </p:blipFill>
        <p:spPr>
          <a:xfrm>
            <a:off x="0" y="1"/>
            <a:ext cx="9210261" cy="4691270"/>
          </a:xfrm>
          <a:prstGeom prst="rect">
            <a:avLst/>
          </a:prstGeom>
        </p:spPr>
      </p:pic>
      <p:pic>
        <p:nvPicPr>
          <p:cNvPr id="5" name="Picture 4"/>
          <p:cNvPicPr>
            <a:picLocks noChangeAspect="1"/>
          </p:cNvPicPr>
          <p:nvPr/>
        </p:nvPicPr>
        <p:blipFill rotWithShape="1">
          <a:blip r:embed="rId3"/>
          <a:srcRect l="1620" t="56657" r="31056" b="10643"/>
          <a:stretch/>
        </p:blipFill>
        <p:spPr>
          <a:xfrm>
            <a:off x="0" y="4691271"/>
            <a:ext cx="9144000" cy="2259494"/>
          </a:xfrm>
          <a:prstGeom prst="rect">
            <a:avLst/>
          </a:prstGeom>
        </p:spPr>
      </p:pic>
    </p:spTree>
    <p:extLst>
      <p:ext uri="{BB962C8B-B14F-4D97-AF65-F5344CB8AC3E}">
        <p14:creationId xmlns:p14="http://schemas.microsoft.com/office/powerpoint/2010/main" val="35786665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0" y="-27384"/>
            <a:ext cx="9144000" cy="576064"/>
          </a:xfrm>
          <a:solidFill>
            <a:srgbClr val="0070C0"/>
          </a:solidFill>
        </p:spPr>
        <p:txBody>
          <a:bodyPr>
            <a:noAutofit/>
          </a:bodyPr>
          <a:lstStyle/>
          <a:p>
            <a:pPr algn="ctr"/>
            <a:r>
              <a:rPr lang="ro-RO" sz="2400" b="1" dirty="0" smtClean="0">
                <a:solidFill>
                  <a:schemeClr val="bg1"/>
                </a:solidFill>
                <a:latin typeface="+mn-lt"/>
                <a:cs typeface="Arabic Typesetting" panose="03020402040406030203" pitchFamily="66" charset="-78"/>
              </a:rPr>
              <a:t>The railway sector </a:t>
            </a:r>
            <a:r>
              <a:rPr lang="en-GB" sz="2400" b="1" dirty="0" smtClean="0">
                <a:solidFill>
                  <a:schemeClr val="bg1"/>
                </a:solidFill>
                <a:latin typeface="+mn-lt"/>
                <a:cs typeface="Arabic Typesetting" panose="03020402040406030203" pitchFamily="66" charset="-78"/>
              </a:rPr>
              <a:t>– </a:t>
            </a:r>
            <a:r>
              <a:rPr lang="ro-RO" sz="2400" b="1" dirty="0" smtClean="0">
                <a:solidFill>
                  <a:schemeClr val="bg1"/>
                </a:solidFill>
                <a:latin typeface="+mn-lt"/>
                <a:cs typeface="Arabic Typesetting" panose="03020402040406030203" pitchFamily="66" charset="-78"/>
              </a:rPr>
              <a:t>actual stage</a:t>
            </a:r>
            <a:endParaRPr lang="en-GB" sz="2400" b="1" dirty="0">
              <a:solidFill>
                <a:schemeClr val="bg1"/>
              </a:solidFill>
              <a:latin typeface="+mn-lt"/>
              <a:cs typeface="Arabic Typesetting" panose="03020402040406030203" pitchFamily="66" charset="-78"/>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85839"/>
            <a:ext cx="8820342"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8117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12683</TotalTime>
  <Words>567</Words>
  <Application>Microsoft Office PowerPoint</Application>
  <PresentationFormat>On-screen Show (4:3)</PresentationFormat>
  <Paragraphs>156</Paragraphs>
  <Slides>32</Slides>
  <Notes>6</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32</vt:i4>
      </vt:variant>
    </vt:vector>
  </HeadingPairs>
  <TitlesOfParts>
    <vt:vector size="46" baseType="lpstr">
      <vt:lpstr>Arabic Typesetting</vt:lpstr>
      <vt:lpstr>Arial</vt:lpstr>
      <vt:lpstr>Calibri</vt:lpstr>
      <vt:lpstr>Cambria</vt:lpstr>
      <vt:lpstr>Century Gothic</vt:lpstr>
      <vt:lpstr>Lucida Sans Unicode</vt:lpstr>
      <vt:lpstr>Times New Roman</vt:lpstr>
      <vt:lpstr>Trebuchet MS</vt:lpstr>
      <vt:lpstr>Verdana</vt:lpstr>
      <vt:lpstr>Wingdings 2</vt:lpstr>
      <vt:lpstr>Wingdings 3</vt:lpstr>
      <vt:lpstr>Concourse</vt:lpstr>
      <vt:lpstr>Slice</vt:lpstr>
      <vt:lpstr>CorelDRAW</vt:lpstr>
      <vt:lpstr>PowerPoint Presentation</vt:lpstr>
      <vt:lpstr>PowerPoint Presentation</vt:lpstr>
      <vt:lpstr>PowerPoint Presentation</vt:lpstr>
      <vt:lpstr>PowerPoint Presentation</vt:lpstr>
      <vt:lpstr>PowerPoint Presentation</vt:lpstr>
      <vt:lpstr>Sector feroviar – Coridoare de Conectivitate Nationala</vt:lpstr>
      <vt:lpstr>PowerPoint Presentation</vt:lpstr>
      <vt:lpstr>PowerPoint Presentation</vt:lpstr>
      <vt:lpstr>The railway sector – actual stage</vt:lpstr>
      <vt:lpstr>PowerPoint Presentation</vt:lpstr>
      <vt:lpstr>PowerPoint Presentation</vt:lpstr>
      <vt:lpstr>PowerPoint Presentation</vt:lpstr>
      <vt:lpstr>PowerPoint Presentation</vt:lpstr>
      <vt:lpstr>Average speed (commercial speed) between Bucharest and the main cities of the Country</vt:lpstr>
      <vt:lpstr>PowerPoint Presentation</vt:lpstr>
      <vt:lpstr>PowerPoint Presentation</vt:lpstr>
      <vt:lpstr>PowerPoint Presentation</vt:lpstr>
      <vt:lpstr>PowerPoint Presentation</vt:lpstr>
      <vt:lpstr>Bucuresti – Constanta: 225 km – 110 min, circulation speed 160 km/h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Planul General de Transport</dc:title>
  <dc:creator>User</dc:creator>
  <cp:lastModifiedBy>Robert</cp:lastModifiedBy>
  <cp:revision>546</cp:revision>
  <cp:lastPrinted>2017-04-03T03:14:10Z</cp:lastPrinted>
  <dcterms:created xsi:type="dcterms:W3CDTF">2014-09-05T10:30:07Z</dcterms:created>
  <dcterms:modified xsi:type="dcterms:W3CDTF">2017-11-24T10:48:14Z</dcterms:modified>
</cp:coreProperties>
</file>