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530" r:id="rId2"/>
    <p:sldId id="538" r:id="rId3"/>
    <p:sldId id="532" r:id="rId4"/>
    <p:sldId id="262" r:id="rId5"/>
    <p:sldId id="527" r:id="rId6"/>
    <p:sldId id="528" r:id="rId7"/>
    <p:sldId id="529" r:id="rId8"/>
    <p:sldId id="533" r:id="rId9"/>
    <p:sldId id="534" r:id="rId10"/>
    <p:sldId id="526" r:id="rId11"/>
    <p:sldId id="535" r:id="rId12"/>
    <p:sldId id="536" r:id="rId13"/>
    <p:sldId id="537" r:id="rId14"/>
    <p:sldId id="525" r:id="rId15"/>
    <p:sldId id="53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3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263840"/>
    <a:srgbClr val="45A7B1"/>
    <a:srgbClr val="3D949D"/>
    <a:srgbClr val="62B9C2"/>
    <a:srgbClr val="45A7B2"/>
    <a:srgbClr val="009999"/>
    <a:srgbClr val="00CC99"/>
    <a:srgbClr val="1F4E78"/>
    <a:srgbClr val="549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94" autoAdjust="0"/>
    <p:restoredTop sz="92024"/>
  </p:normalViewPr>
  <p:slideViewPr>
    <p:cSldViewPr snapToGrid="0" snapToObjects="1">
      <p:cViewPr varScale="1">
        <p:scale>
          <a:sx n="87" d="100"/>
          <a:sy n="87" d="100"/>
        </p:scale>
        <p:origin x="-115" y="-120"/>
      </p:cViewPr>
      <p:guideLst>
        <p:guide orient="horz" pos="19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8B611-6E2C-3946-A359-00CD32BF33EF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1E017-1911-9840-BFDC-3EDEB19D2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35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E017-1911-9840-BFDC-3EDEB19D26E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028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E017-1911-9840-BFDC-3EDEB19D26E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52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E017-1911-9840-BFDC-3EDEB19D26E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9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E017-1911-9840-BFDC-3EDEB19D26E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753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E017-1911-9840-BFDC-3EDEB19D26E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278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E017-1911-9840-BFDC-3EDEB19D26E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923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28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206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11652053" y="6626329"/>
            <a:ext cx="150682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fld id="{42C328C1-A84F-4A39-A664-DBA00541A8C6}" type="slidenum">
              <a:rPr lang="en-US" sz="1000" baseline="0" smtClean="0">
                <a:solidFill>
                  <a:schemeClr val="accent6"/>
                </a:solidFill>
                <a:latin typeface="+mn-lt"/>
              </a:rPr>
              <a:pPr/>
              <a:t>‹#›</a:t>
            </a:fld>
            <a:endParaRPr lang="en-US" sz="1000" baseline="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5" name="doc id" hidden="1"/>
          <p:cNvSpPr txBox="1">
            <a:spLocks noChangeArrowheads="1"/>
          </p:cNvSpPr>
          <p:nvPr userDrawn="1"/>
        </p:nvSpPr>
        <p:spPr bwMode="white">
          <a:xfrm>
            <a:off x="11026102" y="37255"/>
            <a:ext cx="863529" cy="11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 lang="x-none"/>
            </a:pPr>
            <a:endParaRPr lang="en-US" sz="1000" baseline="0" dirty="0" smtClean="0">
              <a:solidFill>
                <a:schemeClr val="accent1"/>
              </a:solidFill>
              <a:latin typeface="+mn-lt"/>
              <a:ea typeface="+mn-ea"/>
            </a:endParaRPr>
          </a:p>
        </p:txBody>
      </p:sp>
      <p:pic>
        <p:nvPicPr>
          <p:cNvPr id="7" name="Picture 166" descr="https://upload.wikimedia.org/wikipedia/commons/thumb/9/98/UkrZal_logo.svg/2000px-UkrZal_logo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620" y="6509624"/>
            <a:ext cx="922966" cy="25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LogoText" hidden="1"/>
          <p:cNvSpPr txBox="1"/>
          <p:nvPr userDrawn="1"/>
        </p:nvSpPr>
        <p:spPr>
          <a:xfrm>
            <a:off x="10148470" y="6641683"/>
            <a:ext cx="1136530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accent6"/>
                </a:solidFill>
              </a:rPr>
              <a:t>McKinsey &amp; Company</a:t>
            </a:r>
            <a:endParaRPr lang="en-US" sz="1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829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5505">
          <p15:clr>
            <a:srgbClr val="F26B43"/>
          </p15:clr>
        </p15:guide>
        <p15:guide id="2" pos="74">
          <p15:clr>
            <a:srgbClr val="F26B43"/>
          </p15:clr>
        </p15:guide>
        <p15:guide id="3" orient="horz" pos="575" userDrawn="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860B3-A2A6-1E4C-B3E3-6CBF91725476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70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tiff"/><Relationship Id="rId4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"/>
            <a:ext cx="121920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57200" y="6279518"/>
            <a:ext cx="2686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JSC “Ukrainian 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Railway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” 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2017</a:t>
            </a:r>
            <a:endParaRPr lang="ru-RU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1549241"/>
            <a:ext cx="12191999" cy="3471333"/>
            <a:chOff x="239304" y="3730918"/>
            <a:chExt cx="12192000" cy="3471333"/>
          </a:xfrm>
        </p:grpSpPr>
        <p:pic>
          <p:nvPicPr>
            <p:cNvPr id="4" name="Picture 2" descr="D:\Users\user\Documents\Логопит УЗ прапори,занки\ФОТО  конкурс\Лібер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52"/>
            <a:stretch>
              <a:fillRect/>
            </a:stretch>
          </p:blipFill>
          <p:spPr bwMode="auto">
            <a:xfrm>
              <a:off x="239304" y="3730918"/>
              <a:ext cx="12192000" cy="3471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39304" y="4665253"/>
              <a:ext cx="12192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pc="3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  <a:ea typeface="Adobe Heiti Std R" pitchFamily="34" charset="-128"/>
                  <a:cs typeface="Adobe Hebrew" pitchFamily="18" charset="-79"/>
                </a:rPr>
                <a:t>JSC “UKRAINIAN RAILWAY” (UZ)</a:t>
              </a:r>
            </a:p>
            <a:p>
              <a:pPr algn="ctr"/>
              <a:r>
                <a:rPr lang="en-US" sz="4000" b="1" spc="3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  <a:ea typeface="Adobe Heiti Std R" pitchFamily="34" charset="-128"/>
                  <a:cs typeface="Adobe Hebrew" pitchFamily="18" charset="-79"/>
                </a:rPr>
                <a:t>DEVELOPMENT STRATEGY FOR 2017-2021 </a:t>
              </a:r>
              <a:endParaRPr lang="ru-RU" sz="4000" b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ea typeface="Adobe Heiti Std R" pitchFamily="34" charset="-128"/>
                <a:cs typeface="Adobe Hebrew" pitchFamily="18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24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CustomShape 2"/>
          <p:cNvSpPr/>
          <p:nvPr/>
        </p:nvSpPr>
        <p:spPr>
          <a:xfrm>
            <a:off x="1493776" y="86363"/>
            <a:ext cx="10084505" cy="7312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en-US" sz="2200" b="1" spc="-1" dirty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STRUCTURE </a:t>
            </a:r>
            <a:r>
              <a:rPr lang="en-US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OF PASSENGER </a:t>
            </a:r>
            <a:r>
              <a:rPr lang="en-US" sz="2200" b="1" spc="-1" dirty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TRANSPORTATION</a:t>
            </a:r>
            <a:r>
              <a:rPr lang="en-US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BUSINESS-VERTICAL</a:t>
            </a:r>
            <a:endParaRPr lang="uk-UA" sz="22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3DB77A07-AD91-F94D-8DE2-73887C981AC3}" type="slidenum">
              <a:rPr lang="ru-RU" smtClean="0"/>
              <a:pPr algn="ctr"/>
              <a:t>10</a:t>
            </a:fld>
            <a:endParaRPr lang="ru-RU" dirty="0"/>
          </a:p>
        </p:txBody>
      </p:sp>
      <p:sp>
        <p:nvSpPr>
          <p:cNvPr id="13" name="CustomShape 8"/>
          <p:cNvSpPr/>
          <p:nvPr/>
        </p:nvSpPr>
        <p:spPr>
          <a:xfrm>
            <a:off x="3729142" y="974584"/>
            <a:ext cx="4836600" cy="74232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14" name="CustomShape 9"/>
          <p:cNvSpPr/>
          <p:nvPr/>
        </p:nvSpPr>
        <p:spPr>
          <a:xfrm>
            <a:off x="3806542" y="1010944"/>
            <a:ext cx="468216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PASSENGER TRANSPORTATION</a:t>
            </a:r>
            <a:endParaRPr lang="uk-U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CustomShape 16"/>
          <p:cNvSpPr/>
          <p:nvPr/>
        </p:nvSpPr>
        <p:spPr>
          <a:xfrm rot="5400000">
            <a:off x="3879168" y="54108"/>
            <a:ext cx="604218" cy="3934489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A6CC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" name="CustomShape 17"/>
          <p:cNvSpPr/>
          <p:nvPr/>
        </p:nvSpPr>
        <p:spPr>
          <a:xfrm rot="5400000" flipV="1">
            <a:off x="5955716" y="1912409"/>
            <a:ext cx="560030" cy="174059"/>
          </a:xfrm>
          <a:prstGeom prst="bentConnector3">
            <a:avLst>
              <a:gd name="adj1" fmla="val 53628"/>
            </a:avLst>
          </a:prstGeom>
          <a:noFill/>
          <a:ln>
            <a:solidFill>
              <a:srgbClr val="0A6CC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" name="CustomShape 18"/>
          <p:cNvSpPr/>
          <p:nvPr/>
        </p:nvSpPr>
        <p:spPr>
          <a:xfrm rot="16200000" flipH="1">
            <a:off x="6979883" y="891121"/>
            <a:ext cx="551122" cy="2219245"/>
          </a:xfrm>
          <a:prstGeom prst="bentConnector3">
            <a:avLst>
              <a:gd name="adj1" fmla="val 52996"/>
            </a:avLst>
          </a:prstGeom>
          <a:noFill/>
          <a:ln>
            <a:solidFill>
              <a:srgbClr val="0A6CC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" name="CustomShape 20"/>
          <p:cNvSpPr/>
          <p:nvPr/>
        </p:nvSpPr>
        <p:spPr>
          <a:xfrm>
            <a:off x="1293868" y="3515556"/>
            <a:ext cx="1925358" cy="210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Exploitation of Passenger Rolling 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Stock</a:t>
            </a:r>
          </a:p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Organization of passenger transport 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process</a:t>
            </a:r>
          </a:p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en-US" sz="1400" b="0" strike="noStrike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Providing on board services</a:t>
            </a:r>
            <a:endParaRPr lang="uk-UA" sz="1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  <a:p>
            <a:pPr>
              <a:lnSpc>
                <a:spcPct val="100000"/>
              </a:lnSpc>
            </a:pPr>
            <a:endParaRPr lang="uk-UA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29" name="CustomShape 24"/>
          <p:cNvSpPr/>
          <p:nvPr/>
        </p:nvSpPr>
        <p:spPr>
          <a:xfrm>
            <a:off x="9571002" y="3492708"/>
            <a:ext cx="1916591" cy="234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Retention of station 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complexes</a:t>
            </a:r>
          </a:p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Organization of passenger services at railway 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stations</a:t>
            </a:r>
          </a:p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Maximizing profits </a:t>
            </a: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of 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commercial space use</a:t>
            </a:r>
            <a:endParaRPr lang="uk-UA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30" name="CustomShape 25"/>
          <p:cNvSpPr/>
          <p:nvPr/>
        </p:nvSpPr>
        <p:spPr>
          <a:xfrm>
            <a:off x="3366601" y="3515555"/>
            <a:ext cx="1789329" cy="2600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Maintenance functions </a:t>
            </a:r>
            <a:r>
              <a:rPr lang="uk-UA" sz="1400" b="0" strike="noStrike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:</a:t>
            </a:r>
            <a:endParaRPr lang="uk-UA" sz="1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  <a:p>
            <a:pPr marL="360000" lvl="1" indent="-8748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Preparation of 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linen</a:t>
            </a:r>
          </a:p>
          <a:p>
            <a:pPr marL="360000" lvl="1" indent="-8748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en-US" sz="1400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Removable </a:t>
            </a:r>
            <a:r>
              <a:rPr lang="en-US" sz="14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inventory</a:t>
            </a:r>
          </a:p>
          <a:p>
            <a:pPr marL="360000" lvl="1" indent="-8748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Catering</a:t>
            </a:r>
          </a:p>
          <a:p>
            <a:pPr marL="360000" lvl="1" indent="-8748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en-US" sz="1400" b="0" strike="noStrike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Providing equipment for trains</a:t>
            </a:r>
            <a:endParaRPr lang="uk-UA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31" name="CustomShape 26"/>
          <p:cNvSpPr/>
          <p:nvPr/>
        </p:nvSpPr>
        <p:spPr>
          <a:xfrm rot="5400000">
            <a:off x="4923553" y="1098493"/>
            <a:ext cx="604218" cy="184572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A6CC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" name="CustomShape 29"/>
          <p:cNvSpPr/>
          <p:nvPr/>
        </p:nvSpPr>
        <p:spPr>
          <a:xfrm>
            <a:off x="7606263" y="3492707"/>
            <a:ext cx="1725840" cy="12232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Regional and suburban passenger 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transport</a:t>
            </a:r>
            <a:endParaRPr lang="uk-UA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35" name="CustomShape 30"/>
          <p:cNvSpPr/>
          <p:nvPr/>
        </p:nvSpPr>
        <p:spPr>
          <a:xfrm rot="16200000" flipH="1">
            <a:off x="8085759" y="-193334"/>
            <a:ext cx="532235" cy="4412111"/>
          </a:xfrm>
          <a:prstGeom prst="bentConnector3">
            <a:avLst>
              <a:gd name="adj1" fmla="val 50954"/>
            </a:avLst>
          </a:prstGeom>
          <a:noFill/>
          <a:ln>
            <a:solidFill>
              <a:srgbClr val="0A6CC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" name="Прямоугольник 35"/>
          <p:cNvSpPr/>
          <p:nvPr/>
        </p:nvSpPr>
        <p:spPr>
          <a:xfrm>
            <a:off x="1255222" y="2279454"/>
            <a:ext cx="1925358" cy="1129499"/>
          </a:xfrm>
          <a:prstGeom prst="rect">
            <a:avLst/>
          </a:prstGeom>
          <a:ln>
            <a:solidFill>
              <a:srgbClr val="0070C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n-US" sz="1600" b="1" spc="-1" dirty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Passenger company</a:t>
            </a:r>
            <a:endParaRPr lang="uk-UA" sz="1600" b="1" spc="-1" dirty="0">
              <a:solidFill>
                <a:srgbClr val="7F7F7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39943" y="2279454"/>
            <a:ext cx="1925358" cy="1132649"/>
          </a:xfrm>
          <a:prstGeom prst="rect">
            <a:avLst/>
          </a:prstGeom>
          <a:ln>
            <a:solidFill>
              <a:srgbClr val="0070C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n-US" sz="1600" b="1" spc="-1" dirty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Passenger service company</a:t>
            </a:r>
            <a:endParaRPr lang="ru-RU" sz="1600" b="1" spc="-1" dirty="0">
              <a:solidFill>
                <a:srgbClr val="7F7F7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562236" y="2279454"/>
            <a:ext cx="1925358" cy="1132034"/>
          </a:xfrm>
          <a:prstGeom prst="rect">
            <a:avLst/>
          </a:prstGeom>
          <a:ln>
            <a:solidFill>
              <a:srgbClr val="0070C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n-US" sz="1600" b="1" spc="-1" dirty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Station company</a:t>
            </a:r>
            <a:endParaRPr lang="ru-RU" sz="1600" b="1" spc="-1" dirty="0">
              <a:solidFill>
                <a:srgbClr val="7F7F7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399087" y="2279454"/>
            <a:ext cx="1925358" cy="1129499"/>
          </a:xfrm>
          <a:prstGeom prst="rect">
            <a:avLst/>
          </a:prstGeom>
          <a:ln>
            <a:solidFill>
              <a:srgbClr val="0070C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n-US" sz="1600" b="1" spc="-1" dirty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Ukrainian railway high-speed company</a:t>
            </a:r>
            <a:endParaRPr lang="uk-UA" sz="1600" b="1" spc="-1" dirty="0">
              <a:solidFill>
                <a:srgbClr val="7F7F7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498684" y="2279454"/>
            <a:ext cx="1925358" cy="1129499"/>
          </a:xfrm>
          <a:prstGeom prst="rect">
            <a:avLst/>
          </a:prstGeom>
          <a:ln>
            <a:solidFill>
              <a:srgbClr val="0070C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n-US" sz="1600" b="1" spc="-1" dirty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6 regional suburban companies</a:t>
            </a:r>
            <a:endParaRPr lang="uk-UA" sz="1600" b="1" spc="-1" dirty="0">
              <a:solidFill>
                <a:srgbClr val="7F7F7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JSC “Ukrainian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Railway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” 2017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" name="Группа 42"/>
          <p:cNvGrpSpPr/>
          <p:nvPr/>
        </p:nvGrpSpPr>
        <p:grpSpPr>
          <a:xfrm>
            <a:off x="730140" y="95266"/>
            <a:ext cx="691007" cy="668068"/>
            <a:chOff x="6137378" y="3188452"/>
            <a:chExt cx="847023" cy="796229"/>
          </a:xfrm>
        </p:grpSpPr>
        <p:sp>
          <p:nvSpPr>
            <p:cNvPr id="46" name="CustomShape 13"/>
            <p:cNvSpPr/>
            <p:nvPr/>
          </p:nvSpPr>
          <p:spPr>
            <a:xfrm>
              <a:off x="6137378" y="3188452"/>
              <a:ext cx="847023" cy="7962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endPara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pic>
          <p:nvPicPr>
            <p:cNvPr id="45" name="Изображение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6405" y="3320510"/>
              <a:ext cx="601980" cy="536010"/>
            </a:xfrm>
            <a:prstGeom prst="rect">
              <a:avLst/>
            </a:prstGeom>
          </p:spPr>
        </p:pic>
      </p:grpSp>
      <p:sp>
        <p:nvSpPr>
          <p:cNvPr id="48" name="CustomShape 20"/>
          <p:cNvSpPr/>
          <p:nvPr/>
        </p:nvSpPr>
        <p:spPr>
          <a:xfrm>
            <a:off x="5399087" y="3592026"/>
            <a:ext cx="1925358" cy="210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Exploitation of high-speed passenger rolling 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stock</a:t>
            </a:r>
          </a:p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Organization of passenger transport by train 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INTERCITY+ </a:t>
            </a: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and 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INTER</a:t>
            </a: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CITY</a:t>
            </a:r>
            <a:endParaRPr lang="uk-UA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8489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DC38C9D-78D2-1343-9E0C-62925F33561F}" type="slidenum">
              <a:rPr lang="ru-RU" smtClean="0"/>
              <a:pPr algn="ctr"/>
              <a:t>11</a:t>
            </a:fld>
            <a:endParaRPr lang="ru-RU" dirty="0"/>
          </a:p>
        </p:txBody>
      </p:sp>
      <p:sp>
        <p:nvSpPr>
          <p:cNvPr id="25" name="CustomShape 8"/>
          <p:cNvSpPr/>
          <p:nvPr/>
        </p:nvSpPr>
        <p:spPr>
          <a:xfrm>
            <a:off x="3586800" y="1161000"/>
            <a:ext cx="5044680" cy="67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Вертикаль: ІНФРАСТРУКТУРА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УЗ ІНФРАСТРУКТУРА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CustomShape 15"/>
          <p:cNvSpPr/>
          <p:nvPr/>
        </p:nvSpPr>
        <p:spPr>
          <a:xfrm rot="5400000">
            <a:off x="3608031" y="208941"/>
            <a:ext cx="841110" cy="4161828"/>
          </a:xfrm>
          <a:prstGeom prst="bentConnector3">
            <a:avLst>
              <a:gd name="adj1" fmla="val 49511"/>
            </a:avLst>
          </a:prstGeom>
          <a:noFill/>
          <a:ln>
            <a:solidFill>
              <a:srgbClr val="0A6CC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" name="CustomShape 16"/>
          <p:cNvSpPr/>
          <p:nvPr/>
        </p:nvSpPr>
        <p:spPr>
          <a:xfrm rot="16200000" flipH="1">
            <a:off x="5697478" y="2244419"/>
            <a:ext cx="868326" cy="45726"/>
          </a:xfrm>
          <a:prstGeom prst="bentConnector3">
            <a:avLst>
              <a:gd name="adj1" fmla="val 52531"/>
            </a:avLst>
          </a:prstGeom>
          <a:noFill/>
          <a:ln>
            <a:solidFill>
              <a:srgbClr val="0A6CC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" name="CustomShape 17"/>
          <p:cNvSpPr/>
          <p:nvPr/>
        </p:nvSpPr>
        <p:spPr>
          <a:xfrm rot="16200000" flipH="1">
            <a:off x="7014720" y="927360"/>
            <a:ext cx="838080" cy="2649600"/>
          </a:xfrm>
          <a:prstGeom prst="bentConnector3">
            <a:avLst>
              <a:gd name="adj1" fmla="val 54843"/>
            </a:avLst>
          </a:prstGeom>
          <a:noFill/>
          <a:ln>
            <a:solidFill>
              <a:srgbClr val="0A6CC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" name="CustomShape 22"/>
          <p:cNvSpPr/>
          <p:nvPr/>
        </p:nvSpPr>
        <p:spPr>
          <a:xfrm rot="5400000">
            <a:off x="4691992" y="1255314"/>
            <a:ext cx="769744" cy="2063827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A6CC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" name="CustomShape 24"/>
          <p:cNvSpPr/>
          <p:nvPr/>
        </p:nvSpPr>
        <p:spPr>
          <a:xfrm>
            <a:off x="9463125" y="3591134"/>
            <a:ext cx="1851960" cy="249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Diagnostics and monitoring of the 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infrastructure, </a:t>
            </a: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power 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supply and structures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  <a:p>
            <a:pPr>
              <a:lnSpc>
                <a:spcPct val="100000"/>
              </a:lnSpc>
            </a:pP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31" name="CustomShape 19"/>
          <p:cNvSpPr/>
          <p:nvPr/>
        </p:nvSpPr>
        <p:spPr>
          <a:xfrm>
            <a:off x="1015775" y="3591134"/>
            <a:ext cx="1782921" cy="228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Maintenance, repair and modernization of 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tracks</a:t>
            </a:r>
          </a:p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Maintenance, repair and modernization of 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structures</a:t>
            </a:r>
            <a:endParaRPr lang="en-US" sz="1400" spc="-1" dirty="0">
              <a:solidFill>
                <a:srgbClr val="4D4D4D"/>
              </a:solidFill>
              <a:uFill>
                <a:solidFill>
                  <a:srgbClr val="FFFFFF"/>
                </a:solidFill>
              </a:uFill>
              <a:latin typeface="Calibri (Основной текст)"/>
              <a:ea typeface="Calibri"/>
            </a:endParaRPr>
          </a:p>
          <a:p>
            <a:pPr>
              <a:lnSpc>
                <a:spcPct val="100000"/>
              </a:lnSpc>
            </a:pP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67650" y="2665261"/>
            <a:ext cx="1925358" cy="831323"/>
          </a:xfrm>
          <a:prstGeom prst="rect">
            <a:avLst/>
          </a:prstGeom>
          <a:ln>
            <a:solidFill>
              <a:srgbClr val="0070C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n-US" sz="1600" b="1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UZ Rail tracks</a:t>
            </a:r>
            <a:endParaRPr lang="ru-RU" sz="1600" b="1" spc="-1" dirty="0">
              <a:solidFill>
                <a:srgbClr val="7F7F7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4" name="CustomShape 23"/>
          <p:cNvSpPr/>
          <p:nvPr/>
        </p:nvSpPr>
        <p:spPr>
          <a:xfrm>
            <a:off x="5231765" y="3591134"/>
            <a:ext cx="1918843" cy="242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Maintenance, repair and modernization of the power supply 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industry</a:t>
            </a:r>
          </a:p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Supply of energy services - branch "</a:t>
            </a:r>
            <a:r>
              <a:rPr lang="en-US" sz="1400" spc="-1" dirty="0" err="1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Energosbyt</a:t>
            </a: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"</a:t>
            </a:r>
            <a:endParaRPr lang="uk-UA" sz="1400" spc="-1" dirty="0">
              <a:solidFill>
                <a:srgbClr val="4D4D4D"/>
              </a:solidFill>
              <a:uFill>
                <a:solidFill>
                  <a:srgbClr val="FFFFFF"/>
                </a:solidFill>
              </a:uFill>
              <a:latin typeface="Calibri (Основной текст)"/>
              <a:ea typeface="Calibri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19535" y="2665261"/>
            <a:ext cx="1846079" cy="842219"/>
          </a:xfrm>
          <a:prstGeom prst="rect">
            <a:avLst/>
          </a:prstGeom>
          <a:ln>
            <a:solidFill>
              <a:srgbClr val="0070C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n-US" sz="1600" b="1" spc="-1" dirty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UZ Power Supply</a:t>
            </a:r>
            <a:endParaRPr lang="uk-UA" sz="1600" b="1" spc="-1" dirty="0">
              <a:solidFill>
                <a:srgbClr val="7F7F7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463125" y="2665261"/>
            <a:ext cx="1699200" cy="842219"/>
          </a:xfrm>
          <a:prstGeom prst="rect">
            <a:avLst/>
          </a:prstGeom>
          <a:ln>
            <a:solidFill>
              <a:srgbClr val="0070C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n-US" sz="1600" b="1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UZ Diagnostics</a:t>
            </a:r>
            <a:endParaRPr lang="ru-RU" sz="1600" b="1" spc="-1" dirty="0">
              <a:solidFill>
                <a:srgbClr val="7F7F7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05838" y="2665261"/>
            <a:ext cx="1917062" cy="842219"/>
          </a:xfrm>
          <a:prstGeom prst="rect">
            <a:avLst/>
          </a:prstGeom>
          <a:ln>
            <a:solidFill>
              <a:srgbClr val="0070C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n-US" sz="1600" b="1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UZ Traffic </a:t>
            </a:r>
            <a:r>
              <a:rPr lang="en-US" sz="1600" b="1" spc="-1" dirty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Control</a:t>
            </a:r>
            <a:endParaRPr lang="ru-RU" sz="1600" b="1" spc="-1" dirty="0">
              <a:solidFill>
                <a:srgbClr val="7F7F7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60713" y="1122063"/>
            <a:ext cx="4721265" cy="842219"/>
          </a:xfrm>
          <a:prstGeom prst="rect">
            <a:avLst/>
          </a:prstGeom>
          <a:solidFill>
            <a:srgbClr val="0070C0"/>
          </a:solidFill>
          <a:ln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n-US" sz="1600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UZ UNFRASTRUCTURE</a:t>
            </a:r>
            <a:endParaRPr lang="ru-RU" sz="16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1" name="CustomShape 25"/>
          <p:cNvSpPr/>
          <p:nvPr/>
        </p:nvSpPr>
        <p:spPr>
          <a:xfrm>
            <a:off x="7382458" y="3591134"/>
            <a:ext cx="1840442" cy="257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Centralized traffic management 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process</a:t>
            </a:r>
          </a:p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Management of regional traffic management centers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  <a:p>
            <a:pPr>
              <a:lnSpc>
                <a:spcPct val="100000"/>
              </a:lnSpc>
            </a:pP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44" name="CustomShape 1"/>
          <p:cNvSpPr/>
          <p:nvPr/>
        </p:nvSpPr>
        <p:spPr>
          <a:xfrm>
            <a:off x="1702813" y="452188"/>
            <a:ext cx="9087107" cy="3324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en-US" sz="2200" b="1" spc="-1" dirty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STRUCTURE OF </a:t>
            </a:r>
            <a:r>
              <a:rPr lang="en-US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INFRASTRUCTURE </a:t>
            </a:r>
            <a:r>
              <a:rPr lang="en-US" sz="2200" b="1" spc="-1" dirty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BUSINESS-VERTICAL</a:t>
            </a:r>
            <a:endParaRPr lang="uk-UA" sz="22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JSC “Ukrainian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Railway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” 2017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" name="Группа 47"/>
          <p:cNvGrpSpPr/>
          <p:nvPr/>
        </p:nvGrpSpPr>
        <p:grpSpPr>
          <a:xfrm>
            <a:off x="808158" y="101534"/>
            <a:ext cx="802435" cy="686914"/>
            <a:chOff x="8552546" y="2322456"/>
            <a:chExt cx="802435" cy="686914"/>
          </a:xfrm>
        </p:grpSpPr>
        <p:sp>
          <p:nvSpPr>
            <p:cNvPr id="49" name="CustomShape 13"/>
            <p:cNvSpPr/>
            <p:nvPr/>
          </p:nvSpPr>
          <p:spPr>
            <a:xfrm>
              <a:off x="8552546" y="2322456"/>
              <a:ext cx="802435" cy="6869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endPara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pic>
          <p:nvPicPr>
            <p:cNvPr id="50" name="Picture 38"/>
            <p:cNvPicPr>
              <a:picLocks/>
            </p:cNvPicPr>
            <p:nvPr/>
          </p:nvPicPr>
          <p:blipFill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44766" y="2429545"/>
              <a:ext cx="628565" cy="514652"/>
            </a:xfrm>
            <a:prstGeom prst="rect">
              <a:avLst/>
            </a:prstGeom>
          </p:spPr>
        </p:pic>
      </p:grpSp>
      <p:sp>
        <p:nvSpPr>
          <p:cNvPr id="51" name="CustomShape 23"/>
          <p:cNvSpPr/>
          <p:nvPr/>
        </p:nvSpPr>
        <p:spPr>
          <a:xfrm>
            <a:off x="3133232" y="3591134"/>
            <a:ext cx="1802947" cy="242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Maintenance, repair and modernization 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of communication equipment</a:t>
            </a:r>
          </a:p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Branch </a:t>
            </a: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"Central communication station"</a:t>
            </a:r>
            <a:endParaRPr lang="ru-RU" sz="1400" spc="-1" dirty="0">
              <a:solidFill>
                <a:srgbClr val="4D4D4D"/>
              </a:solidFill>
              <a:uFill>
                <a:solidFill>
                  <a:srgbClr val="FFFFFF"/>
                </a:solidFill>
              </a:uFill>
              <a:latin typeface="Calibri (Основной текст)"/>
              <a:ea typeface="Calibri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133232" y="2672100"/>
            <a:ext cx="1846079" cy="835380"/>
          </a:xfrm>
          <a:prstGeom prst="rect">
            <a:avLst/>
          </a:prstGeom>
          <a:ln>
            <a:solidFill>
              <a:srgbClr val="0070C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n-US" sz="1600" b="1" spc="-1" dirty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UZ Automation and </a:t>
            </a:r>
            <a:r>
              <a:rPr lang="en-US" sz="1600" b="1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Communication</a:t>
            </a:r>
            <a:endParaRPr lang="ru-RU" sz="1600" b="1" spc="-1" dirty="0">
              <a:solidFill>
                <a:srgbClr val="7F7F7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3" name="CustomShape 17"/>
          <p:cNvSpPr/>
          <p:nvPr/>
        </p:nvSpPr>
        <p:spPr>
          <a:xfrm rot="16200000" flipH="1">
            <a:off x="7848870" y="88893"/>
            <a:ext cx="835201" cy="4315380"/>
          </a:xfrm>
          <a:prstGeom prst="bentConnector3">
            <a:avLst>
              <a:gd name="adj1" fmla="val 54843"/>
            </a:avLst>
          </a:prstGeom>
          <a:noFill/>
          <a:ln>
            <a:solidFill>
              <a:srgbClr val="0A6CC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3110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DC38C9D-78D2-1343-9E0C-62925F33561F}" type="slidenum">
              <a:rPr lang="ru-RU" smtClean="0"/>
              <a:pPr algn="ctr"/>
              <a:t>12</a:t>
            </a:fld>
            <a:endParaRPr lang="ru-RU" dirty="0"/>
          </a:p>
        </p:txBody>
      </p:sp>
      <p:sp>
        <p:nvSpPr>
          <p:cNvPr id="25" name="CustomShape 8"/>
          <p:cNvSpPr/>
          <p:nvPr/>
        </p:nvSpPr>
        <p:spPr>
          <a:xfrm>
            <a:off x="3586800" y="1161000"/>
            <a:ext cx="5044680" cy="67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Вертикаль: ІНФРАСТРУКТУРА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УЗ ІНФРАСТРУКТУРА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CustomShape 16"/>
          <p:cNvSpPr/>
          <p:nvPr/>
        </p:nvSpPr>
        <p:spPr>
          <a:xfrm rot="16200000" flipH="1">
            <a:off x="5639422" y="2244419"/>
            <a:ext cx="868326" cy="45726"/>
          </a:xfrm>
          <a:prstGeom prst="bentConnector3">
            <a:avLst>
              <a:gd name="adj1" fmla="val 52531"/>
            </a:avLst>
          </a:prstGeom>
          <a:noFill/>
          <a:ln>
            <a:solidFill>
              <a:srgbClr val="0A6CC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" name="CustomShape 17"/>
          <p:cNvSpPr/>
          <p:nvPr/>
        </p:nvSpPr>
        <p:spPr>
          <a:xfrm rot="16200000" flipH="1">
            <a:off x="6956664" y="927360"/>
            <a:ext cx="838080" cy="2649600"/>
          </a:xfrm>
          <a:prstGeom prst="bentConnector3">
            <a:avLst>
              <a:gd name="adj1" fmla="val 54843"/>
            </a:avLst>
          </a:prstGeom>
          <a:noFill/>
          <a:ln>
            <a:solidFill>
              <a:srgbClr val="0A6CC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" name="CustomShape 22"/>
          <p:cNvSpPr/>
          <p:nvPr/>
        </p:nvSpPr>
        <p:spPr>
          <a:xfrm rot="5400000">
            <a:off x="4634027" y="1255223"/>
            <a:ext cx="769743" cy="2064009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A6CC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" name="CustomShape 23"/>
          <p:cNvSpPr/>
          <p:nvPr/>
        </p:nvSpPr>
        <p:spPr>
          <a:xfrm>
            <a:off x="5231765" y="4081783"/>
            <a:ext cx="1918843" cy="242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execution of depot and capital types of repair of 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locomotive </a:t>
            </a: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rolling 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stock</a:t>
            </a:r>
          </a:p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service of locomotives</a:t>
            </a:r>
            <a:endParaRPr lang="uk-UA" sz="1400" spc="-1" dirty="0">
              <a:solidFill>
                <a:srgbClr val="4D4D4D"/>
              </a:solidFill>
              <a:uFill>
                <a:solidFill>
                  <a:srgbClr val="FFFFFF"/>
                </a:solidFill>
              </a:uFill>
              <a:latin typeface="Calibri (Основной текст)"/>
              <a:ea typeface="Calibri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161479" y="2665261"/>
            <a:ext cx="1846079" cy="1186068"/>
          </a:xfrm>
          <a:prstGeom prst="rect">
            <a:avLst/>
          </a:prstGeom>
          <a:ln>
            <a:solidFill>
              <a:srgbClr val="0070C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n-US" sz="1600" b="1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Branch for repair </a:t>
            </a:r>
            <a:r>
              <a:rPr lang="en-US" sz="1600" b="1" spc="-1" dirty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of the </a:t>
            </a:r>
            <a:r>
              <a:rPr lang="en-US" sz="1600" b="1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locomotive </a:t>
            </a:r>
            <a:r>
              <a:rPr lang="en-US" sz="1600" b="1" spc="-1" dirty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rolling stock</a:t>
            </a:r>
            <a:endParaRPr lang="uk-UA" sz="1600" b="1" spc="-1" dirty="0">
              <a:solidFill>
                <a:srgbClr val="7F7F7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47782" y="2665261"/>
            <a:ext cx="1917062" cy="1186068"/>
          </a:xfrm>
          <a:prstGeom prst="rect">
            <a:avLst/>
          </a:prstGeom>
          <a:ln>
            <a:solidFill>
              <a:srgbClr val="0070C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n-US" sz="1600" b="1" spc="-1" dirty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Branch for repair of the </a:t>
            </a:r>
            <a:r>
              <a:rPr lang="en-US" sz="1600" b="1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freight cars </a:t>
            </a:r>
            <a:r>
              <a:rPr lang="en-US" sz="1600" b="1" spc="-1" dirty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rolling stock</a:t>
            </a:r>
            <a:endParaRPr lang="uk-UA" sz="1600" b="1" spc="-1" dirty="0">
              <a:solidFill>
                <a:srgbClr val="7F7F7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60713" y="1122063"/>
            <a:ext cx="4721265" cy="842219"/>
          </a:xfrm>
          <a:prstGeom prst="rect">
            <a:avLst/>
          </a:prstGeom>
          <a:solidFill>
            <a:srgbClr val="0070C0"/>
          </a:solidFill>
          <a:ln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n-US" sz="1600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UZ </a:t>
            </a:r>
            <a:r>
              <a:rPr lang="en-US" sz="16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PRODUCTION AND SERVICE </a:t>
            </a:r>
            <a:endParaRPr lang="ru-RU" sz="16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1" name="CustomShape 25"/>
          <p:cNvSpPr/>
          <p:nvPr/>
        </p:nvSpPr>
        <p:spPr>
          <a:xfrm>
            <a:off x="7382458" y="4081783"/>
            <a:ext cx="1840442" cy="257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carrying out depot and capital repairs of freight 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cars</a:t>
            </a:r>
          </a:p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manufacturing of freight wagons and spare parts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44" name="CustomShape 1"/>
          <p:cNvSpPr/>
          <p:nvPr/>
        </p:nvSpPr>
        <p:spPr>
          <a:xfrm>
            <a:off x="1702813" y="452187"/>
            <a:ext cx="9087107" cy="5446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en-US" sz="2200" b="1" spc="-1" dirty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STRUCTURE OF </a:t>
            </a:r>
            <a:r>
              <a:rPr lang="en-US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PRODUCTION AND SERVICE BUSINESS-VERTICAL</a:t>
            </a:r>
            <a:endParaRPr lang="uk-UA" sz="2200" b="1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JSC “Ukrainian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Railway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” 2017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" name="Группа 47"/>
          <p:cNvGrpSpPr/>
          <p:nvPr/>
        </p:nvGrpSpPr>
        <p:grpSpPr>
          <a:xfrm>
            <a:off x="808158" y="101534"/>
            <a:ext cx="802435" cy="686914"/>
            <a:chOff x="8552546" y="2322456"/>
            <a:chExt cx="802435" cy="686914"/>
          </a:xfrm>
        </p:grpSpPr>
        <p:sp>
          <p:nvSpPr>
            <p:cNvPr id="49" name="CustomShape 13"/>
            <p:cNvSpPr/>
            <p:nvPr/>
          </p:nvSpPr>
          <p:spPr>
            <a:xfrm>
              <a:off x="8552546" y="2322456"/>
              <a:ext cx="802435" cy="6869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endPara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pic>
          <p:nvPicPr>
            <p:cNvPr id="50" name="Picture 38"/>
            <p:cNvPicPr>
              <a:picLocks/>
            </p:cNvPicPr>
            <p:nvPr/>
          </p:nvPicPr>
          <p:blipFill>
            <a:blip r:embed="rId3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44766" y="2429545"/>
              <a:ext cx="628565" cy="514652"/>
            </a:xfrm>
            <a:prstGeom prst="rect">
              <a:avLst/>
            </a:prstGeom>
          </p:spPr>
        </p:pic>
      </p:grpSp>
      <p:sp>
        <p:nvSpPr>
          <p:cNvPr id="51" name="CustomShape 23"/>
          <p:cNvSpPr/>
          <p:nvPr/>
        </p:nvSpPr>
        <p:spPr>
          <a:xfrm>
            <a:off x="3133232" y="4081783"/>
            <a:ext cx="1802947" cy="242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execution of major types of repair of passenger rolling 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stock</a:t>
            </a:r>
          </a:p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service of passenger cars</a:t>
            </a:r>
            <a:endParaRPr lang="ru-RU" sz="1400" spc="-1" dirty="0">
              <a:solidFill>
                <a:srgbClr val="4D4D4D"/>
              </a:solidFill>
              <a:uFill>
                <a:solidFill>
                  <a:srgbClr val="FFFFFF"/>
                </a:solidFill>
              </a:uFill>
              <a:latin typeface="Calibri (Основной текст)"/>
              <a:ea typeface="Calibri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075176" y="2672099"/>
            <a:ext cx="1846079" cy="1176437"/>
          </a:xfrm>
          <a:prstGeom prst="rect">
            <a:avLst/>
          </a:prstGeom>
          <a:ln>
            <a:solidFill>
              <a:srgbClr val="0070C0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n-US" sz="1600" b="1" spc="-1" dirty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Passenger car </a:t>
            </a:r>
            <a:r>
              <a:rPr lang="en-US" sz="1600" b="1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repairing </a:t>
            </a:r>
            <a:r>
              <a:rPr lang="en-US" sz="1600" b="1" spc="-1" dirty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company</a:t>
            </a:r>
            <a:endParaRPr lang="ru-RU" sz="1600" b="1" spc="-1" dirty="0">
              <a:solidFill>
                <a:srgbClr val="7F7F7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7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stomShape 3"/>
          <p:cNvSpPr/>
          <p:nvPr/>
        </p:nvSpPr>
        <p:spPr>
          <a:xfrm>
            <a:off x="730140" y="858600"/>
            <a:ext cx="4366793" cy="953267"/>
          </a:xfrm>
          <a:prstGeom prst="roundRect">
            <a:avLst>
              <a:gd name="adj" fmla="val 0"/>
            </a:avLst>
          </a:prstGeom>
          <a:solidFill>
            <a:srgbClr val="1F4E78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2514600" algn="ctr">
              <a:lnSpc>
                <a:spcPct val="100000"/>
              </a:lnSpc>
            </a:pPr>
            <a:r>
              <a:rPr lang="uk-UA" sz="28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5 864</a:t>
            </a:r>
          </a:p>
          <a:p>
            <a:pPr marL="2514600" algn="ctr">
              <a:lnSpc>
                <a:spcPct val="100000"/>
              </a:lnSpc>
            </a:pPr>
            <a:r>
              <a:rPr lang="uk-UA" sz="1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 </a:t>
            </a:r>
            <a:r>
              <a:rPr lang="en-US" sz="1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USD Mio</a:t>
            </a:r>
            <a:endParaRPr lang="uk-UA" sz="1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F6AC301-97C7-1945-ABAC-F481FAC33C5E}" type="slidenum">
              <a:rPr lang="ru-RU" smtClean="0"/>
              <a:pPr algn="ctr"/>
              <a:t>13</a:t>
            </a:fld>
            <a:endParaRPr lang="ru-RU" dirty="0"/>
          </a:p>
        </p:txBody>
      </p:sp>
      <p:sp>
        <p:nvSpPr>
          <p:cNvPr id="33" name="CustomShape 1"/>
          <p:cNvSpPr/>
          <p:nvPr/>
        </p:nvSpPr>
        <p:spPr>
          <a:xfrm>
            <a:off x="730140" y="67320"/>
            <a:ext cx="1039506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200" b="1" spc="-1" dirty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INVESTMENT PLAN FOR 2017-2021</a:t>
            </a:r>
            <a:endParaRPr lang="ru-RU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JSC “Ukrainian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Railway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”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2017		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CustomShape 3"/>
          <p:cNvSpPr/>
          <p:nvPr/>
        </p:nvSpPr>
        <p:spPr>
          <a:xfrm>
            <a:off x="730140" y="858600"/>
            <a:ext cx="2612519" cy="953267"/>
          </a:xfrm>
          <a:prstGeom prst="roundRect">
            <a:avLst>
              <a:gd name="adj" fmla="val 0"/>
            </a:avLst>
          </a:prstGeom>
          <a:solidFill>
            <a:srgbClr val="1F4E78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Amount of funds for implementation of the investment plan</a:t>
            </a:r>
            <a:endParaRPr lang="uk-UA" sz="1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399801"/>
              </p:ext>
            </p:extLst>
          </p:nvPr>
        </p:nvGraphicFramePr>
        <p:xfrm>
          <a:off x="730139" y="1811867"/>
          <a:ext cx="4366794" cy="914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459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0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Infrastructure</a:t>
                      </a:r>
                      <a:endParaRPr lang="ru-RU" sz="14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USD </a:t>
                      </a:r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1 875 </a:t>
                      </a:r>
                      <a:r>
                        <a:rPr lang="en-US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Mio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Acquisition of rolling stock</a:t>
                      </a:r>
                      <a:endParaRPr lang="ru-RU" sz="14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USD </a:t>
                      </a:r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3 280</a:t>
                      </a:r>
                      <a:r>
                        <a:rPr lang="en-US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Mio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Modernization of rolling stock</a:t>
                      </a:r>
                      <a:endParaRPr lang="ru-RU" sz="14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USD</a:t>
                      </a:r>
                      <a:r>
                        <a:rPr lang="en-US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709</a:t>
                      </a:r>
                      <a:r>
                        <a:rPr lang="en-US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Mio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1" name="CustomShape 3"/>
          <p:cNvSpPr/>
          <p:nvPr/>
        </p:nvSpPr>
        <p:spPr>
          <a:xfrm>
            <a:off x="730141" y="2853267"/>
            <a:ext cx="4366793" cy="381000"/>
          </a:xfrm>
          <a:prstGeom prst="roundRect">
            <a:avLst>
              <a:gd name="adj" fmla="val 0"/>
            </a:avLst>
          </a:prstGeom>
          <a:solidFill>
            <a:srgbClr val="1F4E78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Acquisition and modernization of rolling stock</a:t>
            </a:r>
            <a:endParaRPr lang="uk-UA" sz="14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293224"/>
              </p:ext>
            </p:extLst>
          </p:nvPr>
        </p:nvGraphicFramePr>
        <p:xfrm>
          <a:off x="730141" y="3376565"/>
          <a:ext cx="4366792" cy="22504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91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16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16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16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Purchase, unit.</a:t>
                      </a:r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Modernization, unit.</a:t>
                      </a:r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Total</a:t>
                      </a:r>
                    </a:p>
                    <a:p>
                      <a:pPr algn="ctr"/>
                      <a:r>
                        <a:rPr lang="en-US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USD Mio</a:t>
                      </a:r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Locomotives</a:t>
                      </a:r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163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362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1330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Freight cars</a:t>
                      </a:r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15 753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46 028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848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Passanger</a:t>
                      </a:r>
                      <a:r>
                        <a:rPr lang="en-US" sz="10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cars</a:t>
                      </a:r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419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799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466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EMU (sections)</a:t>
                      </a:r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120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326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516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DMU</a:t>
                      </a:r>
                      <a:r>
                        <a:rPr lang="en-US" sz="10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(trains)</a:t>
                      </a:r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ru-RU" sz="14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4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169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4" name="CustomShape 3"/>
          <p:cNvSpPr/>
          <p:nvPr/>
        </p:nvSpPr>
        <p:spPr>
          <a:xfrm>
            <a:off x="5666208" y="1248082"/>
            <a:ext cx="6136324" cy="381000"/>
          </a:xfrm>
          <a:prstGeom prst="roundRect">
            <a:avLst>
              <a:gd name="adj" fmla="val 0"/>
            </a:avLst>
          </a:prstGeom>
          <a:solidFill>
            <a:srgbClr val="1F4E78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Main infrastructure </a:t>
            </a:r>
            <a:r>
              <a:rPr lang="en-US" sz="1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Projects</a:t>
            </a:r>
            <a:endParaRPr lang="uk-UA" sz="14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096712"/>
              </p:ext>
            </p:extLst>
          </p:nvPr>
        </p:nvGraphicFramePr>
        <p:xfrm>
          <a:off x="5666206" y="1771380"/>
          <a:ext cx="6136326" cy="29667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5530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32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Total,</a:t>
                      </a:r>
                      <a:r>
                        <a:rPr lang="en-US" sz="10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USD Mio</a:t>
                      </a:r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Reconstruction of railway tracks on main routs</a:t>
                      </a:r>
                      <a:endParaRPr lang="ru-RU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601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Electrification of "</a:t>
                      </a:r>
                      <a:r>
                        <a:rPr lang="en-US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Dolinska</a:t>
                      </a:r>
                      <a:r>
                        <a:rPr lang="en-US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- </a:t>
                      </a:r>
                      <a:r>
                        <a:rPr lang="en-US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Nikolaev</a:t>
                      </a:r>
                      <a:r>
                        <a:rPr lang="en-US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- </a:t>
                      </a:r>
                      <a:r>
                        <a:rPr lang="en-US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Kolosovka</a:t>
                      </a:r>
                      <a:r>
                        <a:rPr lang="en-US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“ path</a:t>
                      </a:r>
                      <a:endParaRPr lang="ru-RU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278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Introduction of digital communication systems</a:t>
                      </a:r>
                      <a:endParaRPr lang="ru-RU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154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Finalization of construction of the </a:t>
                      </a:r>
                      <a:r>
                        <a:rPr lang="en-US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Beskydy</a:t>
                      </a:r>
                      <a:r>
                        <a:rPr lang="en-US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tunnel</a:t>
                      </a:r>
                      <a:endParaRPr lang="ru-RU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72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Electrification of the "</a:t>
                      </a:r>
                      <a:r>
                        <a:rPr lang="en-US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Kovel-Izov</a:t>
                      </a:r>
                      <a:r>
                        <a:rPr lang="en-US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- State border“ path</a:t>
                      </a:r>
                      <a:endParaRPr lang="ru-RU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Electrification of the "</a:t>
                      </a:r>
                      <a:r>
                        <a:rPr lang="en-US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Kovel-Yagotyn</a:t>
                      </a:r>
                      <a:r>
                        <a:rPr lang="en-US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- State border“ path</a:t>
                      </a:r>
                      <a:endParaRPr lang="ru-RU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Logistics warehouses construction</a:t>
                      </a:r>
                      <a:endParaRPr lang="ru-RU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27" name="Группа 26"/>
          <p:cNvGrpSpPr/>
          <p:nvPr/>
        </p:nvGrpSpPr>
        <p:grpSpPr>
          <a:xfrm>
            <a:off x="230857" y="237769"/>
            <a:ext cx="499282" cy="481680"/>
            <a:chOff x="3662828" y="3470120"/>
            <a:chExt cx="499282" cy="481680"/>
          </a:xfrm>
        </p:grpSpPr>
        <p:sp>
          <p:nvSpPr>
            <p:cNvPr id="28" name="CustomShape 12"/>
            <p:cNvSpPr/>
            <p:nvPr/>
          </p:nvSpPr>
          <p:spPr>
            <a:xfrm>
              <a:off x="3662828" y="3470120"/>
              <a:ext cx="499282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" name="CustomShape 13"/>
            <p:cNvSpPr/>
            <p:nvPr/>
          </p:nvSpPr>
          <p:spPr>
            <a:xfrm>
              <a:off x="3769551" y="3557695"/>
              <a:ext cx="285091" cy="287280"/>
            </a:xfrm>
            <a:custGeom>
              <a:avLst/>
              <a:gdLst/>
              <a:ahLst/>
              <a:cxnLst/>
              <a:rect l="l" t="t" r="r" b="b"/>
              <a:pathLst>
                <a:path w="15536" h="16180">
                  <a:moveTo>
                    <a:pt x="895" y="16110"/>
                  </a:moveTo>
                  <a:cubicBezTo>
                    <a:pt x="848" y="16063"/>
                    <a:pt x="810" y="15386"/>
                    <a:pt x="810" y="14605"/>
                  </a:cubicBezTo>
                  <a:lnTo>
                    <a:pt x="810" y="13184"/>
                  </a:lnTo>
                  <a:lnTo>
                    <a:pt x="7206" y="13184"/>
                  </a:lnTo>
                  <a:lnTo>
                    <a:pt x="13602" y="13184"/>
                  </a:lnTo>
                  <a:lnTo>
                    <a:pt x="13566" y="14657"/>
                  </a:lnTo>
                  <a:lnTo>
                    <a:pt x="13531" y="16130"/>
                  </a:lnTo>
                  <a:lnTo>
                    <a:pt x="7255" y="16162"/>
                  </a:lnTo>
                  <a:cubicBezTo>
                    <a:pt x="3803" y="16180"/>
                    <a:pt x="941" y="16156"/>
                    <a:pt x="895" y="16110"/>
                  </a:cubicBezTo>
                  <a:close/>
                  <a:moveTo>
                    <a:pt x="141" y="12474"/>
                  </a:moveTo>
                  <a:cubicBezTo>
                    <a:pt x="0" y="12332"/>
                    <a:pt x="49" y="11489"/>
                    <a:pt x="208" y="11329"/>
                  </a:cubicBezTo>
                  <a:cubicBezTo>
                    <a:pt x="291" y="11247"/>
                    <a:pt x="545" y="11179"/>
                    <a:pt x="772" y="11179"/>
                  </a:cubicBezTo>
                  <a:lnTo>
                    <a:pt x="1186" y="11179"/>
                  </a:lnTo>
                  <a:lnTo>
                    <a:pt x="1186" y="10421"/>
                  </a:lnTo>
                  <a:cubicBezTo>
                    <a:pt x="1186" y="9784"/>
                    <a:pt x="1235" y="9615"/>
                    <a:pt x="1494" y="9356"/>
                  </a:cubicBezTo>
                  <a:cubicBezTo>
                    <a:pt x="1745" y="9105"/>
                    <a:pt x="1926" y="9048"/>
                    <a:pt x="2481" y="9048"/>
                  </a:cubicBezTo>
                  <a:cubicBezTo>
                    <a:pt x="2875" y="9048"/>
                    <a:pt x="3212" y="9114"/>
                    <a:pt x="3284" y="9205"/>
                  </a:cubicBezTo>
                  <a:cubicBezTo>
                    <a:pt x="3352" y="9291"/>
                    <a:pt x="3506" y="9771"/>
                    <a:pt x="3626" y="10270"/>
                  </a:cubicBezTo>
                  <a:cubicBezTo>
                    <a:pt x="3800" y="10993"/>
                    <a:pt x="3892" y="11179"/>
                    <a:pt x="4077" y="11179"/>
                  </a:cubicBezTo>
                  <a:cubicBezTo>
                    <a:pt x="4393" y="11179"/>
                    <a:pt x="4739" y="10058"/>
                    <a:pt x="4565" y="9599"/>
                  </a:cubicBezTo>
                  <a:cubicBezTo>
                    <a:pt x="4381" y="9115"/>
                    <a:pt x="4413" y="9048"/>
                    <a:pt x="4835" y="9048"/>
                  </a:cubicBezTo>
                  <a:cubicBezTo>
                    <a:pt x="5198" y="9048"/>
                    <a:pt x="5220" y="9073"/>
                    <a:pt x="5142" y="9393"/>
                  </a:cubicBezTo>
                  <a:cubicBezTo>
                    <a:pt x="5025" y="9872"/>
                    <a:pt x="5033" y="10070"/>
                    <a:pt x="5192" y="10662"/>
                  </a:cubicBezTo>
                  <a:cubicBezTo>
                    <a:pt x="5388" y="11389"/>
                    <a:pt x="5762" y="11381"/>
                    <a:pt x="5949" y="10646"/>
                  </a:cubicBezTo>
                  <a:cubicBezTo>
                    <a:pt x="6355" y="9054"/>
                    <a:pt x="6311" y="9115"/>
                    <a:pt x="7084" y="9074"/>
                  </a:cubicBezTo>
                  <a:cubicBezTo>
                    <a:pt x="7640" y="9045"/>
                    <a:pt x="7848" y="9091"/>
                    <a:pt x="8118" y="9303"/>
                  </a:cubicBezTo>
                  <a:cubicBezTo>
                    <a:pt x="8421" y="9541"/>
                    <a:pt x="8455" y="9648"/>
                    <a:pt x="8455" y="10373"/>
                  </a:cubicBezTo>
                  <a:lnTo>
                    <a:pt x="8455" y="11179"/>
                  </a:lnTo>
                  <a:lnTo>
                    <a:pt x="9834" y="11179"/>
                  </a:lnTo>
                  <a:lnTo>
                    <a:pt x="11212" y="11179"/>
                  </a:lnTo>
                  <a:lnTo>
                    <a:pt x="11212" y="10866"/>
                  </a:lnTo>
                  <a:cubicBezTo>
                    <a:pt x="11212" y="10558"/>
                    <a:pt x="11194" y="10552"/>
                    <a:pt x="10235" y="10552"/>
                  </a:cubicBezTo>
                  <a:cubicBezTo>
                    <a:pt x="9642" y="10552"/>
                    <a:pt x="9198" y="10493"/>
                    <a:pt x="9107" y="10402"/>
                  </a:cubicBezTo>
                  <a:cubicBezTo>
                    <a:pt x="9006" y="10301"/>
                    <a:pt x="8956" y="9744"/>
                    <a:pt x="8956" y="8719"/>
                  </a:cubicBezTo>
                  <a:cubicBezTo>
                    <a:pt x="8956" y="7493"/>
                    <a:pt x="8996" y="7147"/>
                    <a:pt x="9153" y="6989"/>
                  </a:cubicBezTo>
                  <a:cubicBezTo>
                    <a:pt x="9428" y="6714"/>
                    <a:pt x="14233" y="6694"/>
                    <a:pt x="14459" y="6966"/>
                  </a:cubicBezTo>
                  <a:cubicBezTo>
                    <a:pt x="14557" y="7084"/>
                    <a:pt x="14592" y="7687"/>
                    <a:pt x="14569" y="8815"/>
                  </a:cubicBezTo>
                  <a:lnTo>
                    <a:pt x="14534" y="10490"/>
                  </a:lnTo>
                  <a:lnTo>
                    <a:pt x="13500" y="10526"/>
                  </a:lnTo>
                  <a:cubicBezTo>
                    <a:pt x="12495" y="10561"/>
                    <a:pt x="12466" y="10571"/>
                    <a:pt x="12466" y="10871"/>
                  </a:cubicBezTo>
                  <a:cubicBezTo>
                    <a:pt x="12466" y="11166"/>
                    <a:pt x="12499" y="11179"/>
                    <a:pt x="13271" y="11179"/>
                  </a:cubicBezTo>
                  <a:cubicBezTo>
                    <a:pt x="13837" y="11179"/>
                    <a:pt x="14136" y="11238"/>
                    <a:pt x="14274" y="11376"/>
                  </a:cubicBezTo>
                  <a:cubicBezTo>
                    <a:pt x="14507" y="11609"/>
                    <a:pt x="14533" y="12194"/>
                    <a:pt x="14320" y="12407"/>
                  </a:cubicBezTo>
                  <a:cubicBezTo>
                    <a:pt x="14207" y="12521"/>
                    <a:pt x="12454" y="12558"/>
                    <a:pt x="7198" y="12558"/>
                  </a:cubicBezTo>
                  <a:cubicBezTo>
                    <a:pt x="3363" y="12558"/>
                    <a:pt x="187" y="12520"/>
                    <a:pt x="141" y="12474"/>
                  </a:cubicBezTo>
                  <a:close/>
                  <a:moveTo>
                    <a:pt x="3943" y="8281"/>
                  </a:moveTo>
                  <a:cubicBezTo>
                    <a:pt x="3771" y="8212"/>
                    <a:pt x="3498" y="8033"/>
                    <a:pt x="3336" y="7882"/>
                  </a:cubicBezTo>
                  <a:cubicBezTo>
                    <a:pt x="2793" y="7374"/>
                    <a:pt x="2650" y="6928"/>
                    <a:pt x="2638" y="5699"/>
                  </a:cubicBezTo>
                  <a:cubicBezTo>
                    <a:pt x="2623" y="4132"/>
                    <a:pt x="2639" y="4118"/>
                    <a:pt x="4915" y="3693"/>
                  </a:cubicBezTo>
                  <a:cubicBezTo>
                    <a:pt x="6383" y="3419"/>
                    <a:pt x="6715" y="3390"/>
                    <a:pt x="6879" y="3526"/>
                  </a:cubicBezTo>
                  <a:cubicBezTo>
                    <a:pt x="7039" y="3659"/>
                    <a:pt x="7076" y="3980"/>
                    <a:pt x="7076" y="5202"/>
                  </a:cubicBezTo>
                  <a:cubicBezTo>
                    <a:pt x="7076" y="7039"/>
                    <a:pt x="6868" y="7613"/>
                    <a:pt x="6019" y="8110"/>
                  </a:cubicBezTo>
                  <a:cubicBezTo>
                    <a:pt x="5449" y="8444"/>
                    <a:pt x="4540" y="8519"/>
                    <a:pt x="3943" y="8281"/>
                  </a:cubicBezTo>
                  <a:close/>
                  <a:moveTo>
                    <a:pt x="11588" y="5385"/>
                  </a:moveTo>
                  <a:cubicBezTo>
                    <a:pt x="10919" y="5031"/>
                    <a:pt x="10271" y="4141"/>
                    <a:pt x="10147" y="3408"/>
                  </a:cubicBezTo>
                  <a:cubicBezTo>
                    <a:pt x="9918" y="2055"/>
                    <a:pt x="10869" y="598"/>
                    <a:pt x="12187" y="282"/>
                  </a:cubicBezTo>
                  <a:cubicBezTo>
                    <a:pt x="13363" y="0"/>
                    <a:pt x="14472" y="412"/>
                    <a:pt x="15155" y="1384"/>
                  </a:cubicBezTo>
                  <a:cubicBezTo>
                    <a:pt x="15505" y="1882"/>
                    <a:pt x="15536" y="2011"/>
                    <a:pt x="15536" y="2959"/>
                  </a:cubicBezTo>
                  <a:cubicBezTo>
                    <a:pt x="15536" y="3895"/>
                    <a:pt x="15504" y="4035"/>
                    <a:pt x="15188" y="4449"/>
                  </a:cubicBezTo>
                  <a:cubicBezTo>
                    <a:pt x="14523" y="5321"/>
                    <a:pt x="14031" y="5594"/>
                    <a:pt x="13041" y="5641"/>
                  </a:cubicBezTo>
                  <a:cubicBezTo>
                    <a:pt x="12295" y="5677"/>
                    <a:pt x="12062" y="5636"/>
                    <a:pt x="11588" y="5385"/>
                  </a:cubicBezTo>
                  <a:close/>
                  <a:moveTo>
                    <a:pt x="14923" y="2854"/>
                  </a:moveTo>
                  <a:cubicBezTo>
                    <a:pt x="15036" y="2560"/>
                    <a:pt x="14532" y="1589"/>
                    <a:pt x="14112" y="1290"/>
                  </a:cubicBezTo>
                  <a:cubicBezTo>
                    <a:pt x="13897" y="1137"/>
                    <a:pt x="13523" y="980"/>
                    <a:pt x="13281" y="941"/>
                  </a:cubicBezTo>
                  <a:lnTo>
                    <a:pt x="12842" y="869"/>
                  </a:lnTo>
                  <a:lnTo>
                    <a:pt x="12842" y="1878"/>
                  </a:lnTo>
                  <a:cubicBezTo>
                    <a:pt x="12842" y="2567"/>
                    <a:pt x="12891" y="2906"/>
                    <a:pt x="12998" y="2950"/>
                  </a:cubicBezTo>
                  <a:cubicBezTo>
                    <a:pt x="13084" y="2984"/>
                    <a:pt x="13537" y="3017"/>
                    <a:pt x="14005" y="3023"/>
                  </a:cubicBezTo>
                  <a:cubicBezTo>
                    <a:pt x="14632" y="3030"/>
                    <a:pt x="14873" y="2986"/>
                    <a:pt x="14923" y="28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  <p:extLst>
      <p:ext uri="{BB962C8B-B14F-4D97-AF65-F5344CB8AC3E}">
        <p14:creationId xmlns:p14="http://schemas.microsoft.com/office/powerpoint/2010/main" val="198213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F6AC301-97C7-1945-ABAC-F481FAC33C5E}" type="slidenum">
              <a:rPr lang="ru-RU" smtClean="0"/>
              <a:pPr algn="ctr"/>
              <a:t>14</a:t>
            </a:fld>
            <a:endParaRPr lang="ru-RU" dirty="0"/>
          </a:p>
        </p:txBody>
      </p:sp>
      <p:sp>
        <p:nvSpPr>
          <p:cNvPr id="33" name="CustomShape 1"/>
          <p:cNvSpPr/>
          <p:nvPr/>
        </p:nvSpPr>
        <p:spPr>
          <a:xfrm>
            <a:off x="836862" y="67320"/>
            <a:ext cx="10288338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200" b="1" spc="-1" dirty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MAIN </a:t>
            </a:r>
            <a:r>
              <a:rPr lang="en-US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DIRECTIONS </a:t>
            </a:r>
            <a:r>
              <a:rPr lang="en-US" sz="2200" b="1" spc="-1" dirty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OF INFRASTRUCTURE DEVELOPMENT IN 2017-2021</a:t>
            </a:r>
            <a:r>
              <a:rPr lang="ru-RU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.</a:t>
            </a:r>
            <a:endParaRPr lang="ru-RU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JSC “Ukrainian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Railway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” 2017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230857" y="237769"/>
            <a:ext cx="499282" cy="481680"/>
            <a:chOff x="3662828" y="3470120"/>
            <a:chExt cx="499282" cy="481680"/>
          </a:xfrm>
        </p:grpSpPr>
        <p:sp>
          <p:nvSpPr>
            <p:cNvPr id="28" name="CustomShape 12"/>
            <p:cNvSpPr/>
            <p:nvPr/>
          </p:nvSpPr>
          <p:spPr>
            <a:xfrm>
              <a:off x="3662828" y="3470120"/>
              <a:ext cx="499282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" name="CustomShape 13"/>
            <p:cNvSpPr/>
            <p:nvPr/>
          </p:nvSpPr>
          <p:spPr>
            <a:xfrm>
              <a:off x="3769551" y="3557695"/>
              <a:ext cx="285091" cy="287280"/>
            </a:xfrm>
            <a:custGeom>
              <a:avLst/>
              <a:gdLst/>
              <a:ahLst/>
              <a:cxnLst/>
              <a:rect l="l" t="t" r="r" b="b"/>
              <a:pathLst>
                <a:path w="15536" h="16180">
                  <a:moveTo>
                    <a:pt x="895" y="16110"/>
                  </a:moveTo>
                  <a:cubicBezTo>
                    <a:pt x="848" y="16063"/>
                    <a:pt x="810" y="15386"/>
                    <a:pt x="810" y="14605"/>
                  </a:cubicBezTo>
                  <a:lnTo>
                    <a:pt x="810" y="13184"/>
                  </a:lnTo>
                  <a:lnTo>
                    <a:pt x="7206" y="13184"/>
                  </a:lnTo>
                  <a:lnTo>
                    <a:pt x="13602" y="13184"/>
                  </a:lnTo>
                  <a:lnTo>
                    <a:pt x="13566" y="14657"/>
                  </a:lnTo>
                  <a:lnTo>
                    <a:pt x="13531" y="16130"/>
                  </a:lnTo>
                  <a:lnTo>
                    <a:pt x="7255" y="16162"/>
                  </a:lnTo>
                  <a:cubicBezTo>
                    <a:pt x="3803" y="16180"/>
                    <a:pt x="941" y="16156"/>
                    <a:pt x="895" y="16110"/>
                  </a:cubicBezTo>
                  <a:close/>
                  <a:moveTo>
                    <a:pt x="141" y="12474"/>
                  </a:moveTo>
                  <a:cubicBezTo>
                    <a:pt x="0" y="12332"/>
                    <a:pt x="49" y="11489"/>
                    <a:pt x="208" y="11329"/>
                  </a:cubicBezTo>
                  <a:cubicBezTo>
                    <a:pt x="291" y="11247"/>
                    <a:pt x="545" y="11179"/>
                    <a:pt x="772" y="11179"/>
                  </a:cubicBezTo>
                  <a:lnTo>
                    <a:pt x="1186" y="11179"/>
                  </a:lnTo>
                  <a:lnTo>
                    <a:pt x="1186" y="10421"/>
                  </a:lnTo>
                  <a:cubicBezTo>
                    <a:pt x="1186" y="9784"/>
                    <a:pt x="1235" y="9615"/>
                    <a:pt x="1494" y="9356"/>
                  </a:cubicBezTo>
                  <a:cubicBezTo>
                    <a:pt x="1745" y="9105"/>
                    <a:pt x="1926" y="9048"/>
                    <a:pt x="2481" y="9048"/>
                  </a:cubicBezTo>
                  <a:cubicBezTo>
                    <a:pt x="2875" y="9048"/>
                    <a:pt x="3212" y="9114"/>
                    <a:pt x="3284" y="9205"/>
                  </a:cubicBezTo>
                  <a:cubicBezTo>
                    <a:pt x="3352" y="9291"/>
                    <a:pt x="3506" y="9771"/>
                    <a:pt x="3626" y="10270"/>
                  </a:cubicBezTo>
                  <a:cubicBezTo>
                    <a:pt x="3800" y="10993"/>
                    <a:pt x="3892" y="11179"/>
                    <a:pt x="4077" y="11179"/>
                  </a:cubicBezTo>
                  <a:cubicBezTo>
                    <a:pt x="4393" y="11179"/>
                    <a:pt x="4739" y="10058"/>
                    <a:pt x="4565" y="9599"/>
                  </a:cubicBezTo>
                  <a:cubicBezTo>
                    <a:pt x="4381" y="9115"/>
                    <a:pt x="4413" y="9048"/>
                    <a:pt x="4835" y="9048"/>
                  </a:cubicBezTo>
                  <a:cubicBezTo>
                    <a:pt x="5198" y="9048"/>
                    <a:pt x="5220" y="9073"/>
                    <a:pt x="5142" y="9393"/>
                  </a:cubicBezTo>
                  <a:cubicBezTo>
                    <a:pt x="5025" y="9872"/>
                    <a:pt x="5033" y="10070"/>
                    <a:pt x="5192" y="10662"/>
                  </a:cubicBezTo>
                  <a:cubicBezTo>
                    <a:pt x="5388" y="11389"/>
                    <a:pt x="5762" y="11381"/>
                    <a:pt x="5949" y="10646"/>
                  </a:cubicBezTo>
                  <a:cubicBezTo>
                    <a:pt x="6355" y="9054"/>
                    <a:pt x="6311" y="9115"/>
                    <a:pt x="7084" y="9074"/>
                  </a:cubicBezTo>
                  <a:cubicBezTo>
                    <a:pt x="7640" y="9045"/>
                    <a:pt x="7848" y="9091"/>
                    <a:pt x="8118" y="9303"/>
                  </a:cubicBezTo>
                  <a:cubicBezTo>
                    <a:pt x="8421" y="9541"/>
                    <a:pt x="8455" y="9648"/>
                    <a:pt x="8455" y="10373"/>
                  </a:cubicBezTo>
                  <a:lnTo>
                    <a:pt x="8455" y="11179"/>
                  </a:lnTo>
                  <a:lnTo>
                    <a:pt x="9834" y="11179"/>
                  </a:lnTo>
                  <a:lnTo>
                    <a:pt x="11212" y="11179"/>
                  </a:lnTo>
                  <a:lnTo>
                    <a:pt x="11212" y="10866"/>
                  </a:lnTo>
                  <a:cubicBezTo>
                    <a:pt x="11212" y="10558"/>
                    <a:pt x="11194" y="10552"/>
                    <a:pt x="10235" y="10552"/>
                  </a:cubicBezTo>
                  <a:cubicBezTo>
                    <a:pt x="9642" y="10552"/>
                    <a:pt x="9198" y="10493"/>
                    <a:pt x="9107" y="10402"/>
                  </a:cubicBezTo>
                  <a:cubicBezTo>
                    <a:pt x="9006" y="10301"/>
                    <a:pt x="8956" y="9744"/>
                    <a:pt x="8956" y="8719"/>
                  </a:cubicBezTo>
                  <a:cubicBezTo>
                    <a:pt x="8956" y="7493"/>
                    <a:pt x="8996" y="7147"/>
                    <a:pt x="9153" y="6989"/>
                  </a:cubicBezTo>
                  <a:cubicBezTo>
                    <a:pt x="9428" y="6714"/>
                    <a:pt x="14233" y="6694"/>
                    <a:pt x="14459" y="6966"/>
                  </a:cubicBezTo>
                  <a:cubicBezTo>
                    <a:pt x="14557" y="7084"/>
                    <a:pt x="14592" y="7687"/>
                    <a:pt x="14569" y="8815"/>
                  </a:cubicBezTo>
                  <a:lnTo>
                    <a:pt x="14534" y="10490"/>
                  </a:lnTo>
                  <a:lnTo>
                    <a:pt x="13500" y="10526"/>
                  </a:lnTo>
                  <a:cubicBezTo>
                    <a:pt x="12495" y="10561"/>
                    <a:pt x="12466" y="10571"/>
                    <a:pt x="12466" y="10871"/>
                  </a:cubicBezTo>
                  <a:cubicBezTo>
                    <a:pt x="12466" y="11166"/>
                    <a:pt x="12499" y="11179"/>
                    <a:pt x="13271" y="11179"/>
                  </a:cubicBezTo>
                  <a:cubicBezTo>
                    <a:pt x="13837" y="11179"/>
                    <a:pt x="14136" y="11238"/>
                    <a:pt x="14274" y="11376"/>
                  </a:cubicBezTo>
                  <a:cubicBezTo>
                    <a:pt x="14507" y="11609"/>
                    <a:pt x="14533" y="12194"/>
                    <a:pt x="14320" y="12407"/>
                  </a:cubicBezTo>
                  <a:cubicBezTo>
                    <a:pt x="14207" y="12521"/>
                    <a:pt x="12454" y="12558"/>
                    <a:pt x="7198" y="12558"/>
                  </a:cubicBezTo>
                  <a:cubicBezTo>
                    <a:pt x="3363" y="12558"/>
                    <a:pt x="187" y="12520"/>
                    <a:pt x="141" y="12474"/>
                  </a:cubicBezTo>
                  <a:close/>
                  <a:moveTo>
                    <a:pt x="3943" y="8281"/>
                  </a:moveTo>
                  <a:cubicBezTo>
                    <a:pt x="3771" y="8212"/>
                    <a:pt x="3498" y="8033"/>
                    <a:pt x="3336" y="7882"/>
                  </a:cubicBezTo>
                  <a:cubicBezTo>
                    <a:pt x="2793" y="7374"/>
                    <a:pt x="2650" y="6928"/>
                    <a:pt x="2638" y="5699"/>
                  </a:cubicBezTo>
                  <a:cubicBezTo>
                    <a:pt x="2623" y="4132"/>
                    <a:pt x="2639" y="4118"/>
                    <a:pt x="4915" y="3693"/>
                  </a:cubicBezTo>
                  <a:cubicBezTo>
                    <a:pt x="6383" y="3419"/>
                    <a:pt x="6715" y="3390"/>
                    <a:pt x="6879" y="3526"/>
                  </a:cubicBezTo>
                  <a:cubicBezTo>
                    <a:pt x="7039" y="3659"/>
                    <a:pt x="7076" y="3980"/>
                    <a:pt x="7076" y="5202"/>
                  </a:cubicBezTo>
                  <a:cubicBezTo>
                    <a:pt x="7076" y="7039"/>
                    <a:pt x="6868" y="7613"/>
                    <a:pt x="6019" y="8110"/>
                  </a:cubicBezTo>
                  <a:cubicBezTo>
                    <a:pt x="5449" y="8444"/>
                    <a:pt x="4540" y="8519"/>
                    <a:pt x="3943" y="8281"/>
                  </a:cubicBezTo>
                  <a:close/>
                  <a:moveTo>
                    <a:pt x="11588" y="5385"/>
                  </a:moveTo>
                  <a:cubicBezTo>
                    <a:pt x="10919" y="5031"/>
                    <a:pt x="10271" y="4141"/>
                    <a:pt x="10147" y="3408"/>
                  </a:cubicBezTo>
                  <a:cubicBezTo>
                    <a:pt x="9918" y="2055"/>
                    <a:pt x="10869" y="598"/>
                    <a:pt x="12187" y="282"/>
                  </a:cubicBezTo>
                  <a:cubicBezTo>
                    <a:pt x="13363" y="0"/>
                    <a:pt x="14472" y="412"/>
                    <a:pt x="15155" y="1384"/>
                  </a:cubicBezTo>
                  <a:cubicBezTo>
                    <a:pt x="15505" y="1882"/>
                    <a:pt x="15536" y="2011"/>
                    <a:pt x="15536" y="2959"/>
                  </a:cubicBezTo>
                  <a:cubicBezTo>
                    <a:pt x="15536" y="3895"/>
                    <a:pt x="15504" y="4035"/>
                    <a:pt x="15188" y="4449"/>
                  </a:cubicBezTo>
                  <a:cubicBezTo>
                    <a:pt x="14523" y="5321"/>
                    <a:pt x="14031" y="5594"/>
                    <a:pt x="13041" y="5641"/>
                  </a:cubicBezTo>
                  <a:cubicBezTo>
                    <a:pt x="12295" y="5677"/>
                    <a:pt x="12062" y="5636"/>
                    <a:pt x="11588" y="5385"/>
                  </a:cubicBezTo>
                  <a:close/>
                  <a:moveTo>
                    <a:pt x="14923" y="2854"/>
                  </a:moveTo>
                  <a:cubicBezTo>
                    <a:pt x="15036" y="2560"/>
                    <a:pt x="14532" y="1589"/>
                    <a:pt x="14112" y="1290"/>
                  </a:cubicBezTo>
                  <a:cubicBezTo>
                    <a:pt x="13897" y="1137"/>
                    <a:pt x="13523" y="980"/>
                    <a:pt x="13281" y="941"/>
                  </a:cubicBezTo>
                  <a:lnTo>
                    <a:pt x="12842" y="869"/>
                  </a:lnTo>
                  <a:lnTo>
                    <a:pt x="12842" y="1878"/>
                  </a:lnTo>
                  <a:cubicBezTo>
                    <a:pt x="12842" y="2567"/>
                    <a:pt x="12891" y="2906"/>
                    <a:pt x="12998" y="2950"/>
                  </a:cubicBezTo>
                  <a:cubicBezTo>
                    <a:pt x="13084" y="2984"/>
                    <a:pt x="13537" y="3017"/>
                    <a:pt x="14005" y="3023"/>
                  </a:cubicBezTo>
                  <a:cubicBezTo>
                    <a:pt x="14632" y="3030"/>
                    <a:pt x="14873" y="2986"/>
                    <a:pt x="14923" y="28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7" name="Группа 36"/>
          <p:cNvGrpSpPr/>
          <p:nvPr/>
        </p:nvGrpSpPr>
        <p:grpSpPr>
          <a:xfrm>
            <a:off x="1342571" y="831636"/>
            <a:ext cx="9506857" cy="5194728"/>
            <a:chOff x="730139" y="881641"/>
            <a:chExt cx="9506857" cy="519472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139" y="881641"/>
              <a:ext cx="9506857" cy="5194728"/>
            </a:xfrm>
            <a:prstGeom prst="rect">
              <a:avLst/>
            </a:prstGeom>
          </p:spPr>
        </p:pic>
        <p:grpSp>
          <p:nvGrpSpPr>
            <p:cNvPr id="14" name="Группа 13"/>
            <p:cNvGrpSpPr/>
            <p:nvPr/>
          </p:nvGrpSpPr>
          <p:grpSpPr>
            <a:xfrm>
              <a:off x="6461760" y="4023360"/>
              <a:ext cx="579120" cy="533400"/>
              <a:chOff x="6461760" y="4023360"/>
              <a:chExt cx="579120" cy="533400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6461760" y="4434840"/>
                <a:ext cx="259080" cy="121920"/>
              </a:xfrm>
              <a:prstGeom prst="line">
                <a:avLst/>
              </a:prstGeom>
              <a:ln w="3175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H="1">
                <a:off x="6720840" y="4023360"/>
                <a:ext cx="320040" cy="533400"/>
              </a:xfrm>
              <a:prstGeom prst="line">
                <a:avLst/>
              </a:prstGeom>
              <a:ln w="3175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Прямоугольник 14"/>
            <p:cNvSpPr/>
            <p:nvPr/>
          </p:nvSpPr>
          <p:spPr>
            <a:xfrm>
              <a:off x="7078980" y="4208440"/>
              <a:ext cx="1257300" cy="4631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/>
                <a:t>Dolynska</a:t>
              </a:r>
              <a:r>
                <a:rPr lang="en-US" sz="1000" dirty="0" smtClean="0"/>
                <a:t> – </a:t>
              </a:r>
              <a:r>
                <a:rPr lang="en-US" sz="1000" dirty="0" err="1" smtClean="0"/>
                <a:t>Kolosivka</a:t>
              </a:r>
              <a:endParaRPr lang="en-US" sz="1000" dirty="0" smtClean="0"/>
            </a:p>
            <a:p>
              <a:pPr algn="ctr"/>
              <a:r>
                <a:rPr lang="en-US" sz="1000" dirty="0" smtClean="0"/>
                <a:t>USD 350 Mio</a:t>
              </a:r>
            </a:p>
            <a:p>
              <a:pPr algn="ctr"/>
              <a:r>
                <a:rPr lang="en-US" sz="1000" dirty="0" smtClean="0"/>
                <a:t>255 km </a:t>
              </a:r>
              <a:endParaRPr lang="ru-RU" sz="1000" dirty="0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5514896" y="2148840"/>
              <a:ext cx="186130" cy="904126"/>
            </a:xfrm>
            <a:prstGeom prst="line">
              <a:avLst/>
            </a:prstGeom>
            <a:ln w="317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25"/>
            <p:cNvSpPr/>
            <p:nvPr/>
          </p:nvSpPr>
          <p:spPr>
            <a:xfrm>
              <a:off x="5744098" y="2154106"/>
              <a:ext cx="1487281" cy="4631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/>
                <a:t>Berdychiv</a:t>
              </a:r>
              <a:r>
                <a:rPr lang="en-US" sz="1000" dirty="0" smtClean="0"/>
                <a:t> – State border</a:t>
              </a:r>
            </a:p>
            <a:p>
              <a:pPr algn="ctr"/>
              <a:r>
                <a:rPr lang="en-US" sz="1000" dirty="0" smtClean="0"/>
                <a:t>USD 153 Mio</a:t>
              </a:r>
            </a:p>
            <a:p>
              <a:pPr algn="ctr"/>
              <a:r>
                <a:rPr lang="en-US" sz="1000" dirty="0" smtClean="0"/>
                <a:t>215 km </a:t>
              </a:r>
              <a:endParaRPr lang="ru-RU" sz="1000" dirty="0"/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3954780" y="2381048"/>
              <a:ext cx="275586" cy="148792"/>
            </a:xfrm>
            <a:prstGeom prst="line">
              <a:avLst/>
            </a:prstGeom>
            <a:ln w="317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рямоугольник 30"/>
            <p:cNvSpPr/>
            <p:nvPr/>
          </p:nvSpPr>
          <p:spPr>
            <a:xfrm>
              <a:off x="3253955" y="2588203"/>
              <a:ext cx="1618675" cy="4631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/>
                <a:t>Kovel</a:t>
              </a:r>
              <a:r>
                <a:rPr lang="en-US" sz="1000" dirty="0" smtClean="0"/>
                <a:t> – </a:t>
              </a:r>
              <a:r>
                <a:rPr lang="en-US" sz="1000" dirty="0" err="1" smtClean="0"/>
                <a:t>Izov</a:t>
              </a:r>
              <a:r>
                <a:rPr lang="en-US" sz="1000" dirty="0" smtClean="0"/>
                <a:t>  – State border</a:t>
              </a:r>
            </a:p>
            <a:p>
              <a:pPr algn="ctr"/>
              <a:r>
                <a:rPr lang="en-US" sz="1000" dirty="0" smtClean="0"/>
                <a:t>USD 53 Mio</a:t>
              </a:r>
            </a:p>
            <a:p>
              <a:pPr algn="ctr"/>
              <a:r>
                <a:rPr lang="en-US" sz="1000" dirty="0" smtClean="0"/>
                <a:t>81 km </a:t>
              </a:r>
              <a:endParaRPr lang="ru-RU" sz="1000" dirty="0"/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 flipH="1" flipV="1">
              <a:off x="3911708" y="2365734"/>
              <a:ext cx="318658" cy="15314"/>
            </a:xfrm>
            <a:prstGeom prst="line">
              <a:avLst/>
            </a:prstGeom>
            <a:ln w="317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Прямоугольник 35"/>
            <p:cNvSpPr/>
            <p:nvPr/>
          </p:nvSpPr>
          <p:spPr>
            <a:xfrm>
              <a:off x="3127865" y="1809915"/>
              <a:ext cx="1870856" cy="4631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/>
                <a:t>Kovel</a:t>
              </a:r>
              <a:r>
                <a:rPr lang="en-US" sz="1000" dirty="0" smtClean="0"/>
                <a:t> – </a:t>
              </a:r>
              <a:r>
                <a:rPr lang="en-US" sz="1000" dirty="0" err="1" smtClean="0"/>
                <a:t>Yagotyn</a:t>
              </a:r>
              <a:r>
                <a:rPr lang="en-US" sz="1000" dirty="0" smtClean="0"/>
                <a:t>  – State border</a:t>
              </a:r>
            </a:p>
            <a:p>
              <a:pPr algn="ctr"/>
              <a:r>
                <a:rPr lang="en-US" sz="1000" dirty="0" smtClean="0"/>
                <a:t>USD 40 Mio</a:t>
              </a:r>
            </a:p>
            <a:p>
              <a:pPr algn="ctr"/>
              <a:r>
                <a:rPr lang="en-US" sz="1000" dirty="0" smtClean="0"/>
                <a:t>64 km </a:t>
              </a:r>
              <a:endParaRPr lang="ru-RU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089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F6AC301-97C7-1945-ABAC-F481FAC33C5E}" type="slidenum">
              <a:rPr lang="ru-RU" smtClean="0"/>
              <a:pPr algn="ctr"/>
              <a:t>15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JSC “Ukrainian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Railway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” 2017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CustomShape 3"/>
          <p:cNvSpPr/>
          <p:nvPr/>
        </p:nvSpPr>
        <p:spPr>
          <a:xfrm>
            <a:off x="187739" y="2062481"/>
            <a:ext cx="11816522" cy="2733037"/>
          </a:xfrm>
          <a:prstGeom prst="roundRect">
            <a:avLst>
              <a:gd name="adj" fmla="val 0"/>
            </a:avLst>
          </a:prstGeom>
          <a:solidFill>
            <a:srgbClr val="1F4E78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60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Thank you!</a:t>
            </a:r>
            <a:endParaRPr lang="uk-UA" sz="60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981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83717" y="1458678"/>
            <a:ext cx="3398022" cy="588489"/>
            <a:chOff x="779505" y="1035595"/>
            <a:chExt cx="3398022" cy="588489"/>
          </a:xfrm>
        </p:grpSpPr>
        <p:sp>
          <p:nvSpPr>
            <p:cNvPr id="3" name="CustomShape 8"/>
            <p:cNvSpPr/>
            <p:nvPr/>
          </p:nvSpPr>
          <p:spPr>
            <a:xfrm>
              <a:off x="1471483" y="1035595"/>
              <a:ext cx="2706044" cy="5884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>
                <a:lnSpc>
                  <a:spcPct val="100000"/>
                </a:lnSpc>
              </a:pPr>
              <a:r>
                <a:rPr lang="en-US" sz="1600" b="1" spc="-1" dirty="0" smtClea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</a:rPr>
                <a:t>Ukraine</a:t>
              </a:r>
              <a:endPara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779505" y="1035595"/>
              <a:ext cx="691978" cy="588489"/>
            </a:xfrm>
            <a:prstGeom prst="rect">
              <a:avLst/>
            </a:prstGeom>
            <a:solidFill>
              <a:srgbClr val="263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18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278" y="1114912"/>
              <a:ext cx="458433" cy="42985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383717" y="2472335"/>
            <a:ext cx="3398022" cy="588489"/>
            <a:chOff x="779505" y="1897679"/>
            <a:chExt cx="3398022" cy="588489"/>
          </a:xfrm>
        </p:grpSpPr>
        <p:sp>
          <p:nvSpPr>
            <p:cNvPr id="6" name="CustomShape 8"/>
            <p:cNvSpPr/>
            <p:nvPr/>
          </p:nvSpPr>
          <p:spPr>
            <a:xfrm>
              <a:off x="1471483" y="1897679"/>
              <a:ext cx="2706044" cy="5884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>
                <a:lnSpc>
                  <a:spcPct val="100000"/>
                </a:lnSpc>
              </a:pPr>
              <a:r>
                <a:rPr lang="en-US" sz="1600" b="1" spc="-1" dirty="0" smtClea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</a:rPr>
                <a:t>Germany</a:t>
              </a:r>
              <a:endPara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79505" y="1897679"/>
              <a:ext cx="691978" cy="588489"/>
            </a:xfrm>
            <a:prstGeom prst="rect">
              <a:avLst/>
            </a:prstGeom>
            <a:solidFill>
              <a:srgbClr val="263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15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190" y="1976996"/>
              <a:ext cx="516607" cy="429854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383717" y="3485992"/>
            <a:ext cx="3398022" cy="588489"/>
            <a:chOff x="779505" y="2725299"/>
            <a:chExt cx="3398022" cy="588489"/>
          </a:xfrm>
        </p:grpSpPr>
        <p:sp>
          <p:nvSpPr>
            <p:cNvPr id="9" name="CustomShape 8"/>
            <p:cNvSpPr/>
            <p:nvPr/>
          </p:nvSpPr>
          <p:spPr>
            <a:xfrm>
              <a:off x="1471483" y="2725299"/>
              <a:ext cx="2706044" cy="5884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>
                <a:lnSpc>
                  <a:spcPct val="100000"/>
                </a:lnSpc>
              </a:pPr>
              <a:r>
                <a:rPr lang="en-US" sz="1600" b="1" spc="-1" dirty="0" smtClea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</a:rPr>
                <a:t>Poland</a:t>
              </a:r>
              <a:endPara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79505" y="2725299"/>
              <a:ext cx="691978" cy="588489"/>
            </a:xfrm>
            <a:prstGeom prst="rect">
              <a:avLst/>
            </a:prstGeom>
            <a:solidFill>
              <a:srgbClr val="263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17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189" y="2804616"/>
              <a:ext cx="487521" cy="429854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383717" y="4499649"/>
            <a:ext cx="3398022" cy="588489"/>
            <a:chOff x="779505" y="3552919"/>
            <a:chExt cx="3398022" cy="588489"/>
          </a:xfrm>
        </p:grpSpPr>
        <p:sp>
          <p:nvSpPr>
            <p:cNvPr id="12" name="CustomShape 8"/>
            <p:cNvSpPr/>
            <p:nvPr/>
          </p:nvSpPr>
          <p:spPr>
            <a:xfrm>
              <a:off x="1471483" y="3552919"/>
              <a:ext cx="2706044" cy="5884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>
                <a:lnSpc>
                  <a:spcPct val="100000"/>
                </a:lnSpc>
              </a:pPr>
              <a:r>
                <a:rPr lang="en-US" sz="1600" b="1" spc="-1" dirty="0" smtClea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</a:rPr>
                <a:t>France</a:t>
              </a:r>
              <a:endPara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79505" y="3552919"/>
              <a:ext cx="691978" cy="588489"/>
            </a:xfrm>
            <a:prstGeom prst="rect">
              <a:avLst/>
            </a:prstGeom>
            <a:solidFill>
              <a:srgbClr val="263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14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189" y="3632236"/>
              <a:ext cx="487521" cy="429854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383717" y="5499658"/>
            <a:ext cx="3398022" cy="588489"/>
            <a:chOff x="779505" y="4380539"/>
            <a:chExt cx="3398022" cy="588489"/>
          </a:xfrm>
        </p:grpSpPr>
        <p:sp>
          <p:nvSpPr>
            <p:cNvPr id="15" name="CustomShape 8"/>
            <p:cNvSpPr/>
            <p:nvPr/>
          </p:nvSpPr>
          <p:spPr>
            <a:xfrm>
              <a:off x="1471483" y="4380539"/>
              <a:ext cx="2706044" cy="5884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>
                <a:lnSpc>
                  <a:spcPct val="100000"/>
                </a:lnSpc>
              </a:pPr>
              <a:r>
                <a:rPr lang="en-US" sz="1600" b="1" spc="-1" dirty="0" smtClea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</a:rPr>
                <a:t>Italy</a:t>
              </a:r>
              <a:endPara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79505" y="4380539"/>
              <a:ext cx="691978" cy="588489"/>
            </a:xfrm>
            <a:prstGeom prst="rect">
              <a:avLst/>
            </a:prstGeom>
            <a:solidFill>
              <a:srgbClr val="263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16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190" y="4459856"/>
              <a:ext cx="487520" cy="429854"/>
            </a:xfrm>
            <a:prstGeom prst="rect">
              <a:avLst/>
            </a:prstGeom>
          </p:spPr>
        </p:pic>
      </p:grpSp>
      <p:sp>
        <p:nvSpPr>
          <p:cNvPr id="25" name="CustomShape 2"/>
          <p:cNvSpPr/>
          <p:nvPr/>
        </p:nvSpPr>
        <p:spPr>
          <a:xfrm>
            <a:off x="779504" y="0"/>
            <a:ext cx="10798777" cy="85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UZ AMONG OTHER EUROPEAN RAILWAYS</a:t>
            </a:r>
            <a:endParaRPr lang="ru-RU" sz="24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6" name="CustomShape 8"/>
          <p:cNvSpPr/>
          <p:nvPr/>
        </p:nvSpPr>
        <p:spPr>
          <a:xfrm>
            <a:off x="3781739" y="1449946"/>
            <a:ext cx="2314261" cy="46431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" name="Прямоугольник 26"/>
          <p:cNvSpPr/>
          <p:nvPr/>
        </p:nvSpPr>
        <p:spPr>
          <a:xfrm>
            <a:off x="4026087" y="854852"/>
            <a:ext cx="1767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spc="-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Freight turnover</a:t>
            </a:r>
          </a:p>
          <a:p>
            <a:pPr>
              <a:lnSpc>
                <a:spcPct val="100000"/>
              </a:lnSpc>
            </a:pPr>
            <a:r>
              <a:rPr lang="en-US" sz="1600" spc="-1" dirty="0" err="1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bn</a:t>
            </a:r>
            <a:r>
              <a:rPr lang="en-US" sz="1600" spc="-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 ton-km </a:t>
            </a:r>
            <a:endParaRPr lang="ru-RU" sz="1600" spc="-1" dirty="0">
              <a:solidFill>
                <a:schemeClr val="bg2">
                  <a:lumMod val="25000"/>
                </a:schemeClr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28" name="CustomShape 8"/>
          <p:cNvSpPr/>
          <p:nvPr/>
        </p:nvSpPr>
        <p:spPr>
          <a:xfrm>
            <a:off x="6702308" y="1449946"/>
            <a:ext cx="2314261" cy="46431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" name="CustomShape 8"/>
          <p:cNvSpPr/>
          <p:nvPr/>
        </p:nvSpPr>
        <p:spPr>
          <a:xfrm>
            <a:off x="9622877" y="1449946"/>
            <a:ext cx="2314261" cy="46431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" name="Прямоугольник 29"/>
          <p:cNvSpPr/>
          <p:nvPr/>
        </p:nvSpPr>
        <p:spPr>
          <a:xfrm>
            <a:off x="7193069" y="865171"/>
            <a:ext cx="1332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spc="-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Passengers</a:t>
            </a: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per km</a:t>
            </a:r>
            <a:endParaRPr lang="ru-RU" sz="1600" spc="-1" dirty="0">
              <a:solidFill>
                <a:schemeClr val="bg2">
                  <a:lumMod val="25000"/>
                </a:schemeClr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060867" y="858600"/>
            <a:ext cx="14382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spc="-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Network size</a:t>
            </a:r>
          </a:p>
          <a:p>
            <a:pPr>
              <a:lnSpc>
                <a:spcPct val="100000"/>
              </a:lnSpc>
            </a:pPr>
            <a:r>
              <a:rPr lang="en-US" sz="1600" spc="-1" dirty="0" err="1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ths</a:t>
            </a:r>
            <a:r>
              <a:rPr lang="en-US" sz="1600" spc="-1" dirty="0" smtClea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, km</a:t>
            </a:r>
            <a:endParaRPr lang="ru-RU" sz="1600" spc="-1" dirty="0">
              <a:solidFill>
                <a:schemeClr val="bg2">
                  <a:lumMod val="25000"/>
                </a:schemeClr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73717" y="1552867"/>
            <a:ext cx="612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194</a:t>
            </a:r>
            <a:endParaRPr lang="ru-RU" sz="20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87889" y="2566524"/>
            <a:ext cx="598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112</a:t>
            </a:r>
            <a:endParaRPr lang="ru-RU" sz="20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52073" y="3585885"/>
            <a:ext cx="469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50</a:t>
            </a:r>
            <a:endParaRPr lang="ru-RU" sz="20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52185" y="4593838"/>
            <a:ext cx="469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32</a:t>
            </a:r>
            <a:endParaRPr lang="ru-RU" sz="20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44987" y="5613199"/>
            <a:ext cx="469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20</a:t>
            </a:r>
            <a:endParaRPr lang="ru-RU" sz="20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553295" y="1567739"/>
            <a:ext cx="682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35,4</a:t>
            </a:r>
            <a:endParaRPr lang="ru-RU" sz="20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18093" y="2581396"/>
            <a:ext cx="682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30,9</a:t>
            </a:r>
            <a:endParaRPr lang="ru-RU" sz="20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18092" y="3585885"/>
            <a:ext cx="682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15,8</a:t>
            </a:r>
            <a:endParaRPr lang="ru-RU" sz="20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518091" y="4593838"/>
            <a:ext cx="682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89,4</a:t>
            </a:r>
            <a:endParaRPr lang="ru-RU" sz="20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518090" y="5598451"/>
            <a:ext cx="682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49,9</a:t>
            </a:r>
            <a:endParaRPr lang="ru-RU" sz="20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433905" y="1554876"/>
            <a:ext cx="682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21,6</a:t>
            </a:r>
            <a:endParaRPr lang="ru-RU" sz="20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398703" y="2568533"/>
            <a:ext cx="682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41,3</a:t>
            </a:r>
            <a:endParaRPr lang="ru-RU" sz="20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398702" y="3573022"/>
            <a:ext cx="682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19,3</a:t>
            </a:r>
            <a:endParaRPr lang="ru-RU" sz="20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398701" y="4580975"/>
            <a:ext cx="682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30,0</a:t>
            </a:r>
            <a:endParaRPr lang="ru-RU" sz="20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398700" y="5585588"/>
            <a:ext cx="682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16,7</a:t>
            </a:r>
            <a:endParaRPr lang="ru-RU" sz="20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83717" y="6288287"/>
            <a:ext cx="9962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-1" dirty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UZ is among the world’s biggest railways by freight and passenger turnovers</a:t>
            </a:r>
            <a:endParaRPr lang="uk-UA" sz="2400" b="1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0403925" y="6258307"/>
            <a:ext cx="1758095" cy="569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6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/>
          <p:cNvSpPr/>
          <p:nvPr/>
        </p:nvSpPr>
        <p:spPr>
          <a:xfrm>
            <a:off x="779504" y="0"/>
            <a:ext cx="10798777" cy="85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UZ ROLE IN UKRAINE’S ECONOMY</a:t>
            </a:r>
            <a:endParaRPr lang="ru-RU" sz="24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" name="CustomShape 1"/>
          <p:cNvSpPr/>
          <p:nvPr/>
        </p:nvSpPr>
        <p:spPr>
          <a:xfrm>
            <a:off x="779505" y="2017472"/>
            <a:ext cx="3398022" cy="38417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CustomShape 6"/>
          <p:cNvSpPr/>
          <p:nvPr/>
        </p:nvSpPr>
        <p:spPr>
          <a:xfrm>
            <a:off x="5017873" y="1035595"/>
            <a:ext cx="2701786" cy="98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Fostering the economic development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15" name="CustomShape 7"/>
          <p:cNvSpPr/>
          <p:nvPr/>
        </p:nvSpPr>
        <p:spPr>
          <a:xfrm>
            <a:off x="8540961" y="1035595"/>
            <a:ext cx="2618219" cy="1006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rPr>
              <a:t>Significant for society</a:t>
            </a:r>
            <a:endParaRPr lang="uk-UA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16" name="CustomShape 8"/>
          <p:cNvSpPr/>
          <p:nvPr/>
        </p:nvSpPr>
        <p:spPr>
          <a:xfrm>
            <a:off x="1471483" y="1035595"/>
            <a:ext cx="2706044" cy="9818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rPr>
              <a:t>One of the biggest companies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17" name="CustomShape 10"/>
          <p:cNvSpPr/>
          <p:nvPr/>
        </p:nvSpPr>
        <p:spPr>
          <a:xfrm>
            <a:off x="4298146" y="2017472"/>
            <a:ext cx="3421513" cy="38417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" name="CustomShape 12"/>
          <p:cNvSpPr/>
          <p:nvPr/>
        </p:nvSpPr>
        <p:spPr>
          <a:xfrm>
            <a:off x="7848984" y="2017472"/>
            <a:ext cx="3310197" cy="38417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" name="Прямоугольник 19"/>
          <p:cNvSpPr/>
          <p:nvPr/>
        </p:nvSpPr>
        <p:spPr>
          <a:xfrm>
            <a:off x="779505" y="1035595"/>
            <a:ext cx="691978" cy="981877"/>
          </a:xfrm>
          <a:prstGeom prst="rect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325895" y="1035595"/>
            <a:ext cx="691978" cy="981877"/>
          </a:xfrm>
          <a:prstGeom prst="rect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848984" y="1035595"/>
            <a:ext cx="691978" cy="981877"/>
          </a:xfrm>
          <a:prstGeom prst="rect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CustomShape 11"/>
          <p:cNvSpPr/>
          <p:nvPr/>
        </p:nvSpPr>
        <p:spPr>
          <a:xfrm>
            <a:off x="4524374" y="2430862"/>
            <a:ext cx="2994026" cy="3157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840" indent="-283320">
              <a:lnSpc>
                <a:spcPct val="100000"/>
              </a:lnSpc>
              <a:spcAft>
                <a:spcPts val="1200"/>
              </a:spcAft>
              <a:buClr>
                <a:srgbClr val="083763"/>
              </a:buClr>
              <a:buFont typeface="Arial"/>
              <a:buChar char="•"/>
            </a:pPr>
            <a:r>
              <a:rPr lang="en-US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58% of freight turnover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  <a:p>
            <a:pPr marL="285840" indent="-283320">
              <a:lnSpc>
                <a:spcPct val="100000"/>
              </a:lnSpc>
              <a:spcAft>
                <a:spcPts val="1200"/>
              </a:spcAft>
              <a:buClr>
                <a:srgbClr val="083763"/>
              </a:buClr>
              <a:buFont typeface="Arial"/>
              <a:buChar char="•"/>
            </a:pP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Realization of </a:t>
            </a:r>
            <a:r>
              <a:rPr lang="en-US" sz="1400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export </a:t>
            </a:r>
            <a:r>
              <a:rPr lang="en-US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potential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 of Ukraine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  <a:p>
            <a:pPr marL="285840" indent="-283320">
              <a:lnSpc>
                <a:spcPct val="100000"/>
              </a:lnSpc>
              <a:spcAft>
                <a:spcPts val="1200"/>
              </a:spcAft>
              <a:buClr>
                <a:srgbClr val="083763"/>
              </a:buClr>
              <a:buFont typeface="Arial"/>
              <a:buChar char="•"/>
            </a:pP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Strategic role for </a:t>
            </a:r>
            <a:r>
              <a:rPr lang="en-US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transit potential 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 </a:t>
            </a:r>
            <a:r>
              <a:rPr lang="uk-UA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– 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4 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of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 </a:t>
            </a:r>
            <a:r>
              <a:rPr lang="uk-UA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10 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international transport corridors are going through Ukraine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24" name="CustomShape 13"/>
          <p:cNvSpPr/>
          <p:nvPr/>
        </p:nvSpPr>
        <p:spPr>
          <a:xfrm>
            <a:off x="8083147" y="2430862"/>
            <a:ext cx="2749953" cy="284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840" indent="-283320">
              <a:lnSpc>
                <a:spcPct val="100000"/>
              </a:lnSpc>
              <a:spcAft>
                <a:spcPts val="1200"/>
              </a:spcAft>
              <a:buClr>
                <a:srgbClr val="083763"/>
              </a:buClr>
              <a:buFont typeface="Arial"/>
              <a:buChar char="•"/>
            </a:pP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Provides mobility for people 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– </a:t>
            </a:r>
            <a:r>
              <a:rPr lang="en-US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29</a:t>
            </a:r>
            <a:r>
              <a:rPr lang="uk-UA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% </a:t>
            </a:r>
            <a:r>
              <a:rPr lang="en-US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of passenger turnover </a:t>
            </a: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is done by UZ</a:t>
            </a:r>
            <a:endParaRPr lang="uk-UA" sz="1400" spc="-1" dirty="0">
              <a:solidFill>
                <a:srgbClr val="4D4D4D"/>
              </a:solidFill>
              <a:uFill>
                <a:solidFill>
                  <a:srgbClr val="FFFFFF"/>
                </a:solidFill>
              </a:uFill>
              <a:latin typeface="Calibri (Основной текст)"/>
              <a:ea typeface="Calibri"/>
            </a:endParaRPr>
          </a:p>
          <a:p>
            <a:pPr marL="285840" indent="-283320">
              <a:lnSpc>
                <a:spcPct val="100000"/>
              </a:lnSpc>
              <a:spcAft>
                <a:spcPts val="1200"/>
              </a:spcAft>
              <a:buClr>
                <a:srgbClr val="083763"/>
              </a:buClr>
              <a:buFont typeface="Arial"/>
              <a:buChar char="•"/>
            </a:pP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The biggest employer in Ukraine 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– </a:t>
            </a:r>
            <a:r>
              <a:rPr lang="uk-UA" sz="1400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272 </a:t>
            </a:r>
            <a:r>
              <a:rPr lang="en-US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000</a:t>
            </a:r>
            <a:r>
              <a:rPr lang="uk-UA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 </a:t>
            </a:r>
            <a:r>
              <a:rPr lang="en-US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workers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 (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1,7% of all employed people in the country)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25" name="CustomShape 9"/>
          <p:cNvSpPr/>
          <p:nvPr/>
        </p:nvSpPr>
        <p:spPr>
          <a:xfrm>
            <a:off x="1040958" y="2430862"/>
            <a:ext cx="2896041" cy="278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840" indent="-283320">
              <a:lnSpc>
                <a:spcPct val="100000"/>
              </a:lnSpc>
              <a:spcAft>
                <a:spcPts val="1200"/>
              </a:spcAft>
              <a:buClr>
                <a:srgbClr val="083763"/>
              </a:buClr>
              <a:buFont typeface="Arial"/>
              <a:buChar char="•"/>
            </a:pP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Produces</a:t>
            </a:r>
            <a:r>
              <a:rPr lang="uk-UA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 </a:t>
            </a:r>
            <a:r>
              <a:rPr lang="en-US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4</a:t>
            </a:r>
            <a:r>
              <a:rPr lang="uk-UA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%</a:t>
            </a:r>
            <a:r>
              <a:rPr lang="en-US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 </a:t>
            </a: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of Ukraine’s</a:t>
            </a:r>
            <a:r>
              <a:rPr lang="uk-UA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 </a:t>
            </a:r>
            <a:r>
              <a:rPr lang="en-US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GDP</a:t>
            </a:r>
            <a:r>
              <a:rPr lang="uk-UA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 </a:t>
            </a:r>
            <a:endParaRPr lang="en-US" sz="1400" b="1" spc="-1" dirty="0" smtClean="0">
              <a:solidFill>
                <a:srgbClr val="0F6FC6"/>
              </a:solidFill>
              <a:uFill>
                <a:solidFill>
                  <a:srgbClr val="FFFFFF"/>
                </a:solidFill>
              </a:uFill>
              <a:latin typeface="Calibri (Основной текст)"/>
              <a:ea typeface="Calibri"/>
            </a:endParaRPr>
          </a:p>
          <a:p>
            <a:pPr marL="285840" indent="-283320">
              <a:lnSpc>
                <a:spcPct val="100000"/>
              </a:lnSpc>
              <a:spcAft>
                <a:spcPts val="1200"/>
              </a:spcAft>
              <a:buClr>
                <a:srgbClr val="083763"/>
              </a:buClr>
              <a:buFont typeface="Arial"/>
              <a:buChar char="•"/>
            </a:pPr>
            <a:r>
              <a:rPr lang="uk-UA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~</a:t>
            </a:r>
            <a:r>
              <a:rPr lang="en-US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USD 9,8 </a:t>
            </a:r>
            <a:r>
              <a:rPr lang="en-US" sz="1400" b="1" spc="-1" dirty="0" err="1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bn</a:t>
            </a:r>
            <a:r>
              <a:rPr lang="uk-UA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 </a:t>
            </a:r>
            <a:r>
              <a:rPr lang="en-US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of assets 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(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8,3 of witch is equity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)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  <a:p>
            <a:pPr marL="285840" indent="-283320">
              <a:lnSpc>
                <a:spcPct val="100000"/>
              </a:lnSpc>
              <a:spcAft>
                <a:spcPts val="1200"/>
              </a:spcAft>
              <a:buClr>
                <a:srgbClr val="083763"/>
              </a:buClr>
              <a:buFont typeface="Arial"/>
              <a:buChar char="•"/>
            </a:pP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One of the </a:t>
            </a:r>
            <a:r>
              <a:rPr lang="en-US" sz="1400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biggest taxpayers 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– 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USD 0,57 </a:t>
            </a:r>
            <a:r>
              <a:rPr lang="en-US" sz="1400" spc="-1" dirty="0" err="1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bn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 payed in 2016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  <a:p>
            <a:pPr marL="285840" indent="-283320">
              <a:lnSpc>
                <a:spcPct val="100000"/>
              </a:lnSpc>
              <a:spcAft>
                <a:spcPts val="1200"/>
              </a:spcAft>
              <a:buClr>
                <a:srgbClr val="083763"/>
              </a:buClr>
              <a:buFont typeface="Arial"/>
              <a:buChar char="•"/>
            </a:pP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Key enterprise in many regions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pic>
        <p:nvPicPr>
          <p:cNvPr id="26" name="Изображение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872" y="1212023"/>
            <a:ext cx="395243" cy="575786"/>
          </a:xfrm>
          <a:prstGeom prst="rect">
            <a:avLst/>
          </a:prstGeom>
        </p:spPr>
      </p:pic>
      <p:pic>
        <p:nvPicPr>
          <p:cNvPr id="29" name="Изображение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806" y="1257944"/>
            <a:ext cx="454831" cy="562222"/>
          </a:xfrm>
          <a:prstGeom prst="rect">
            <a:avLst/>
          </a:prstGeom>
        </p:spPr>
      </p:pic>
      <p:pic>
        <p:nvPicPr>
          <p:cNvPr id="30" name="Изображение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124" y="1258932"/>
            <a:ext cx="517519" cy="56123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353799" y="131107"/>
            <a:ext cx="605481" cy="365125"/>
          </a:xfrm>
        </p:spPr>
        <p:txBody>
          <a:bodyPr/>
          <a:lstStyle/>
          <a:p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F6AC301-97C7-1945-ABAC-F481FAC33C5E}" type="slidenum">
              <a:rPr lang="ru-RU" smtClean="0"/>
              <a:pPr algn="ctr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2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F6AC301-97C7-1945-ABAC-F481FAC33C5E}" type="slidenum">
              <a:rPr lang="ru-RU" smtClean="0"/>
              <a:pPr algn="ctr"/>
              <a:t>4</a:t>
            </a:fld>
            <a:endParaRPr lang="ru-RU" dirty="0"/>
          </a:p>
        </p:txBody>
      </p:sp>
      <p:sp>
        <p:nvSpPr>
          <p:cNvPr id="8" name="CustomShape 2"/>
          <p:cNvSpPr/>
          <p:nvPr/>
        </p:nvSpPr>
        <p:spPr>
          <a:xfrm>
            <a:off x="724394" y="45863"/>
            <a:ext cx="10853887" cy="85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</a:rPr>
              <a:t>UZ CURRENT SITUATION</a:t>
            </a:r>
            <a:endParaRPr lang="ru-RU" sz="22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5"/>
          <p:cNvSpPr/>
          <p:nvPr/>
        </p:nvSpPr>
        <p:spPr>
          <a:xfrm>
            <a:off x="724395" y="1075475"/>
            <a:ext cx="2994525" cy="729800"/>
          </a:xfrm>
          <a:prstGeom prst="rect">
            <a:avLst/>
          </a:prstGeom>
          <a:solidFill>
            <a:schemeClr val="accent1">
              <a:lumMod val="5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n-US" sz="1600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rPr>
              <a:t>Infrastructure</a:t>
            </a:r>
            <a:endParaRPr lang="uk-UA" sz="16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 (Основной текст)"/>
              <a:ea typeface="DejaVu Sans"/>
            </a:endParaRPr>
          </a:p>
        </p:txBody>
      </p:sp>
      <p:sp>
        <p:nvSpPr>
          <p:cNvPr id="10" name="CustomShape 6"/>
          <p:cNvSpPr/>
          <p:nvPr/>
        </p:nvSpPr>
        <p:spPr>
          <a:xfrm>
            <a:off x="724395" y="2747315"/>
            <a:ext cx="2994525" cy="734360"/>
          </a:xfrm>
          <a:prstGeom prst="rect">
            <a:avLst/>
          </a:prstGeom>
          <a:solidFill>
            <a:schemeClr val="accent1">
              <a:lumMod val="5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n-US" sz="1600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rPr>
              <a:t>Locomotives</a:t>
            </a:r>
            <a:endParaRPr lang="uk-UA" sz="16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 (Основной текст)"/>
              <a:ea typeface="DejaVu Sans"/>
            </a:endParaRPr>
          </a:p>
        </p:txBody>
      </p:sp>
      <p:sp>
        <p:nvSpPr>
          <p:cNvPr id="11" name="CustomShape 8"/>
          <p:cNvSpPr/>
          <p:nvPr/>
        </p:nvSpPr>
        <p:spPr>
          <a:xfrm>
            <a:off x="3685439" y="1071515"/>
            <a:ext cx="7670419" cy="1551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CustomShape 9"/>
          <p:cNvSpPr/>
          <p:nvPr/>
        </p:nvSpPr>
        <p:spPr>
          <a:xfrm>
            <a:off x="3685440" y="2745875"/>
            <a:ext cx="7670418" cy="1551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CustomShape 11"/>
          <p:cNvSpPr/>
          <p:nvPr/>
        </p:nvSpPr>
        <p:spPr>
          <a:xfrm>
            <a:off x="3863640" y="2799875"/>
            <a:ext cx="7144786" cy="14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840" indent="-283320">
              <a:lnSpc>
                <a:spcPct val="100000"/>
              </a:lnSpc>
              <a:spcBef>
                <a:spcPts val="600"/>
              </a:spcBef>
              <a:buClr>
                <a:srgbClr val="083763"/>
              </a:buClr>
              <a:buFont typeface="Arial"/>
              <a:buChar char="•"/>
            </a:pPr>
            <a:r>
              <a:rPr lang="en-US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Mainline </a:t>
            </a:r>
            <a:r>
              <a:rPr lang="en-US" sz="1400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electric locomotives </a:t>
            </a:r>
            <a:r>
              <a:rPr lang="en-US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- </a:t>
            </a: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depreciation of the park - </a:t>
            </a:r>
            <a:r>
              <a:rPr lang="en-US" sz="1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92%</a:t>
            </a:r>
          </a:p>
          <a:p>
            <a:pPr marL="285840" indent="-283320">
              <a:spcBef>
                <a:spcPts val="600"/>
              </a:spcBef>
              <a:buClr>
                <a:srgbClr val="083763"/>
              </a:buClr>
              <a:buFont typeface="Arial"/>
              <a:buChar char="•"/>
            </a:pPr>
            <a:r>
              <a:rPr lang="en-US" sz="1400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Mainline </a:t>
            </a:r>
            <a:r>
              <a:rPr lang="en-US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diesel </a:t>
            </a:r>
            <a:r>
              <a:rPr lang="en-US" sz="1400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locomotives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– </a:t>
            </a: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depreciation of the park - </a:t>
            </a:r>
            <a:r>
              <a:rPr lang="en-US" sz="14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99%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  <a:p>
            <a:pPr marL="285840" indent="-283320">
              <a:spcBef>
                <a:spcPts val="600"/>
              </a:spcBef>
              <a:buClr>
                <a:srgbClr val="083763"/>
              </a:buClr>
              <a:buFont typeface="Arial"/>
              <a:buChar char="•"/>
            </a:pPr>
            <a:r>
              <a:rPr lang="en-US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Shunting locomotives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 </a:t>
            </a:r>
            <a:r>
              <a:rPr lang="uk-UA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– </a:t>
            </a: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depreciation of the park 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-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 </a:t>
            </a:r>
            <a:r>
              <a:rPr lang="uk-UA" sz="1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80%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14" name="CustomShape 13"/>
          <p:cNvSpPr/>
          <p:nvPr/>
        </p:nvSpPr>
        <p:spPr>
          <a:xfrm>
            <a:off x="3863640" y="1215515"/>
            <a:ext cx="7403800" cy="121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840" indent="-283320">
              <a:lnSpc>
                <a:spcPct val="100000"/>
              </a:lnSpc>
              <a:spcBef>
                <a:spcPts val="600"/>
              </a:spcBef>
              <a:buClr>
                <a:srgbClr val="083763"/>
              </a:buClr>
              <a:buFont typeface="Arial"/>
              <a:buChar char="•"/>
            </a:pPr>
            <a:r>
              <a:rPr lang="en-US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Railways</a:t>
            </a:r>
            <a:r>
              <a:rPr lang="uk-UA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 </a:t>
            </a:r>
            <a:r>
              <a:rPr lang="uk-UA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– </a:t>
            </a: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the percentage of tracks with overdue capital repairs (including reconstruction) is </a:t>
            </a:r>
            <a:r>
              <a:rPr lang="en-US" sz="1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27%</a:t>
            </a:r>
          </a:p>
          <a:p>
            <a:pPr marL="285840" indent="-283320">
              <a:lnSpc>
                <a:spcPct val="100000"/>
              </a:lnSpc>
              <a:spcBef>
                <a:spcPts val="600"/>
              </a:spcBef>
              <a:buClr>
                <a:srgbClr val="083763"/>
              </a:buClr>
              <a:buFont typeface="Arial"/>
              <a:buChar char="•"/>
            </a:pPr>
            <a:r>
              <a:rPr lang="en-US" sz="1400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Track </a:t>
            </a:r>
            <a:r>
              <a:rPr lang="en-US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equipment 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with an expired service life is </a:t>
            </a:r>
            <a:r>
              <a:rPr lang="en-US" sz="1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78%</a:t>
            </a:r>
          </a:p>
          <a:p>
            <a:pPr marL="285840" indent="-283320">
              <a:lnSpc>
                <a:spcPct val="100000"/>
              </a:lnSpc>
              <a:spcBef>
                <a:spcPts val="600"/>
              </a:spcBef>
              <a:buClr>
                <a:srgbClr val="083763"/>
              </a:buClr>
              <a:buFont typeface="Arial"/>
              <a:buChar char="•"/>
            </a:pPr>
            <a:r>
              <a:rPr lang="en-US" sz="1400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Electricity supply </a:t>
            </a: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- the traction substation's wear is </a:t>
            </a:r>
            <a:r>
              <a:rPr lang="en-US" sz="1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67%</a:t>
            </a: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, contact network 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-</a:t>
            </a:r>
            <a:r>
              <a:rPr lang="en-US" sz="1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65%</a:t>
            </a:r>
            <a:endParaRPr lang="uk-UA" sz="1400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 (Основной текст)"/>
              <a:ea typeface="Calibri"/>
            </a:endParaRPr>
          </a:p>
        </p:txBody>
      </p:sp>
      <p:sp>
        <p:nvSpPr>
          <p:cNvPr id="15" name="CustomShape 7"/>
          <p:cNvSpPr/>
          <p:nvPr/>
        </p:nvSpPr>
        <p:spPr>
          <a:xfrm>
            <a:off x="724395" y="4409435"/>
            <a:ext cx="2994525" cy="742066"/>
          </a:xfrm>
          <a:prstGeom prst="rect">
            <a:avLst/>
          </a:prstGeom>
          <a:solidFill>
            <a:schemeClr val="accent1">
              <a:lumMod val="5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n-US" sz="1600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rPr>
              <a:t>Cars</a:t>
            </a:r>
            <a:endParaRPr lang="uk-UA" sz="16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 (Основной текст)"/>
              <a:ea typeface="DejaVu Sans"/>
            </a:endParaRPr>
          </a:p>
        </p:txBody>
      </p:sp>
      <p:sp>
        <p:nvSpPr>
          <p:cNvPr id="16" name="CustomShape 10"/>
          <p:cNvSpPr/>
          <p:nvPr/>
        </p:nvSpPr>
        <p:spPr>
          <a:xfrm>
            <a:off x="3685440" y="4409435"/>
            <a:ext cx="7670418" cy="1551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" name="CustomShape 12"/>
          <p:cNvSpPr/>
          <p:nvPr/>
        </p:nvSpPr>
        <p:spPr>
          <a:xfrm>
            <a:off x="3863640" y="4467395"/>
            <a:ext cx="7144786" cy="14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840" indent="-283320">
              <a:lnSpc>
                <a:spcPct val="100000"/>
              </a:lnSpc>
              <a:spcBef>
                <a:spcPts val="600"/>
              </a:spcBef>
              <a:buClr>
                <a:srgbClr val="083763"/>
              </a:buClr>
              <a:buFont typeface="Arial"/>
              <a:buChar char="•"/>
            </a:pPr>
            <a:r>
              <a:rPr lang="en-US" sz="1400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Freight cars - </a:t>
            </a: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depreciation of the 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park is </a:t>
            </a: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more than </a:t>
            </a:r>
            <a:r>
              <a:rPr lang="en-US" sz="1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90%</a:t>
            </a:r>
          </a:p>
          <a:p>
            <a:pPr marL="285840" indent="-283320">
              <a:lnSpc>
                <a:spcPct val="100000"/>
              </a:lnSpc>
              <a:spcBef>
                <a:spcPts val="600"/>
              </a:spcBef>
              <a:buClr>
                <a:srgbClr val="083763"/>
              </a:buClr>
              <a:buFont typeface="Arial"/>
              <a:buChar char="•"/>
            </a:pPr>
            <a:r>
              <a:rPr lang="en-US" sz="1400" b="1" spc="-1" dirty="0" err="1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Passanger</a:t>
            </a:r>
            <a:r>
              <a:rPr lang="en-US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 cars - </a:t>
            </a:r>
            <a:r>
              <a:rPr lang="en-US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depreciation of the park is more than </a:t>
            </a:r>
            <a:r>
              <a:rPr lang="en-US" sz="14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87%</a:t>
            </a:r>
          </a:p>
          <a:p>
            <a:pPr marL="285840" indent="-283320">
              <a:lnSpc>
                <a:spcPct val="100000"/>
              </a:lnSpc>
              <a:spcBef>
                <a:spcPts val="600"/>
              </a:spcBef>
              <a:buClr>
                <a:srgbClr val="083763"/>
              </a:buClr>
              <a:buFont typeface="Arial"/>
              <a:buChar char="•"/>
            </a:pPr>
            <a:r>
              <a:rPr lang="en-US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EMUs and DMUs </a:t>
            </a:r>
            <a:r>
              <a:rPr lang="en-US" sz="1400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- </a:t>
            </a:r>
            <a:r>
              <a:rPr lang="en-US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depreciation of the park is more than </a:t>
            </a:r>
            <a:r>
              <a:rPr lang="en-US" sz="14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90%</a:t>
            </a:r>
            <a:endParaRPr lang="en-US" sz="1400" b="1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alibri (Основной текст)"/>
              <a:ea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1953" y="1805275"/>
            <a:ext cx="823486" cy="8174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9809" y="3483487"/>
            <a:ext cx="823486" cy="8174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859809" y="5151501"/>
            <a:ext cx="823486" cy="8221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JSC “Ukrainian Railway” 2017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Picture 38"/>
          <p:cNvPicPr>
            <a:picLocks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14" y="1948780"/>
            <a:ext cx="628565" cy="514652"/>
          </a:xfrm>
          <a:prstGeom prst="rect">
            <a:avLst/>
          </a:prstGeom>
        </p:spPr>
      </p:pic>
      <p:pic>
        <p:nvPicPr>
          <p:cNvPr id="25" name="Изображение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14" y="5377135"/>
            <a:ext cx="566429" cy="370876"/>
          </a:xfrm>
          <a:prstGeom prst="rect">
            <a:avLst/>
          </a:prstGeom>
        </p:spPr>
      </p:pic>
      <p:pic>
        <p:nvPicPr>
          <p:cNvPr id="26" name="Изображение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519" y="3603971"/>
            <a:ext cx="440417" cy="57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662609" y="1726522"/>
            <a:ext cx="2716693" cy="32389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KEY GOALS</a:t>
            </a:r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43BF6E7-3A81-014E-92B7-3693388D43C1}" type="slidenum">
              <a:rPr lang="ru-RU" smtClean="0"/>
              <a:pPr algn="ctr"/>
              <a:t>5</a:t>
            </a:fld>
            <a:endParaRPr lang="ru-RU" dirty="0"/>
          </a:p>
        </p:txBody>
      </p:sp>
      <p:sp>
        <p:nvSpPr>
          <p:cNvPr id="69" name="CustomShape 2"/>
          <p:cNvSpPr/>
          <p:nvPr/>
        </p:nvSpPr>
        <p:spPr>
          <a:xfrm>
            <a:off x="662608" y="0"/>
            <a:ext cx="10915673" cy="85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en-US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UZ STRATEGIC GOALS</a:t>
            </a:r>
            <a:endParaRPr lang="ru-RU" sz="22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3403751" y="1726522"/>
            <a:ext cx="7952108" cy="32389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2" name="Группа 97"/>
          <p:cNvGrpSpPr/>
          <p:nvPr/>
        </p:nvGrpSpPr>
        <p:grpSpPr>
          <a:xfrm>
            <a:off x="3630549" y="3721398"/>
            <a:ext cx="7245826" cy="481680"/>
            <a:chOff x="3630720" y="1552365"/>
            <a:chExt cx="7245826" cy="481680"/>
          </a:xfrm>
        </p:grpSpPr>
        <p:sp>
          <p:nvSpPr>
            <p:cNvPr id="15" name="CustomShape 12"/>
            <p:cNvSpPr/>
            <p:nvPr/>
          </p:nvSpPr>
          <p:spPr>
            <a:xfrm>
              <a:off x="3630720" y="1552365"/>
              <a:ext cx="481680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" name="CustomShape 13"/>
            <p:cNvSpPr/>
            <p:nvPr/>
          </p:nvSpPr>
          <p:spPr>
            <a:xfrm>
              <a:off x="3733680" y="1639940"/>
              <a:ext cx="275040" cy="287280"/>
            </a:xfrm>
            <a:custGeom>
              <a:avLst/>
              <a:gdLst/>
              <a:ahLst/>
              <a:cxnLst/>
              <a:rect l="l" t="t" r="r" b="b"/>
              <a:pathLst>
                <a:path w="15536" h="16180">
                  <a:moveTo>
                    <a:pt x="895" y="16110"/>
                  </a:moveTo>
                  <a:cubicBezTo>
                    <a:pt x="848" y="16063"/>
                    <a:pt x="810" y="15386"/>
                    <a:pt x="810" y="14605"/>
                  </a:cubicBezTo>
                  <a:lnTo>
                    <a:pt x="810" y="13184"/>
                  </a:lnTo>
                  <a:lnTo>
                    <a:pt x="7206" y="13184"/>
                  </a:lnTo>
                  <a:lnTo>
                    <a:pt x="13602" y="13184"/>
                  </a:lnTo>
                  <a:lnTo>
                    <a:pt x="13566" y="14657"/>
                  </a:lnTo>
                  <a:lnTo>
                    <a:pt x="13531" y="16130"/>
                  </a:lnTo>
                  <a:lnTo>
                    <a:pt x="7255" y="16162"/>
                  </a:lnTo>
                  <a:cubicBezTo>
                    <a:pt x="3803" y="16180"/>
                    <a:pt x="941" y="16156"/>
                    <a:pt x="895" y="16110"/>
                  </a:cubicBezTo>
                  <a:close/>
                  <a:moveTo>
                    <a:pt x="141" y="12474"/>
                  </a:moveTo>
                  <a:cubicBezTo>
                    <a:pt x="0" y="12332"/>
                    <a:pt x="49" y="11489"/>
                    <a:pt x="208" y="11329"/>
                  </a:cubicBezTo>
                  <a:cubicBezTo>
                    <a:pt x="291" y="11247"/>
                    <a:pt x="545" y="11179"/>
                    <a:pt x="772" y="11179"/>
                  </a:cubicBezTo>
                  <a:lnTo>
                    <a:pt x="1186" y="11179"/>
                  </a:lnTo>
                  <a:lnTo>
                    <a:pt x="1186" y="10421"/>
                  </a:lnTo>
                  <a:cubicBezTo>
                    <a:pt x="1186" y="9784"/>
                    <a:pt x="1235" y="9615"/>
                    <a:pt x="1494" y="9356"/>
                  </a:cubicBezTo>
                  <a:cubicBezTo>
                    <a:pt x="1745" y="9105"/>
                    <a:pt x="1926" y="9048"/>
                    <a:pt x="2481" y="9048"/>
                  </a:cubicBezTo>
                  <a:cubicBezTo>
                    <a:pt x="2875" y="9048"/>
                    <a:pt x="3212" y="9114"/>
                    <a:pt x="3284" y="9205"/>
                  </a:cubicBezTo>
                  <a:cubicBezTo>
                    <a:pt x="3352" y="9291"/>
                    <a:pt x="3506" y="9771"/>
                    <a:pt x="3626" y="10270"/>
                  </a:cubicBezTo>
                  <a:cubicBezTo>
                    <a:pt x="3800" y="10993"/>
                    <a:pt x="3892" y="11179"/>
                    <a:pt x="4077" y="11179"/>
                  </a:cubicBezTo>
                  <a:cubicBezTo>
                    <a:pt x="4393" y="11179"/>
                    <a:pt x="4739" y="10058"/>
                    <a:pt x="4565" y="9599"/>
                  </a:cubicBezTo>
                  <a:cubicBezTo>
                    <a:pt x="4381" y="9115"/>
                    <a:pt x="4413" y="9048"/>
                    <a:pt x="4835" y="9048"/>
                  </a:cubicBezTo>
                  <a:cubicBezTo>
                    <a:pt x="5198" y="9048"/>
                    <a:pt x="5220" y="9073"/>
                    <a:pt x="5142" y="9393"/>
                  </a:cubicBezTo>
                  <a:cubicBezTo>
                    <a:pt x="5025" y="9872"/>
                    <a:pt x="5033" y="10070"/>
                    <a:pt x="5192" y="10662"/>
                  </a:cubicBezTo>
                  <a:cubicBezTo>
                    <a:pt x="5388" y="11389"/>
                    <a:pt x="5762" y="11381"/>
                    <a:pt x="5949" y="10646"/>
                  </a:cubicBezTo>
                  <a:cubicBezTo>
                    <a:pt x="6355" y="9054"/>
                    <a:pt x="6311" y="9115"/>
                    <a:pt x="7084" y="9074"/>
                  </a:cubicBezTo>
                  <a:cubicBezTo>
                    <a:pt x="7640" y="9045"/>
                    <a:pt x="7848" y="9091"/>
                    <a:pt x="8118" y="9303"/>
                  </a:cubicBezTo>
                  <a:cubicBezTo>
                    <a:pt x="8421" y="9541"/>
                    <a:pt x="8455" y="9648"/>
                    <a:pt x="8455" y="10373"/>
                  </a:cubicBezTo>
                  <a:lnTo>
                    <a:pt x="8455" y="11179"/>
                  </a:lnTo>
                  <a:lnTo>
                    <a:pt x="9834" y="11179"/>
                  </a:lnTo>
                  <a:lnTo>
                    <a:pt x="11212" y="11179"/>
                  </a:lnTo>
                  <a:lnTo>
                    <a:pt x="11212" y="10866"/>
                  </a:lnTo>
                  <a:cubicBezTo>
                    <a:pt x="11212" y="10558"/>
                    <a:pt x="11194" y="10552"/>
                    <a:pt x="10235" y="10552"/>
                  </a:cubicBezTo>
                  <a:cubicBezTo>
                    <a:pt x="9642" y="10552"/>
                    <a:pt x="9198" y="10493"/>
                    <a:pt x="9107" y="10402"/>
                  </a:cubicBezTo>
                  <a:cubicBezTo>
                    <a:pt x="9006" y="10301"/>
                    <a:pt x="8956" y="9744"/>
                    <a:pt x="8956" y="8719"/>
                  </a:cubicBezTo>
                  <a:cubicBezTo>
                    <a:pt x="8956" y="7493"/>
                    <a:pt x="8996" y="7147"/>
                    <a:pt x="9153" y="6989"/>
                  </a:cubicBezTo>
                  <a:cubicBezTo>
                    <a:pt x="9428" y="6714"/>
                    <a:pt x="14233" y="6694"/>
                    <a:pt x="14459" y="6966"/>
                  </a:cubicBezTo>
                  <a:cubicBezTo>
                    <a:pt x="14557" y="7084"/>
                    <a:pt x="14592" y="7687"/>
                    <a:pt x="14569" y="8815"/>
                  </a:cubicBezTo>
                  <a:lnTo>
                    <a:pt x="14534" y="10490"/>
                  </a:lnTo>
                  <a:lnTo>
                    <a:pt x="13500" y="10526"/>
                  </a:lnTo>
                  <a:cubicBezTo>
                    <a:pt x="12495" y="10561"/>
                    <a:pt x="12466" y="10571"/>
                    <a:pt x="12466" y="10871"/>
                  </a:cubicBezTo>
                  <a:cubicBezTo>
                    <a:pt x="12466" y="11166"/>
                    <a:pt x="12499" y="11179"/>
                    <a:pt x="13271" y="11179"/>
                  </a:cubicBezTo>
                  <a:cubicBezTo>
                    <a:pt x="13837" y="11179"/>
                    <a:pt x="14136" y="11238"/>
                    <a:pt x="14274" y="11376"/>
                  </a:cubicBezTo>
                  <a:cubicBezTo>
                    <a:pt x="14507" y="11609"/>
                    <a:pt x="14533" y="12194"/>
                    <a:pt x="14320" y="12407"/>
                  </a:cubicBezTo>
                  <a:cubicBezTo>
                    <a:pt x="14207" y="12521"/>
                    <a:pt x="12454" y="12558"/>
                    <a:pt x="7198" y="12558"/>
                  </a:cubicBezTo>
                  <a:cubicBezTo>
                    <a:pt x="3363" y="12558"/>
                    <a:pt x="187" y="12520"/>
                    <a:pt x="141" y="12474"/>
                  </a:cubicBezTo>
                  <a:close/>
                  <a:moveTo>
                    <a:pt x="3943" y="8281"/>
                  </a:moveTo>
                  <a:cubicBezTo>
                    <a:pt x="3771" y="8212"/>
                    <a:pt x="3498" y="8033"/>
                    <a:pt x="3336" y="7882"/>
                  </a:cubicBezTo>
                  <a:cubicBezTo>
                    <a:pt x="2793" y="7374"/>
                    <a:pt x="2650" y="6928"/>
                    <a:pt x="2638" y="5699"/>
                  </a:cubicBezTo>
                  <a:cubicBezTo>
                    <a:pt x="2623" y="4132"/>
                    <a:pt x="2639" y="4118"/>
                    <a:pt x="4915" y="3693"/>
                  </a:cubicBezTo>
                  <a:cubicBezTo>
                    <a:pt x="6383" y="3419"/>
                    <a:pt x="6715" y="3390"/>
                    <a:pt x="6879" y="3526"/>
                  </a:cubicBezTo>
                  <a:cubicBezTo>
                    <a:pt x="7039" y="3659"/>
                    <a:pt x="7076" y="3980"/>
                    <a:pt x="7076" y="5202"/>
                  </a:cubicBezTo>
                  <a:cubicBezTo>
                    <a:pt x="7076" y="7039"/>
                    <a:pt x="6868" y="7613"/>
                    <a:pt x="6019" y="8110"/>
                  </a:cubicBezTo>
                  <a:cubicBezTo>
                    <a:pt x="5449" y="8444"/>
                    <a:pt x="4540" y="8519"/>
                    <a:pt x="3943" y="8281"/>
                  </a:cubicBezTo>
                  <a:close/>
                  <a:moveTo>
                    <a:pt x="11588" y="5385"/>
                  </a:moveTo>
                  <a:cubicBezTo>
                    <a:pt x="10919" y="5031"/>
                    <a:pt x="10271" y="4141"/>
                    <a:pt x="10147" y="3408"/>
                  </a:cubicBezTo>
                  <a:cubicBezTo>
                    <a:pt x="9918" y="2055"/>
                    <a:pt x="10869" y="598"/>
                    <a:pt x="12187" y="282"/>
                  </a:cubicBezTo>
                  <a:cubicBezTo>
                    <a:pt x="13363" y="0"/>
                    <a:pt x="14472" y="412"/>
                    <a:pt x="15155" y="1384"/>
                  </a:cubicBezTo>
                  <a:cubicBezTo>
                    <a:pt x="15505" y="1882"/>
                    <a:pt x="15536" y="2011"/>
                    <a:pt x="15536" y="2959"/>
                  </a:cubicBezTo>
                  <a:cubicBezTo>
                    <a:pt x="15536" y="3895"/>
                    <a:pt x="15504" y="4035"/>
                    <a:pt x="15188" y="4449"/>
                  </a:cubicBezTo>
                  <a:cubicBezTo>
                    <a:pt x="14523" y="5321"/>
                    <a:pt x="14031" y="5594"/>
                    <a:pt x="13041" y="5641"/>
                  </a:cubicBezTo>
                  <a:cubicBezTo>
                    <a:pt x="12295" y="5677"/>
                    <a:pt x="12062" y="5636"/>
                    <a:pt x="11588" y="5385"/>
                  </a:cubicBezTo>
                  <a:close/>
                  <a:moveTo>
                    <a:pt x="14923" y="2854"/>
                  </a:moveTo>
                  <a:cubicBezTo>
                    <a:pt x="15036" y="2560"/>
                    <a:pt x="14532" y="1589"/>
                    <a:pt x="14112" y="1290"/>
                  </a:cubicBezTo>
                  <a:cubicBezTo>
                    <a:pt x="13897" y="1137"/>
                    <a:pt x="13523" y="980"/>
                    <a:pt x="13281" y="941"/>
                  </a:cubicBezTo>
                  <a:lnTo>
                    <a:pt x="12842" y="869"/>
                  </a:lnTo>
                  <a:lnTo>
                    <a:pt x="12842" y="1878"/>
                  </a:lnTo>
                  <a:cubicBezTo>
                    <a:pt x="12842" y="2567"/>
                    <a:pt x="12891" y="2906"/>
                    <a:pt x="12998" y="2950"/>
                  </a:cubicBezTo>
                  <a:cubicBezTo>
                    <a:pt x="13084" y="2984"/>
                    <a:pt x="13537" y="3017"/>
                    <a:pt x="14005" y="3023"/>
                  </a:cubicBezTo>
                  <a:cubicBezTo>
                    <a:pt x="14632" y="3030"/>
                    <a:pt x="14873" y="2986"/>
                    <a:pt x="14923" y="28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CustomShape 35"/>
            <p:cNvSpPr/>
            <p:nvPr/>
          </p:nvSpPr>
          <p:spPr>
            <a:xfrm>
              <a:off x="4233719" y="1571247"/>
              <a:ext cx="6642827" cy="425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rPr>
                <a:t>Providing </a:t>
              </a:r>
              <a:r>
                <a:rPr lang="en-US" sz="1400" b="1" spc="-1" dirty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rPr>
                <a:t>high-quality satisfaction of demand </a:t>
              </a:r>
              <a:r>
                <a:rPr lang="en-US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rPr>
                <a:t>for rail freight transportation in Ukraine</a:t>
              </a:r>
              <a:endParaRPr lang="uk-UA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grpSp>
        <p:nvGrpSpPr>
          <p:cNvPr id="3" name="Группа 94"/>
          <p:cNvGrpSpPr/>
          <p:nvPr/>
        </p:nvGrpSpPr>
        <p:grpSpPr>
          <a:xfrm>
            <a:off x="3630549" y="1833735"/>
            <a:ext cx="7324283" cy="481680"/>
            <a:chOff x="3630720" y="2226606"/>
            <a:chExt cx="7324283" cy="481680"/>
          </a:xfrm>
        </p:grpSpPr>
        <p:sp>
          <p:nvSpPr>
            <p:cNvPr id="17" name="CustomShape 14"/>
            <p:cNvSpPr/>
            <p:nvPr/>
          </p:nvSpPr>
          <p:spPr>
            <a:xfrm>
              <a:off x="3630720" y="2226606"/>
              <a:ext cx="481680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" name="CustomShape 15"/>
            <p:cNvSpPr/>
            <p:nvPr/>
          </p:nvSpPr>
          <p:spPr>
            <a:xfrm>
              <a:off x="3862560" y="2628366"/>
              <a:ext cx="79560" cy="23760"/>
            </a:xfrm>
            <a:custGeom>
              <a:avLst/>
              <a:gdLst/>
              <a:ahLst/>
              <a:cxnLst/>
              <a:rect l="l" t="t" r="r" b="b"/>
              <a:pathLst>
                <a:path w="139" h="43">
                  <a:moveTo>
                    <a:pt x="0" y="43"/>
                  </a:moveTo>
                  <a:lnTo>
                    <a:pt x="139" y="12"/>
                  </a:lnTo>
                  <a:lnTo>
                    <a:pt x="139" y="0"/>
                  </a:lnTo>
                  <a:lnTo>
                    <a:pt x="0" y="2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16"/>
            <p:cNvSpPr/>
            <p:nvPr/>
          </p:nvSpPr>
          <p:spPr>
            <a:xfrm>
              <a:off x="3862560" y="2399406"/>
              <a:ext cx="79560" cy="11160"/>
            </a:xfrm>
            <a:custGeom>
              <a:avLst/>
              <a:gdLst/>
              <a:ahLst/>
              <a:cxnLst/>
              <a:rect l="l" t="t" r="r" b="b"/>
              <a:pathLst>
                <a:path w="139" h="21">
                  <a:moveTo>
                    <a:pt x="0" y="0"/>
                  </a:moveTo>
                  <a:lnTo>
                    <a:pt x="0" y="9"/>
                  </a:lnTo>
                  <a:lnTo>
                    <a:pt x="139" y="21"/>
                  </a:lnTo>
                  <a:lnTo>
                    <a:pt x="13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17"/>
            <p:cNvSpPr/>
            <p:nvPr/>
          </p:nvSpPr>
          <p:spPr>
            <a:xfrm>
              <a:off x="3862560" y="2408766"/>
              <a:ext cx="76680" cy="228600"/>
            </a:xfrm>
            <a:custGeom>
              <a:avLst/>
              <a:gdLst/>
              <a:ahLst/>
              <a:cxnLst/>
              <a:rect l="l" t="t" r="r" b="b"/>
              <a:pathLst>
                <a:path w="134" h="395">
                  <a:moveTo>
                    <a:pt x="0" y="0"/>
                  </a:moveTo>
                  <a:lnTo>
                    <a:pt x="0" y="395"/>
                  </a:lnTo>
                  <a:lnTo>
                    <a:pt x="134" y="371"/>
                  </a:lnTo>
                  <a:lnTo>
                    <a:pt x="134" y="12"/>
                  </a:lnTo>
                  <a:lnTo>
                    <a:pt x="0" y="0"/>
                  </a:lnTo>
                  <a:close/>
                  <a:moveTo>
                    <a:pt x="33" y="378"/>
                  </a:moveTo>
                  <a:lnTo>
                    <a:pt x="14" y="383"/>
                  </a:lnTo>
                  <a:lnTo>
                    <a:pt x="14" y="362"/>
                  </a:lnTo>
                  <a:lnTo>
                    <a:pt x="33" y="359"/>
                  </a:lnTo>
                  <a:lnTo>
                    <a:pt x="33" y="378"/>
                  </a:lnTo>
                  <a:close/>
                  <a:moveTo>
                    <a:pt x="33" y="352"/>
                  </a:moveTo>
                  <a:lnTo>
                    <a:pt x="14" y="355"/>
                  </a:lnTo>
                  <a:lnTo>
                    <a:pt x="14" y="336"/>
                  </a:lnTo>
                  <a:lnTo>
                    <a:pt x="33" y="333"/>
                  </a:lnTo>
                  <a:lnTo>
                    <a:pt x="33" y="352"/>
                  </a:lnTo>
                  <a:close/>
                  <a:moveTo>
                    <a:pt x="33" y="326"/>
                  </a:moveTo>
                  <a:lnTo>
                    <a:pt x="14" y="329"/>
                  </a:lnTo>
                  <a:lnTo>
                    <a:pt x="14" y="307"/>
                  </a:lnTo>
                  <a:lnTo>
                    <a:pt x="33" y="307"/>
                  </a:lnTo>
                  <a:lnTo>
                    <a:pt x="33" y="326"/>
                  </a:lnTo>
                  <a:close/>
                  <a:moveTo>
                    <a:pt x="33" y="298"/>
                  </a:moveTo>
                  <a:lnTo>
                    <a:pt x="14" y="300"/>
                  </a:lnTo>
                  <a:lnTo>
                    <a:pt x="14" y="281"/>
                  </a:lnTo>
                  <a:lnTo>
                    <a:pt x="33" y="279"/>
                  </a:lnTo>
                  <a:lnTo>
                    <a:pt x="33" y="298"/>
                  </a:lnTo>
                  <a:close/>
                  <a:moveTo>
                    <a:pt x="33" y="272"/>
                  </a:moveTo>
                  <a:lnTo>
                    <a:pt x="14" y="274"/>
                  </a:lnTo>
                  <a:lnTo>
                    <a:pt x="14" y="255"/>
                  </a:lnTo>
                  <a:lnTo>
                    <a:pt x="33" y="253"/>
                  </a:lnTo>
                  <a:lnTo>
                    <a:pt x="33" y="272"/>
                  </a:lnTo>
                  <a:close/>
                  <a:moveTo>
                    <a:pt x="33" y="246"/>
                  </a:moveTo>
                  <a:lnTo>
                    <a:pt x="14" y="246"/>
                  </a:lnTo>
                  <a:lnTo>
                    <a:pt x="14" y="227"/>
                  </a:lnTo>
                  <a:lnTo>
                    <a:pt x="33" y="227"/>
                  </a:lnTo>
                  <a:lnTo>
                    <a:pt x="33" y="246"/>
                  </a:lnTo>
                  <a:close/>
                  <a:moveTo>
                    <a:pt x="33" y="220"/>
                  </a:moveTo>
                  <a:lnTo>
                    <a:pt x="14" y="220"/>
                  </a:lnTo>
                  <a:lnTo>
                    <a:pt x="14" y="201"/>
                  </a:lnTo>
                  <a:lnTo>
                    <a:pt x="33" y="199"/>
                  </a:lnTo>
                  <a:lnTo>
                    <a:pt x="33" y="220"/>
                  </a:lnTo>
                  <a:close/>
                  <a:moveTo>
                    <a:pt x="33" y="192"/>
                  </a:moveTo>
                  <a:lnTo>
                    <a:pt x="14" y="194"/>
                  </a:lnTo>
                  <a:lnTo>
                    <a:pt x="14" y="173"/>
                  </a:lnTo>
                  <a:lnTo>
                    <a:pt x="33" y="173"/>
                  </a:lnTo>
                  <a:lnTo>
                    <a:pt x="33" y="192"/>
                  </a:lnTo>
                  <a:close/>
                  <a:moveTo>
                    <a:pt x="33" y="166"/>
                  </a:moveTo>
                  <a:lnTo>
                    <a:pt x="14" y="166"/>
                  </a:lnTo>
                  <a:lnTo>
                    <a:pt x="14" y="147"/>
                  </a:lnTo>
                  <a:lnTo>
                    <a:pt x="33" y="147"/>
                  </a:lnTo>
                  <a:lnTo>
                    <a:pt x="33" y="166"/>
                  </a:lnTo>
                  <a:close/>
                  <a:moveTo>
                    <a:pt x="33" y="140"/>
                  </a:moveTo>
                  <a:lnTo>
                    <a:pt x="14" y="140"/>
                  </a:lnTo>
                  <a:lnTo>
                    <a:pt x="14" y="121"/>
                  </a:lnTo>
                  <a:lnTo>
                    <a:pt x="33" y="121"/>
                  </a:lnTo>
                  <a:lnTo>
                    <a:pt x="33" y="140"/>
                  </a:lnTo>
                  <a:close/>
                  <a:moveTo>
                    <a:pt x="33" y="111"/>
                  </a:moveTo>
                  <a:lnTo>
                    <a:pt x="14" y="111"/>
                  </a:lnTo>
                  <a:lnTo>
                    <a:pt x="14" y="92"/>
                  </a:lnTo>
                  <a:lnTo>
                    <a:pt x="33" y="92"/>
                  </a:lnTo>
                  <a:lnTo>
                    <a:pt x="33" y="111"/>
                  </a:lnTo>
                  <a:close/>
                  <a:moveTo>
                    <a:pt x="33" y="85"/>
                  </a:moveTo>
                  <a:lnTo>
                    <a:pt x="14" y="85"/>
                  </a:lnTo>
                  <a:lnTo>
                    <a:pt x="14" y="66"/>
                  </a:lnTo>
                  <a:lnTo>
                    <a:pt x="33" y="66"/>
                  </a:lnTo>
                  <a:lnTo>
                    <a:pt x="33" y="85"/>
                  </a:lnTo>
                  <a:close/>
                  <a:moveTo>
                    <a:pt x="33" y="59"/>
                  </a:moveTo>
                  <a:lnTo>
                    <a:pt x="14" y="59"/>
                  </a:lnTo>
                  <a:lnTo>
                    <a:pt x="14" y="38"/>
                  </a:lnTo>
                  <a:lnTo>
                    <a:pt x="33" y="40"/>
                  </a:lnTo>
                  <a:lnTo>
                    <a:pt x="33" y="59"/>
                  </a:lnTo>
                  <a:close/>
                  <a:moveTo>
                    <a:pt x="33" y="33"/>
                  </a:moveTo>
                  <a:lnTo>
                    <a:pt x="14" y="31"/>
                  </a:lnTo>
                  <a:lnTo>
                    <a:pt x="14" y="12"/>
                  </a:lnTo>
                  <a:lnTo>
                    <a:pt x="33" y="14"/>
                  </a:lnTo>
                  <a:lnTo>
                    <a:pt x="33" y="33"/>
                  </a:lnTo>
                  <a:close/>
                  <a:moveTo>
                    <a:pt x="59" y="373"/>
                  </a:moveTo>
                  <a:lnTo>
                    <a:pt x="42" y="376"/>
                  </a:lnTo>
                  <a:lnTo>
                    <a:pt x="40" y="378"/>
                  </a:lnTo>
                  <a:lnTo>
                    <a:pt x="40" y="359"/>
                  </a:lnTo>
                  <a:lnTo>
                    <a:pt x="59" y="355"/>
                  </a:lnTo>
                  <a:lnTo>
                    <a:pt x="59" y="373"/>
                  </a:lnTo>
                  <a:close/>
                  <a:moveTo>
                    <a:pt x="59" y="347"/>
                  </a:moveTo>
                  <a:lnTo>
                    <a:pt x="40" y="350"/>
                  </a:lnTo>
                  <a:lnTo>
                    <a:pt x="40" y="331"/>
                  </a:lnTo>
                  <a:lnTo>
                    <a:pt x="59" y="329"/>
                  </a:lnTo>
                  <a:lnTo>
                    <a:pt x="59" y="347"/>
                  </a:lnTo>
                  <a:close/>
                  <a:moveTo>
                    <a:pt x="59" y="321"/>
                  </a:moveTo>
                  <a:lnTo>
                    <a:pt x="40" y="324"/>
                  </a:lnTo>
                  <a:lnTo>
                    <a:pt x="40" y="305"/>
                  </a:lnTo>
                  <a:lnTo>
                    <a:pt x="59" y="303"/>
                  </a:lnTo>
                  <a:lnTo>
                    <a:pt x="59" y="321"/>
                  </a:lnTo>
                  <a:close/>
                  <a:moveTo>
                    <a:pt x="59" y="296"/>
                  </a:moveTo>
                  <a:lnTo>
                    <a:pt x="40" y="298"/>
                  </a:lnTo>
                  <a:lnTo>
                    <a:pt x="40" y="279"/>
                  </a:lnTo>
                  <a:lnTo>
                    <a:pt x="59" y="277"/>
                  </a:lnTo>
                  <a:lnTo>
                    <a:pt x="59" y="296"/>
                  </a:lnTo>
                  <a:close/>
                  <a:moveTo>
                    <a:pt x="59" y="270"/>
                  </a:moveTo>
                  <a:lnTo>
                    <a:pt x="40" y="272"/>
                  </a:lnTo>
                  <a:lnTo>
                    <a:pt x="40" y="253"/>
                  </a:lnTo>
                  <a:lnTo>
                    <a:pt x="59" y="251"/>
                  </a:lnTo>
                  <a:lnTo>
                    <a:pt x="59" y="270"/>
                  </a:lnTo>
                  <a:close/>
                  <a:moveTo>
                    <a:pt x="59" y="244"/>
                  </a:moveTo>
                  <a:lnTo>
                    <a:pt x="40" y="246"/>
                  </a:lnTo>
                  <a:lnTo>
                    <a:pt x="40" y="227"/>
                  </a:lnTo>
                  <a:lnTo>
                    <a:pt x="59" y="225"/>
                  </a:lnTo>
                  <a:lnTo>
                    <a:pt x="59" y="244"/>
                  </a:lnTo>
                  <a:close/>
                  <a:moveTo>
                    <a:pt x="59" y="218"/>
                  </a:moveTo>
                  <a:lnTo>
                    <a:pt x="40" y="218"/>
                  </a:lnTo>
                  <a:lnTo>
                    <a:pt x="40" y="199"/>
                  </a:lnTo>
                  <a:lnTo>
                    <a:pt x="59" y="199"/>
                  </a:lnTo>
                  <a:lnTo>
                    <a:pt x="59" y="218"/>
                  </a:lnTo>
                  <a:close/>
                  <a:moveTo>
                    <a:pt x="59" y="192"/>
                  </a:moveTo>
                  <a:lnTo>
                    <a:pt x="40" y="192"/>
                  </a:lnTo>
                  <a:lnTo>
                    <a:pt x="40" y="173"/>
                  </a:lnTo>
                  <a:lnTo>
                    <a:pt x="59" y="173"/>
                  </a:lnTo>
                  <a:lnTo>
                    <a:pt x="59" y="192"/>
                  </a:lnTo>
                  <a:close/>
                  <a:moveTo>
                    <a:pt x="59" y="166"/>
                  </a:moveTo>
                  <a:lnTo>
                    <a:pt x="40" y="166"/>
                  </a:lnTo>
                  <a:lnTo>
                    <a:pt x="40" y="147"/>
                  </a:lnTo>
                  <a:lnTo>
                    <a:pt x="59" y="147"/>
                  </a:lnTo>
                  <a:lnTo>
                    <a:pt x="59" y="166"/>
                  </a:lnTo>
                  <a:close/>
                  <a:moveTo>
                    <a:pt x="59" y="140"/>
                  </a:moveTo>
                  <a:lnTo>
                    <a:pt x="40" y="140"/>
                  </a:lnTo>
                  <a:lnTo>
                    <a:pt x="40" y="121"/>
                  </a:lnTo>
                  <a:lnTo>
                    <a:pt x="59" y="121"/>
                  </a:lnTo>
                  <a:lnTo>
                    <a:pt x="59" y="140"/>
                  </a:lnTo>
                  <a:close/>
                  <a:moveTo>
                    <a:pt x="59" y="111"/>
                  </a:moveTo>
                  <a:lnTo>
                    <a:pt x="40" y="111"/>
                  </a:lnTo>
                  <a:lnTo>
                    <a:pt x="40" y="92"/>
                  </a:lnTo>
                  <a:lnTo>
                    <a:pt x="59" y="95"/>
                  </a:lnTo>
                  <a:lnTo>
                    <a:pt x="59" y="111"/>
                  </a:lnTo>
                  <a:close/>
                  <a:moveTo>
                    <a:pt x="59" y="85"/>
                  </a:moveTo>
                  <a:lnTo>
                    <a:pt x="40" y="85"/>
                  </a:lnTo>
                  <a:lnTo>
                    <a:pt x="40" y="66"/>
                  </a:lnTo>
                  <a:lnTo>
                    <a:pt x="59" y="69"/>
                  </a:lnTo>
                  <a:lnTo>
                    <a:pt x="59" y="85"/>
                  </a:lnTo>
                  <a:close/>
                  <a:moveTo>
                    <a:pt x="59" y="59"/>
                  </a:moveTo>
                  <a:lnTo>
                    <a:pt x="40" y="59"/>
                  </a:lnTo>
                  <a:lnTo>
                    <a:pt x="40" y="40"/>
                  </a:lnTo>
                  <a:lnTo>
                    <a:pt x="59" y="43"/>
                  </a:lnTo>
                  <a:lnTo>
                    <a:pt x="59" y="59"/>
                  </a:lnTo>
                  <a:close/>
                  <a:moveTo>
                    <a:pt x="59" y="3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9" y="14"/>
                  </a:lnTo>
                  <a:lnTo>
                    <a:pt x="59" y="14"/>
                  </a:lnTo>
                  <a:lnTo>
                    <a:pt x="59" y="33"/>
                  </a:lnTo>
                  <a:close/>
                  <a:moveTo>
                    <a:pt x="80" y="371"/>
                  </a:moveTo>
                  <a:lnTo>
                    <a:pt x="73" y="371"/>
                  </a:lnTo>
                  <a:lnTo>
                    <a:pt x="66" y="373"/>
                  </a:lnTo>
                  <a:lnTo>
                    <a:pt x="66" y="355"/>
                  </a:lnTo>
                  <a:lnTo>
                    <a:pt x="80" y="352"/>
                  </a:lnTo>
                  <a:lnTo>
                    <a:pt x="80" y="371"/>
                  </a:lnTo>
                  <a:close/>
                  <a:moveTo>
                    <a:pt x="80" y="345"/>
                  </a:moveTo>
                  <a:lnTo>
                    <a:pt x="66" y="347"/>
                  </a:lnTo>
                  <a:lnTo>
                    <a:pt x="66" y="329"/>
                  </a:lnTo>
                  <a:lnTo>
                    <a:pt x="80" y="326"/>
                  </a:lnTo>
                  <a:lnTo>
                    <a:pt x="80" y="345"/>
                  </a:lnTo>
                  <a:close/>
                  <a:moveTo>
                    <a:pt x="80" y="319"/>
                  </a:moveTo>
                  <a:lnTo>
                    <a:pt x="66" y="321"/>
                  </a:lnTo>
                  <a:lnTo>
                    <a:pt x="66" y="303"/>
                  </a:lnTo>
                  <a:lnTo>
                    <a:pt x="80" y="300"/>
                  </a:lnTo>
                  <a:lnTo>
                    <a:pt x="80" y="319"/>
                  </a:lnTo>
                  <a:close/>
                  <a:moveTo>
                    <a:pt x="80" y="293"/>
                  </a:moveTo>
                  <a:lnTo>
                    <a:pt x="66" y="296"/>
                  </a:lnTo>
                  <a:lnTo>
                    <a:pt x="66" y="277"/>
                  </a:lnTo>
                  <a:lnTo>
                    <a:pt x="80" y="274"/>
                  </a:lnTo>
                  <a:lnTo>
                    <a:pt x="80" y="293"/>
                  </a:lnTo>
                  <a:close/>
                  <a:moveTo>
                    <a:pt x="80" y="267"/>
                  </a:moveTo>
                  <a:lnTo>
                    <a:pt x="66" y="270"/>
                  </a:lnTo>
                  <a:lnTo>
                    <a:pt x="66" y="251"/>
                  </a:lnTo>
                  <a:lnTo>
                    <a:pt x="80" y="248"/>
                  </a:lnTo>
                  <a:lnTo>
                    <a:pt x="80" y="267"/>
                  </a:lnTo>
                  <a:close/>
                  <a:moveTo>
                    <a:pt x="80" y="241"/>
                  </a:moveTo>
                  <a:lnTo>
                    <a:pt x="66" y="244"/>
                  </a:lnTo>
                  <a:lnTo>
                    <a:pt x="66" y="225"/>
                  </a:lnTo>
                  <a:lnTo>
                    <a:pt x="80" y="222"/>
                  </a:lnTo>
                  <a:lnTo>
                    <a:pt x="80" y="241"/>
                  </a:lnTo>
                  <a:close/>
                  <a:moveTo>
                    <a:pt x="80" y="215"/>
                  </a:moveTo>
                  <a:lnTo>
                    <a:pt x="66" y="218"/>
                  </a:lnTo>
                  <a:lnTo>
                    <a:pt x="66" y="199"/>
                  </a:lnTo>
                  <a:lnTo>
                    <a:pt x="80" y="196"/>
                  </a:lnTo>
                  <a:lnTo>
                    <a:pt x="80" y="215"/>
                  </a:lnTo>
                  <a:close/>
                  <a:moveTo>
                    <a:pt x="80" y="189"/>
                  </a:moveTo>
                  <a:lnTo>
                    <a:pt x="66" y="192"/>
                  </a:lnTo>
                  <a:lnTo>
                    <a:pt x="66" y="173"/>
                  </a:lnTo>
                  <a:lnTo>
                    <a:pt x="80" y="173"/>
                  </a:lnTo>
                  <a:lnTo>
                    <a:pt x="80" y="189"/>
                  </a:lnTo>
                  <a:close/>
                  <a:moveTo>
                    <a:pt x="80" y="163"/>
                  </a:moveTo>
                  <a:lnTo>
                    <a:pt x="66" y="166"/>
                  </a:lnTo>
                  <a:lnTo>
                    <a:pt x="66" y="147"/>
                  </a:lnTo>
                  <a:lnTo>
                    <a:pt x="80" y="147"/>
                  </a:lnTo>
                  <a:lnTo>
                    <a:pt x="80" y="163"/>
                  </a:lnTo>
                  <a:close/>
                  <a:moveTo>
                    <a:pt x="80" y="137"/>
                  </a:moveTo>
                  <a:lnTo>
                    <a:pt x="66" y="140"/>
                  </a:lnTo>
                  <a:lnTo>
                    <a:pt x="66" y="121"/>
                  </a:lnTo>
                  <a:lnTo>
                    <a:pt x="80" y="121"/>
                  </a:lnTo>
                  <a:lnTo>
                    <a:pt x="80" y="137"/>
                  </a:lnTo>
                  <a:close/>
                  <a:moveTo>
                    <a:pt x="80" y="114"/>
                  </a:moveTo>
                  <a:lnTo>
                    <a:pt x="66" y="114"/>
                  </a:lnTo>
                  <a:lnTo>
                    <a:pt x="66" y="95"/>
                  </a:lnTo>
                  <a:lnTo>
                    <a:pt x="80" y="95"/>
                  </a:lnTo>
                  <a:lnTo>
                    <a:pt x="80" y="114"/>
                  </a:lnTo>
                  <a:close/>
                  <a:moveTo>
                    <a:pt x="80" y="88"/>
                  </a:moveTo>
                  <a:lnTo>
                    <a:pt x="66" y="88"/>
                  </a:lnTo>
                  <a:lnTo>
                    <a:pt x="66" y="69"/>
                  </a:lnTo>
                  <a:lnTo>
                    <a:pt x="80" y="69"/>
                  </a:lnTo>
                  <a:lnTo>
                    <a:pt x="80" y="88"/>
                  </a:lnTo>
                  <a:close/>
                  <a:moveTo>
                    <a:pt x="80" y="62"/>
                  </a:moveTo>
                  <a:lnTo>
                    <a:pt x="66" y="59"/>
                  </a:lnTo>
                  <a:lnTo>
                    <a:pt x="66" y="43"/>
                  </a:lnTo>
                  <a:lnTo>
                    <a:pt x="80" y="43"/>
                  </a:lnTo>
                  <a:lnTo>
                    <a:pt x="80" y="62"/>
                  </a:lnTo>
                  <a:close/>
                  <a:moveTo>
                    <a:pt x="80" y="36"/>
                  </a:moveTo>
                  <a:lnTo>
                    <a:pt x="66" y="33"/>
                  </a:lnTo>
                  <a:lnTo>
                    <a:pt x="66" y="17"/>
                  </a:lnTo>
                  <a:lnTo>
                    <a:pt x="70" y="17"/>
                  </a:lnTo>
                  <a:lnTo>
                    <a:pt x="80" y="17"/>
                  </a:lnTo>
                  <a:lnTo>
                    <a:pt x="80" y="36"/>
                  </a:lnTo>
                  <a:close/>
                  <a:moveTo>
                    <a:pt x="101" y="366"/>
                  </a:moveTo>
                  <a:lnTo>
                    <a:pt x="96" y="366"/>
                  </a:lnTo>
                  <a:lnTo>
                    <a:pt x="89" y="369"/>
                  </a:lnTo>
                  <a:lnTo>
                    <a:pt x="89" y="350"/>
                  </a:lnTo>
                  <a:lnTo>
                    <a:pt x="101" y="347"/>
                  </a:lnTo>
                  <a:lnTo>
                    <a:pt x="101" y="366"/>
                  </a:lnTo>
                  <a:close/>
                  <a:moveTo>
                    <a:pt x="101" y="340"/>
                  </a:moveTo>
                  <a:lnTo>
                    <a:pt x="89" y="343"/>
                  </a:lnTo>
                  <a:lnTo>
                    <a:pt x="89" y="324"/>
                  </a:lnTo>
                  <a:lnTo>
                    <a:pt x="101" y="324"/>
                  </a:lnTo>
                  <a:lnTo>
                    <a:pt x="101" y="340"/>
                  </a:lnTo>
                  <a:close/>
                  <a:moveTo>
                    <a:pt x="101" y="314"/>
                  </a:moveTo>
                  <a:lnTo>
                    <a:pt x="89" y="317"/>
                  </a:lnTo>
                  <a:lnTo>
                    <a:pt x="89" y="300"/>
                  </a:lnTo>
                  <a:lnTo>
                    <a:pt x="101" y="298"/>
                  </a:lnTo>
                  <a:lnTo>
                    <a:pt x="101" y="314"/>
                  </a:lnTo>
                  <a:close/>
                  <a:moveTo>
                    <a:pt x="101" y="291"/>
                  </a:moveTo>
                  <a:lnTo>
                    <a:pt x="89" y="291"/>
                  </a:lnTo>
                  <a:lnTo>
                    <a:pt x="89" y="274"/>
                  </a:lnTo>
                  <a:lnTo>
                    <a:pt x="101" y="272"/>
                  </a:lnTo>
                  <a:lnTo>
                    <a:pt x="101" y="291"/>
                  </a:lnTo>
                  <a:close/>
                  <a:moveTo>
                    <a:pt x="101" y="265"/>
                  </a:moveTo>
                  <a:lnTo>
                    <a:pt x="89" y="267"/>
                  </a:lnTo>
                  <a:lnTo>
                    <a:pt x="89" y="248"/>
                  </a:lnTo>
                  <a:lnTo>
                    <a:pt x="101" y="246"/>
                  </a:lnTo>
                  <a:lnTo>
                    <a:pt x="101" y="265"/>
                  </a:lnTo>
                  <a:close/>
                  <a:moveTo>
                    <a:pt x="101" y="239"/>
                  </a:moveTo>
                  <a:lnTo>
                    <a:pt x="89" y="241"/>
                  </a:lnTo>
                  <a:lnTo>
                    <a:pt x="89" y="222"/>
                  </a:lnTo>
                  <a:lnTo>
                    <a:pt x="101" y="222"/>
                  </a:lnTo>
                  <a:lnTo>
                    <a:pt x="101" y="239"/>
                  </a:lnTo>
                  <a:close/>
                  <a:moveTo>
                    <a:pt x="101" y="215"/>
                  </a:moveTo>
                  <a:lnTo>
                    <a:pt x="89" y="215"/>
                  </a:lnTo>
                  <a:lnTo>
                    <a:pt x="89" y="196"/>
                  </a:lnTo>
                  <a:lnTo>
                    <a:pt x="101" y="196"/>
                  </a:lnTo>
                  <a:lnTo>
                    <a:pt x="101" y="215"/>
                  </a:lnTo>
                  <a:close/>
                  <a:moveTo>
                    <a:pt x="101" y="189"/>
                  </a:moveTo>
                  <a:lnTo>
                    <a:pt x="89" y="189"/>
                  </a:lnTo>
                  <a:lnTo>
                    <a:pt x="89" y="170"/>
                  </a:lnTo>
                  <a:lnTo>
                    <a:pt x="101" y="170"/>
                  </a:lnTo>
                  <a:lnTo>
                    <a:pt x="101" y="189"/>
                  </a:lnTo>
                  <a:close/>
                  <a:moveTo>
                    <a:pt x="101" y="163"/>
                  </a:moveTo>
                  <a:lnTo>
                    <a:pt x="89" y="163"/>
                  </a:lnTo>
                  <a:lnTo>
                    <a:pt x="89" y="147"/>
                  </a:lnTo>
                  <a:lnTo>
                    <a:pt x="101" y="147"/>
                  </a:lnTo>
                  <a:lnTo>
                    <a:pt x="101" y="163"/>
                  </a:lnTo>
                  <a:close/>
                  <a:moveTo>
                    <a:pt x="101" y="137"/>
                  </a:moveTo>
                  <a:lnTo>
                    <a:pt x="89" y="137"/>
                  </a:lnTo>
                  <a:lnTo>
                    <a:pt x="89" y="121"/>
                  </a:lnTo>
                  <a:lnTo>
                    <a:pt x="101" y="121"/>
                  </a:lnTo>
                  <a:lnTo>
                    <a:pt x="101" y="137"/>
                  </a:lnTo>
                  <a:close/>
                  <a:moveTo>
                    <a:pt x="101" y="114"/>
                  </a:moveTo>
                  <a:lnTo>
                    <a:pt x="89" y="114"/>
                  </a:lnTo>
                  <a:lnTo>
                    <a:pt x="89" y="95"/>
                  </a:lnTo>
                  <a:lnTo>
                    <a:pt x="101" y="95"/>
                  </a:lnTo>
                  <a:lnTo>
                    <a:pt x="101" y="114"/>
                  </a:lnTo>
                  <a:close/>
                  <a:moveTo>
                    <a:pt x="101" y="88"/>
                  </a:moveTo>
                  <a:lnTo>
                    <a:pt x="89" y="88"/>
                  </a:lnTo>
                  <a:lnTo>
                    <a:pt x="89" y="69"/>
                  </a:lnTo>
                  <a:lnTo>
                    <a:pt x="101" y="69"/>
                  </a:lnTo>
                  <a:lnTo>
                    <a:pt x="101" y="88"/>
                  </a:lnTo>
                  <a:close/>
                  <a:moveTo>
                    <a:pt x="101" y="62"/>
                  </a:moveTo>
                  <a:lnTo>
                    <a:pt x="89" y="62"/>
                  </a:lnTo>
                  <a:lnTo>
                    <a:pt x="89" y="43"/>
                  </a:lnTo>
                  <a:lnTo>
                    <a:pt x="101" y="45"/>
                  </a:lnTo>
                  <a:lnTo>
                    <a:pt x="101" y="62"/>
                  </a:lnTo>
                  <a:close/>
                  <a:moveTo>
                    <a:pt x="101" y="36"/>
                  </a:moveTo>
                  <a:lnTo>
                    <a:pt x="89" y="36"/>
                  </a:lnTo>
                  <a:lnTo>
                    <a:pt x="89" y="17"/>
                  </a:lnTo>
                  <a:lnTo>
                    <a:pt x="101" y="19"/>
                  </a:lnTo>
                  <a:lnTo>
                    <a:pt x="101" y="36"/>
                  </a:lnTo>
                  <a:close/>
                  <a:moveTo>
                    <a:pt x="122" y="362"/>
                  </a:moveTo>
                  <a:lnTo>
                    <a:pt x="108" y="364"/>
                  </a:lnTo>
                  <a:lnTo>
                    <a:pt x="108" y="347"/>
                  </a:lnTo>
                  <a:lnTo>
                    <a:pt x="122" y="345"/>
                  </a:lnTo>
                  <a:lnTo>
                    <a:pt x="122" y="362"/>
                  </a:lnTo>
                  <a:close/>
                  <a:moveTo>
                    <a:pt x="122" y="338"/>
                  </a:moveTo>
                  <a:lnTo>
                    <a:pt x="108" y="340"/>
                  </a:lnTo>
                  <a:lnTo>
                    <a:pt x="108" y="321"/>
                  </a:lnTo>
                  <a:lnTo>
                    <a:pt x="122" y="319"/>
                  </a:lnTo>
                  <a:lnTo>
                    <a:pt x="122" y="338"/>
                  </a:lnTo>
                  <a:close/>
                  <a:moveTo>
                    <a:pt x="122" y="312"/>
                  </a:moveTo>
                  <a:lnTo>
                    <a:pt x="108" y="314"/>
                  </a:lnTo>
                  <a:lnTo>
                    <a:pt x="108" y="298"/>
                  </a:lnTo>
                  <a:lnTo>
                    <a:pt x="122" y="296"/>
                  </a:lnTo>
                  <a:lnTo>
                    <a:pt x="122" y="312"/>
                  </a:lnTo>
                  <a:close/>
                  <a:moveTo>
                    <a:pt x="122" y="288"/>
                  </a:moveTo>
                  <a:lnTo>
                    <a:pt x="108" y="288"/>
                  </a:lnTo>
                  <a:lnTo>
                    <a:pt x="108" y="272"/>
                  </a:lnTo>
                  <a:lnTo>
                    <a:pt x="122" y="270"/>
                  </a:lnTo>
                  <a:lnTo>
                    <a:pt x="122" y="288"/>
                  </a:lnTo>
                  <a:close/>
                  <a:moveTo>
                    <a:pt x="122" y="262"/>
                  </a:moveTo>
                  <a:lnTo>
                    <a:pt x="108" y="265"/>
                  </a:lnTo>
                  <a:lnTo>
                    <a:pt x="108" y="246"/>
                  </a:lnTo>
                  <a:lnTo>
                    <a:pt x="122" y="246"/>
                  </a:lnTo>
                  <a:lnTo>
                    <a:pt x="122" y="262"/>
                  </a:lnTo>
                  <a:close/>
                  <a:moveTo>
                    <a:pt x="122" y="239"/>
                  </a:moveTo>
                  <a:lnTo>
                    <a:pt x="108" y="239"/>
                  </a:lnTo>
                  <a:lnTo>
                    <a:pt x="108" y="222"/>
                  </a:lnTo>
                  <a:lnTo>
                    <a:pt x="122" y="220"/>
                  </a:lnTo>
                  <a:lnTo>
                    <a:pt x="122" y="239"/>
                  </a:lnTo>
                  <a:close/>
                  <a:moveTo>
                    <a:pt x="122" y="213"/>
                  </a:moveTo>
                  <a:lnTo>
                    <a:pt x="108" y="213"/>
                  </a:lnTo>
                  <a:lnTo>
                    <a:pt x="108" y="196"/>
                  </a:lnTo>
                  <a:lnTo>
                    <a:pt x="122" y="196"/>
                  </a:lnTo>
                  <a:lnTo>
                    <a:pt x="122" y="213"/>
                  </a:lnTo>
                  <a:close/>
                  <a:moveTo>
                    <a:pt x="122" y="187"/>
                  </a:moveTo>
                  <a:lnTo>
                    <a:pt x="108" y="189"/>
                  </a:lnTo>
                  <a:lnTo>
                    <a:pt x="108" y="170"/>
                  </a:lnTo>
                  <a:lnTo>
                    <a:pt x="122" y="170"/>
                  </a:lnTo>
                  <a:lnTo>
                    <a:pt x="122" y="187"/>
                  </a:lnTo>
                  <a:close/>
                  <a:moveTo>
                    <a:pt x="122" y="163"/>
                  </a:moveTo>
                  <a:lnTo>
                    <a:pt x="108" y="163"/>
                  </a:lnTo>
                  <a:lnTo>
                    <a:pt x="108" y="147"/>
                  </a:lnTo>
                  <a:lnTo>
                    <a:pt x="122" y="144"/>
                  </a:lnTo>
                  <a:lnTo>
                    <a:pt x="122" y="163"/>
                  </a:lnTo>
                  <a:close/>
                  <a:moveTo>
                    <a:pt x="122" y="137"/>
                  </a:moveTo>
                  <a:lnTo>
                    <a:pt x="108" y="137"/>
                  </a:lnTo>
                  <a:lnTo>
                    <a:pt x="108" y="121"/>
                  </a:lnTo>
                  <a:lnTo>
                    <a:pt x="122" y="121"/>
                  </a:lnTo>
                  <a:lnTo>
                    <a:pt x="122" y="137"/>
                  </a:lnTo>
                  <a:close/>
                  <a:moveTo>
                    <a:pt x="122" y="114"/>
                  </a:moveTo>
                  <a:lnTo>
                    <a:pt x="108" y="114"/>
                  </a:lnTo>
                  <a:lnTo>
                    <a:pt x="108" y="95"/>
                  </a:lnTo>
                  <a:lnTo>
                    <a:pt x="122" y="95"/>
                  </a:lnTo>
                  <a:lnTo>
                    <a:pt x="122" y="114"/>
                  </a:lnTo>
                  <a:close/>
                  <a:moveTo>
                    <a:pt x="122" y="88"/>
                  </a:moveTo>
                  <a:lnTo>
                    <a:pt x="108" y="88"/>
                  </a:lnTo>
                  <a:lnTo>
                    <a:pt x="108" y="69"/>
                  </a:lnTo>
                  <a:lnTo>
                    <a:pt x="122" y="71"/>
                  </a:lnTo>
                  <a:lnTo>
                    <a:pt x="122" y="88"/>
                  </a:lnTo>
                  <a:close/>
                  <a:moveTo>
                    <a:pt x="122" y="64"/>
                  </a:moveTo>
                  <a:lnTo>
                    <a:pt x="108" y="62"/>
                  </a:lnTo>
                  <a:lnTo>
                    <a:pt x="108" y="45"/>
                  </a:lnTo>
                  <a:lnTo>
                    <a:pt x="122" y="45"/>
                  </a:lnTo>
                  <a:lnTo>
                    <a:pt x="122" y="64"/>
                  </a:lnTo>
                  <a:close/>
                  <a:moveTo>
                    <a:pt x="122" y="38"/>
                  </a:moveTo>
                  <a:lnTo>
                    <a:pt x="108" y="38"/>
                  </a:lnTo>
                  <a:lnTo>
                    <a:pt x="108" y="19"/>
                  </a:lnTo>
                  <a:lnTo>
                    <a:pt x="122" y="21"/>
                  </a:lnTo>
                  <a:lnTo>
                    <a:pt x="122" y="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18"/>
            <p:cNvSpPr/>
            <p:nvPr/>
          </p:nvSpPr>
          <p:spPr>
            <a:xfrm>
              <a:off x="3806040" y="2623326"/>
              <a:ext cx="49320" cy="29160"/>
            </a:xfrm>
            <a:custGeom>
              <a:avLst/>
              <a:gdLst/>
              <a:ahLst/>
              <a:cxnLst/>
              <a:rect l="l" t="t" r="r" b="b"/>
              <a:pathLst>
                <a:path w="87" h="52">
                  <a:moveTo>
                    <a:pt x="0" y="14"/>
                  </a:moveTo>
                  <a:lnTo>
                    <a:pt x="87" y="52"/>
                  </a:lnTo>
                  <a:lnTo>
                    <a:pt x="87" y="33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19"/>
            <p:cNvSpPr/>
            <p:nvPr/>
          </p:nvSpPr>
          <p:spPr>
            <a:xfrm>
              <a:off x="3807120" y="2408766"/>
              <a:ext cx="48240" cy="228600"/>
            </a:xfrm>
            <a:custGeom>
              <a:avLst/>
              <a:gdLst/>
              <a:ahLst/>
              <a:cxnLst/>
              <a:rect l="l" t="t" r="r" b="b"/>
              <a:pathLst>
                <a:path w="85" h="395">
                  <a:moveTo>
                    <a:pt x="0" y="362"/>
                  </a:moveTo>
                  <a:lnTo>
                    <a:pt x="85" y="395"/>
                  </a:lnTo>
                  <a:lnTo>
                    <a:pt x="85" y="0"/>
                  </a:lnTo>
                  <a:lnTo>
                    <a:pt x="0" y="14"/>
                  </a:lnTo>
                  <a:lnTo>
                    <a:pt x="0" y="362"/>
                  </a:lnTo>
                  <a:close/>
                  <a:moveTo>
                    <a:pt x="59" y="17"/>
                  </a:moveTo>
                  <a:lnTo>
                    <a:pt x="73" y="14"/>
                  </a:lnTo>
                  <a:lnTo>
                    <a:pt x="73" y="33"/>
                  </a:lnTo>
                  <a:lnTo>
                    <a:pt x="59" y="36"/>
                  </a:lnTo>
                  <a:lnTo>
                    <a:pt x="59" y="17"/>
                  </a:lnTo>
                  <a:close/>
                  <a:moveTo>
                    <a:pt x="59" y="43"/>
                  </a:moveTo>
                  <a:lnTo>
                    <a:pt x="73" y="40"/>
                  </a:lnTo>
                  <a:lnTo>
                    <a:pt x="73" y="59"/>
                  </a:lnTo>
                  <a:lnTo>
                    <a:pt x="59" y="62"/>
                  </a:lnTo>
                  <a:lnTo>
                    <a:pt x="59" y="43"/>
                  </a:lnTo>
                  <a:close/>
                  <a:moveTo>
                    <a:pt x="59" y="69"/>
                  </a:moveTo>
                  <a:lnTo>
                    <a:pt x="73" y="69"/>
                  </a:lnTo>
                  <a:lnTo>
                    <a:pt x="73" y="85"/>
                  </a:lnTo>
                  <a:lnTo>
                    <a:pt x="59" y="88"/>
                  </a:lnTo>
                  <a:lnTo>
                    <a:pt x="59" y="69"/>
                  </a:lnTo>
                  <a:close/>
                  <a:moveTo>
                    <a:pt x="59" y="95"/>
                  </a:moveTo>
                  <a:lnTo>
                    <a:pt x="73" y="95"/>
                  </a:lnTo>
                  <a:lnTo>
                    <a:pt x="73" y="114"/>
                  </a:lnTo>
                  <a:lnTo>
                    <a:pt x="59" y="114"/>
                  </a:lnTo>
                  <a:lnTo>
                    <a:pt x="59" y="95"/>
                  </a:lnTo>
                  <a:close/>
                  <a:moveTo>
                    <a:pt x="59" y="121"/>
                  </a:moveTo>
                  <a:lnTo>
                    <a:pt x="73" y="121"/>
                  </a:lnTo>
                  <a:lnTo>
                    <a:pt x="73" y="140"/>
                  </a:lnTo>
                  <a:lnTo>
                    <a:pt x="59" y="140"/>
                  </a:lnTo>
                  <a:lnTo>
                    <a:pt x="59" y="121"/>
                  </a:lnTo>
                  <a:close/>
                  <a:moveTo>
                    <a:pt x="59" y="147"/>
                  </a:moveTo>
                  <a:lnTo>
                    <a:pt x="73" y="147"/>
                  </a:lnTo>
                  <a:lnTo>
                    <a:pt x="73" y="166"/>
                  </a:lnTo>
                  <a:lnTo>
                    <a:pt x="59" y="166"/>
                  </a:lnTo>
                  <a:lnTo>
                    <a:pt x="59" y="147"/>
                  </a:lnTo>
                  <a:close/>
                  <a:moveTo>
                    <a:pt x="59" y="173"/>
                  </a:moveTo>
                  <a:lnTo>
                    <a:pt x="73" y="175"/>
                  </a:lnTo>
                  <a:lnTo>
                    <a:pt x="73" y="192"/>
                  </a:lnTo>
                  <a:lnTo>
                    <a:pt x="59" y="192"/>
                  </a:lnTo>
                  <a:lnTo>
                    <a:pt x="59" y="173"/>
                  </a:lnTo>
                  <a:close/>
                  <a:moveTo>
                    <a:pt x="59" y="199"/>
                  </a:moveTo>
                  <a:lnTo>
                    <a:pt x="73" y="201"/>
                  </a:lnTo>
                  <a:lnTo>
                    <a:pt x="73" y="220"/>
                  </a:lnTo>
                  <a:lnTo>
                    <a:pt x="59" y="218"/>
                  </a:lnTo>
                  <a:lnTo>
                    <a:pt x="59" y="199"/>
                  </a:lnTo>
                  <a:close/>
                  <a:moveTo>
                    <a:pt x="59" y="225"/>
                  </a:moveTo>
                  <a:lnTo>
                    <a:pt x="73" y="227"/>
                  </a:lnTo>
                  <a:lnTo>
                    <a:pt x="73" y="246"/>
                  </a:lnTo>
                  <a:lnTo>
                    <a:pt x="59" y="244"/>
                  </a:lnTo>
                  <a:lnTo>
                    <a:pt x="59" y="225"/>
                  </a:lnTo>
                  <a:close/>
                  <a:moveTo>
                    <a:pt x="59" y="251"/>
                  </a:moveTo>
                  <a:lnTo>
                    <a:pt x="73" y="253"/>
                  </a:lnTo>
                  <a:lnTo>
                    <a:pt x="73" y="272"/>
                  </a:lnTo>
                  <a:lnTo>
                    <a:pt x="59" y="270"/>
                  </a:lnTo>
                  <a:lnTo>
                    <a:pt x="59" y="251"/>
                  </a:lnTo>
                  <a:close/>
                  <a:moveTo>
                    <a:pt x="59" y="277"/>
                  </a:moveTo>
                  <a:lnTo>
                    <a:pt x="73" y="281"/>
                  </a:lnTo>
                  <a:lnTo>
                    <a:pt x="73" y="298"/>
                  </a:lnTo>
                  <a:lnTo>
                    <a:pt x="59" y="296"/>
                  </a:lnTo>
                  <a:lnTo>
                    <a:pt x="59" y="277"/>
                  </a:lnTo>
                  <a:close/>
                  <a:moveTo>
                    <a:pt x="59" y="303"/>
                  </a:moveTo>
                  <a:lnTo>
                    <a:pt x="73" y="307"/>
                  </a:lnTo>
                  <a:lnTo>
                    <a:pt x="73" y="324"/>
                  </a:lnTo>
                  <a:lnTo>
                    <a:pt x="59" y="321"/>
                  </a:lnTo>
                  <a:lnTo>
                    <a:pt x="59" y="303"/>
                  </a:lnTo>
                  <a:close/>
                  <a:moveTo>
                    <a:pt x="59" y="331"/>
                  </a:moveTo>
                  <a:lnTo>
                    <a:pt x="73" y="333"/>
                  </a:lnTo>
                  <a:lnTo>
                    <a:pt x="73" y="352"/>
                  </a:lnTo>
                  <a:lnTo>
                    <a:pt x="59" y="347"/>
                  </a:lnTo>
                  <a:lnTo>
                    <a:pt x="59" y="331"/>
                  </a:lnTo>
                  <a:close/>
                  <a:moveTo>
                    <a:pt x="59" y="357"/>
                  </a:moveTo>
                  <a:lnTo>
                    <a:pt x="73" y="359"/>
                  </a:lnTo>
                  <a:lnTo>
                    <a:pt x="73" y="378"/>
                  </a:lnTo>
                  <a:lnTo>
                    <a:pt x="59" y="373"/>
                  </a:lnTo>
                  <a:lnTo>
                    <a:pt x="59" y="357"/>
                  </a:lnTo>
                  <a:close/>
                  <a:moveTo>
                    <a:pt x="45" y="19"/>
                  </a:moveTo>
                  <a:lnTo>
                    <a:pt x="54" y="17"/>
                  </a:lnTo>
                  <a:lnTo>
                    <a:pt x="57" y="17"/>
                  </a:lnTo>
                  <a:lnTo>
                    <a:pt x="57" y="36"/>
                  </a:lnTo>
                  <a:lnTo>
                    <a:pt x="45" y="36"/>
                  </a:lnTo>
                  <a:lnTo>
                    <a:pt x="45" y="19"/>
                  </a:lnTo>
                  <a:close/>
                  <a:moveTo>
                    <a:pt x="45" y="45"/>
                  </a:moveTo>
                  <a:lnTo>
                    <a:pt x="57" y="43"/>
                  </a:lnTo>
                  <a:lnTo>
                    <a:pt x="57" y="62"/>
                  </a:lnTo>
                  <a:lnTo>
                    <a:pt x="45" y="62"/>
                  </a:lnTo>
                  <a:lnTo>
                    <a:pt x="45" y="45"/>
                  </a:lnTo>
                  <a:close/>
                  <a:moveTo>
                    <a:pt x="45" y="69"/>
                  </a:moveTo>
                  <a:lnTo>
                    <a:pt x="57" y="69"/>
                  </a:lnTo>
                  <a:lnTo>
                    <a:pt x="57" y="88"/>
                  </a:lnTo>
                  <a:lnTo>
                    <a:pt x="45" y="88"/>
                  </a:lnTo>
                  <a:lnTo>
                    <a:pt x="45" y="69"/>
                  </a:lnTo>
                  <a:close/>
                  <a:moveTo>
                    <a:pt x="45" y="95"/>
                  </a:moveTo>
                  <a:lnTo>
                    <a:pt x="57" y="95"/>
                  </a:lnTo>
                  <a:lnTo>
                    <a:pt x="57" y="114"/>
                  </a:lnTo>
                  <a:lnTo>
                    <a:pt x="45" y="114"/>
                  </a:lnTo>
                  <a:lnTo>
                    <a:pt x="45" y="95"/>
                  </a:lnTo>
                  <a:close/>
                  <a:moveTo>
                    <a:pt x="45" y="121"/>
                  </a:moveTo>
                  <a:lnTo>
                    <a:pt x="57" y="121"/>
                  </a:lnTo>
                  <a:lnTo>
                    <a:pt x="57" y="140"/>
                  </a:lnTo>
                  <a:lnTo>
                    <a:pt x="45" y="140"/>
                  </a:lnTo>
                  <a:lnTo>
                    <a:pt x="45" y="121"/>
                  </a:lnTo>
                  <a:close/>
                  <a:moveTo>
                    <a:pt x="45" y="147"/>
                  </a:moveTo>
                  <a:lnTo>
                    <a:pt x="57" y="147"/>
                  </a:lnTo>
                  <a:lnTo>
                    <a:pt x="57" y="166"/>
                  </a:lnTo>
                  <a:lnTo>
                    <a:pt x="45" y="163"/>
                  </a:lnTo>
                  <a:lnTo>
                    <a:pt x="45" y="147"/>
                  </a:lnTo>
                  <a:close/>
                  <a:moveTo>
                    <a:pt x="45" y="173"/>
                  </a:moveTo>
                  <a:lnTo>
                    <a:pt x="57" y="173"/>
                  </a:lnTo>
                  <a:lnTo>
                    <a:pt x="57" y="192"/>
                  </a:lnTo>
                  <a:lnTo>
                    <a:pt x="45" y="189"/>
                  </a:lnTo>
                  <a:lnTo>
                    <a:pt x="45" y="173"/>
                  </a:lnTo>
                  <a:close/>
                  <a:moveTo>
                    <a:pt x="45" y="196"/>
                  </a:moveTo>
                  <a:lnTo>
                    <a:pt x="57" y="199"/>
                  </a:lnTo>
                  <a:lnTo>
                    <a:pt x="57" y="218"/>
                  </a:lnTo>
                  <a:lnTo>
                    <a:pt x="45" y="215"/>
                  </a:lnTo>
                  <a:lnTo>
                    <a:pt x="45" y="196"/>
                  </a:lnTo>
                  <a:close/>
                  <a:moveTo>
                    <a:pt x="45" y="222"/>
                  </a:moveTo>
                  <a:lnTo>
                    <a:pt x="57" y="225"/>
                  </a:lnTo>
                  <a:lnTo>
                    <a:pt x="57" y="244"/>
                  </a:lnTo>
                  <a:lnTo>
                    <a:pt x="45" y="241"/>
                  </a:lnTo>
                  <a:lnTo>
                    <a:pt x="45" y="222"/>
                  </a:lnTo>
                  <a:close/>
                  <a:moveTo>
                    <a:pt x="45" y="248"/>
                  </a:moveTo>
                  <a:lnTo>
                    <a:pt x="57" y="251"/>
                  </a:lnTo>
                  <a:lnTo>
                    <a:pt x="57" y="270"/>
                  </a:lnTo>
                  <a:lnTo>
                    <a:pt x="45" y="267"/>
                  </a:lnTo>
                  <a:lnTo>
                    <a:pt x="45" y="248"/>
                  </a:lnTo>
                  <a:close/>
                  <a:moveTo>
                    <a:pt x="45" y="274"/>
                  </a:moveTo>
                  <a:lnTo>
                    <a:pt x="57" y="277"/>
                  </a:lnTo>
                  <a:lnTo>
                    <a:pt x="57" y="293"/>
                  </a:lnTo>
                  <a:lnTo>
                    <a:pt x="45" y="291"/>
                  </a:lnTo>
                  <a:lnTo>
                    <a:pt x="45" y="274"/>
                  </a:lnTo>
                  <a:close/>
                  <a:moveTo>
                    <a:pt x="45" y="300"/>
                  </a:moveTo>
                  <a:lnTo>
                    <a:pt x="57" y="303"/>
                  </a:lnTo>
                  <a:lnTo>
                    <a:pt x="57" y="319"/>
                  </a:lnTo>
                  <a:lnTo>
                    <a:pt x="45" y="317"/>
                  </a:lnTo>
                  <a:lnTo>
                    <a:pt x="45" y="300"/>
                  </a:lnTo>
                  <a:close/>
                  <a:moveTo>
                    <a:pt x="45" y="326"/>
                  </a:moveTo>
                  <a:lnTo>
                    <a:pt x="57" y="329"/>
                  </a:lnTo>
                  <a:lnTo>
                    <a:pt x="57" y="345"/>
                  </a:lnTo>
                  <a:lnTo>
                    <a:pt x="45" y="343"/>
                  </a:lnTo>
                  <a:lnTo>
                    <a:pt x="45" y="326"/>
                  </a:lnTo>
                  <a:close/>
                  <a:moveTo>
                    <a:pt x="45" y="350"/>
                  </a:moveTo>
                  <a:lnTo>
                    <a:pt x="57" y="355"/>
                  </a:lnTo>
                  <a:lnTo>
                    <a:pt x="57" y="371"/>
                  </a:lnTo>
                  <a:lnTo>
                    <a:pt x="45" y="369"/>
                  </a:lnTo>
                  <a:lnTo>
                    <a:pt x="45" y="350"/>
                  </a:lnTo>
                  <a:close/>
                  <a:moveTo>
                    <a:pt x="33" y="21"/>
                  </a:moveTo>
                  <a:lnTo>
                    <a:pt x="40" y="19"/>
                  </a:lnTo>
                  <a:lnTo>
                    <a:pt x="40" y="19"/>
                  </a:lnTo>
                  <a:lnTo>
                    <a:pt x="40" y="38"/>
                  </a:lnTo>
                  <a:lnTo>
                    <a:pt x="33" y="38"/>
                  </a:lnTo>
                  <a:lnTo>
                    <a:pt x="33" y="21"/>
                  </a:lnTo>
                  <a:close/>
                  <a:moveTo>
                    <a:pt x="33" y="45"/>
                  </a:moveTo>
                  <a:lnTo>
                    <a:pt x="40" y="45"/>
                  </a:lnTo>
                  <a:lnTo>
                    <a:pt x="40" y="62"/>
                  </a:lnTo>
                  <a:lnTo>
                    <a:pt x="33" y="64"/>
                  </a:lnTo>
                  <a:lnTo>
                    <a:pt x="33" y="45"/>
                  </a:lnTo>
                  <a:close/>
                  <a:moveTo>
                    <a:pt x="33" y="71"/>
                  </a:moveTo>
                  <a:lnTo>
                    <a:pt x="40" y="69"/>
                  </a:lnTo>
                  <a:lnTo>
                    <a:pt x="40" y="88"/>
                  </a:lnTo>
                  <a:lnTo>
                    <a:pt x="33" y="88"/>
                  </a:lnTo>
                  <a:lnTo>
                    <a:pt x="33" y="71"/>
                  </a:lnTo>
                  <a:close/>
                  <a:moveTo>
                    <a:pt x="33" y="95"/>
                  </a:moveTo>
                  <a:lnTo>
                    <a:pt x="40" y="95"/>
                  </a:lnTo>
                  <a:lnTo>
                    <a:pt x="40" y="114"/>
                  </a:lnTo>
                  <a:lnTo>
                    <a:pt x="33" y="114"/>
                  </a:lnTo>
                  <a:lnTo>
                    <a:pt x="33" y="95"/>
                  </a:lnTo>
                  <a:close/>
                  <a:moveTo>
                    <a:pt x="33" y="121"/>
                  </a:moveTo>
                  <a:lnTo>
                    <a:pt x="40" y="121"/>
                  </a:lnTo>
                  <a:lnTo>
                    <a:pt x="40" y="140"/>
                  </a:lnTo>
                  <a:lnTo>
                    <a:pt x="33" y="137"/>
                  </a:lnTo>
                  <a:lnTo>
                    <a:pt x="33" y="121"/>
                  </a:lnTo>
                  <a:close/>
                  <a:moveTo>
                    <a:pt x="33" y="147"/>
                  </a:moveTo>
                  <a:lnTo>
                    <a:pt x="40" y="147"/>
                  </a:lnTo>
                  <a:lnTo>
                    <a:pt x="40" y="163"/>
                  </a:lnTo>
                  <a:lnTo>
                    <a:pt x="33" y="163"/>
                  </a:lnTo>
                  <a:lnTo>
                    <a:pt x="33" y="147"/>
                  </a:lnTo>
                  <a:close/>
                  <a:moveTo>
                    <a:pt x="33" y="170"/>
                  </a:moveTo>
                  <a:lnTo>
                    <a:pt x="40" y="173"/>
                  </a:lnTo>
                  <a:lnTo>
                    <a:pt x="40" y="189"/>
                  </a:lnTo>
                  <a:lnTo>
                    <a:pt x="33" y="189"/>
                  </a:lnTo>
                  <a:lnTo>
                    <a:pt x="33" y="170"/>
                  </a:lnTo>
                  <a:close/>
                  <a:moveTo>
                    <a:pt x="33" y="196"/>
                  </a:moveTo>
                  <a:lnTo>
                    <a:pt x="40" y="196"/>
                  </a:lnTo>
                  <a:lnTo>
                    <a:pt x="40" y="215"/>
                  </a:lnTo>
                  <a:lnTo>
                    <a:pt x="33" y="213"/>
                  </a:lnTo>
                  <a:lnTo>
                    <a:pt x="33" y="196"/>
                  </a:lnTo>
                  <a:close/>
                  <a:moveTo>
                    <a:pt x="33" y="220"/>
                  </a:moveTo>
                  <a:lnTo>
                    <a:pt x="40" y="222"/>
                  </a:lnTo>
                  <a:lnTo>
                    <a:pt x="40" y="239"/>
                  </a:lnTo>
                  <a:lnTo>
                    <a:pt x="33" y="239"/>
                  </a:lnTo>
                  <a:lnTo>
                    <a:pt x="33" y="220"/>
                  </a:lnTo>
                  <a:close/>
                  <a:moveTo>
                    <a:pt x="33" y="246"/>
                  </a:moveTo>
                  <a:lnTo>
                    <a:pt x="40" y="248"/>
                  </a:lnTo>
                  <a:lnTo>
                    <a:pt x="40" y="265"/>
                  </a:lnTo>
                  <a:lnTo>
                    <a:pt x="33" y="262"/>
                  </a:lnTo>
                  <a:lnTo>
                    <a:pt x="33" y="246"/>
                  </a:lnTo>
                  <a:close/>
                  <a:moveTo>
                    <a:pt x="33" y="272"/>
                  </a:moveTo>
                  <a:lnTo>
                    <a:pt x="40" y="274"/>
                  </a:lnTo>
                  <a:lnTo>
                    <a:pt x="40" y="291"/>
                  </a:lnTo>
                  <a:lnTo>
                    <a:pt x="33" y="288"/>
                  </a:lnTo>
                  <a:lnTo>
                    <a:pt x="33" y="272"/>
                  </a:lnTo>
                  <a:close/>
                  <a:moveTo>
                    <a:pt x="33" y="296"/>
                  </a:moveTo>
                  <a:lnTo>
                    <a:pt x="40" y="298"/>
                  </a:lnTo>
                  <a:lnTo>
                    <a:pt x="40" y="317"/>
                  </a:lnTo>
                  <a:lnTo>
                    <a:pt x="33" y="314"/>
                  </a:lnTo>
                  <a:lnTo>
                    <a:pt x="33" y="296"/>
                  </a:lnTo>
                  <a:close/>
                  <a:moveTo>
                    <a:pt x="33" y="321"/>
                  </a:moveTo>
                  <a:lnTo>
                    <a:pt x="40" y="324"/>
                  </a:lnTo>
                  <a:lnTo>
                    <a:pt x="40" y="340"/>
                  </a:lnTo>
                  <a:lnTo>
                    <a:pt x="33" y="338"/>
                  </a:lnTo>
                  <a:lnTo>
                    <a:pt x="33" y="321"/>
                  </a:lnTo>
                  <a:close/>
                  <a:moveTo>
                    <a:pt x="33" y="347"/>
                  </a:moveTo>
                  <a:lnTo>
                    <a:pt x="40" y="350"/>
                  </a:lnTo>
                  <a:lnTo>
                    <a:pt x="40" y="366"/>
                  </a:lnTo>
                  <a:lnTo>
                    <a:pt x="38" y="364"/>
                  </a:lnTo>
                  <a:lnTo>
                    <a:pt x="33" y="364"/>
                  </a:lnTo>
                  <a:lnTo>
                    <a:pt x="33" y="347"/>
                  </a:lnTo>
                  <a:close/>
                  <a:moveTo>
                    <a:pt x="19" y="21"/>
                  </a:moveTo>
                  <a:lnTo>
                    <a:pt x="26" y="21"/>
                  </a:lnTo>
                  <a:lnTo>
                    <a:pt x="28" y="21"/>
                  </a:lnTo>
                  <a:lnTo>
                    <a:pt x="28" y="38"/>
                  </a:lnTo>
                  <a:lnTo>
                    <a:pt x="19" y="40"/>
                  </a:lnTo>
                  <a:lnTo>
                    <a:pt x="19" y="21"/>
                  </a:lnTo>
                  <a:close/>
                  <a:moveTo>
                    <a:pt x="19" y="47"/>
                  </a:moveTo>
                  <a:lnTo>
                    <a:pt x="28" y="45"/>
                  </a:lnTo>
                  <a:lnTo>
                    <a:pt x="28" y="64"/>
                  </a:lnTo>
                  <a:lnTo>
                    <a:pt x="19" y="64"/>
                  </a:lnTo>
                  <a:lnTo>
                    <a:pt x="19" y="47"/>
                  </a:lnTo>
                  <a:close/>
                  <a:moveTo>
                    <a:pt x="19" y="71"/>
                  </a:moveTo>
                  <a:lnTo>
                    <a:pt x="28" y="71"/>
                  </a:lnTo>
                  <a:lnTo>
                    <a:pt x="28" y="88"/>
                  </a:lnTo>
                  <a:lnTo>
                    <a:pt x="19" y="90"/>
                  </a:lnTo>
                  <a:lnTo>
                    <a:pt x="19" y="71"/>
                  </a:lnTo>
                  <a:close/>
                  <a:moveTo>
                    <a:pt x="19" y="97"/>
                  </a:moveTo>
                  <a:lnTo>
                    <a:pt x="28" y="95"/>
                  </a:lnTo>
                  <a:lnTo>
                    <a:pt x="28" y="114"/>
                  </a:lnTo>
                  <a:lnTo>
                    <a:pt x="19" y="114"/>
                  </a:lnTo>
                  <a:lnTo>
                    <a:pt x="19" y="97"/>
                  </a:lnTo>
                  <a:close/>
                  <a:moveTo>
                    <a:pt x="19" y="121"/>
                  </a:moveTo>
                  <a:lnTo>
                    <a:pt x="28" y="121"/>
                  </a:lnTo>
                  <a:lnTo>
                    <a:pt x="28" y="137"/>
                  </a:lnTo>
                  <a:lnTo>
                    <a:pt x="19" y="137"/>
                  </a:lnTo>
                  <a:lnTo>
                    <a:pt x="19" y="121"/>
                  </a:lnTo>
                  <a:close/>
                  <a:moveTo>
                    <a:pt x="19" y="144"/>
                  </a:moveTo>
                  <a:lnTo>
                    <a:pt x="28" y="147"/>
                  </a:lnTo>
                  <a:lnTo>
                    <a:pt x="28" y="163"/>
                  </a:lnTo>
                  <a:lnTo>
                    <a:pt x="19" y="163"/>
                  </a:lnTo>
                  <a:lnTo>
                    <a:pt x="19" y="144"/>
                  </a:lnTo>
                  <a:close/>
                  <a:moveTo>
                    <a:pt x="19" y="170"/>
                  </a:moveTo>
                  <a:lnTo>
                    <a:pt x="28" y="170"/>
                  </a:lnTo>
                  <a:lnTo>
                    <a:pt x="28" y="187"/>
                  </a:lnTo>
                  <a:lnTo>
                    <a:pt x="19" y="187"/>
                  </a:lnTo>
                  <a:lnTo>
                    <a:pt x="19" y="170"/>
                  </a:lnTo>
                  <a:close/>
                  <a:moveTo>
                    <a:pt x="19" y="194"/>
                  </a:moveTo>
                  <a:lnTo>
                    <a:pt x="28" y="196"/>
                  </a:lnTo>
                  <a:lnTo>
                    <a:pt x="28" y="213"/>
                  </a:lnTo>
                  <a:lnTo>
                    <a:pt x="19" y="213"/>
                  </a:lnTo>
                  <a:lnTo>
                    <a:pt x="19" y="194"/>
                  </a:lnTo>
                  <a:close/>
                  <a:moveTo>
                    <a:pt x="19" y="220"/>
                  </a:moveTo>
                  <a:lnTo>
                    <a:pt x="28" y="220"/>
                  </a:lnTo>
                  <a:lnTo>
                    <a:pt x="28" y="239"/>
                  </a:lnTo>
                  <a:lnTo>
                    <a:pt x="19" y="236"/>
                  </a:lnTo>
                  <a:lnTo>
                    <a:pt x="19" y="220"/>
                  </a:lnTo>
                  <a:close/>
                  <a:moveTo>
                    <a:pt x="19" y="244"/>
                  </a:moveTo>
                  <a:lnTo>
                    <a:pt x="28" y="246"/>
                  </a:lnTo>
                  <a:lnTo>
                    <a:pt x="28" y="262"/>
                  </a:lnTo>
                  <a:lnTo>
                    <a:pt x="19" y="260"/>
                  </a:lnTo>
                  <a:lnTo>
                    <a:pt x="19" y="244"/>
                  </a:lnTo>
                  <a:close/>
                  <a:moveTo>
                    <a:pt x="19" y="270"/>
                  </a:moveTo>
                  <a:lnTo>
                    <a:pt x="28" y="270"/>
                  </a:lnTo>
                  <a:lnTo>
                    <a:pt x="28" y="288"/>
                  </a:lnTo>
                  <a:lnTo>
                    <a:pt x="19" y="286"/>
                  </a:lnTo>
                  <a:lnTo>
                    <a:pt x="19" y="270"/>
                  </a:lnTo>
                  <a:close/>
                  <a:moveTo>
                    <a:pt x="19" y="293"/>
                  </a:moveTo>
                  <a:lnTo>
                    <a:pt x="28" y="296"/>
                  </a:lnTo>
                  <a:lnTo>
                    <a:pt x="28" y="312"/>
                  </a:lnTo>
                  <a:lnTo>
                    <a:pt x="19" y="310"/>
                  </a:lnTo>
                  <a:lnTo>
                    <a:pt x="19" y="293"/>
                  </a:lnTo>
                  <a:close/>
                  <a:moveTo>
                    <a:pt x="19" y="317"/>
                  </a:moveTo>
                  <a:lnTo>
                    <a:pt x="28" y="319"/>
                  </a:lnTo>
                  <a:lnTo>
                    <a:pt x="28" y="338"/>
                  </a:lnTo>
                  <a:lnTo>
                    <a:pt x="19" y="336"/>
                  </a:lnTo>
                  <a:lnTo>
                    <a:pt x="19" y="317"/>
                  </a:lnTo>
                  <a:close/>
                  <a:moveTo>
                    <a:pt x="19" y="343"/>
                  </a:moveTo>
                  <a:lnTo>
                    <a:pt x="28" y="345"/>
                  </a:lnTo>
                  <a:lnTo>
                    <a:pt x="28" y="362"/>
                  </a:lnTo>
                  <a:lnTo>
                    <a:pt x="21" y="359"/>
                  </a:lnTo>
                  <a:lnTo>
                    <a:pt x="19" y="359"/>
                  </a:lnTo>
                  <a:lnTo>
                    <a:pt x="19" y="343"/>
                  </a:lnTo>
                  <a:close/>
                  <a:moveTo>
                    <a:pt x="9" y="24"/>
                  </a:moveTo>
                  <a:lnTo>
                    <a:pt x="17" y="24"/>
                  </a:lnTo>
                  <a:lnTo>
                    <a:pt x="17" y="40"/>
                  </a:lnTo>
                  <a:lnTo>
                    <a:pt x="9" y="40"/>
                  </a:lnTo>
                  <a:lnTo>
                    <a:pt x="9" y="24"/>
                  </a:lnTo>
                  <a:close/>
                  <a:moveTo>
                    <a:pt x="9" y="47"/>
                  </a:moveTo>
                  <a:lnTo>
                    <a:pt x="17" y="47"/>
                  </a:lnTo>
                  <a:lnTo>
                    <a:pt x="17" y="64"/>
                  </a:lnTo>
                  <a:lnTo>
                    <a:pt x="9" y="66"/>
                  </a:lnTo>
                  <a:lnTo>
                    <a:pt x="9" y="47"/>
                  </a:lnTo>
                  <a:close/>
                  <a:moveTo>
                    <a:pt x="9" y="71"/>
                  </a:moveTo>
                  <a:lnTo>
                    <a:pt x="17" y="71"/>
                  </a:lnTo>
                  <a:lnTo>
                    <a:pt x="17" y="90"/>
                  </a:lnTo>
                  <a:lnTo>
                    <a:pt x="9" y="90"/>
                  </a:lnTo>
                  <a:lnTo>
                    <a:pt x="9" y="71"/>
                  </a:lnTo>
                  <a:close/>
                  <a:moveTo>
                    <a:pt x="9" y="97"/>
                  </a:moveTo>
                  <a:lnTo>
                    <a:pt x="17" y="97"/>
                  </a:lnTo>
                  <a:lnTo>
                    <a:pt x="17" y="114"/>
                  </a:lnTo>
                  <a:lnTo>
                    <a:pt x="9" y="114"/>
                  </a:lnTo>
                  <a:lnTo>
                    <a:pt x="9" y="97"/>
                  </a:lnTo>
                  <a:close/>
                  <a:moveTo>
                    <a:pt x="9" y="121"/>
                  </a:moveTo>
                  <a:lnTo>
                    <a:pt x="17" y="121"/>
                  </a:lnTo>
                  <a:lnTo>
                    <a:pt x="17" y="137"/>
                  </a:lnTo>
                  <a:lnTo>
                    <a:pt x="9" y="137"/>
                  </a:lnTo>
                  <a:lnTo>
                    <a:pt x="9" y="121"/>
                  </a:lnTo>
                  <a:close/>
                  <a:moveTo>
                    <a:pt x="9" y="144"/>
                  </a:moveTo>
                  <a:lnTo>
                    <a:pt x="17" y="144"/>
                  </a:lnTo>
                  <a:lnTo>
                    <a:pt x="17" y="163"/>
                  </a:lnTo>
                  <a:lnTo>
                    <a:pt x="9" y="161"/>
                  </a:lnTo>
                  <a:lnTo>
                    <a:pt x="9" y="144"/>
                  </a:lnTo>
                  <a:close/>
                  <a:moveTo>
                    <a:pt x="9" y="168"/>
                  </a:moveTo>
                  <a:lnTo>
                    <a:pt x="17" y="170"/>
                  </a:lnTo>
                  <a:lnTo>
                    <a:pt x="17" y="187"/>
                  </a:lnTo>
                  <a:lnTo>
                    <a:pt x="9" y="187"/>
                  </a:lnTo>
                  <a:lnTo>
                    <a:pt x="9" y="168"/>
                  </a:lnTo>
                  <a:close/>
                  <a:moveTo>
                    <a:pt x="9" y="194"/>
                  </a:moveTo>
                  <a:lnTo>
                    <a:pt x="17" y="194"/>
                  </a:lnTo>
                  <a:lnTo>
                    <a:pt x="17" y="210"/>
                  </a:lnTo>
                  <a:lnTo>
                    <a:pt x="9" y="210"/>
                  </a:lnTo>
                  <a:lnTo>
                    <a:pt x="9" y="194"/>
                  </a:lnTo>
                  <a:close/>
                  <a:moveTo>
                    <a:pt x="9" y="218"/>
                  </a:moveTo>
                  <a:lnTo>
                    <a:pt x="17" y="218"/>
                  </a:lnTo>
                  <a:lnTo>
                    <a:pt x="17" y="236"/>
                  </a:lnTo>
                  <a:lnTo>
                    <a:pt x="9" y="234"/>
                  </a:lnTo>
                  <a:lnTo>
                    <a:pt x="9" y="218"/>
                  </a:lnTo>
                  <a:close/>
                  <a:moveTo>
                    <a:pt x="9" y="241"/>
                  </a:moveTo>
                  <a:lnTo>
                    <a:pt x="17" y="244"/>
                  </a:lnTo>
                  <a:lnTo>
                    <a:pt x="17" y="260"/>
                  </a:lnTo>
                  <a:lnTo>
                    <a:pt x="9" y="258"/>
                  </a:lnTo>
                  <a:lnTo>
                    <a:pt x="9" y="241"/>
                  </a:lnTo>
                  <a:close/>
                  <a:moveTo>
                    <a:pt x="9" y="265"/>
                  </a:moveTo>
                  <a:lnTo>
                    <a:pt x="17" y="267"/>
                  </a:lnTo>
                  <a:lnTo>
                    <a:pt x="17" y="284"/>
                  </a:lnTo>
                  <a:lnTo>
                    <a:pt x="9" y="284"/>
                  </a:lnTo>
                  <a:lnTo>
                    <a:pt x="9" y="265"/>
                  </a:lnTo>
                  <a:close/>
                  <a:moveTo>
                    <a:pt x="9" y="291"/>
                  </a:moveTo>
                  <a:lnTo>
                    <a:pt x="17" y="291"/>
                  </a:lnTo>
                  <a:lnTo>
                    <a:pt x="17" y="310"/>
                  </a:lnTo>
                  <a:lnTo>
                    <a:pt x="9" y="307"/>
                  </a:lnTo>
                  <a:lnTo>
                    <a:pt x="9" y="291"/>
                  </a:lnTo>
                  <a:close/>
                  <a:moveTo>
                    <a:pt x="9" y="314"/>
                  </a:moveTo>
                  <a:lnTo>
                    <a:pt x="17" y="317"/>
                  </a:lnTo>
                  <a:lnTo>
                    <a:pt x="17" y="333"/>
                  </a:lnTo>
                  <a:lnTo>
                    <a:pt x="9" y="331"/>
                  </a:lnTo>
                  <a:lnTo>
                    <a:pt x="9" y="314"/>
                  </a:lnTo>
                  <a:close/>
                  <a:moveTo>
                    <a:pt x="9" y="338"/>
                  </a:moveTo>
                  <a:lnTo>
                    <a:pt x="17" y="340"/>
                  </a:lnTo>
                  <a:lnTo>
                    <a:pt x="17" y="357"/>
                  </a:lnTo>
                  <a:lnTo>
                    <a:pt x="9" y="355"/>
                  </a:lnTo>
                  <a:lnTo>
                    <a:pt x="9" y="3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20"/>
            <p:cNvSpPr/>
            <p:nvPr/>
          </p:nvSpPr>
          <p:spPr>
            <a:xfrm>
              <a:off x="3806040" y="2399406"/>
              <a:ext cx="49320" cy="12240"/>
            </a:xfrm>
            <a:custGeom>
              <a:avLst/>
              <a:gdLst/>
              <a:ahLst/>
              <a:cxnLst/>
              <a:rect l="l" t="t" r="r" b="b"/>
              <a:pathLst>
                <a:path w="87" h="23">
                  <a:moveTo>
                    <a:pt x="0" y="16"/>
                  </a:moveTo>
                  <a:lnTo>
                    <a:pt x="0" y="23"/>
                  </a:lnTo>
                  <a:lnTo>
                    <a:pt x="87" y="9"/>
                  </a:lnTo>
                  <a:lnTo>
                    <a:pt x="8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1"/>
            <p:cNvSpPr/>
            <p:nvPr/>
          </p:nvSpPr>
          <p:spPr>
            <a:xfrm>
              <a:off x="3862560" y="2351166"/>
              <a:ext cx="50760" cy="47160"/>
            </a:xfrm>
            <a:custGeom>
              <a:avLst/>
              <a:gdLst/>
              <a:ahLst/>
              <a:cxnLst/>
              <a:rect l="l" t="t" r="r" b="b"/>
              <a:pathLst>
                <a:path w="89" h="83">
                  <a:moveTo>
                    <a:pt x="89" y="14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89" y="83"/>
                  </a:lnTo>
                  <a:lnTo>
                    <a:pt x="89" y="14"/>
                  </a:lnTo>
                  <a:close/>
                  <a:moveTo>
                    <a:pt x="33" y="69"/>
                  </a:moveTo>
                  <a:lnTo>
                    <a:pt x="11" y="66"/>
                  </a:lnTo>
                  <a:lnTo>
                    <a:pt x="11" y="52"/>
                  </a:lnTo>
                  <a:lnTo>
                    <a:pt x="33" y="54"/>
                  </a:lnTo>
                  <a:lnTo>
                    <a:pt x="33" y="69"/>
                  </a:lnTo>
                  <a:close/>
                  <a:moveTo>
                    <a:pt x="33" y="47"/>
                  </a:moveTo>
                  <a:lnTo>
                    <a:pt x="11" y="45"/>
                  </a:lnTo>
                  <a:lnTo>
                    <a:pt x="11" y="31"/>
                  </a:lnTo>
                  <a:lnTo>
                    <a:pt x="33" y="33"/>
                  </a:lnTo>
                  <a:lnTo>
                    <a:pt x="33" y="47"/>
                  </a:lnTo>
                  <a:close/>
                  <a:moveTo>
                    <a:pt x="33" y="26"/>
                  </a:moveTo>
                  <a:lnTo>
                    <a:pt x="11" y="24"/>
                  </a:lnTo>
                  <a:lnTo>
                    <a:pt x="11" y="9"/>
                  </a:lnTo>
                  <a:lnTo>
                    <a:pt x="33" y="12"/>
                  </a:lnTo>
                  <a:lnTo>
                    <a:pt x="33" y="26"/>
                  </a:lnTo>
                  <a:close/>
                  <a:moveTo>
                    <a:pt x="56" y="71"/>
                  </a:moveTo>
                  <a:lnTo>
                    <a:pt x="49" y="71"/>
                  </a:lnTo>
                  <a:lnTo>
                    <a:pt x="37" y="69"/>
                  </a:lnTo>
                  <a:lnTo>
                    <a:pt x="37" y="54"/>
                  </a:lnTo>
                  <a:lnTo>
                    <a:pt x="56" y="57"/>
                  </a:lnTo>
                  <a:lnTo>
                    <a:pt x="56" y="71"/>
                  </a:lnTo>
                  <a:close/>
                  <a:moveTo>
                    <a:pt x="56" y="50"/>
                  </a:moveTo>
                  <a:lnTo>
                    <a:pt x="37" y="47"/>
                  </a:lnTo>
                  <a:lnTo>
                    <a:pt x="37" y="35"/>
                  </a:lnTo>
                  <a:lnTo>
                    <a:pt x="56" y="38"/>
                  </a:lnTo>
                  <a:lnTo>
                    <a:pt x="56" y="50"/>
                  </a:lnTo>
                  <a:close/>
                  <a:moveTo>
                    <a:pt x="56" y="28"/>
                  </a:moveTo>
                  <a:lnTo>
                    <a:pt x="37" y="26"/>
                  </a:lnTo>
                  <a:lnTo>
                    <a:pt x="37" y="14"/>
                  </a:lnTo>
                  <a:lnTo>
                    <a:pt x="42" y="14"/>
                  </a:lnTo>
                  <a:lnTo>
                    <a:pt x="56" y="17"/>
                  </a:lnTo>
                  <a:lnTo>
                    <a:pt x="56" y="28"/>
                  </a:lnTo>
                  <a:close/>
                  <a:moveTo>
                    <a:pt x="80" y="73"/>
                  </a:moveTo>
                  <a:lnTo>
                    <a:pt x="63" y="71"/>
                  </a:lnTo>
                  <a:lnTo>
                    <a:pt x="63" y="59"/>
                  </a:lnTo>
                  <a:lnTo>
                    <a:pt x="80" y="61"/>
                  </a:lnTo>
                  <a:lnTo>
                    <a:pt x="80" y="73"/>
                  </a:lnTo>
                  <a:close/>
                  <a:moveTo>
                    <a:pt x="80" y="52"/>
                  </a:moveTo>
                  <a:lnTo>
                    <a:pt x="63" y="50"/>
                  </a:lnTo>
                  <a:lnTo>
                    <a:pt x="63" y="38"/>
                  </a:lnTo>
                  <a:lnTo>
                    <a:pt x="80" y="40"/>
                  </a:lnTo>
                  <a:lnTo>
                    <a:pt x="80" y="52"/>
                  </a:lnTo>
                  <a:close/>
                  <a:moveTo>
                    <a:pt x="80" y="33"/>
                  </a:moveTo>
                  <a:lnTo>
                    <a:pt x="63" y="31"/>
                  </a:lnTo>
                  <a:lnTo>
                    <a:pt x="63" y="17"/>
                  </a:lnTo>
                  <a:lnTo>
                    <a:pt x="80" y="21"/>
                  </a:lnTo>
                  <a:lnTo>
                    <a:pt x="80" y="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2"/>
            <p:cNvSpPr/>
            <p:nvPr/>
          </p:nvSpPr>
          <p:spPr>
            <a:xfrm>
              <a:off x="3862560" y="2341446"/>
              <a:ext cx="52560" cy="12960"/>
            </a:xfrm>
            <a:custGeom>
              <a:avLst/>
              <a:gdLst/>
              <a:ahLst/>
              <a:cxnLst/>
              <a:rect l="l" t="t" r="r" b="b"/>
              <a:pathLst>
                <a:path w="92" h="24">
                  <a:moveTo>
                    <a:pt x="0" y="0"/>
                  </a:moveTo>
                  <a:lnTo>
                    <a:pt x="0" y="8"/>
                  </a:lnTo>
                  <a:lnTo>
                    <a:pt x="92" y="24"/>
                  </a:lnTo>
                  <a:lnTo>
                    <a:pt x="9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CustomShape 23"/>
            <p:cNvSpPr/>
            <p:nvPr/>
          </p:nvSpPr>
          <p:spPr>
            <a:xfrm>
              <a:off x="3862560" y="2329206"/>
              <a:ext cx="43560" cy="15840"/>
            </a:xfrm>
            <a:custGeom>
              <a:avLst/>
              <a:gdLst/>
              <a:ahLst/>
              <a:cxnLst/>
              <a:rect l="l" t="t" r="r" b="b"/>
              <a:pathLst>
                <a:path w="77" h="29">
                  <a:moveTo>
                    <a:pt x="77" y="17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77" y="29"/>
                  </a:lnTo>
                  <a:lnTo>
                    <a:pt x="77" y="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CustomShape 24"/>
            <p:cNvSpPr/>
            <p:nvPr/>
          </p:nvSpPr>
          <p:spPr>
            <a:xfrm>
              <a:off x="3833400" y="2331006"/>
              <a:ext cx="22320" cy="15120"/>
            </a:xfrm>
            <a:custGeom>
              <a:avLst/>
              <a:gdLst/>
              <a:ahLst/>
              <a:cxnLst/>
              <a:rect l="l" t="t" r="r" b="b"/>
              <a:pathLst>
                <a:path w="40" h="28">
                  <a:moveTo>
                    <a:pt x="0" y="14"/>
                  </a:moveTo>
                  <a:lnTo>
                    <a:pt x="40" y="0"/>
                  </a:lnTo>
                  <a:lnTo>
                    <a:pt x="40" y="14"/>
                  </a:lnTo>
                  <a:lnTo>
                    <a:pt x="0" y="2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CustomShape 25"/>
            <p:cNvSpPr/>
            <p:nvPr/>
          </p:nvSpPr>
          <p:spPr>
            <a:xfrm>
              <a:off x="3827640" y="2343246"/>
              <a:ext cx="28080" cy="12240"/>
            </a:xfrm>
            <a:custGeom>
              <a:avLst/>
              <a:gdLst/>
              <a:ahLst/>
              <a:cxnLst/>
              <a:rect l="l" t="t" r="r" b="b"/>
              <a:pathLst>
                <a:path w="50" h="23">
                  <a:moveTo>
                    <a:pt x="0" y="16"/>
                  </a:moveTo>
                  <a:lnTo>
                    <a:pt x="0" y="23"/>
                  </a:lnTo>
                  <a:lnTo>
                    <a:pt x="50" y="7"/>
                  </a:lnTo>
                  <a:lnTo>
                    <a:pt x="5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CustomShape 26"/>
            <p:cNvSpPr/>
            <p:nvPr/>
          </p:nvSpPr>
          <p:spPr>
            <a:xfrm>
              <a:off x="3866520" y="2282766"/>
              <a:ext cx="8280" cy="44280"/>
            </a:xfrm>
            <a:custGeom>
              <a:avLst/>
              <a:gdLst/>
              <a:ahLst/>
              <a:cxnLst/>
              <a:rect l="l" t="t" r="r" b="b"/>
              <a:pathLst>
                <a:path w="16" h="78">
                  <a:moveTo>
                    <a:pt x="9" y="0"/>
                  </a:moveTo>
                  <a:lnTo>
                    <a:pt x="0" y="76"/>
                  </a:lnTo>
                  <a:lnTo>
                    <a:pt x="16" y="7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CustomShape 27"/>
            <p:cNvSpPr/>
            <p:nvPr/>
          </p:nvSpPr>
          <p:spPr>
            <a:xfrm>
              <a:off x="3829440" y="2351166"/>
              <a:ext cx="26280" cy="48240"/>
            </a:xfrm>
            <a:custGeom>
              <a:avLst/>
              <a:gdLst/>
              <a:ahLst/>
              <a:cxnLst/>
              <a:rect l="l" t="t" r="r" b="b"/>
              <a:pathLst>
                <a:path w="47" h="85">
                  <a:moveTo>
                    <a:pt x="0" y="85"/>
                  </a:moveTo>
                  <a:lnTo>
                    <a:pt x="47" y="76"/>
                  </a:lnTo>
                  <a:lnTo>
                    <a:pt x="47" y="0"/>
                  </a:lnTo>
                  <a:lnTo>
                    <a:pt x="0" y="17"/>
                  </a:lnTo>
                  <a:lnTo>
                    <a:pt x="0" y="85"/>
                  </a:lnTo>
                  <a:close/>
                  <a:moveTo>
                    <a:pt x="31" y="14"/>
                  </a:moveTo>
                  <a:lnTo>
                    <a:pt x="40" y="9"/>
                  </a:lnTo>
                  <a:lnTo>
                    <a:pt x="40" y="24"/>
                  </a:lnTo>
                  <a:lnTo>
                    <a:pt x="31" y="28"/>
                  </a:lnTo>
                  <a:lnTo>
                    <a:pt x="31" y="14"/>
                  </a:lnTo>
                  <a:close/>
                  <a:moveTo>
                    <a:pt x="31" y="35"/>
                  </a:moveTo>
                  <a:lnTo>
                    <a:pt x="40" y="33"/>
                  </a:lnTo>
                  <a:lnTo>
                    <a:pt x="40" y="47"/>
                  </a:lnTo>
                  <a:lnTo>
                    <a:pt x="31" y="50"/>
                  </a:lnTo>
                  <a:lnTo>
                    <a:pt x="31" y="35"/>
                  </a:lnTo>
                  <a:close/>
                  <a:moveTo>
                    <a:pt x="31" y="57"/>
                  </a:moveTo>
                  <a:lnTo>
                    <a:pt x="40" y="54"/>
                  </a:lnTo>
                  <a:lnTo>
                    <a:pt x="40" y="69"/>
                  </a:lnTo>
                  <a:lnTo>
                    <a:pt x="31" y="71"/>
                  </a:lnTo>
                  <a:lnTo>
                    <a:pt x="31" y="57"/>
                  </a:lnTo>
                  <a:close/>
                  <a:moveTo>
                    <a:pt x="16" y="19"/>
                  </a:moveTo>
                  <a:lnTo>
                    <a:pt x="26" y="14"/>
                  </a:lnTo>
                  <a:lnTo>
                    <a:pt x="26" y="28"/>
                  </a:lnTo>
                  <a:lnTo>
                    <a:pt x="16" y="31"/>
                  </a:lnTo>
                  <a:lnTo>
                    <a:pt x="16" y="19"/>
                  </a:lnTo>
                  <a:close/>
                  <a:moveTo>
                    <a:pt x="16" y="38"/>
                  </a:moveTo>
                  <a:lnTo>
                    <a:pt x="26" y="35"/>
                  </a:lnTo>
                  <a:lnTo>
                    <a:pt x="26" y="50"/>
                  </a:lnTo>
                  <a:lnTo>
                    <a:pt x="16" y="52"/>
                  </a:lnTo>
                  <a:lnTo>
                    <a:pt x="16" y="38"/>
                  </a:lnTo>
                  <a:close/>
                  <a:moveTo>
                    <a:pt x="16" y="59"/>
                  </a:moveTo>
                  <a:lnTo>
                    <a:pt x="26" y="57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6" y="73"/>
                  </a:lnTo>
                  <a:lnTo>
                    <a:pt x="16" y="59"/>
                  </a:lnTo>
                  <a:close/>
                  <a:moveTo>
                    <a:pt x="5" y="21"/>
                  </a:moveTo>
                  <a:lnTo>
                    <a:pt x="12" y="19"/>
                  </a:lnTo>
                  <a:lnTo>
                    <a:pt x="12" y="33"/>
                  </a:lnTo>
                  <a:lnTo>
                    <a:pt x="5" y="33"/>
                  </a:lnTo>
                  <a:lnTo>
                    <a:pt x="5" y="21"/>
                  </a:lnTo>
                  <a:close/>
                  <a:moveTo>
                    <a:pt x="5" y="43"/>
                  </a:moveTo>
                  <a:lnTo>
                    <a:pt x="12" y="40"/>
                  </a:lnTo>
                  <a:lnTo>
                    <a:pt x="12" y="52"/>
                  </a:lnTo>
                  <a:lnTo>
                    <a:pt x="5" y="54"/>
                  </a:lnTo>
                  <a:lnTo>
                    <a:pt x="5" y="43"/>
                  </a:lnTo>
                  <a:close/>
                  <a:moveTo>
                    <a:pt x="5" y="61"/>
                  </a:moveTo>
                  <a:lnTo>
                    <a:pt x="12" y="61"/>
                  </a:lnTo>
                  <a:lnTo>
                    <a:pt x="12" y="73"/>
                  </a:lnTo>
                  <a:lnTo>
                    <a:pt x="5" y="73"/>
                  </a:lnTo>
                  <a:lnTo>
                    <a:pt x="5" y="6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" name="CustomShape 38"/>
            <p:cNvSpPr/>
            <p:nvPr/>
          </p:nvSpPr>
          <p:spPr>
            <a:xfrm>
              <a:off x="4248840" y="2229846"/>
              <a:ext cx="6706163" cy="425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/>
            <a:lstStyle/>
            <a:p>
              <a:pPr>
                <a:lnSpc>
                  <a:spcPct val="100000"/>
                </a:lnSpc>
              </a:pPr>
              <a:r>
                <a:rPr lang="en-US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rPr>
                <a:t>Improvement of </a:t>
              </a:r>
              <a:r>
                <a:rPr lang="en-US" sz="1400" b="1" spc="-1" dirty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rPr>
                <a:t>corporate governance </a:t>
              </a:r>
              <a:r>
                <a:rPr lang="en-US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rPr>
                <a:t>system</a:t>
              </a:r>
              <a:endParaRPr lang="uk-UA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grpSp>
        <p:nvGrpSpPr>
          <p:cNvPr id="5" name="Группа 99"/>
          <p:cNvGrpSpPr/>
          <p:nvPr/>
        </p:nvGrpSpPr>
        <p:grpSpPr>
          <a:xfrm>
            <a:off x="3630549" y="2448332"/>
            <a:ext cx="7347314" cy="481680"/>
            <a:chOff x="3607689" y="2870167"/>
            <a:chExt cx="7347314" cy="481680"/>
          </a:xfrm>
        </p:grpSpPr>
        <p:sp>
          <p:nvSpPr>
            <p:cNvPr id="52" name="CustomShape 52"/>
            <p:cNvSpPr/>
            <p:nvPr/>
          </p:nvSpPr>
          <p:spPr>
            <a:xfrm>
              <a:off x="3607689" y="2870167"/>
              <a:ext cx="481680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7" name="Группа 98"/>
            <p:cNvGrpSpPr/>
            <p:nvPr/>
          </p:nvGrpSpPr>
          <p:grpSpPr>
            <a:xfrm>
              <a:off x="3677203" y="2891767"/>
              <a:ext cx="7277800" cy="425880"/>
              <a:chOff x="3677203" y="2891767"/>
              <a:chExt cx="7277800" cy="425880"/>
            </a:xfrm>
          </p:grpSpPr>
          <p:sp>
            <p:nvSpPr>
              <p:cNvPr id="41" name="CustomShape 40"/>
              <p:cNvSpPr/>
              <p:nvPr/>
            </p:nvSpPr>
            <p:spPr>
              <a:xfrm>
                <a:off x="4210689" y="2891767"/>
                <a:ext cx="6744314" cy="425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spc="-1" dirty="0" smtClean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  <a:ea typeface="Calibri"/>
                  </a:rPr>
                  <a:t>Improvement of </a:t>
                </a:r>
                <a:r>
                  <a:rPr lang="en-US" sz="1400" b="1" spc="-1" dirty="0">
                    <a:solidFill>
                      <a:srgbClr val="04617B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  <a:ea typeface="Calibri"/>
                  </a:rPr>
                  <a:t>economic efficiency </a:t>
                </a:r>
                <a:r>
                  <a:rPr lang="en-US" sz="1400" spc="-1" dirty="0" smtClean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  <a:ea typeface="Calibri"/>
                  </a:rPr>
                  <a:t>on the company</a:t>
                </a:r>
                <a:endParaRPr lang="uk-UA" sz="1400" b="1" spc="-1" dirty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endParaRPr>
              </a:p>
            </p:txBody>
          </p:sp>
          <p:grpSp>
            <p:nvGrpSpPr>
              <p:cNvPr id="8" name="Group 809"/>
              <p:cNvGrpSpPr/>
              <p:nvPr/>
            </p:nvGrpSpPr>
            <p:grpSpPr>
              <a:xfrm>
                <a:off x="3677203" y="2936421"/>
                <a:ext cx="349132" cy="326755"/>
                <a:chOff x="5426893" y="1793454"/>
                <a:chExt cx="263525" cy="222250"/>
              </a:xfrm>
              <a:solidFill>
                <a:srgbClr val="1F4E78"/>
              </a:solidFill>
            </p:grpSpPr>
            <p:sp>
              <p:nvSpPr>
                <p:cNvPr id="65" name="Freeform 374"/>
                <p:cNvSpPr>
                  <a:spLocks noChangeArrowheads="1"/>
                </p:cNvSpPr>
                <p:nvPr/>
              </p:nvSpPr>
              <p:spPr bwMode="auto">
                <a:xfrm>
                  <a:off x="5426893" y="1793454"/>
                  <a:ext cx="263525" cy="222250"/>
                </a:xfrm>
                <a:custGeom>
                  <a:avLst/>
                  <a:gdLst>
                    <a:gd name="T0" fmla="*/ 733 w 734"/>
                    <a:gd name="T1" fmla="*/ 309 h 619"/>
                    <a:gd name="T2" fmla="*/ 617 w 734"/>
                    <a:gd name="T3" fmla="*/ 174 h 619"/>
                    <a:gd name="T4" fmla="*/ 540 w 734"/>
                    <a:gd name="T5" fmla="*/ 0 h 619"/>
                    <a:gd name="T6" fmla="*/ 192 w 734"/>
                    <a:gd name="T7" fmla="*/ 0 h 619"/>
                    <a:gd name="T8" fmla="*/ 135 w 734"/>
                    <a:gd name="T9" fmla="*/ 194 h 619"/>
                    <a:gd name="T10" fmla="*/ 135 w 734"/>
                    <a:gd name="T11" fmla="*/ 444 h 619"/>
                    <a:gd name="T12" fmla="*/ 192 w 734"/>
                    <a:gd name="T13" fmla="*/ 618 h 619"/>
                    <a:gd name="T14" fmla="*/ 540 w 734"/>
                    <a:gd name="T15" fmla="*/ 618 h 619"/>
                    <a:gd name="T16" fmla="*/ 617 w 734"/>
                    <a:gd name="T17" fmla="*/ 444 h 619"/>
                    <a:gd name="T18" fmla="*/ 733 w 734"/>
                    <a:gd name="T19" fmla="*/ 309 h 619"/>
                    <a:gd name="T20" fmla="*/ 540 w 734"/>
                    <a:gd name="T21" fmla="*/ 39 h 619"/>
                    <a:gd name="T22" fmla="*/ 598 w 734"/>
                    <a:gd name="T23" fmla="*/ 174 h 619"/>
                    <a:gd name="T24" fmla="*/ 444 w 734"/>
                    <a:gd name="T25" fmla="*/ 155 h 619"/>
                    <a:gd name="T26" fmla="*/ 540 w 734"/>
                    <a:gd name="T27" fmla="*/ 39 h 619"/>
                    <a:gd name="T28" fmla="*/ 250 w 734"/>
                    <a:gd name="T29" fmla="*/ 406 h 619"/>
                    <a:gd name="T30" fmla="*/ 173 w 734"/>
                    <a:gd name="T31" fmla="*/ 425 h 619"/>
                    <a:gd name="T32" fmla="*/ 250 w 734"/>
                    <a:gd name="T33" fmla="*/ 406 h 619"/>
                    <a:gd name="T34" fmla="*/ 173 w 734"/>
                    <a:gd name="T35" fmla="*/ 213 h 619"/>
                    <a:gd name="T36" fmla="*/ 250 w 734"/>
                    <a:gd name="T37" fmla="*/ 213 h 619"/>
                    <a:gd name="T38" fmla="*/ 173 w 734"/>
                    <a:gd name="T39" fmla="*/ 213 h 619"/>
                    <a:gd name="T40" fmla="*/ 231 w 734"/>
                    <a:gd name="T41" fmla="*/ 309 h 619"/>
                    <a:gd name="T42" fmla="*/ 308 w 734"/>
                    <a:gd name="T43" fmla="*/ 194 h 619"/>
                    <a:gd name="T44" fmla="*/ 444 w 734"/>
                    <a:gd name="T45" fmla="*/ 194 h 619"/>
                    <a:gd name="T46" fmla="*/ 521 w 734"/>
                    <a:gd name="T47" fmla="*/ 309 h 619"/>
                    <a:gd name="T48" fmla="*/ 444 w 734"/>
                    <a:gd name="T49" fmla="*/ 444 h 619"/>
                    <a:gd name="T50" fmla="*/ 308 w 734"/>
                    <a:gd name="T51" fmla="*/ 444 h 619"/>
                    <a:gd name="T52" fmla="*/ 231 w 734"/>
                    <a:gd name="T53" fmla="*/ 309 h 619"/>
                    <a:gd name="T54" fmla="*/ 501 w 734"/>
                    <a:gd name="T55" fmla="*/ 406 h 619"/>
                    <a:gd name="T56" fmla="*/ 578 w 734"/>
                    <a:gd name="T57" fmla="*/ 406 h 619"/>
                    <a:gd name="T58" fmla="*/ 501 w 734"/>
                    <a:gd name="T59" fmla="*/ 406 h 619"/>
                    <a:gd name="T60" fmla="*/ 501 w 734"/>
                    <a:gd name="T61" fmla="*/ 213 h 619"/>
                    <a:gd name="T62" fmla="*/ 578 w 734"/>
                    <a:gd name="T63" fmla="*/ 213 h 619"/>
                    <a:gd name="T64" fmla="*/ 501 w 734"/>
                    <a:gd name="T65" fmla="*/ 213 h 619"/>
                    <a:gd name="T66" fmla="*/ 405 w 734"/>
                    <a:gd name="T67" fmla="*/ 155 h 619"/>
                    <a:gd name="T68" fmla="*/ 347 w 734"/>
                    <a:gd name="T69" fmla="*/ 155 h 619"/>
                    <a:gd name="T70" fmla="*/ 405 w 734"/>
                    <a:gd name="T71" fmla="*/ 155 h 619"/>
                    <a:gd name="T72" fmla="*/ 173 w 734"/>
                    <a:gd name="T73" fmla="*/ 39 h 619"/>
                    <a:gd name="T74" fmla="*/ 347 w 734"/>
                    <a:gd name="T75" fmla="*/ 116 h 619"/>
                    <a:gd name="T76" fmla="*/ 154 w 734"/>
                    <a:gd name="T77" fmla="*/ 174 h 619"/>
                    <a:gd name="T78" fmla="*/ 19 w 734"/>
                    <a:gd name="T79" fmla="*/ 309 h 619"/>
                    <a:gd name="T80" fmla="*/ 135 w 734"/>
                    <a:gd name="T81" fmla="*/ 232 h 619"/>
                    <a:gd name="T82" fmla="*/ 135 w 734"/>
                    <a:gd name="T83" fmla="*/ 406 h 619"/>
                    <a:gd name="T84" fmla="*/ 192 w 734"/>
                    <a:gd name="T85" fmla="*/ 599 h 619"/>
                    <a:gd name="T86" fmla="*/ 173 w 734"/>
                    <a:gd name="T87" fmla="*/ 580 h 619"/>
                    <a:gd name="T88" fmla="*/ 289 w 734"/>
                    <a:gd name="T89" fmla="*/ 464 h 619"/>
                    <a:gd name="T90" fmla="*/ 192 w 734"/>
                    <a:gd name="T91" fmla="*/ 599 h 619"/>
                    <a:gd name="T92" fmla="*/ 347 w 734"/>
                    <a:gd name="T93" fmla="*/ 464 h 619"/>
                    <a:gd name="T94" fmla="*/ 405 w 734"/>
                    <a:gd name="T95" fmla="*/ 464 h 619"/>
                    <a:gd name="T96" fmla="*/ 347 w 734"/>
                    <a:gd name="T97" fmla="*/ 464 h 619"/>
                    <a:gd name="T98" fmla="*/ 578 w 734"/>
                    <a:gd name="T99" fmla="*/ 580 h 619"/>
                    <a:gd name="T100" fmla="*/ 405 w 734"/>
                    <a:gd name="T101" fmla="*/ 522 h 619"/>
                    <a:gd name="T102" fmla="*/ 578 w 734"/>
                    <a:gd name="T103" fmla="*/ 444 h 619"/>
                    <a:gd name="T104" fmla="*/ 578 w 734"/>
                    <a:gd name="T105" fmla="*/ 580 h 619"/>
                    <a:gd name="T106" fmla="*/ 598 w 734"/>
                    <a:gd name="T107" fmla="*/ 406 h 619"/>
                    <a:gd name="T108" fmla="*/ 598 w 734"/>
                    <a:gd name="T109" fmla="*/ 232 h 619"/>
                    <a:gd name="T110" fmla="*/ 598 w 734"/>
                    <a:gd name="T111" fmla="*/ 406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4" h="619">
                      <a:moveTo>
                        <a:pt x="733" y="309"/>
                      </a:moveTo>
                      <a:lnTo>
                        <a:pt x="733" y="309"/>
                      </a:lnTo>
                      <a:cubicBezTo>
                        <a:pt x="733" y="271"/>
                        <a:pt x="694" y="232"/>
                        <a:pt x="617" y="194"/>
                      </a:cubicBezTo>
                      <a:cubicBezTo>
                        <a:pt x="617" y="194"/>
                        <a:pt x="617" y="194"/>
                        <a:pt x="617" y="174"/>
                      </a:cubicBezTo>
                      <a:cubicBezTo>
                        <a:pt x="636" y="97"/>
                        <a:pt x="636" y="39"/>
                        <a:pt x="598" y="20"/>
                      </a:cubicBezTo>
                      <a:cubicBezTo>
                        <a:pt x="578" y="20"/>
                        <a:pt x="559" y="0"/>
                        <a:pt x="540" y="0"/>
                      </a:cubicBezTo>
                      <a:cubicBezTo>
                        <a:pt x="501" y="0"/>
                        <a:pt x="444" y="39"/>
                        <a:pt x="366" y="97"/>
                      </a:cubicBezTo>
                      <a:cubicBezTo>
                        <a:pt x="308" y="39"/>
                        <a:pt x="250" y="0"/>
                        <a:pt x="192" y="0"/>
                      </a:cubicBezTo>
                      <a:cubicBezTo>
                        <a:pt x="173" y="0"/>
                        <a:pt x="154" y="20"/>
                        <a:pt x="154" y="20"/>
                      </a:cubicBezTo>
                      <a:cubicBezTo>
                        <a:pt x="115" y="58"/>
                        <a:pt x="115" y="116"/>
                        <a:pt x="135" y="194"/>
                      </a:cubicBezTo>
                      <a:cubicBezTo>
                        <a:pt x="38" y="213"/>
                        <a:pt x="0" y="271"/>
                        <a:pt x="0" y="309"/>
                      </a:cubicBezTo>
                      <a:cubicBezTo>
                        <a:pt x="0" y="367"/>
                        <a:pt x="38" y="406"/>
                        <a:pt x="135" y="444"/>
                      </a:cubicBezTo>
                      <a:cubicBezTo>
                        <a:pt x="115" y="522"/>
                        <a:pt x="115" y="580"/>
                        <a:pt x="154" y="618"/>
                      </a:cubicBezTo>
                      <a:cubicBezTo>
                        <a:pt x="154" y="618"/>
                        <a:pt x="173" y="618"/>
                        <a:pt x="192" y="618"/>
                      </a:cubicBezTo>
                      <a:cubicBezTo>
                        <a:pt x="250" y="618"/>
                        <a:pt x="308" y="599"/>
                        <a:pt x="366" y="541"/>
                      </a:cubicBezTo>
                      <a:cubicBezTo>
                        <a:pt x="444" y="599"/>
                        <a:pt x="501" y="618"/>
                        <a:pt x="540" y="618"/>
                      </a:cubicBezTo>
                      <a:cubicBezTo>
                        <a:pt x="559" y="618"/>
                        <a:pt x="578" y="618"/>
                        <a:pt x="598" y="618"/>
                      </a:cubicBezTo>
                      <a:cubicBezTo>
                        <a:pt x="636" y="580"/>
                        <a:pt x="636" y="522"/>
                        <a:pt x="617" y="444"/>
                      </a:cubicBezTo>
                      <a:cubicBezTo>
                        <a:pt x="617" y="444"/>
                        <a:pt x="617" y="444"/>
                        <a:pt x="617" y="425"/>
                      </a:cubicBezTo>
                      <a:cubicBezTo>
                        <a:pt x="694" y="406"/>
                        <a:pt x="733" y="367"/>
                        <a:pt x="733" y="309"/>
                      </a:cubicBezTo>
                      <a:close/>
                      <a:moveTo>
                        <a:pt x="540" y="39"/>
                      </a:moveTo>
                      <a:lnTo>
                        <a:pt x="540" y="39"/>
                      </a:lnTo>
                      <a:cubicBezTo>
                        <a:pt x="559" y="39"/>
                        <a:pt x="578" y="39"/>
                        <a:pt x="578" y="39"/>
                      </a:cubicBezTo>
                      <a:cubicBezTo>
                        <a:pt x="598" y="58"/>
                        <a:pt x="598" y="116"/>
                        <a:pt x="598" y="174"/>
                      </a:cubicBezTo>
                      <a:cubicBezTo>
                        <a:pt x="578" y="174"/>
                        <a:pt x="578" y="194"/>
                        <a:pt x="578" y="194"/>
                      </a:cubicBezTo>
                      <a:cubicBezTo>
                        <a:pt x="540" y="174"/>
                        <a:pt x="501" y="174"/>
                        <a:pt x="444" y="155"/>
                      </a:cubicBezTo>
                      <a:cubicBezTo>
                        <a:pt x="424" y="136"/>
                        <a:pt x="424" y="136"/>
                        <a:pt x="405" y="116"/>
                      </a:cubicBezTo>
                      <a:cubicBezTo>
                        <a:pt x="463" y="58"/>
                        <a:pt x="501" y="39"/>
                        <a:pt x="540" y="39"/>
                      </a:cubicBezTo>
                      <a:close/>
                      <a:moveTo>
                        <a:pt x="250" y="406"/>
                      </a:moveTo>
                      <a:lnTo>
                        <a:pt x="250" y="406"/>
                      </a:lnTo>
                      <a:cubicBezTo>
                        <a:pt x="250" y="425"/>
                        <a:pt x="269" y="425"/>
                        <a:pt x="269" y="444"/>
                      </a:cubicBezTo>
                      <a:cubicBezTo>
                        <a:pt x="231" y="425"/>
                        <a:pt x="192" y="425"/>
                        <a:pt x="173" y="425"/>
                      </a:cubicBezTo>
                      <a:cubicBezTo>
                        <a:pt x="173" y="386"/>
                        <a:pt x="192" y="367"/>
                        <a:pt x="212" y="348"/>
                      </a:cubicBezTo>
                      <a:cubicBezTo>
                        <a:pt x="212" y="367"/>
                        <a:pt x="231" y="386"/>
                        <a:pt x="250" y="406"/>
                      </a:cubicBezTo>
                      <a:close/>
                      <a:moveTo>
                        <a:pt x="173" y="213"/>
                      </a:moveTo>
                      <a:lnTo>
                        <a:pt x="173" y="213"/>
                      </a:lnTo>
                      <a:cubicBezTo>
                        <a:pt x="192" y="213"/>
                        <a:pt x="231" y="194"/>
                        <a:pt x="269" y="194"/>
                      </a:cubicBezTo>
                      <a:cubicBezTo>
                        <a:pt x="269" y="213"/>
                        <a:pt x="250" y="213"/>
                        <a:pt x="250" y="213"/>
                      </a:cubicBezTo>
                      <a:cubicBezTo>
                        <a:pt x="231" y="232"/>
                        <a:pt x="212" y="271"/>
                        <a:pt x="212" y="290"/>
                      </a:cubicBezTo>
                      <a:cubicBezTo>
                        <a:pt x="192" y="252"/>
                        <a:pt x="173" y="232"/>
                        <a:pt x="173" y="213"/>
                      </a:cubicBezTo>
                      <a:close/>
                      <a:moveTo>
                        <a:pt x="231" y="309"/>
                      </a:moveTo>
                      <a:lnTo>
                        <a:pt x="231" y="309"/>
                      </a:lnTo>
                      <a:cubicBezTo>
                        <a:pt x="231" y="290"/>
                        <a:pt x="250" y="271"/>
                        <a:pt x="269" y="232"/>
                      </a:cubicBezTo>
                      <a:cubicBezTo>
                        <a:pt x="289" y="232"/>
                        <a:pt x="308" y="213"/>
                        <a:pt x="308" y="194"/>
                      </a:cubicBezTo>
                      <a:cubicBezTo>
                        <a:pt x="327" y="194"/>
                        <a:pt x="347" y="194"/>
                        <a:pt x="366" y="194"/>
                      </a:cubicBezTo>
                      <a:cubicBezTo>
                        <a:pt x="385" y="194"/>
                        <a:pt x="405" y="194"/>
                        <a:pt x="444" y="194"/>
                      </a:cubicBezTo>
                      <a:cubicBezTo>
                        <a:pt x="444" y="213"/>
                        <a:pt x="463" y="232"/>
                        <a:pt x="482" y="232"/>
                      </a:cubicBezTo>
                      <a:cubicBezTo>
                        <a:pt x="482" y="271"/>
                        <a:pt x="501" y="290"/>
                        <a:pt x="521" y="309"/>
                      </a:cubicBezTo>
                      <a:cubicBezTo>
                        <a:pt x="501" y="348"/>
                        <a:pt x="482" y="367"/>
                        <a:pt x="482" y="386"/>
                      </a:cubicBezTo>
                      <a:cubicBezTo>
                        <a:pt x="463" y="406"/>
                        <a:pt x="444" y="425"/>
                        <a:pt x="444" y="444"/>
                      </a:cubicBezTo>
                      <a:cubicBezTo>
                        <a:pt x="405" y="444"/>
                        <a:pt x="385" y="444"/>
                        <a:pt x="366" y="444"/>
                      </a:cubicBezTo>
                      <a:cubicBezTo>
                        <a:pt x="347" y="444"/>
                        <a:pt x="327" y="444"/>
                        <a:pt x="308" y="444"/>
                      </a:cubicBezTo>
                      <a:cubicBezTo>
                        <a:pt x="308" y="425"/>
                        <a:pt x="289" y="406"/>
                        <a:pt x="269" y="386"/>
                      </a:cubicBezTo>
                      <a:cubicBezTo>
                        <a:pt x="250" y="367"/>
                        <a:pt x="231" y="348"/>
                        <a:pt x="231" y="309"/>
                      </a:cubicBezTo>
                      <a:close/>
                      <a:moveTo>
                        <a:pt x="501" y="406"/>
                      </a:moveTo>
                      <a:lnTo>
                        <a:pt x="501" y="406"/>
                      </a:lnTo>
                      <a:cubicBezTo>
                        <a:pt x="521" y="386"/>
                        <a:pt x="521" y="367"/>
                        <a:pt x="540" y="348"/>
                      </a:cubicBezTo>
                      <a:cubicBezTo>
                        <a:pt x="559" y="367"/>
                        <a:pt x="559" y="386"/>
                        <a:pt x="578" y="406"/>
                      </a:cubicBezTo>
                      <a:cubicBezTo>
                        <a:pt x="540" y="425"/>
                        <a:pt x="521" y="425"/>
                        <a:pt x="482" y="425"/>
                      </a:cubicBezTo>
                      <a:cubicBezTo>
                        <a:pt x="482" y="425"/>
                        <a:pt x="501" y="425"/>
                        <a:pt x="501" y="406"/>
                      </a:cubicBezTo>
                      <a:close/>
                      <a:moveTo>
                        <a:pt x="501" y="213"/>
                      </a:moveTo>
                      <a:lnTo>
                        <a:pt x="501" y="213"/>
                      </a:lnTo>
                      <a:cubicBezTo>
                        <a:pt x="501" y="213"/>
                        <a:pt x="482" y="213"/>
                        <a:pt x="482" y="194"/>
                      </a:cubicBezTo>
                      <a:cubicBezTo>
                        <a:pt x="521" y="213"/>
                        <a:pt x="540" y="213"/>
                        <a:pt x="578" y="213"/>
                      </a:cubicBezTo>
                      <a:cubicBezTo>
                        <a:pt x="559" y="232"/>
                        <a:pt x="559" y="271"/>
                        <a:pt x="540" y="290"/>
                      </a:cubicBezTo>
                      <a:cubicBezTo>
                        <a:pt x="521" y="271"/>
                        <a:pt x="521" y="232"/>
                        <a:pt x="501" y="213"/>
                      </a:cubicBezTo>
                      <a:close/>
                      <a:moveTo>
                        <a:pt x="405" y="155"/>
                      </a:moveTo>
                      <a:lnTo>
                        <a:pt x="405" y="155"/>
                      </a:lnTo>
                      <a:cubicBezTo>
                        <a:pt x="385" y="155"/>
                        <a:pt x="366" y="155"/>
                        <a:pt x="366" y="155"/>
                      </a:cubicBezTo>
                      <a:cubicBezTo>
                        <a:pt x="347" y="155"/>
                        <a:pt x="347" y="155"/>
                        <a:pt x="347" y="155"/>
                      </a:cubicBezTo>
                      <a:lnTo>
                        <a:pt x="366" y="136"/>
                      </a:lnTo>
                      <a:cubicBezTo>
                        <a:pt x="385" y="136"/>
                        <a:pt x="385" y="155"/>
                        <a:pt x="405" y="155"/>
                      </a:cubicBezTo>
                      <a:close/>
                      <a:moveTo>
                        <a:pt x="173" y="39"/>
                      </a:moveTo>
                      <a:lnTo>
                        <a:pt x="173" y="39"/>
                      </a:lnTo>
                      <a:lnTo>
                        <a:pt x="192" y="39"/>
                      </a:lnTo>
                      <a:cubicBezTo>
                        <a:pt x="231" y="39"/>
                        <a:pt x="289" y="58"/>
                        <a:pt x="347" y="116"/>
                      </a:cubicBezTo>
                      <a:cubicBezTo>
                        <a:pt x="327" y="136"/>
                        <a:pt x="308" y="136"/>
                        <a:pt x="289" y="155"/>
                      </a:cubicBezTo>
                      <a:cubicBezTo>
                        <a:pt x="250" y="174"/>
                        <a:pt x="212" y="174"/>
                        <a:pt x="154" y="174"/>
                      </a:cubicBezTo>
                      <a:cubicBezTo>
                        <a:pt x="135" y="116"/>
                        <a:pt x="135" y="58"/>
                        <a:pt x="173" y="39"/>
                      </a:cubicBezTo>
                      <a:close/>
                      <a:moveTo>
                        <a:pt x="19" y="309"/>
                      </a:moveTo>
                      <a:lnTo>
                        <a:pt x="19" y="309"/>
                      </a:lnTo>
                      <a:cubicBezTo>
                        <a:pt x="19" y="290"/>
                        <a:pt x="58" y="252"/>
                        <a:pt x="135" y="232"/>
                      </a:cubicBezTo>
                      <a:cubicBezTo>
                        <a:pt x="154" y="252"/>
                        <a:pt x="173" y="290"/>
                        <a:pt x="192" y="309"/>
                      </a:cubicBezTo>
                      <a:cubicBezTo>
                        <a:pt x="173" y="348"/>
                        <a:pt x="154" y="386"/>
                        <a:pt x="135" y="406"/>
                      </a:cubicBezTo>
                      <a:cubicBezTo>
                        <a:pt x="58" y="386"/>
                        <a:pt x="19" y="348"/>
                        <a:pt x="19" y="309"/>
                      </a:cubicBezTo>
                      <a:close/>
                      <a:moveTo>
                        <a:pt x="192" y="599"/>
                      </a:moveTo>
                      <a:lnTo>
                        <a:pt x="192" y="599"/>
                      </a:lnTo>
                      <a:cubicBezTo>
                        <a:pt x="192" y="599"/>
                        <a:pt x="173" y="599"/>
                        <a:pt x="173" y="580"/>
                      </a:cubicBezTo>
                      <a:cubicBezTo>
                        <a:pt x="135" y="560"/>
                        <a:pt x="135" y="522"/>
                        <a:pt x="154" y="444"/>
                      </a:cubicBezTo>
                      <a:cubicBezTo>
                        <a:pt x="212" y="464"/>
                        <a:pt x="250" y="464"/>
                        <a:pt x="289" y="464"/>
                      </a:cubicBezTo>
                      <a:cubicBezTo>
                        <a:pt x="308" y="483"/>
                        <a:pt x="327" y="502"/>
                        <a:pt x="347" y="522"/>
                      </a:cubicBezTo>
                      <a:cubicBezTo>
                        <a:pt x="289" y="560"/>
                        <a:pt x="231" y="599"/>
                        <a:pt x="192" y="599"/>
                      </a:cubicBezTo>
                      <a:close/>
                      <a:moveTo>
                        <a:pt x="347" y="464"/>
                      </a:moveTo>
                      <a:lnTo>
                        <a:pt x="347" y="464"/>
                      </a:lnTo>
                      <a:cubicBezTo>
                        <a:pt x="347" y="464"/>
                        <a:pt x="347" y="464"/>
                        <a:pt x="366" y="464"/>
                      </a:cubicBezTo>
                      <a:cubicBezTo>
                        <a:pt x="366" y="464"/>
                        <a:pt x="385" y="464"/>
                        <a:pt x="405" y="464"/>
                      </a:cubicBezTo>
                      <a:cubicBezTo>
                        <a:pt x="385" y="483"/>
                        <a:pt x="385" y="483"/>
                        <a:pt x="366" y="502"/>
                      </a:cubicBezTo>
                      <a:cubicBezTo>
                        <a:pt x="366" y="483"/>
                        <a:pt x="347" y="483"/>
                        <a:pt x="347" y="464"/>
                      </a:cubicBezTo>
                      <a:close/>
                      <a:moveTo>
                        <a:pt x="578" y="580"/>
                      </a:moveTo>
                      <a:lnTo>
                        <a:pt x="578" y="580"/>
                      </a:lnTo>
                      <a:cubicBezTo>
                        <a:pt x="578" y="599"/>
                        <a:pt x="559" y="599"/>
                        <a:pt x="540" y="599"/>
                      </a:cubicBezTo>
                      <a:cubicBezTo>
                        <a:pt x="501" y="599"/>
                        <a:pt x="463" y="560"/>
                        <a:pt x="405" y="522"/>
                      </a:cubicBezTo>
                      <a:cubicBezTo>
                        <a:pt x="424" y="502"/>
                        <a:pt x="424" y="483"/>
                        <a:pt x="444" y="464"/>
                      </a:cubicBezTo>
                      <a:cubicBezTo>
                        <a:pt x="501" y="464"/>
                        <a:pt x="540" y="464"/>
                        <a:pt x="578" y="444"/>
                      </a:cubicBezTo>
                      <a:cubicBezTo>
                        <a:pt x="578" y="444"/>
                        <a:pt x="578" y="444"/>
                        <a:pt x="598" y="464"/>
                      </a:cubicBezTo>
                      <a:cubicBezTo>
                        <a:pt x="598" y="522"/>
                        <a:pt x="598" y="560"/>
                        <a:pt x="578" y="580"/>
                      </a:cubicBezTo>
                      <a:close/>
                      <a:moveTo>
                        <a:pt x="598" y="406"/>
                      </a:moveTo>
                      <a:lnTo>
                        <a:pt x="598" y="406"/>
                      </a:lnTo>
                      <a:cubicBezTo>
                        <a:pt x="598" y="367"/>
                        <a:pt x="578" y="348"/>
                        <a:pt x="559" y="309"/>
                      </a:cubicBezTo>
                      <a:cubicBezTo>
                        <a:pt x="578" y="290"/>
                        <a:pt x="598" y="252"/>
                        <a:pt x="598" y="232"/>
                      </a:cubicBezTo>
                      <a:cubicBezTo>
                        <a:pt x="655" y="252"/>
                        <a:pt x="694" y="290"/>
                        <a:pt x="694" y="309"/>
                      </a:cubicBezTo>
                      <a:cubicBezTo>
                        <a:pt x="694" y="348"/>
                        <a:pt x="655" y="386"/>
                        <a:pt x="598" y="40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Freeform 375"/>
                <p:cNvSpPr>
                  <a:spLocks noChangeArrowheads="1"/>
                </p:cNvSpPr>
                <p:nvPr/>
              </p:nvSpPr>
              <p:spPr bwMode="auto">
                <a:xfrm>
                  <a:off x="5558656" y="1883941"/>
                  <a:ext cx="42862" cy="49213"/>
                </a:xfrm>
                <a:custGeom>
                  <a:avLst/>
                  <a:gdLst>
                    <a:gd name="T0" fmla="*/ 0 w 117"/>
                    <a:gd name="T1" fmla="*/ 115 h 135"/>
                    <a:gd name="T2" fmla="*/ 0 w 117"/>
                    <a:gd name="T3" fmla="*/ 115 h 135"/>
                    <a:gd name="T4" fmla="*/ 0 w 117"/>
                    <a:gd name="T5" fmla="*/ 115 h 135"/>
                    <a:gd name="T6" fmla="*/ 0 w 117"/>
                    <a:gd name="T7" fmla="*/ 115 h 135"/>
                    <a:gd name="T8" fmla="*/ 0 w 117"/>
                    <a:gd name="T9" fmla="*/ 115 h 135"/>
                    <a:gd name="T10" fmla="*/ 19 w 117"/>
                    <a:gd name="T11" fmla="*/ 77 h 135"/>
                    <a:gd name="T12" fmla="*/ 39 w 117"/>
                    <a:gd name="T13" fmla="*/ 77 h 135"/>
                    <a:gd name="T14" fmla="*/ 39 w 117"/>
                    <a:gd name="T15" fmla="*/ 57 h 135"/>
                    <a:gd name="T16" fmla="*/ 39 w 117"/>
                    <a:gd name="T17" fmla="*/ 57 h 135"/>
                    <a:gd name="T18" fmla="*/ 58 w 117"/>
                    <a:gd name="T19" fmla="*/ 57 h 135"/>
                    <a:gd name="T20" fmla="*/ 58 w 117"/>
                    <a:gd name="T21" fmla="*/ 57 h 135"/>
                    <a:gd name="T22" fmla="*/ 58 w 117"/>
                    <a:gd name="T23" fmla="*/ 38 h 135"/>
                    <a:gd name="T24" fmla="*/ 58 w 117"/>
                    <a:gd name="T25" fmla="*/ 57 h 135"/>
                    <a:gd name="T26" fmla="*/ 58 w 117"/>
                    <a:gd name="T27" fmla="*/ 57 h 135"/>
                    <a:gd name="T28" fmla="*/ 58 w 117"/>
                    <a:gd name="T29" fmla="*/ 57 h 135"/>
                    <a:gd name="T30" fmla="*/ 39 w 117"/>
                    <a:gd name="T31" fmla="*/ 57 h 135"/>
                    <a:gd name="T32" fmla="*/ 39 w 117"/>
                    <a:gd name="T33" fmla="*/ 77 h 135"/>
                    <a:gd name="T34" fmla="*/ 19 w 117"/>
                    <a:gd name="T35" fmla="*/ 96 h 135"/>
                    <a:gd name="T36" fmla="*/ 19 w 117"/>
                    <a:gd name="T37" fmla="*/ 115 h 135"/>
                    <a:gd name="T38" fmla="*/ 0 w 117"/>
                    <a:gd name="T39" fmla="*/ 134 h 135"/>
                    <a:gd name="T40" fmla="*/ 19 w 117"/>
                    <a:gd name="T41" fmla="*/ 134 h 135"/>
                    <a:gd name="T42" fmla="*/ 19 w 117"/>
                    <a:gd name="T43" fmla="*/ 115 h 135"/>
                    <a:gd name="T44" fmla="*/ 39 w 117"/>
                    <a:gd name="T45" fmla="*/ 115 h 135"/>
                    <a:gd name="T46" fmla="*/ 39 w 117"/>
                    <a:gd name="T47" fmla="*/ 115 h 135"/>
                    <a:gd name="T48" fmla="*/ 58 w 117"/>
                    <a:gd name="T49" fmla="*/ 96 h 135"/>
                    <a:gd name="T50" fmla="*/ 78 w 117"/>
                    <a:gd name="T51" fmla="*/ 96 h 135"/>
                    <a:gd name="T52" fmla="*/ 78 w 117"/>
                    <a:gd name="T53" fmla="*/ 77 h 135"/>
                    <a:gd name="T54" fmla="*/ 97 w 117"/>
                    <a:gd name="T55" fmla="*/ 57 h 135"/>
                    <a:gd name="T56" fmla="*/ 97 w 117"/>
                    <a:gd name="T57" fmla="*/ 57 h 135"/>
                    <a:gd name="T58" fmla="*/ 97 w 117"/>
                    <a:gd name="T59" fmla="*/ 38 h 135"/>
                    <a:gd name="T60" fmla="*/ 116 w 117"/>
                    <a:gd name="T61" fmla="*/ 38 h 135"/>
                    <a:gd name="T62" fmla="*/ 116 w 117"/>
                    <a:gd name="T63" fmla="*/ 19 h 135"/>
                    <a:gd name="T64" fmla="*/ 116 w 117"/>
                    <a:gd name="T65" fmla="*/ 19 h 135"/>
                    <a:gd name="T66" fmla="*/ 116 w 117"/>
                    <a:gd name="T67" fmla="*/ 19 h 135"/>
                    <a:gd name="T68" fmla="*/ 116 w 117"/>
                    <a:gd name="T69" fmla="*/ 0 h 135"/>
                    <a:gd name="T70" fmla="*/ 97 w 117"/>
                    <a:gd name="T71" fmla="*/ 0 h 135"/>
                    <a:gd name="T72" fmla="*/ 97 w 117"/>
                    <a:gd name="T73" fmla="*/ 0 h 135"/>
                    <a:gd name="T74" fmla="*/ 78 w 117"/>
                    <a:gd name="T75" fmla="*/ 0 h 135"/>
                    <a:gd name="T76" fmla="*/ 58 w 117"/>
                    <a:gd name="T77" fmla="*/ 0 h 135"/>
                    <a:gd name="T78" fmla="*/ 39 w 117"/>
                    <a:gd name="T79" fmla="*/ 19 h 135"/>
                    <a:gd name="T80" fmla="*/ 39 w 117"/>
                    <a:gd name="T81" fmla="*/ 19 h 135"/>
                    <a:gd name="T82" fmla="*/ 19 w 117"/>
                    <a:gd name="T83" fmla="*/ 38 h 135"/>
                    <a:gd name="T84" fmla="*/ 0 w 117"/>
                    <a:gd name="T85" fmla="*/ 57 h 135"/>
                    <a:gd name="T86" fmla="*/ 0 w 117"/>
                    <a:gd name="T87" fmla="*/ 57 h 135"/>
                    <a:gd name="T88" fmla="*/ 0 w 117"/>
                    <a:gd name="T89" fmla="*/ 96 h 135"/>
                    <a:gd name="T90" fmla="*/ 0 w 117"/>
                    <a:gd name="T91" fmla="*/ 115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7" h="135">
                      <a:moveTo>
                        <a:pt x="0" y="115"/>
                      </a:move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5"/>
                      </a:lnTo>
                      <a:cubicBezTo>
                        <a:pt x="0" y="115"/>
                        <a:pt x="19" y="96"/>
                        <a:pt x="19" y="77"/>
                      </a:cubicBezTo>
                      <a:lnTo>
                        <a:pt x="39" y="77"/>
                      </a:lnTo>
                      <a:cubicBezTo>
                        <a:pt x="39" y="57"/>
                        <a:pt x="39" y="57"/>
                        <a:pt x="39" y="57"/>
                      </a:cubicBezTo>
                      <a:lnTo>
                        <a:pt x="39" y="57"/>
                      </a:lnTo>
                      <a:cubicBezTo>
                        <a:pt x="58" y="57"/>
                        <a:pt x="58" y="57"/>
                        <a:pt x="58" y="57"/>
                      </a:cubicBezTo>
                      <a:lnTo>
                        <a:pt x="58" y="57"/>
                      </a:lnTo>
                      <a:cubicBezTo>
                        <a:pt x="58" y="38"/>
                        <a:pt x="58" y="38"/>
                        <a:pt x="58" y="38"/>
                      </a:cubicBezTo>
                      <a:cubicBezTo>
                        <a:pt x="58" y="38"/>
                        <a:pt x="58" y="38"/>
                        <a:pt x="58" y="57"/>
                      </a:cubicBezTo>
                      <a:lnTo>
                        <a:pt x="58" y="57"/>
                      </a:lnTo>
                      <a:lnTo>
                        <a:pt x="58" y="57"/>
                      </a:lnTo>
                      <a:cubicBezTo>
                        <a:pt x="39" y="57"/>
                        <a:pt x="39" y="57"/>
                        <a:pt x="39" y="57"/>
                      </a:cubicBezTo>
                      <a:lnTo>
                        <a:pt x="39" y="77"/>
                      </a:lnTo>
                      <a:cubicBezTo>
                        <a:pt x="39" y="77"/>
                        <a:pt x="39" y="77"/>
                        <a:pt x="19" y="96"/>
                      </a:cubicBezTo>
                      <a:lnTo>
                        <a:pt x="19" y="115"/>
                      </a:lnTo>
                      <a:cubicBezTo>
                        <a:pt x="0" y="115"/>
                        <a:pt x="0" y="134"/>
                        <a:pt x="0" y="134"/>
                      </a:cubicBezTo>
                      <a:lnTo>
                        <a:pt x="19" y="134"/>
                      </a:lnTo>
                      <a:cubicBezTo>
                        <a:pt x="19" y="115"/>
                        <a:pt x="19" y="115"/>
                        <a:pt x="19" y="115"/>
                      </a:cubicBezTo>
                      <a:lnTo>
                        <a:pt x="39" y="115"/>
                      </a:lnTo>
                      <a:lnTo>
                        <a:pt x="39" y="115"/>
                      </a:lnTo>
                      <a:cubicBezTo>
                        <a:pt x="58" y="115"/>
                        <a:pt x="58" y="115"/>
                        <a:pt x="58" y="96"/>
                      </a:cubicBezTo>
                      <a:cubicBezTo>
                        <a:pt x="58" y="96"/>
                        <a:pt x="58" y="96"/>
                        <a:pt x="78" y="96"/>
                      </a:cubicBezTo>
                      <a:cubicBezTo>
                        <a:pt x="78" y="96"/>
                        <a:pt x="78" y="96"/>
                        <a:pt x="78" y="77"/>
                      </a:cubicBezTo>
                      <a:cubicBezTo>
                        <a:pt x="78" y="77"/>
                        <a:pt x="97" y="77"/>
                        <a:pt x="97" y="57"/>
                      </a:cubicBezTo>
                      <a:lnTo>
                        <a:pt x="97" y="57"/>
                      </a:lnTo>
                      <a:lnTo>
                        <a:pt x="97" y="38"/>
                      </a:lnTo>
                      <a:cubicBezTo>
                        <a:pt x="97" y="38"/>
                        <a:pt x="97" y="38"/>
                        <a:pt x="116" y="38"/>
                      </a:cubicBezTo>
                      <a:cubicBezTo>
                        <a:pt x="116" y="19"/>
                        <a:pt x="116" y="19"/>
                        <a:pt x="116" y="19"/>
                      </a:cubicBezTo>
                      <a:lnTo>
                        <a:pt x="116" y="19"/>
                      </a:lnTo>
                      <a:lnTo>
                        <a:pt x="116" y="19"/>
                      </a:lnTo>
                      <a:cubicBezTo>
                        <a:pt x="116" y="19"/>
                        <a:pt x="116" y="19"/>
                        <a:pt x="116" y="0"/>
                      </a:cubicBezTo>
                      <a:cubicBezTo>
                        <a:pt x="116" y="0"/>
                        <a:pt x="116" y="0"/>
                        <a:pt x="97" y="0"/>
                      </a:cubicBezTo>
                      <a:lnTo>
                        <a:pt x="97" y="0"/>
                      </a:lnTo>
                      <a:lnTo>
                        <a:pt x="78" y="0"/>
                      </a:lnTo>
                      <a:cubicBezTo>
                        <a:pt x="78" y="0"/>
                        <a:pt x="78" y="0"/>
                        <a:pt x="58" y="0"/>
                      </a:cubicBezTo>
                      <a:cubicBezTo>
                        <a:pt x="58" y="0"/>
                        <a:pt x="58" y="19"/>
                        <a:pt x="39" y="19"/>
                      </a:cubicBezTo>
                      <a:lnTo>
                        <a:pt x="39" y="19"/>
                      </a:lnTo>
                      <a:cubicBezTo>
                        <a:pt x="19" y="19"/>
                        <a:pt x="19" y="38"/>
                        <a:pt x="19" y="38"/>
                      </a:cubicBezTo>
                      <a:cubicBezTo>
                        <a:pt x="19" y="38"/>
                        <a:pt x="19" y="38"/>
                        <a:pt x="0" y="57"/>
                      </a:cubicBezTo>
                      <a:lnTo>
                        <a:pt x="0" y="57"/>
                      </a:lnTo>
                      <a:cubicBezTo>
                        <a:pt x="0" y="77"/>
                        <a:pt x="0" y="77"/>
                        <a:pt x="0" y="96"/>
                      </a:cubicBezTo>
                      <a:cubicBezTo>
                        <a:pt x="0" y="96"/>
                        <a:pt x="0" y="96"/>
                        <a:pt x="0" y="11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Freeform 376"/>
                <p:cNvSpPr>
                  <a:spLocks noChangeArrowheads="1"/>
                </p:cNvSpPr>
                <p:nvPr/>
              </p:nvSpPr>
              <p:spPr bwMode="auto">
                <a:xfrm>
                  <a:off x="5523731" y="1883941"/>
                  <a:ext cx="34925" cy="41275"/>
                </a:xfrm>
                <a:custGeom>
                  <a:avLst/>
                  <a:gdLst>
                    <a:gd name="T0" fmla="*/ 20 w 98"/>
                    <a:gd name="T1" fmla="*/ 77 h 116"/>
                    <a:gd name="T2" fmla="*/ 20 w 98"/>
                    <a:gd name="T3" fmla="*/ 77 h 116"/>
                    <a:gd name="T4" fmla="*/ 20 w 98"/>
                    <a:gd name="T5" fmla="*/ 96 h 116"/>
                    <a:gd name="T6" fmla="*/ 39 w 98"/>
                    <a:gd name="T7" fmla="*/ 96 h 116"/>
                    <a:gd name="T8" fmla="*/ 58 w 98"/>
                    <a:gd name="T9" fmla="*/ 115 h 116"/>
                    <a:gd name="T10" fmla="*/ 97 w 98"/>
                    <a:gd name="T11" fmla="*/ 115 h 116"/>
                    <a:gd name="T12" fmla="*/ 97 w 98"/>
                    <a:gd name="T13" fmla="*/ 115 h 116"/>
                    <a:gd name="T14" fmla="*/ 97 w 98"/>
                    <a:gd name="T15" fmla="*/ 96 h 116"/>
                    <a:gd name="T16" fmla="*/ 78 w 98"/>
                    <a:gd name="T17" fmla="*/ 96 h 116"/>
                    <a:gd name="T18" fmla="*/ 58 w 98"/>
                    <a:gd name="T19" fmla="*/ 77 h 116"/>
                    <a:gd name="T20" fmla="*/ 58 w 98"/>
                    <a:gd name="T21" fmla="*/ 77 h 116"/>
                    <a:gd name="T22" fmla="*/ 58 w 98"/>
                    <a:gd name="T23" fmla="*/ 57 h 116"/>
                    <a:gd name="T24" fmla="*/ 39 w 98"/>
                    <a:gd name="T25" fmla="*/ 57 h 116"/>
                    <a:gd name="T26" fmla="*/ 39 w 98"/>
                    <a:gd name="T27" fmla="*/ 57 h 116"/>
                    <a:gd name="T28" fmla="*/ 39 w 98"/>
                    <a:gd name="T29" fmla="*/ 57 h 116"/>
                    <a:gd name="T30" fmla="*/ 39 w 98"/>
                    <a:gd name="T31" fmla="*/ 57 h 116"/>
                    <a:gd name="T32" fmla="*/ 39 w 98"/>
                    <a:gd name="T33" fmla="*/ 57 h 116"/>
                    <a:gd name="T34" fmla="*/ 58 w 98"/>
                    <a:gd name="T35" fmla="*/ 57 h 116"/>
                    <a:gd name="T36" fmla="*/ 58 w 98"/>
                    <a:gd name="T37" fmla="*/ 77 h 116"/>
                    <a:gd name="T38" fmla="*/ 58 w 98"/>
                    <a:gd name="T39" fmla="*/ 77 h 116"/>
                    <a:gd name="T40" fmla="*/ 78 w 98"/>
                    <a:gd name="T41" fmla="*/ 96 h 116"/>
                    <a:gd name="T42" fmla="*/ 97 w 98"/>
                    <a:gd name="T43" fmla="*/ 96 h 116"/>
                    <a:gd name="T44" fmla="*/ 97 w 98"/>
                    <a:gd name="T45" fmla="*/ 57 h 116"/>
                    <a:gd name="T46" fmla="*/ 97 w 98"/>
                    <a:gd name="T47" fmla="*/ 38 h 116"/>
                    <a:gd name="T48" fmla="*/ 78 w 98"/>
                    <a:gd name="T49" fmla="*/ 38 h 116"/>
                    <a:gd name="T50" fmla="*/ 58 w 98"/>
                    <a:gd name="T51" fmla="*/ 19 h 116"/>
                    <a:gd name="T52" fmla="*/ 39 w 98"/>
                    <a:gd name="T53" fmla="*/ 19 h 116"/>
                    <a:gd name="T54" fmla="*/ 39 w 98"/>
                    <a:gd name="T55" fmla="*/ 19 h 116"/>
                    <a:gd name="T56" fmla="*/ 20 w 98"/>
                    <a:gd name="T57" fmla="*/ 0 h 116"/>
                    <a:gd name="T58" fmla="*/ 20 w 98"/>
                    <a:gd name="T59" fmla="*/ 0 h 116"/>
                    <a:gd name="T60" fmla="*/ 0 w 98"/>
                    <a:gd name="T61" fmla="*/ 0 h 116"/>
                    <a:gd name="T62" fmla="*/ 0 w 98"/>
                    <a:gd name="T63" fmla="*/ 0 h 116"/>
                    <a:gd name="T64" fmla="*/ 0 w 98"/>
                    <a:gd name="T65" fmla="*/ 0 h 116"/>
                    <a:gd name="T66" fmla="*/ 0 w 98"/>
                    <a:gd name="T67" fmla="*/ 19 h 116"/>
                    <a:gd name="T68" fmla="*/ 0 w 98"/>
                    <a:gd name="T69" fmla="*/ 19 h 116"/>
                    <a:gd name="T70" fmla="*/ 0 w 98"/>
                    <a:gd name="T71" fmla="*/ 38 h 116"/>
                    <a:gd name="T72" fmla="*/ 0 w 98"/>
                    <a:gd name="T73" fmla="*/ 57 h 116"/>
                    <a:gd name="T74" fmla="*/ 0 w 98"/>
                    <a:gd name="T75" fmla="*/ 77 h 116"/>
                    <a:gd name="T76" fmla="*/ 20 w 98"/>
                    <a:gd name="T77" fmla="*/ 77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8" h="116">
                      <a:moveTo>
                        <a:pt x="20" y="77"/>
                      </a:moveTo>
                      <a:lnTo>
                        <a:pt x="20" y="77"/>
                      </a:lnTo>
                      <a:cubicBezTo>
                        <a:pt x="20" y="96"/>
                        <a:pt x="20" y="96"/>
                        <a:pt x="20" y="96"/>
                      </a:cubicBezTo>
                      <a:cubicBezTo>
                        <a:pt x="39" y="96"/>
                        <a:pt x="39" y="96"/>
                        <a:pt x="39" y="96"/>
                      </a:cubicBezTo>
                      <a:cubicBezTo>
                        <a:pt x="39" y="115"/>
                        <a:pt x="58" y="115"/>
                        <a:pt x="58" y="115"/>
                      </a:cubicBezTo>
                      <a:cubicBezTo>
                        <a:pt x="78" y="115"/>
                        <a:pt x="78" y="115"/>
                        <a:pt x="97" y="115"/>
                      </a:cubicBezTo>
                      <a:lnTo>
                        <a:pt x="97" y="115"/>
                      </a:lnTo>
                      <a:lnTo>
                        <a:pt x="97" y="96"/>
                      </a:lnTo>
                      <a:cubicBezTo>
                        <a:pt x="78" y="96"/>
                        <a:pt x="78" y="96"/>
                        <a:pt x="78" y="96"/>
                      </a:cubicBezTo>
                      <a:cubicBezTo>
                        <a:pt x="78" y="96"/>
                        <a:pt x="78" y="77"/>
                        <a:pt x="58" y="77"/>
                      </a:cubicBezTo>
                      <a:lnTo>
                        <a:pt x="58" y="77"/>
                      </a:lnTo>
                      <a:cubicBezTo>
                        <a:pt x="58" y="77"/>
                        <a:pt x="58" y="77"/>
                        <a:pt x="58" y="57"/>
                      </a:cubicBezTo>
                      <a:lnTo>
                        <a:pt x="39" y="57"/>
                      </a:lnTo>
                      <a:lnTo>
                        <a:pt x="39" y="57"/>
                      </a:lnTo>
                      <a:lnTo>
                        <a:pt x="39" y="57"/>
                      </a:lnTo>
                      <a:lnTo>
                        <a:pt x="39" y="57"/>
                      </a:lnTo>
                      <a:lnTo>
                        <a:pt x="39" y="57"/>
                      </a:lnTo>
                      <a:cubicBezTo>
                        <a:pt x="58" y="57"/>
                        <a:pt x="58" y="57"/>
                        <a:pt x="58" y="57"/>
                      </a:cubicBezTo>
                      <a:cubicBezTo>
                        <a:pt x="58" y="77"/>
                        <a:pt x="58" y="77"/>
                        <a:pt x="58" y="77"/>
                      </a:cubicBezTo>
                      <a:lnTo>
                        <a:pt x="58" y="77"/>
                      </a:lnTo>
                      <a:cubicBezTo>
                        <a:pt x="78" y="77"/>
                        <a:pt x="78" y="77"/>
                        <a:pt x="78" y="96"/>
                      </a:cubicBezTo>
                      <a:cubicBezTo>
                        <a:pt x="78" y="96"/>
                        <a:pt x="78" y="96"/>
                        <a:pt x="97" y="96"/>
                      </a:cubicBezTo>
                      <a:cubicBezTo>
                        <a:pt x="97" y="77"/>
                        <a:pt x="97" y="57"/>
                        <a:pt x="97" y="57"/>
                      </a:cubicBezTo>
                      <a:cubicBezTo>
                        <a:pt x="97" y="57"/>
                        <a:pt x="97" y="57"/>
                        <a:pt x="97" y="38"/>
                      </a:cubicBezTo>
                      <a:cubicBezTo>
                        <a:pt x="78" y="38"/>
                        <a:pt x="78" y="38"/>
                        <a:pt x="78" y="38"/>
                      </a:cubicBezTo>
                      <a:lnTo>
                        <a:pt x="58" y="19"/>
                      </a:lnTo>
                      <a:cubicBezTo>
                        <a:pt x="58" y="19"/>
                        <a:pt x="58" y="19"/>
                        <a:pt x="39" y="19"/>
                      </a:cubicBezTo>
                      <a:lnTo>
                        <a:pt x="39" y="19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19"/>
                      </a:cubicBezTo>
                      <a:lnTo>
                        <a:pt x="0" y="19"/>
                      </a:lnTo>
                      <a:lnTo>
                        <a:pt x="0" y="38"/>
                      </a:lnTo>
                      <a:cubicBezTo>
                        <a:pt x="0" y="38"/>
                        <a:pt x="0" y="38"/>
                        <a:pt x="0" y="57"/>
                      </a:cubicBezTo>
                      <a:cubicBezTo>
                        <a:pt x="0" y="57"/>
                        <a:pt x="0" y="57"/>
                        <a:pt x="0" y="77"/>
                      </a:cubicBezTo>
                      <a:lnTo>
                        <a:pt x="20" y="77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8" name="TextBox 87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JSC “Ukrainian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Railway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” 2017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9" name="Группа 100"/>
          <p:cNvGrpSpPr/>
          <p:nvPr/>
        </p:nvGrpSpPr>
        <p:grpSpPr>
          <a:xfrm>
            <a:off x="3630549" y="3087312"/>
            <a:ext cx="7353942" cy="481680"/>
            <a:chOff x="3649982" y="2278956"/>
            <a:chExt cx="7353942" cy="481680"/>
          </a:xfrm>
        </p:grpSpPr>
        <p:grpSp>
          <p:nvGrpSpPr>
            <p:cNvPr id="10" name="Группа 95"/>
            <p:cNvGrpSpPr/>
            <p:nvPr/>
          </p:nvGrpSpPr>
          <p:grpSpPr>
            <a:xfrm>
              <a:off x="3649982" y="2278956"/>
              <a:ext cx="481680" cy="481680"/>
              <a:chOff x="3631209" y="2882625"/>
              <a:chExt cx="481680" cy="481680"/>
            </a:xfrm>
          </p:grpSpPr>
          <p:sp>
            <p:nvSpPr>
              <p:cNvPr id="12" name="CustomShape 9"/>
              <p:cNvSpPr/>
              <p:nvPr/>
            </p:nvSpPr>
            <p:spPr>
              <a:xfrm>
                <a:off x="3631209" y="2882625"/>
                <a:ext cx="481680" cy="481680"/>
              </a:xfrm>
              <a:prstGeom prst="ellipse">
                <a:avLst/>
              </a:prstGeom>
              <a:solidFill>
                <a:schemeClr val="bg1"/>
              </a:solidFill>
              <a:ln w="9360">
                <a:solidFill>
                  <a:schemeClr val="tx2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86" name="Freeform 132"/>
              <p:cNvSpPr>
                <a:spLocks noEditPoints="1"/>
              </p:cNvSpPr>
              <p:nvPr/>
            </p:nvSpPr>
            <p:spPr bwMode="auto">
              <a:xfrm>
                <a:off x="3730461" y="2967226"/>
                <a:ext cx="309525" cy="257500"/>
              </a:xfrm>
              <a:custGeom>
                <a:avLst/>
                <a:gdLst>
                  <a:gd name="T0" fmla="*/ 182 w 400"/>
                  <a:gd name="T1" fmla="*/ 180 h 340"/>
                  <a:gd name="T2" fmla="*/ 218 w 400"/>
                  <a:gd name="T3" fmla="*/ 180 h 340"/>
                  <a:gd name="T4" fmla="*/ 218 w 400"/>
                  <a:gd name="T5" fmla="*/ 220 h 340"/>
                  <a:gd name="T6" fmla="*/ 400 w 400"/>
                  <a:gd name="T7" fmla="*/ 220 h 340"/>
                  <a:gd name="T8" fmla="*/ 396 w 400"/>
                  <a:gd name="T9" fmla="*/ 103 h 340"/>
                  <a:gd name="T10" fmla="*/ 356 w 400"/>
                  <a:gd name="T11" fmla="*/ 60 h 340"/>
                  <a:gd name="T12" fmla="*/ 292 w 400"/>
                  <a:gd name="T13" fmla="*/ 60 h 340"/>
                  <a:gd name="T14" fmla="*/ 268 w 400"/>
                  <a:gd name="T15" fmla="*/ 15 h 340"/>
                  <a:gd name="T16" fmla="*/ 244 w 400"/>
                  <a:gd name="T17" fmla="*/ 0 h 340"/>
                  <a:gd name="T18" fmla="*/ 155 w 400"/>
                  <a:gd name="T19" fmla="*/ 0 h 340"/>
                  <a:gd name="T20" fmla="*/ 132 w 400"/>
                  <a:gd name="T21" fmla="*/ 15 h 340"/>
                  <a:gd name="T22" fmla="*/ 108 w 400"/>
                  <a:gd name="T23" fmla="*/ 60 h 340"/>
                  <a:gd name="T24" fmla="*/ 44 w 400"/>
                  <a:gd name="T25" fmla="*/ 60 h 340"/>
                  <a:gd name="T26" fmla="*/ 4 w 400"/>
                  <a:gd name="T27" fmla="*/ 103 h 340"/>
                  <a:gd name="T28" fmla="*/ 0 w 400"/>
                  <a:gd name="T29" fmla="*/ 220 h 340"/>
                  <a:gd name="T30" fmla="*/ 182 w 400"/>
                  <a:gd name="T31" fmla="*/ 220 h 340"/>
                  <a:gd name="T32" fmla="*/ 182 w 400"/>
                  <a:gd name="T33" fmla="*/ 180 h 340"/>
                  <a:gd name="T34" fmla="*/ 153 w 400"/>
                  <a:gd name="T35" fmla="*/ 38 h 340"/>
                  <a:gd name="T36" fmla="*/ 169 w 400"/>
                  <a:gd name="T37" fmla="*/ 28 h 340"/>
                  <a:gd name="T38" fmla="*/ 230 w 400"/>
                  <a:gd name="T39" fmla="*/ 28 h 340"/>
                  <a:gd name="T40" fmla="*/ 247 w 400"/>
                  <a:gd name="T41" fmla="*/ 38 h 340"/>
                  <a:gd name="T42" fmla="*/ 258 w 400"/>
                  <a:gd name="T43" fmla="*/ 60 h 340"/>
                  <a:gd name="T44" fmla="*/ 141 w 400"/>
                  <a:gd name="T45" fmla="*/ 60 h 340"/>
                  <a:gd name="T46" fmla="*/ 153 w 400"/>
                  <a:gd name="T47" fmla="*/ 38 h 340"/>
                  <a:gd name="T48" fmla="*/ 218 w 400"/>
                  <a:gd name="T49" fmla="*/ 280 h 340"/>
                  <a:gd name="T50" fmla="*/ 182 w 400"/>
                  <a:gd name="T51" fmla="*/ 280 h 340"/>
                  <a:gd name="T52" fmla="*/ 182 w 400"/>
                  <a:gd name="T53" fmla="*/ 240 h 340"/>
                  <a:gd name="T54" fmla="*/ 10 w 400"/>
                  <a:gd name="T55" fmla="*/ 240 h 340"/>
                  <a:gd name="T56" fmla="*/ 14 w 400"/>
                  <a:gd name="T57" fmla="*/ 306 h 340"/>
                  <a:gd name="T58" fmla="*/ 50 w 400"/>
                  <a:gd name="T59" fmla="*/ 340 h 340"/>
                  <a:gd name="T60" fmla="*/ 350 w 400"/>
                  <a:gd name="T61" fmla="*/ 340 h 340"/>
                  <a:gd name="T62" fmla="*/ 386 w 400"/>
                  <a:gd name="T63" fmla="*/ 306 h 340"/>
                  <a:gd name="T64" fmla="*/ 390 w 400"/>
                  <a:gd name="T65" fmla="*/ 240 h 340"/>
                  <a:gd name="T66" fmla="*/ 218 w 400"/>
                  <a:gd name="T67" fmla="*/ 240 h 340"/>
                  <a:gd name="T68" fmla="*/ 218 w 400"/>
                  <a:gd name="T69" fmla="*/ 28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0" h="340">
                    <a:moveTo>
                      <a:pt x="182" y="180"/>
                    </a:moveTo>
                    <a:cubicBezTo>
                      <a:pt x="218" y="180"/>
                      <a:pt x="218" y="180"/>
                      <a:pt x="218" y="180"/>
                    </a:cubicBezTo>
                    <a:cubicBezTo>
                      <a:pt x="218" y="220"/>
                      <a:pt x="218" y="220"/>
                      <a:pt x="218" y="220"/>
                    </a:cubicBezTo>
                    <a:cubicBezTo>
                      <a:pt x="400" y="220"/>
                      <a:pt x="400" y="220"/>
                      <a:pt x="400" y="220"/>
                    </a:cubicBezTo>
                    <a:cubicBezTo>
                      <a:pt x="400" y="220"/>
                      <a:pt x="397" y="131"/>
                      <a:pt x="396" y="103"/>
                    </a:cubicBezTo>
                    <a:cubicBezTo>
                      <a:pt x="395" y="76"/>
                      <a:pt x="385" y="60"/>
                      <a:pt x="356" y="60"/>
                    </a:cubicBezTo>
                    <a:cubicBezTo>
                      <a:pt x="292" y="60"/>
                      <a:pt x="292" y="60"/>
                      <a:pt x="292" y="60"/>
                    </a:cubicBezTo>
                    <a:cubicBezTo>
                      <a:pt x="282" y="41"/>
                      <a:pt x="271" y="21"/>
                      <a:pt x="268" y="15"/>
                    </a:cubicBezTo>
                    <a:cubicBezTo>
                      <a:pt x="261" y="2"/>
                      <a:pt x="259" y="0"/>
                      <a:pt x="244" y="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41" y="0"/>
                      <a:pt x="138" y="2"/>
                      <a:pt x="132" y="15"/>
                    </a:cubicBezTo>
                    <a:cubicBezTo>
                      <a:pt x="129" y="21"/>
                      <a:pt x="118" y="41"/>
                      <a:pt x="108" y="60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14" y="60"/>
                      <a:pt x="5" y="76"/>
                      <a:pt x="4" y="103"/>
                    </a:cubicBezTo>
                    <a:cubicBezTo>
                      <a:pt x="3" y="129"/>
                      <a:pt x="0" y="220"/>
                      <a:pt x="0" y="220"/>
                    </a:cubicBezTo>
                    <a:cubicBezTo>
                      <a:pt x="182" y="220"/>
                      <a:pt x="182" y="220"/>
                      <a:pt x="182" y="220"/>
                    </a:cubicBezTo>
                    <a:lnTo>
                      <a:pt x="182" y="180"/>
                    </a:lnTo>
                    <a:close/>
                    <a:moveTo>
                      <a:pt x="153" y="38"/>
                    </a:moveTo>
                    <a:cubicBezTo>
                      <a:pt x="157" y="30"/>
                      <a:pt x="159" y="28"/>
                      <a:pt x="169" y="28"/>
                    </a:cubicBezTo>
                    <a:cubicBezTo>
                      <a:pt x="230" y="28"/>
                      <a:pt x="230" y="28"/>
                      <a:pt x="230" y="28"/>
                    </a:cubicBezTo>
                    <a:cubicBezTo>
                      <a:pt x="241" y="28"/>
                      <a:pt x="242" y="30"/>
                      <a:pt x="247" y="38"/>
                    </a:cubicBezTo>
                    <a:cubicBezTo>
                      <a:pt x="248" y="41"/>
                      <a:pt x="253" y="50"/>
                      <a:pt x="258" y="60"/>
                    </a:cubicBezTo>
                    <a:cubicBezTo>
                      <a:pt x="141" y="60"/>
                      <a:pt x="141" y="60"/>
                      <a:pt x="141" y="60"/>
                    </a:cubicBezTo>
                    <a:cubicBezTo>
                      <a:pt x="146" y="50"/>
                      <a:pt x="151" y="41"/>
                      <a:pt x="153" y="38"/>
                    </a:cubicBezTo>
                    <a:close/>
                    <a:moveTo>
                      <a:pt x="218" y="280"/>
                    </a:moveTo>
                    <a:cubicBezTo>
                      <a:pt x="182" y="280"/>
                      <a:pt x="182" y="280"/>
                      <a:pt x="182" y="280"/>
                    </a:cubicBezTo>
                    <a:cubicBezTo>
                      <a:pt x="182" y="240"/>
                      <a:pt x="182" y="240"/>
                      <a:pt x="182" y="240"/>
                    </a:cubicBezTo>
                    <a:cubicBezTo>
                      <a:pt x="10" y="240"/>
                      <a:pt x="10" y="240"/>
                      <a:pt x="10" y="240"/>
                    </a:cubicBezTo>
                    <a:cubicBezTo>
                      <a:pt x="10" y="240"/>
                      <a:pt x="12" y="276"/>
                      <a:pt x="14" y="306"/>
                    </a:cubicBezTo>
                    <a:cubicBezTo>
                      <a:pt x="14" y="319"/>
                      <a:pt x="18" y="340"/>
                      <a:pt x="50" y="340"/>
                    </a:cubicBezTo>
                    <a:cubicBezTo>
                      <a:pt x="350" y="340"/>
                      <a:pt x="350" y="340"/>
                      <a:pt x="350" y="340"/>
                    </a:cubicBezTo>
                    <a:cubicBezTo>
                      <a:pt x="381" y="340"/>
                      <a:pt x="385" y="319"/>
                      <a:pt x="386" y="306"/>
                    </a:cubicBezTo>
                    <a:cubicBezTo>
                      <a:pt x="388" y="275"/>
                      <a:pt x="390" y="240"/>
                      <a:pt x="390" y="240"/>
                    </a:cubicBezTo>
                    <a:cubicBezTo>
                      <a:pt x="218" y="240"/>
                      <a:pt x="218" y="240"/>
                      <a:pt x="218" y="240"/>
                    </a:cubicBezTo>
                    <a:lnTo>
                      <a:pt x="218" y="280"/>
                    </a:lnTo>
                    <a:close/>
                  </a:path>
                </a:pathLst>
              </a:custGeom>
              <a:solidFill>
                <a:srgbClr val="4453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sp>
          <p:nvSpPr>
            <p:cNvPr id="48" name="CustomShape 40"/>
            <p:cNvSpPr/>
            <p:nvPr/>
          </p:nvSpPr>
          <p:spPr>
            <a:xfrm>
              <a:off x="4259610" y="2334756"/>
              <a:ext cx="6744314" cy="425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/>
            <a:lstStyle/>
            <a:p>
              <a:pPr>
                <a:lnSpc>
                  <a:spcPct val="100000"/>
                </a:lnSpc>
              </a:pPr>
              <a:r>
                <a:rPr lang="en-US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rPr>
                <a:t>Improvement of </a:t>
              </a:r>
              <a:r>
                <a:rPr lang="en-US" sz="1400" b="1" spc="-1" dirty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rPr>
                <a:t>financial stability </a:t>
              </a:r>
              <a:r>
                <a:rPr lang="en-US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rPr>
                <a:t>of the company</a:t>
              </a:r>
              <a:endParaRPr lang="uk-UA" sz="1400" b="1" spc="-1" dirty="0" smtClean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endParaRPr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3630549" y="4379273"/>
            <a:ext cx="7247733" cy="481680"/>
            <a:chOff x="3629302" y="2914305"/>
            <a:chExt cx="7247733" cy="481680"/>
          </a:xfrm>
        </p:grpSpPr>
        <p:sp>
          <p:nvSpPr>
            <p:cNvPr id="31" name="CustomShape 28"/>
            <p:cNvSpPr/>
            <p:nvPr/>
          </p:nvSpPr>
          <p:spPr>
            <a:xfrm>
              <a:off x="4234208" y="2914305"/>
              <a:ext cx="6642827" cy="481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rPr>
                <a:t>Increasing the </a:t>
              </a:r>
              <a:r>
                <a:rPr lang="en-US" sz="1400" b="1" spc="-1" dirty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rPr>
                <a:t>attractiveness for employees and partners </a:t>
              </a:r>
              <a:r>
                <a:rPr lang="en-US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rPr>
                <a:t>and implementing socially responsible approaches in personnel management</a:t>
              </a:r>
              <a:endParaRPr lang="uk-U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grpSp>
          <p:nvGrpSpPr>
            <p:cNvPr id="13" name="Группа 54"/>
            <p:cNvGrpSpPr/>
            <p:nvPr/>
          </p:nvGrpSpPr>
          <p:grpSpPr>
            <a:xfrm>
              <a:off x="3629302" y="2914305"/>
              <a:ext cx="481680" cy="481680"/>
              <a:chOff x="3630720" y="4237260"/>
              <a:chExt cx="481680" cy="481680"/>
            </a:xfrm>
          </p:grpSpPr>
          <p:sp>
            <p:nvSpPr>
              <p:cNvPr id="56" name="CustomShape 49"/>
              <p:cNvSpPr/>
              <p:nvPr/>
            </p:nvSpPr>
            <p:spPr>
              <a:xfrm>
                <a:off x="3630720" y="4237260"/>
                <a:ext cx="481680" cy="481680"/>
              </a:xfrm>
              <a:prstGeom prst="ellipse">
                <a:avLst/>
              </a:prstGeom>
              <a:solidFill>
                <a:schemeClr val="bg1"/>
              </a:solidFill>
              <a:ln w="9360">
                <a:solidFill>
                  <a:schemeClr val="tx2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7" name="CustomShape 50"/>
              <p:cNvSpPr/>
              <p:nvPr/>
            </p:nvSpPr>
            <p:spPr>
              <a:xfrm>
                <a:off x="3797040" y="4320420"/>
                <a:ext cx="149400" cy="178560"/>
              </a:xfrm>
              <a:custGeom>
                <a:avLst/>
                <a:gdLst/>
                <a:ahLst/>
                <a:cxnLst/>
                <a:rect l="l" t="t" r="r" b="b"/>
                <a:pathLst>
                  <a:path w="2085942" h="2492640">
                    <a:moveTo>
                      <a:pt x="513527" y="694133"/>
                    </a:moveTo>
                    <a:cubicBezTo>
                      <a:pt x="457965" y="847327"/>
                      <a:pt x="319058" y="1012427"/>
                      <a:pt x="346840" y="1246583"/>
                    </a:cubicBezTo>
                    <a:cubicBezTo>
                      <a:pt x="311915" y="1180701"/>
                      <a:pt x="276990" y="1191020"/>
                      <a:pt x="242065" y="1098945"/>
                    </a:cubicBezTo>
                    <a:cubicBezTo>
                      <a:pt x="251590" y="1165620"/>
                      <a:pt x="246828" y="1263251"/>
                      <a:pt x="270640" y="1298970"/>
                    </a:cubicBezTo>
                    <a:lnTo>
                      <a:pt x="227777" y="1275158"/>
                    </a:lnTo>
                    <a:cubicBezTo>
                      <a:pt x="271432" y="1780776"/>
                      <a:pt x="605603" y="2326877"/>
                      <a:pt x="1037402" y="2341958"/>
                    </a:cubicBezTo>
                    <a:cubicBezTo>
                      <a:pt x="1294578" y="2317352"/>
                      <a:pt x="1739871" y="2073670"/>
                      <a:pt x="1851790" y="1275158"/>
                    </a:cubicBezTo>
                    <a:lnTo>
                      <a:pt x="1808927" y="1303733"/>
                    </a:lnTo>
                    <a:cubicBezTo>
                      <a:pt x="1832740" y="1233089"/>
                      <a:pt x="1813689" y="1217214"/>
                      <a:pt x="1837502" y="1113233"/>
                    </a:cubicBezTo>
                    <a:lnTo>
                      <a:pt x="1727965" y="1237058"/>
                    </a:lnTo>
                    <a:cubicBezTo>
                      <a:pt x="1735903" y="1020365"/>
                      <a:pt x="1696215" y="972739"/>
                      <a:pt x="1551752" y="694133"/>
                    </a:cubicBezTo>
                    <a:cubicBezTo>
                      <a:pt x="1265208" y="806052"/>
                      <a:pt x="923896" y="848914"/>
                      <a:pt x="513527" y="694133"/>
                    </a:cubicBezTo>
                    <a:close/>
                    <a:moveTo>
                      <a:pt x="1037454" y="1190"/>
                    </a:moveTo>
                    <a:cubicBezTo>
                      <a:pt x="1534859" y="-25797"/>
                      <a:pt x="2167718" y="406264"/>
                      <a:pt x="2077230" y="1255870"/>
                    </a:cubicBezTo>
                    <a:cubicBezTo>
                      <a:pt x="1981979" y="2005462"/>
                      <a:pt x="1544384" y="2502612"/>
                      <a:pt x="1037454" y="2491500"/>
                    </a:cubicBezTo>
                    <a:cubicBezTo>
                      <a:pt x="701974" y="2513726"/>
                      <a:pt x="116738" y="2215013"/>
                      <a:pt x="7202" y="1246345"/>
                    </a:cubicBezTo>
                    <a:cubicBezTo>
                      <a:pt x="-78522" y="268152"/>
                      <a:pt x="621011" y="-9923"/>
                      <a:pt x="1037454" y="1190"/>
                    </a:cubicBezTo>
                    <a:close/>
                  </a:path>
                </a:pathLst>
              </a:custGeom>
              <a:solidFill>
                <a:schemeClr val="tx2"/>
              </a:solidFill>
              <a:ln w="936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8" name="CustomShape 51"/>
              <p:cNvSpPr/>
              <p:nvPr/>
            </p:nvSpPr>
            <p:spPr>
              <a:xfrm>
                <a:off x="3729000" y="4492140"/>
                <a:ext cx="285120" cy="144000"/>
              </a:xfrm>
              <a:custGeom>
                <a:avLst/>
                <a:gdLst/>
                <a:ahLst/>
                <a:cxnLst/>
                <a:rect l="l" t="t" r="r" b="b"/>
                <a:pathLst>
                  <a:path w="3972715" h="2012156">
                    <a:moveTo>
                      <a:pt x="2755357" y="0"/>
                    </a:moveTo>
                    <a:cubicBezTo>
                      <a:pt x="2709320" y="533400"/>
                      <a:pt x="1267869" y="595313"/>
                      <a:pt x="1217070" y="0"/>
                    </a:cubicBezTo>
                    <a:cubicBezTo>
                      <a:pt x="464595" y="4762"/>
                      <a:pt x="-106905" y="804863"/>
                      <a:pt x="16920" y="1485900"/>
                    </a:cubicBezTo>
                    <a:cubicBezTo>
                      <a:pt x="51845" y="1644650"/>
                      <a:pt x="139157" y="1936750"/>
                      <a:pt x="664620" y="1990725"/>
                    </a:cubicBezTo>
                    <a:cubicBezTo>
                      <a:pt x="1323432" y="2024063"/>
                      <a:pt x="2144170" y="2009776"/>
                      <a:pt x="2979195" y="2005013"/>
                    </a:cubicBezTo>
                    <a:cubicBezTo>
                      <a:pt x="3193508" y="2005013"/>
                      <a:pt x="3850733" y="2047875"/>
                      <a:pt x="3955508" y="1462087"/>
                    </a:cubicBezTo>
                    <a:cubicBezTo>
                      <a:pt x="4041233" y="1131887"/>
                      <a:pt x="3831682" y="101599"/>
                      <a:pt x="275535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36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sp>
        <p:nvSpPr>
          <p:cNvPr id="103" name="Line 46"/>
          <p:cNvSpPr/>
          <p:nvPr/>
        </p:nvSpPr>
        <p:spPr>
          <a:xfrm>
            <a:off x="3619883" y="4306771"/>
            <a:ext cx="7590202" cy="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Line 46"/>
          <p:cNvSpPr/>
          <p:nvPr/>
        </p:nvSpPr>
        <p:spPr>
          <a:xfrm>
            <a:off x="3619883" y="3646339"/>
            <a:ext cx="7590202" cy="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Line 46"/>
          <p:cNvSpPr/>
          <p:nvPr/>
        </p:nvSpPr>
        <p:spPr>
          <a:xfrm>
            <a:off x="3687277" y="3011314"/>
            <a:ext cx="7590202" cy="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Line 46"/>
          <p:cNvSpPr/>
          <p:nvPr/>
        </p:nvSpPr>
        <p:spPr>
          <a:xfrm>
            <a:off x="3687277" y="2363662"/>
            <a:ext cx="7590202" cy="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9620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43BF6E7-3A81-014E-92B7-3693388D43C1}" type="slidenum">
              <a:rPr lang="ru-RU" smtClean="0"/>
              <a:pPr algn="ctr"/>
              <a:t>6</a:t>
            </a:fld>
            <a:endParaRPr lang="ru-RU" dirty="0"/>
          </a:p>
        </p:txBody>
      </p:sp>
      <p:sp>
        <p:nvSpPr>
          <p:cNvPr id="69" name="CustomShape 2"/>
          <p:cNvSpPr/>
          <p:nvPr/>
        </p:nvSpPr>
        <p:spPr>
          <a:xfrm>
            <a:off x="662608" y="0"/>
            <a:ext cx="10915673" cy="85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uk-UA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</a:rPr>
              <a:t>ОСНОВНІ ЗАХОДИ ДЛЯ РЕАЛІЗАЦІЇ КЛЮЧОВИХ ЦІЛЕЙ </a:t>
            </a:r>
            <a:endParaRPr lang="ru-RU" sz="22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JSC “Ukrainian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Railway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” 2017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521195" y="2060037"/>
            <a:ext cx="6650294" cy="2083516"/>
          </a:xfrm>
          <a:prstGeom prst="rect">
            <a:avLst/>
          </a:prstGeom>
          <a:gradFill flip="none" rotWithShape="1">
            <a:gsLst>
              <a:gs pos="0">
                <a:srgbClr val="45A7B2">
                  <a:tint val="66000"/>
                  <a:satMod val="160000"/>
                </a:srgbClr>
              </a:gs>
              <a:gs pos="50000">
                <a:srgbClr val="45A7B2">
                  <a:tint val="44500"/>
                  <a:satMod val="160000"/>
                </a:srgbClr>
              </a:gs>
              <a:gs pos="100000">
                <a:srgbClr val="45A7B2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109314" y="2070300"/>
            <a:ext cx="1352616" cy="2083516"/>
          </a:xfrm>
          <a:prstGeom prst="rect">
            <a:avLst/>
          </a:prstGeom>
          <a:solidFill>
            <a:srgbClr val="45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MAIN ACTIONS</a:t>
            </a:r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3" name="Line 47"/>
          <p:cNvSpPr/>
          <p:nvPr/>
        </p:nvSpPr>
        <p:spPr>
          <a:xfrm>
            <a:off x="4834460" y="2743083"/>
            <a:ext cx="6186576" cy="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40"/>
          <p:cNvSpPr/>
          <p:nvPr/>
        </p:nvSpPr>
        <p:spPr>
          <a:xfrm>
            <a:off x="5344783" y="2847186"/>
            <a:ext cx="5633988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400" b="1" spc="-1" dirty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Optimizing costs </a:t>
            </a:r>
            <a:r>
              <a:rPr lang="en-US" sz="1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and ensuring sustainable </a:t>
            </a:r>
            <a:r>
              <a:rPr lang="en-US" sz="1400" b="1" spc="-1" dirty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growth, profitability and return on business</a:t>
            </a:r>
            <a:r>
              <a:rPr lang="en-US" sz="1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 through long-term tariff policies</a:t>
            </a:r>
            <a:endParaRPr lang="uk-UA" sz="14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Arial"/>
              <a:ea typeface="Calibri"/>
            </a:endParaRPr>
          </a:p>
        </p:txBody>
      </p:sp>
      <p:grpSp>
        <p:nvGrpSpPr>
          <p:cNvPr id="2" name="Группа 139"/>
          <p:cNvGrpSpPr/>
          <p:nvPr/>
        </p:nvGrpSpPr>
        <p:grpSpPr>
          <a:xfrm>
            <a:off x="4632737" y="2819286"/>
            <a:ext cx="494544" cy="481680"/>
            <a:chOff x="3642098" y="2819286"/>
            <a:chExt cx="494544" cy="481680"/>
          </a:xfrm>
        </p:grpSpPr>
        <p:sp>
          <p:nvSpPr>
            <p:cNvPr id="85" name="CustomShape 52"/>
            <p:cNvSpPr/>
            <p:nvPr/>
          </p:nvSpPr>
          <p:spPr>
            <a:xfrm>
              <a:off x="3642098" y="2819286"/>
              <a:ext cx="494544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" name="Group 809"/>
            <p:cNvGrpSpPr/>
            <p:nvPr/>
          </p:nvGrpSpPr>
          <p:grpSpPr>
            <a:xfrm>
              <a:off x="3713469" y="2885540"/>
              <a:ext cx="358456" cy="326755"/>
              <a:chOff x="5426893" y="1793454"/>
              <a:chExt cx="263525" cy="222250"/>
            </a:xfrm>
            <a:solidFill>
              <a:srgbClr val="1F4E78"/>
            </a:solidFill>
          </p:grpSpPr>
          <p:sp>
            <p:nvSpPr>
              <p:cNvPr id="92" name="Freeform 374"/>
              <p:cNvSpPr>
                <a:spLocks noChangeArrowheads="1"/>
              </p:cNvSpPr>
              <p:nvPr/>
            </p:nvSpPr>
            <p:spPr bwMode="auto">
              <a:xfrm>
                <a:off x="5426893" y="1793454"/>
                <a:ext cx="263525" cy="222250"/>
              </a:xfrm>
              <a:custGeom>
                <a:avLst/>
                <a:gdLst>
                  <a:gd name="T0" fmla="*/ 733 w 734"/>
                  <a:gd name="T1" fmla="*/ 309 h 619"/>
                  <a:gd name="T2" fmla="*/ 617 w 734"/>
                  <a:gd name="T3" fmla="*/ 174 h 619"/>
                  <a:gd name="T4" fmla="*/ 540 w 734"/>
                  <a:gd name="T5" fmla="*/ 0 h 619"/>
                  <a:gd name="T6" fmla="*/ 192 w 734"/>
                  <a:gd name="T7" fmla="*/ 0 h 619"/>
                  <a:gd name="T8" fmla="*/ 135 w 734"/>
                  <a:gd name="T9" fmla="*/ 194 h 619"/>
                  <a:gd name="T10" fmla="*/ 135 w 734"/>
                  <a:gd name="T11" fmla="*/ 444 h 619"/>
                  <a:gd name="T12" fmla="*/ 192 w 734"/>
                  <a:gd name="T13" fmla="*/ 618 h 619"/>
                  <a:gd name="T14" fmla="*/ 540 w 734"/>
                  <a:gd name="T15" fmla="*/ 618 h 619"/>
                  <a:gd name="T16" fmla="*/ 617 w 734"/>
                  <a:gd name="T17" fmla="*/ 444 h 619"/>
                  <a:gd name="T18" fmla="*/ 733 w 734"/>
                  <a:gd name="T19" fmla="*/ 309 h 619"/>
                  <a:gd name="T20" fmla="*/ 540 w 734"/>
                  <a:gd name="T21" fmla="*/ 39 h 619"/>
                  <a:gd name="T22" fmla="*/ 598 w 734"/>
                  <a:gd name="T23" fmla="*/ 174 h 619"/>
                  <a:gd name="T24" fmla="*/ 444 w 734"/>
                  <a:gd name="T25" fmla="*/ 155 h 619"/>
                  <a:gd name="T26" fmla="*/ 540 w 734"/>
                  <a:gd name="T27" fmla="*/ 39 h 619"/>
                  <a:gd name="T28" fmla="*/ 250 w 734"/>
                  <a:gd name="T29" fmla="*/ 406 h 619"/>
                  <a:gd name="T30" fmla="*/ 173 w 734"/>
                  <a:gd name="T31" fmla="*/ 425 h 619"/>
                  <a:gd name="T32" fmla="*/ 250 w 734"/>
                  <a:gd name="T33" fmla="*/ 406 h 619"/>
                  <a:gd name="T34" fmla="*/ 173 w 734"/>
                  <a:gd name="T35" fmla="*/ 213 h 619"/>
                  <a:gd name="T36" fmla="*/ 250 w 734"/>
                  <a:gd name="T37" fmla="*/ 213 h 619"/>
                  <a:gd name="T38" fmla="*/ 173 w 734"/>
                  <a:gd name="T39" fmla="*/ 213 h 619"/>
                  <a:gd name="T40" fmla="*/ 231 w 734"/>
                  <a:gd name="T41" fmla="*/ 309 h 619"/>
                  <a:gd name="T42" fmla="*/ 308 w 734"/>
                  <a:gd name="T43" fmla="*/ 194 h 619"/>
                  <a:gd name="T44" fmla="*/ 444 w 734"/>
                  <a:gd name="T45" fmla="*/ 194 h 619"/>
                  <a:gd name="T46" fmla="*/ 521 w 734"/>
                  <a:gd name="T47" fmla="*/ 309 h 619"/>
                  <a:gd name="T48" fmla="*/ 444 w 734"/>
                  <a:gd name="T49" fmla="*/ 444 h 619"/>
                  <a:gd name="T50" fmla="*/ 308 w 734"/>
                  <a:gd name="T51" fmla="*/ 444 h 619"/>
                  <a:gd name="T52" fmla="*/ 231 w 734"/>
                  <a:gd name="T53" fmla="*/ 309 h 619"/>
                  <a:gd name="T54" fmla="*/ 501 w 734"/>
                  <a:gd name="T55" fmla="*/ 406 h 619"/>
                  <a:gd name="T56" fmla="*/ 578 w 734"/>
                  <a:gd name="T57" fmla="*/ 406 h 619"/>
                  <a:gd name="T58" fmla="*/ 501 w 734"/>
                  <a:gd name="T59" fmla="*/ 406 h 619"/>
                  <a:gd name="T60" fmla="*/ 501 w 734"/>
                  <a:gd name="T61" fmla="*/ 213 h 619"/>
                  <a:gd name="T62" fmla="*/ 578 w 734"/>
                  <a:gd name="T63" fmla="*/ 213 h 619"/>
                  <a:gd name="T64" fmla="*/ 501 w 734"/>
                  <a:gd name="T65" fmla="*/ 213 h 619"/>
                  <a:gd name="T66" fmla="*/ 405 w 734"/>
                  <a:gd name="T67" fmla="*/ 155 h 619"/>
                  <a:gd name="T68" fmla="*/ 347 w 734"/>
                  <a:gd name="T69" fmla="*/ 155 h 619"/>
                  <a:gd name="T70" fmla="*/ 405 w 734"/>
                  <a:gd name="T71" fmla="*/ 155 h 619"/>
                  <a:gd name="T72" fmla="*/ 173 w 734"/>
                  <a:gd name="T73" fmla="*/ 39 h 619"/>
                  <a:gd name="T74" fmla="*/ 347 w 734"/>
                  <a:gd name="T75" fmla="*/ 116 h 619"/>
                  <a:gd name="T76" fmla="*/ 154 w 734"/>
                  <a:gd name="T77" fmla="*/ 174 h 619"/>
                  <a:gd name="T78" fmla="*/ 19 w 734"/>
                  <a:gd name="T79" fmla="*/ 309 h 619"/>
                  <a:gd name="T80" fmla="*/ 135 w 734"/>
                  <a:gd name="T81" fmla="*/ 232 h 619"/>
                  <a:gd name="T82" fmla="*/ 135 w 734"/>
                  <a:gd name="T83" fmla="*/ 406 h 619"/>
                  <a:gd name="T84" fmla="*/ 192 w 734"/>
                  <a:gd name="T85" fmla="*/ 599 h 619"/>
                  <a:gd name="T86" fmla="*/ 173 w 734"/>
                  <a:gd name="T87" fmla="*/ 580 h 619"/>
                  <a:gd name="T88" fmla="*/ 289 w 734"/>
                  <a:gd name="T89" fmla="*/ 464 h 619"/>
                  <a:gd name="T90" fmla="*/ 192 w 734"/>
                  <a:gd name="T91" fmla="*/ 599 h 619"/>
                  <a:gd name="T92" fmla="*/ 347 w 734"/>
                  <a:gd name="T93" fmla="*/ 464 h 619"/>
                  <a:gd name="T94" fmla="*/ 405 w 734"/>
                  <a:gd name="T95" fmla="*/ 464 h 619"/>
                  <a:gd name="T96" fmla="*/ 347 w 734"/>
                  <a:gd name="T97" fmla="*/ 464 h 619"/>
                  <a:gd name="T98" fmla="*/ 578 w 734"/>
                  <a:gd name="T99" fmla="*/ 580 h 619"/>
                  <a:gd name="T100" fmla="*/ 405 w 734"/>
                  <a:gd name="T101" fmla="*/ 522 h 619"/>
                  <a:gd name="T102" fmla="*/ 578 w 734"/>
                  <a:gd name="T103" fmla="*/ 444 h 619"/>
                  <a:gd name="T104" fmla="*/ 578 w 734"/>
                  <a:gd name="T105" fmla="*/ 580 h 619"/>
                  <a:gd name="T106" fmla="*/ 598 w 734"/>
                  <a:gd name="T107" fmla="*/ 406 h 619"/>
                  <a:gd name="T108" fmla="*/ 598 w 734"/>
                  <a:gd name="T109" fmla="*/ 232 h 619"/>
                  <a:gd name="T110" fmla="*/ 598 w 734"/>
                  <a:gd name="T111" fmla="*/ 406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34" h="619">
                    <a:moveTo>
                      <a:pt x="733" y="309"/>
                    </a:moveTo>
                    <a:lnTo>
                      <a:pt x="733" y="309"/>
                    </a:lnTo>
                    <a:cubicBezTo>
                      <a:pt x="733" y="271"/>
                      <a:pt x="694" y="232"/>
                      <a:pt x="617" y="194"/>
                    </a:cubicBezTo>
                    <a:cubicBezTo>
                      <a:pt x="617" y="194"/>
                      <a:pt x="617" y="194"/>
                      <a:pt x="617" y="174"/>
                    </a:cubicBezTo>
                    <a:cubicBezTo>
                      <a:pt x="636" y="97"/>
                      <a:pt x="636" y="39"/>
                      <a:pt x="598" y="20"/>
                    </a:cubicBezTo>
                    <a:cubicBezTo>
                      <a:pt x="578" y="20"/>
                      <a:pt x="559" y="0"/>
                      <a:pt x="540" y="0"/>
                    </a:cubicBezTo>
                    <a:cubicBezTo>
                      <a:pt x="501" y="0"/>
                      <a:pt x="444" y="39"/>
                      <a:pt x="366" y="97"/>
                    </a:cubicBezTo>
                    <a:cubicBezTo>
                      <a:pt x="308" y="39"/>
                      <a:pt x="250" y="0"/>
                      <a:pt x="192" y="0"/>
                    </a:cubicBezTo>
                    <a:cubicBezTo>
                      <a:pt x="173" y="0"/>
                      <a:pt x="154" y="20"/>
                      <a:pt x="154" y="20"/>
                    </a:cubicBezTo>
                    <a:cubicBezTo>
                      <a:pt x="115" y="58"/>
                      <a:pt x="115" y="116"/>
                      <a:pt x="135" y="194"/>
                    </a:cubicBezTo>
                    <a:cubicBezTo>
                      <a:pt x="38" y="213"/>
                      <a:pt x="0" y="271"/>
                      <a:pt x="0" y="309"/>
                    </a:cubicBezTo>
                    <a:cubicBezTo>
                      <a:pt x="0" y="367"/>
                      <a:pt x="38" y="406"/>
                      <a:pt x="135" y="444"/>
                    </a:cubicBezTo>
                    <a:cubicBezTo>
                      <a:pt x="115" y="522"/>
                      <a:pt x="115" y="580"/>
                      <a:pt x="154" y="618"/>
                    </a:cubicBezTo>
                    <a:cubicBezTo>
                      <a:pt x="154" y="618"/>
                      <a:pt x="173" y="618"/>
                      <a:pt x="192" y="618"/>
                    </a:cubicBezTo>
                    <a:cubicBezTo>
                      <a:pt x="250" y="618"/>
                      <a:pt x="308" y="599"/>
                      <a:pt x="366" y="541"/>
                    </a:cubicBezTo>
                    <a:cubicBezTo>
                      <a:pt x="444" y="599"/>
                      <a:pt x="501" y="618"/>
                      <a:pt x="540" y="618"/>
                    </a:cubicBezTo>
                    <a:cubicBezTo>
                      <a:pt x="559" y="618"/>
                      <a:pt x="578" y="618"/>
                      <a:pt x="598" y="618"/>
                    </a:cubicBezTo>
                    <a:cubicBezTo>
                      <a:pt x="636" y="580"/>
                      <a:pt x="636" y="522"/>
                      <a:pt x="617" y="444"/>
                    </a:cubicBezTo>
                    <a:cubicBezTo>
                      <a:pt x="617" y="444"/>
                      <a:pt x="617" y="444"/>
                      <a:pt x="617" y="425"/>
                    </a:cubicBezTo>
                    <a:cubicBezTo>
                      <a:pt x="694" y="406"/>
                      <a:pt x="733" y="367"/>
                      <a:pt x="733" y="309"/>
                    </a:cubicBezTo>
                    <a:close/>
                    <a:moveTo>
                      <a:pt x="540" y="39"/>
                    </a:moveTo>
                    <a:lnTo>
                      <a:pt x="540" y="39"/>
                    </a:lnTo>
                    <a:cubicBezTo>
                      <a:pt x="559" y="39"/>
                      <a:pt x="578" y="39"/>
                      <a:pt x="578" y="39"/>
                    </a:cubicBezTo>
                    <a:cubicBezTo>
                      <a:pt x="598" y="58"/>
                      <a:pt x="598" y="116"/>
                      <a:pt x="598" y="174"/>
                    </a:cubicBezTo>
                    <a:cubicBezTo>
                      <a:pt x="578" y="174"/>
                      <a:pt x="578" y="194"/>
                      <a:pt x="578" y="194"/>
                    </a:cubicBezTo>
                    <a:cubicBezTo>
                      <a:pt x="540" y="174"/>
                      <a:pt x="501" y="174"/>
                      <a:pt x="444" y="155"/>
                    </a:cubicBezTo>
                    <a:cubicBezTo>
                      <a:pt x="424" y="136"/>
                      <a:pt x="424" y="136"/>
                      <a:pt x="405" y="116"/>
                    </a:cubicBezTo>
                    <a:cubicBezTo>
                      <a:pt x="463" y="58"/>
                      <a:pt x="501" y="39"/>
                      <a:pt x="540" y="39"/>
                    </a:cubicBezTo>
                    <a:close/>
                    <a:moveTo>
                      <a:pt x="250" y="406"/>
                    </a:moveTo>
                    <a:lnTo>
                      <a:pt x="250" y="406"/>
                    </a:lnTo>
                    <a:cubicBezTo>
                      <a:pt x="250" y="425"/>
                      <a:pt x="269" y="425"/>
                      <a:pt x="269" y="444"/>
                    </a:cubicBezTo>
                    <a:cubicBezTo>
                      <a:pt x="231" y="425"/>
                      <a:pt x="192" y="425"/>
                      <a:pt x="173" y="425"/>
                    </a:cubicBezTo>
                    <a:cubicBezTo>
                      <a:pt x="173" y="386"/>
                      <a:pt x="192" y="367"/>
                      <a:pt x="212" y="348"/>
                    </a:cubicBezTo>
                    <a:cubicBezTo>
                      <a:pt x="212" y="367"/>
                      <a:pt x="231" y="386"/>
                      <a:pt x="250" y="406"/>
                    </a:cubicBezTo>
                    <a:close/>
                    <a:moveTo>
                      <a:pt x="173" y="213"/>
                    </a:moveTo>
                    <a:lnTo>
                      <a:pt x="173" y="213"/>
                    </a:lnTo>
                    <a:cubicBezTo>
                      <a:pt x="192" y="213"/>
                      <a:pt x="231" y="194"/>
                      <a:pt x="269" y="194"/>
                    </a:cubicBezTo>
                    <a:cubicBezTo>
                      <a:pt x="269" y="213"/>
                      <a:pt x="250" y="213"/>
                      <a:pt x="250" y="213"/>
                    </a:cubicBezTo>
                    <a:cubicBezTo>
                      <a:pt x="231" y="232"/>
                      <a:pt x="212" y="271"/>
                      <a:pt x="212" y="290"/>
                    </a:cubicBezTo>
                    <a:cubicBezTo>
                      <a:pt x="192" y="252"/>
                      <a:pt x="173" y="232"/>
                      <a:pt x="173" y="213"/>
                    </a:cubicBezTo>
                    <a:close/>
                    <a:moveTo>
                      <a:pt x="231" y="309"/>
                    </a:moveTo>
                    <a:lnTo>
                      <a:pt x="231" y="309"/>
                    </a:lnTo>
                    <a:cubicBezTo>
                      <a:pt x="231" y="290"/>
                      <a:pt x="250" y="271"/>
                      <a:pt x="269" y="232"/>
                    </a:cubicBezTo>
                    <a:cubicBezTo>
                      <a:pt x="289" y="232"/>
                      <a:pt x="308" y="213"/>
                      <a:pt x="308" y="194"/>
                    </a:cubicBezTo>
                    <a:cubicBezTo>
                      <a:pt x="327" y="194"/>
                      <a:pt x="347" y="194"/>
                      <a:pt x="366" y="194"/>
                    </a:cubicBezTo>
                    <a:cubicBezTo>
                      <a:pt x="385" y="194"/>
                      <a:pt x="405" y="194"/>
                      <a:pt x="444" y="194"/>
                    </a:cubicBezTo>
                    <a:cubicBezTo>
                      <a:pt x="444" y="213"/>
                      <a:pt x="463" y="232"/>
                      <a:pt x="482" y="232"/>
                    </a:cubicBezTo>
                    <a:cubicBezTo>
                      <a:pt x="482" y="271"/>
                      <a:pt x="501" y="290"/>
                      <a:pt x="521" y="309"/>
                    </a:cubicBezTo>
                    <a:cubicBezTo>
                      <a:pt x="501" y="348"/>
                      <a:pt x="482" y="367"/>
                      <a:pt x="482" y="386"/>
                    </a:cubicBezTo>
                    <a:cubicBezTo>
                      <a:pt x="463" y="406"/>
                      <a:pt x="444" y="425"/>
                      <a:pt x="444" y="444"/>
                    </a:cubicBezTo>
                    <a:cubicBezTo>
                      <a:pt x="405" y="444"/>
                      <a:pt x="385" y="444"/>
                      <a:pt x="366" y="444"/>
                    </a:cubicBezTo>
                    <a:cubicBezTo>
                      <a:pt x="347" y="444"/>
                      <a:pt x="327" y="444"/>
                      <a:pt x="308" y="444"/>
                    </a:cubicBezTo>
                    <a:cubicBezTo>
                      <a:pt x="308" y="425"/>
                      <a:pt x="289" y="406"/>
                      <a:pt x="269" y="386"/>
                    </a:cubicBezTo>
                    <a:cubicBezTo>
                      <a:pt x="250" y="367"/>
                      <a:pt x="231" y="348"/>
                      <a:pt x="231" y="309"/>
                    </a:cubicBezTo>
                    <a:close/>
                    <a:moveTo>
                      <a:pt x="501" y="406"/>
                    </a:moveTo>
                    <a:lnTo>
                      <a:pt x="501" y="406"/>
                    </a:lnTo>
                    <a:cubicBezTo>
                      <a:pt x="521" y="386"/>
                      <a:pt x="521" y="367"/>
                      <a:pt x="540" y="348"/>
                    </a:cubicBezTo>
                    <a:cubicBezTo>
                      <a:pt x="559" y="367"/>
                      <a:pt x="559" y="386"/>
                      <a:pt x="578" y="406"/>
                    </a:cubicBezTo>
                    <a:cubicBezTo>
                      <a:pt x="540" y="425"/>
                      <a:pt x="521" y="425"/>
                      <a:pt x="482" y="425"/>
                    </a:cubicBezTo>
                    <a:cubicBezTo>
                      <a:pt x="482" y="425"/>
                      <a:pt x="501" y="425"/>
                      <a:pt x="501" y="406"/>
                    </a:cubicBezTo>
                    <a:close/>
                    <a:moveTo>
                      <a:pt x="501" y="213"/>
                    </a:moveTo>
                    <a:lnTo>
                      <a:pt x="501" y="213"/>
                    </a:lnTo>
                    <a:cubicBezTo>
                      <a:pt x="501" y="213"/>
                      <a:pt x="482" y="213"/>
                      <a:pt x="482" y="194"/>
                    </a:cubicBezTo>
                    <a:cubicBezTo>
                      <a:pt x="521" y="213"/>
                      <a:pt x="540" y="213"/>
                      <a:pt x="578" y="213"/>
                    </a:cubicBezTo>
                    <a:cubicBezTo>
                      <a:pt x="559" y="232"/>
                      <a:pt x="559" y="271"/>
                      <a:pt x="540" y="290"/>
                    </a:cubicBezTo>
                    <a:cubicBezTo>
                      <a:pt x="521" y="271"/>
                      <a:pt x="521" y="232"/>
                      <a:pt x="501" y="213"/>
                    </a:cubicBezTo>
                    <a:close/>
                    <a:moveTo>
                      <a:pt x="405" y="155"/>
                    </a:moveTo>
                    <a:lnTo>
                      <a:pt x="405" y="155"/>
                    </a:lnTo>
                    <a:cubicBezTo>
                      <a:pt x="385" y="155"/>
                      <a:pt x="366" y="155"/>
                      <a:pt x="366" y="155"/>
                    </a:cubicBezTo>
                    <a:cubicBezTo>
                      <a:pt x="347" y="155"/>
                      <a:pt x="347" y="155"/>
                      <a:pt x="347" y="155"/>
                    </a:cubicBezTo>
                    <a:lnTo>
                      <a:pt x="366" y="136"/>
                    </a:lnTo>
                    <a:cubicBezTo>
                      <a:pt x="385" y="136"/>
                      <a:pt x="385" y="155"/>
                      <a:pt x="405" y="155"/>
                    </a:cubicBezTo>
                    <a:close/>
                    <a:moveTo>
                      <a:pt x="173" y="39"/>
                    </a:moveTo>
                    <a:lnTo>
                      <a:pt x="173" y="39"/>
                    </a:lnTo>
                    <a:lnTo>
                      <a:pt x="192" y="39"/>
                    </a:lnTo>
                    <a:cubicBezTo>
                      <a:pt x="231" y="39"/>
                      <a:pt x="289" y="58"/>
                      <a:pt x="347" y="116"/>
                    </a:cubicBezTo>
                    <a:cubicBezTo>
                      <a:pt x="327" y="136"/>
                      <a:pt x="308" y="136"/>
                      <a:pt x="289" y="155"/>
                    </a:cubicBezTo>
                    <a:cubicBezTo>
                      <a:pt x="250" y="174"/>
                      <a:pt x="212" y="174"/>
                      <a:pt x="154" y="174"/>
                    </a:cubicBezTo>
                    <a:cubicBezTo>
                      <a:pt x="135" y="116"/>
                      <a:pt x="135" y="58"/>
                      <a:pt x="173" y="39"/>
                    </a:cubicBezTo>
                    <a:close/>
                    <a:moveTo>
                      <a:pt x="19" y="309"/>
                    </a:moveTo>
                    <a:lnTo>
                      <a:pt x="19" y="309"/>
                    </a:lnTo>
                    <a:cubicBezTo>
                      <a:pt x="19" y="290"/>
                      <a:pt x="58" y="252"/>
                      <a:pt x="135" y="232"/>
                    </a:cubicBezTo>
                    <a:cubicBezTo>
                      <a:pt x="154" y="252"/>
                      <a:pt x="173" y="290"/>
                      <a:pt x="192" y="309"/>
                    </a:cubicBezTo>
                    <a:cubicBezTo>
                      <a:pt x="173" y="348"/>
                      <a:pt x="154" y="386"/>
                      <a:pt x="135" y="406"/>
                    </a:cubicBezTo>
                    <a:cubicBezTo>
                      <a:pt x="58" y="386"/>
                      <a:pt x="19" y="348"/>
                      <a:pt x="19" y="309"/>
                    </a:cubicBezTo>
                    <a:close/>
                    <a:moveTo>
                      <a:pt x="192" y="599"/>
                    </a:moveTo>
                    <a:lnTo>
                      <a:pt x="192" y="599"/>
                    </a:lnTo>
                    <a:cubicBezTo>
                      <a:pt x="192" y="599"/>
                      <a:pt x="173" y="599"/>
                      <a:pt x="173" y="580"/>
                    </a:cubicBezTo>
                    <a:cubicBezTo>
                      <a:pt x="135" y="560"/>
                      <a:pt x="135" y="522"/>
                      <a:pt x="154" y="444"/>
                    </a:cubicBezTo>
                    <a:cubicBezTo>
                      <a:pt x="212" y="464"/>
                      <a:pt x="250" y="464"/>
                      <a:pt x="289" y="464"/>
                    </a:cubicBezTo>
                    <a:cubicBezTo>
                      <a:pt x="308" y="483"/>
                      <a:pt x="327" y="502"/>
                      <a:pt x="347" y="522"/>
                    </a:cubicBezTo>
                    <a:cubicBezTo>
                      <a:pt x="289" y="560"/>
                      <a:pt x="231" y="599"/>
                      <a:pt x="192" y="599"/>
                    </a:cubicBezTo>
                    <a:close/>
                    <a:moveTo>
                      <a:pt x="347" y="464"/>
                    </a:moveTo>
                    <a:lnTo>
                      <a:pt x="347" y="464"/>
                    </a:lnTo>
                    <a:cubicBezTo>
                      <a:pt x="347" y="464"/>
                      <a:pt x="347" y="464"/>
                      <a:pt x="366" y="464"/>
                    </a:cubicBezTo>
                    <a:cubicBezTo>
                      <a:pt x="366" y="464"/>
                      <a:pt x="385" y="464"/>
                      <a:pt x="405" y="464"/>
                    </a:cubicBezTo>
                    <a:cubicBezTo>
                      <a:pt x="385" y="483"/>
                      <a:pt x="385" y="483"/>
                      <a:pt x="366" y="502"/>
                    </a:cubicBezTo>
                    <a:cubicBezTo>
                      <a:pt x="366" y="483"/>
                      <a:pt x="347" y="483"/>
                      <a:pt x="347" y="464"/>
                    </a:cubicBezTo>
                    <a:close/>
                    <a:moveTo>
                      <a:pt x="578" y="580"/>
                    </a:moveTo>
                    <a:lnTo>
                      <a:pt x="578" y="580"/>
                    </a:lnTo>
                    <a:cubicBezTo>
                      <a:pt x="578" y="599"/>
                      <a:pt x="559" y="599"/>
                      <a:pt x="540" y="599"/>
                    </a:cubicBezTo>
                    <a:cubicBezTo>
                      <a:pt x="501" y="599"/>
                      <a:pt x="463" y="560"/>
                      <a:pt x="405" y="522"/>
                    </a:cubicBezTo>
                    <a:cubicBezTo>
                      <a:pt x="424" y="502"/>
                      <a:pt x="424" y="483"/>
                      <a:pt x="444" y="464"/>
                    </a:cubicBezTo>
                    <a:cubicBezTo>
                      <a:pt x="501" y="464"/>
                      <a:pt x="540" y="464"/>
                      <a:pt x="578" y="444"/>
                    </a:cubicBezTo>
                    <a:cubicBezTo>
                      <a:pt x="578" y="444"/>
                      <a:pt x="578" y="444"/>
                      <a:pt x="598" y="464"/>
                    </a:cubicBezTo>
                    <a:cubicBezTo>
                      <a:pt x="598" y="522"/>
                      <a:pt x="598" y="560"/>
                      <a:pt x="578" y="580"/>
                    </a:cubicBezTo>
                    <a:close/>
                    <a:moveTo>
                      <a:pt x="598" y="406"/>
                    </a:moveTo>
                    <a:lnTo>
                      <a:pt x="598" y="406"/>
                    </a:lnTo>
                    <a:cubicBezTo>
                      <a:pt x="598" y="367"/>
                      <a:pt x="578" y="348"/>
                      <a:pt x="559" y="309"/>
                    </a:cubicBezTo>
                    <a:cubicBezTo>
                      <a:pt x="578" y="290"/>
                      <a:pt x="598" y="252"/>
                      <a:pt x="598" y="232"/>
                    </a:cubicBezTo>
                    <a:cubicBezTo>
                      <a:pt x="655" y="252"/>
                      <a:pt x="694" y="290"/>
                      <a:pt x="694" y="309"/>
                    </a:cubicBezTo>
                    <a:cubicBezTo>
                      <a:pt x="694" y="348"/>
                      <a:pt x="655" y="386"/>
                      <a:pt x="598" y="4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Freeform 375"/>
              <p:cNvSpPr>
                <a:spLocks noChangeArrowheads="1"/>
              </p:cNvSpPr>
              <p:nvPr/>
            </p:nvSpPr>
            <p:spPr bwMode="auto">
              <a:xfrm>
                <a:off x="5558656" y="1883941"/>
                <a:ext cx="42862" cy="49213"/>
              </a:xfrm>
              <a:custGeom>
                <a:avLst/>
                <a:gdLst>
                  <a:gd name="T0" fmla="*/ 0 w 117"/>
                  <a:gd name="T1" fmla="*/ 115 h 135"/>
                  <a:gd name="T2" fmla="*/ 0 w 117"/>
                  <a:gd name="T3" fmla="*/ 115 h 135"/>
                  <a:gd name="T4" fmla="*/ 0 w 117"/>
                  <a:gd name="T5" fmla="*/ 115 h 135"/>
                  <a:gd name="T6" fmla="*/ 0 w 117"/>
                  <a:gd name="T7" fmla="*/ 115 h 135"/>
                  <a:gd name="T8" fmla="*/ 0 w 117"/>
                  <a:gd name="T9" fmla="*/ 115 h 135"/>
                  <a:gd name="T10" fmla="*/ 19 w 117"/>
                  <a:gd name="T11" fmla="*/ 77 h 135"/>
                  <a:gd name="T12" fmla="*/ 39 w 117"/>
                  <a:gd name="T13" fmla="*/ 77 h 135"/>
                  <a:gd name="T14" fmla="*/ 39 w 117"/>
                  <a:gd name="T15" fmla="*/ 57 h 135"/>
                  <a:gd name="T16" fmla="*/ 39 w 117"/>
                  <a:gd name="T17" fmla="*/ 57 h 135"/>
                  <a:gd name="T18" fmla="*/ 58 w 117"/>
                  <a:gd name="T19" fmla="*/ 57 h 135"/>
                  <a:gd name="T20" fmla="*/ 58 w 117"/>
                  <a:gd name="T21" fmla="*/ 57 h 135"/>
                  <a:gd name="T22" fmla="*/ 58 w 117"/>
                  <a:gd name="T23" fmla="*/ 38 h 135"/>
                  <a:gd name="T24" fmla="*/ 58 w 117"/>
                  <a:gd name="T25" fmla="*/ 57 h 135"/>
                  <a:gd name="T26" fmla="*/ 58 w 117"/>
                  <a:gd name="T27" fmla="*/ 57 h 135"/>
                  <a:gd name="T28" fmla="*/ 58 w 117"/>
                  <a:gd name="T29" fmla="*/ 57 h 135"/>
                  <a:gd name="T30" fmla="*/ 39 w 117"/>
                  <a:gd name="T31" fmla="*/ 57 h 135"/>
                  <a:gd name="T32" fmla="*/ 39 w 117"/>
                  <a:gd name="T33" fmla="*/ 77 h 135"/>
                  <a:gd name="T34" fmla="*/ 19 w 117"/>
                  <a:gd name="T35" fmla="*/ 96 h 135"/>
                  <a:gd name="T36" fmla="*/ 19 w 117"/>
                  <a:gd name="T37" fmla="*/ 115 h 135"/>
                  <a:gd name="T38" fmla="*/ 0 w 117"/>
                  <a:gd name="T39" fmla="*/ 134 h 135"/>
                  <a:gd name="T40" fmla="*/ 19 w 117"/>
                  <a:gd name="T41" fmla="*/ 134 h 135"/>
                  <a:gd name="T42" fmla="*/ 19 w 117"/>
                  <a:gd name="T43" fmla="*/ 115 h 135"/>
                  <a:gd name="T44" fmla="*/ 39 w 117"/>
                  <a:gd name="T45" fmla="*/ 115 h 135"/>
                  <a:gd name="T46" fmla="*/ 39 w 117"/>
                  <a:gd name="T47" fmla="*/ 115 h 135"/>
                  <a:gd name="T48" fmla="*/ 58 w 117"/>
                  <a:gd name="T49" fmla="*/ 96 h 135"/>
                  <a:gd name="T50" fmla="*/ 78 w 117"/>
                  <a:gd name="T51" fmla="*/ 96 h 135"/>
                  <a:gd name="T52" fmla="*/ 78 w 117"/>
                  <a:gd name="T53" fmla="*/ 77 h 135"/>
                  <a:gd name="T54" fmla="*/ 97 w 117"/>
                  <a:gd name="T55" fmla="*/ 57 h 135"/>
                  <a:gd name="T56" fmla="*/ 97 w 117"/>
                  <a:gd name="T57" fmla="*/ 57 h 135"/>
                  <a:gd name="T58" fmla="*/ 97 w 117"/>
                  <a:gd name="T59" fmla="*/ 38 h 135"/>
                  <a:gd name="T60" fmla="*/ 116 w 117"/>
                  <a:gd name="T61" fmla="*/ 38 h 135"/>
                  <a:gd name="T62" fmla="*/ 116 w 117"/>
                  <a:gd name="T63" fmla="*/ 19 h 135"/>
                  <a:gd name="T64" fmla="*/ 116 w 117"/>
                  <a:gd name="T65" fmla="*/ 19 h 135"/>
                  <a:gd name="T66" fmla="*/ 116 w 117"/>
                  <a:gd name="T67" fmla="*/ 19 h 135"/>
                  <a:gd name="T68" fmla="*/ 116 w 117"/>
                  <a:gd name="T69" fmla="*/ 0 h 135"/>
                  <a:gd name="T70" fmla="*/ 97 w 117"/>
                  <a:gd name="T71" fmla="*/ 0 h 135"/>
                  <a:gd name="T72" fmla="*/ 97 w 117"/>
                  <a:gd name="T73" fmla="*/ 0 h 135"/>
                  <a:gd name="T74" fmla="*/ 78 w 117"/>
                  <a:gd name="T75" fmla="*/ 0 h 135"/>
                  <a:gd name="T76" fmla="*/ 58 w 117"/>
                  <a:gd name="T77" fmla="*/ 0 h 135"/>
                  <a:gd name="T78" fmla="*/ 39 w 117"/>
                  <a:gd name="T79" fmla="*/ 19 h 135"/>
                  <a:gd name="T80" fmla="*/ 39 w 117"/>
                  <a:gd name="T81" fmla="*/ 19 h 135"/>
                  <a:gd name="T82" fmla="*/ 19 w 117"/>
                  <a:gd name="T83" fmla="*/ 38 h 135"/>
                  <a:gd name="T84" fmla="*/ 0 w 117"/>
                  <a:gd name="T85" fmla="*/ 57 h 135"/>
                  <a:gd name="T86" fmla="*/ 0 w 117"/>
                  <a:gd name="T87" fmla="*/ 57 h 135"/>
                  <a:gd name="T88" fmla="*/ 0 w 117"/>
                  <a:gd name="T89" fmla="*/ 96 h 135"/>
                  <a:gd name="T90" fmla="*/ 0 w 117"/>
                  <a:gd name="T91" fmla="*/ 11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7" h="135">
                    <a:moveTo>
                      <a:pt x="0" y="115"/>
                    </a:move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cubicBezTo>
                      <a:pt x="0" y="115"/>
                      <a:pt x="19" y="96"/>
                      <a:pt x="19" y="77"/>
                    </a:cubicBezTo>
                    <a:lnTo>
                      <a:pt x="39" y="77"/>
                    </a:lnTo>
                    <a:cubicBezTo>
                      <a:pt x="39" y="57"/>
                      <a:pt x="39" y="57"/>
                      <a:pt x="39" y="57"/>
                    </a:cubicBezTo>
                    <a:lnTo>
                      <a:pt x="39" y="57"/>
                    </a:lnTo>
                    <a:cubicBezTo>
                      <a:pt x="58" y="57"/>
                      <a:pt x="58" y="57"/>
                      <a:pt x="58" y="57"/>
                    </a:cubicBezTo>
                    <a:lnTo>
                      <a:pt x="58" y="57"/>
                    </a:ln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38"/>
                      <a:pt x="58" y="38"/>
                      <a:pt x="58" y="57"/>
                    </a:cubicBezTo>
                    <a:lnTo>
                      <a:pt x="58" y="57"/>
                    </a:lnTo>
                    <a:lnTo>
                      <a:pt x="58" y="57"/>
                    </a:lnTo>
                    <a:cubicBezTo>
                      <a:pt x="39" y="57"/>
                      <a:pt x="39" y="57"/>
                      <a:pt x="39" y="57"/>
                    </a:cubicBezTo>
                    <a:lnTo>
                      <a:pt x="39" y="77"/>
                    </a:lnTo>
                    <a:cubicBezTo>
                      <a:pt x="39" y="77"/>
                      <a:pt x="39" y="77"/>
                      <a:pt x="19" y="96"/>
                    </a:cubicBezTo>
                    <a:lnTo>
                      <a:pt x="19" y="115"/>
                    </a:lnTo>
                    <a:cubicBezTo>
                      <a:pt x="0" y="115"/>
                      <a:pt x="0" y="134"/>
                      <a:pt x="0" y="134"/>
                    </a:cubicBezTo>
                    <a:lnTo>
                      <a:pt x="19" y="134"/>
                    </a:lnTo>
                    <a:cubicBezTo>
                      <a:pt x="19" y="115"/>
                      <a:pt x="19" y="115"/>
                      <a:pt x="19" y="115"/>
                    </a:cubicBezTo>
                    <a:lnTo>
                      <a:pt x="39" y="115"/>
                    </a:lnTo>
                    <a:lnTo>
                      <a:pt x="39" y="115"/>
                    </a:lnTo>
                    <a:cubicBezTo>
                      <a:pt x="58" y="115"/>
                      <a:pt x="58" y="115"/>
                      <a:pt x="58" y="96"/>
                    </a:cubicBezTo>
                    <a:cubicBezTo>
                      <a:pt x="58" y="96"/>
                      <a:pt x="58" y="96"/>
                      <a:pt x="78" y="96"/>
                    </a:cubicBezTo>
                    <a:cubicBezTo>
                      <a:pt x="78" y="96"/>
                      <a:pt x="78" y="96"/>
                      <a:pt x="78" y="77"/>
                    </a:cubicBezTo>
                    <a:cubicBezTo>
                      <a:pt x="78" y="77"/>
                      <a:pt x="97" y="77"/>
                      <a:pt x="97" y="57"/>
                    </a:cubicBezTo>
                    <a:lnTo>
                      <a:pt x="97" y="57"/>
                    </a:lnTo>
                    <a:lnTo>
                      <a:pt x="97" y="38"/>
                    </a:lnTo>
                    <a:cubicBezTo>
                      <a:pt x="97" y="38"/>
                      <a:pt x="97" y="38"/>
                      <a:pt x="116" y="38"/>
                    </a:cubicBezTo>
                    <a:cubicBezTo>
                      <a:pt x="116" y="19"/>
                      <a:pt x="116" y="19"/>
                      <a:pt x="116" y="19"/>
                    </a:cubicBezTo>
                    <a:lnTo>
                      <a:pt x="116" y="19"/>
                    </a:lnTo>
                    <a:lnTo>
                      <a:pt x="116" y="19"/>
                    </a:lnTo>
                    <a:cubicBezTo>
                      <a:pt x="116" y="19"/>
                      <a:pt x="116" y="19"/>
                      <a:pt x="116" y="0"/>
                    </a:cubicBezTo>
                    <a:cubicBezTo>
                      <a:pt x="116" y="0"/>
                      <a:pt x="116" y="0"/>
                      <a:pt x="97" y="0"/>
                    </a:cubicBezTo>
                    <a:lnTo>
                      <a:pt x="97" y="0"/>
                    </a:lnTo>
                    <a:lnTo>
                      <a:pt x="78" y="0"/>
                    </a:lnTo>
                    <a:cubicBezTo>
                      <a:pt x="78" y="0"/>
                      <a:pt x="78" y="0"/>
                      <a:pt x="58" y="0"/>
                    </a:cubicBezTo>
                    <a:cubicBezTo>
                      <a:pt x="58" y="0"/>
                      <a:pt x="58" y="19"/>
                      <a:pt x="39" y="19"/>
                    </a:cubicBezTo>
                    <a:lnTo>
                      <a:pt x="39" y="19"/>
                    </a:lnTo>
                    <a:cubicBezTo>
                      <a:pt x="19" y="19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0" y="57"/>
                    </a:cubicBezTo>
                    <a:lnTo>
                      <a:pt x="0" y="57"/>
                    </a:lnTo>
                    <a:cubicBezTo>
                      <a:pt x="0" y="77"/>
                      <a:pt x="0" y="77"/>
                      <a:pt x="0" y="96"/>
                    </a:cubicBezTo>
                    <a:cubicBezTo>
                      <a:pt x="0" y="96"/>
                      <a:pt x="0" y="96"/>
                      <a:pt x="0" y="11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Freeform 376"/>
              <p:cNvSpPr>
                <a:spLocks noChangeArrowheads="1"/>
              </p:cNvSpPr>
              <p:nvPr/>
            </p:nvSpPr>
            <p:spPr bwMode="auto">
              <a:xfrm>
                <a:off x="5523731" y="1883941"/>
                <a:ext cx="34925" cy="41275"/>
              </a:xfrm>
              <a:custGeom>
                <a:avLst/>
                <a:gdLst>
                  <a:gd name="T0" fmla="*/ 20 w 98"/>
                  <a:gd name="T1" fmla="*/ 77 h 116"/>
                  <a:gd name="T2" fmla="*/ 20 w 98"/>
                  <a:gd name="T3" fmla="*/ 77 h 116"/>
                  <a:gd name="T4" fmla="*/ 20 w 98"/>
                  <a:gd name="T5" fmla="*/ 96 h 116"/>
                  <a:gd name="T6" fmla="*/ 39 w 98"/>
                  <a:gd name="T7" fmla="*/ 96 h 116"/>
                  <a:gd name="T8" fmla="*/ 58 w 98"/>
                  <a:gd name="T9" fmla="*/ 115 h 116"/>
                  <a:gd name="T10" fmla="*/ 97 w 98"/>
                  <a:gd name="T11" fmla="*/ 115 h 116"/>
                  <a:gd name="T12" fmla="*/ 97 w 98"/>
                  <a:gd name="T13" fmla="*/ 115 h 116"/>
                  <a:gd name="T14" fmla="*/ 97 w 98"/>
                  <a:gd name="T15" fmla="*/ 96 h 116"/>
                  <a:gd name="T16" fmla="*/ 78 w 98"/>
                  <a:gd name="T17" fmla="*/ 96 h 116"/>
                  <a:gd name="T18" fmla="*/ 58 w 98"/>
                  <a:gd name="T19" fmla="*/ 77 h 116"/>
                  <a:gd name="T20" fmla="*/ 58 w 98"/>
                  <a:gd name="T21" fmla="*/ 77 h 116"/>
                  <a:gd name="T22" fmla="*/ 58 w 98"/>
                  <a:gd name="T23" fmla="*/ 57 h 116"/>
                  <a:gd name="T24" fmla="*/ 39 w 98"/>
                  <a:gd name="T25" fmla="*/ 57 h 116"/>
                  <a:gd name="T26" fmla="*/ 39 w 98"/>
                  <a:gd name="T27" fmla="*/ 57 h 116"/>
                  <a:gd name="T28" fmla="*/ 39 w 98"/>
                  <a:gd name="T29" fmla="*/ 57 h 116"/>
                  <a:gd name="T30" fmla="*/ 39 w 98"/>
                  <a:gd name="T31" fmla="*/ 57 h 116"/>
                  <a:gd name="T32" fmla="*/ 39 w 98"/>
                  <a:gd name="T33" fmla="*/ 57 h 116"/>
                  <a:gd name="T34" fmla="*/ 58 w 98"/>
                  <a:gd name="T35" fmla="*/ 57 h 116"/>
                  <a:gd name="T36" fmla="*/ 58 w 98"/>
                  <a:gd name="T37" fmla="*/ 77 h 116"/>
                  <a:gd name="T38" fmla="*/ 58 w 98"/>
                  <a:gd name="T39" fmla="*/ 77 h 116"/>
                  <a:gd name="T40" fmla="*/ 78 w 98"/>
                  <a:gd name="T41" fmla="*/ 96 h 116"/>
                  <a:gd name="T42" fmla="*/ 97 w 98"/>
                  <a:gd name="T43" fmla="*/ 96 h 116"/>
                  <a:gd name="T44" fmla="*/ 97 w 98"/>
                  <a:gd name="T45" fmla="*/ 57 h 116"/>
                  <a:gd name="T46" fmla="*/ 97 w 98"/>
                  <a:gd name="T47" fmla="*/ 38 h 116"/>
                  <a:gd name="T48" fmla="*/ 78 w 98"/>
                  <a:gd name="T49" fmla="*/ 38 h 116"/>
                  <a:gd name="T50" fmla="*/ 58 w 98"/>
                  <a:gd name="T51" fmla="*/ 19 h 116"/>
                  <a:gd name="T52" fmla="*/ 39 w 98"/>
                  <a:gd name="T53" fmla="*/ 19 h 116"/>
                  <a:gd name="T54" fmla="*/ 39 w 98"/>
                  <a:gd name="T55" fmla="*/ 19 h 116"/>
                  <a:gd name="T56" fmla="*/ 20 w 98"/>
                  <a:gd name="T57" fmla="*/ 0 h 116"/>
                  <a:gd name="T58" fmla="*/ 20 w 98"/>
                  <a:gd name="T59" fmla="*/ 0 h 116"/>
                  <a:gd name="T60" fmla="*/ 0 w 98"/>
                  <a:gd name="T61" fmla="*/ 0 h 116"/>
                  <a:gd name="T62" fmla="*/ 0 w 98"/>
                  <a:gd name="T63" fmla="*/ 0 h 116"/>
                  <a:gd name="T64" fmla="*/ 0 w 98"/>
                  <a:gd name="T65" fmla="*/ 0 h 116"/>
                  <a:gd name="T66" fmla="*/ 0 w 98"/>
                  <a:gd name="T67" fmla="*/ 19 h 116"/>
                  <a:gd name="T68" fmla="*/ 0 w 98"/>
                  <a:gd name="T69" fmla="*/ 19 h 116"/>
                  <a:gd name="T70" fmla="*/ 0 w 98"/>
                  <a:gd name="T71" fmla="*/ 38 h 116"/>
                  <a:gd name="T72" fmla="*/ 0 w 98"/>
                  <a:gd name="T73" fmla="*/ 57 h 116"/>
                  <a:gd name="T74" fmla="*/ 0 w 98"/>
                  <a:gd name="T75" fmla="*/ 77 h 116"/>
                  <a:gd name="T76" fmla="*/ 20 w 98"/>
                  <a:gd name="T77" fmla="*/ 7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8" h="116">
                    <a:moveTo>
                      <a:pt x="20" y="77"/>
                    </a:moveTo>
                    <a:lnTo>
                      <a:pt x="20" y="77"/>
                    </a:lnTo>
                    <a:cubicBezTo>
                      <a:pt x="20" y="96"/>
                      <a:pt x="20" y="96"/>
                      <a:pt x="20" y="96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9" y="115"/>
                      <a:pt x="58" y="115"/>
                      <a:pt x="58" y="115"/>
                    </a:cubicBezTo>
                    <a:cubicBezTo>
                      <a:pt x="78" y="115"/>
                      <a:pt x="78" y="115"/>
                      <a:pt x="97" y="115"/>
                    </a:cubicBezTo>
                    <a:lnTo>
                      <a:pt x="97" y="115"/>
                    </a:lnTo>
                    <a:lnTo>
                      <a:pt x="97" y="96"/>
                    </a:ln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6"/>
                      <a:pt x="78" y="77"/>
                      <a:pt x="58" y="77"/>
                    </a:cubicBezTo>
                    <a:lnTo>
                      <a:pt x="58" y="77"/>
                    </a:lnTo>
                    <a:cubicBezTo>
                      <a:pt x="58" y="77"/>
                      <a:pt x="58" y="77"/>
                      <a:pt x="58" y="57"/>
                    </a:cubicBez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77"/>
                      <a:pt x="58" y="77"/>
                      <a:pt x="58" y="77"/>
                    </a:cubicBezTo>
                    <a:lnTo>
                      <a:pt x="58" y="77"/>
                    </a:lnTo>
                    <a:cubicBezTo>
                      <a:pt x="78" y="77"/>
                      <a:pt x="78" y="77"/>
                      <a:pt x="78" y="96"/>
                    </a:cubicBezTo>
                    <a:cubicBezTo>
                      <a:pt x="78" y="96"/>
                      <a:pt x="78" y="96"/>
                      <a:pt x="97" y="96"/>
                    </a:cubicBezTo>
                    <a:cubicBezTo>
                      <a:pt x="97" y="77"/>
                      <a:pt x="97" y="57"/>
                      <a:pt x="97" y="57"/>
                    </a:cubicBezTo>
                    <a:cubicBezTo>
                      <a:pt x="97" y="57"/>
                      <a:pt x="97" y="57"/>
                      <a:pt x="97" y="38"/>
                    </a:cubicBezTo>
                    <a:cubicBezTo>
                      <a:pt x="78" y="38"/>
                      <a:pt x="78" y="38"/>
                      <a:pt x="78" y="38"/>
                    </a:cubicBezTo>
                    <a:lnTo>
                      <a:pt x="58" y="19"/>
                    </a:lnTo>
                    <a:cubicBezTo>
                      <a:pt x="58" y="19"/>
                      <a:pt x="58" y="19"/>
                      <a:pt x="39" y="19"/>
                    </a:cubicBezTo>
                    <a:lnTo>
                      <a:pt x="39" y="19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19"/>
                    </a:cubicBezTo>
                    <a:lnTo>
                      <a:pt x="0" y="19"/>
                    </a:lnTo>
                    <a:lnTo>
                      <a:pt x="0" y="38"/>
                    </a:lnTo>
                    <a:cubicBezTo>
                      <a:pt x="0" y="38"/>
                      <a:pt x="0" y="38"/>
                      <a:pt x="0" y="57"/>
                    </a:cubicBezTo>
                    <a:cubicBezTo>
                      <a:pt x="0" y="57"/>
                      <a:pt x="0" y="57"/>
                      <a:pt x="0" y="77"/>
                    </a:cubicBezTo>
                    <a:lnTo>
                      <a:pt x="20" y="7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Группа 140"/>
          <p:cNvGrpSpPr/>
          <p:nvPr/>
        </p:nvGrpSpPr>
        <p:grpSpPr>
          <a:xfrm>
            <a:off x="4653467" y="3470120"/>
            <a:ext cx="499282" cy="481680"/>
            <a:chOff x="3662828" y="3470120"/>
            <a:chExt cx="499282" cy="481680"/>
          </a:xfrm>
        </p:grpSpPr>
        <p:sp>
          <p:nvSpPr>
            <p:cNvPr id="116" name="CustomShape 12"/>
            <p:cNvSpPr/>
            <p:nvPr/>
          </p:nvSpPr>
          <p:spPr>
            <a:xfrm>
              <a:off x="3662828" y="3470120"/>
              <a:ext cx="499282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7" name="CustomShape 13"/>
            <p:cNvSpPr/>
            <p:nvPr/>
          </p:nvSpPr>
          <p:spPr>
            <a:xfrm>
              <a:off x="3769551" y="3557695"/>
              <a:ext cx="285091" cy="287280"/>
            </a:xfrm>
            <a:custGeom>
              <a:avLst/>
              <a:gdLst/>
              <a:ahLst/>
              <a:cxnLst/>
              <a:rect l="l" t="t" r="r" b="b"/>
              <a:pathLst>
                <a:path w="15536" h="16180">
                  <a:moveTo>
                    <a:pt x="895" y="16110"/>
                  </a:moveTo>
                  <a:cubicBezTo>
                    <a:pt x="848" y="16063"/>
                    <a:pt x="810" y="15386"/>
                    <a:pt x="810" y="14605"/>
                  </a:cubicBezTo>
                  <a:lnTo>
                    <a:pt x="810" y="13184"/>
                  </a:lnTo>
                  <a:lnTo>
                    <a:pt x="7206" y="13184"/>
                  </a:lnTo>
                  <a:lnTo>
                    <a:pt x="13602" y="13184"/>
                  </a:lnTo>
                  <a:lnTo>
                    <a:pt x="13566" y="14657"/>
                  </a:lnTo>
                  <a:lnTo>
                    <a:pt x="13531" y="16130"/>
                  </a:lnTo>
                  <a:lnTo>
                    <a:pt x="7255" y="16162"/>
                  </a:lnTo>
                  <a:cubicBezTo>
                    <a:pt x="3803" y="16180"/>
                    <a:pt x="941" y="16156"/>
                    <a:pt x="895" y="16110"/>
                  </a:cubicBezTo>
                  <a:close/>
                  <a:moveTo>
                    <a:pt x="141" y="12474"/>
                  </a:moveTo>
                  <a:cubicBezTo>
                    <a:pt x="0" y="12332"/>
                    <a:pt x="49" y="11489"/>
                    <a:pt x="208" y="11329"/>
                  </a:cubicBezTo>
                  <a:cubicBezTo>
                    <a:pt x="291" y="11247"/>
                    <a:pt x="545" y="11179"/>
                    <a:pt x="772" y="11179"/>
                  </a:cubicBezTo>
                  <a:lnTo>
                    <a:pt x="1186" y="11179"/>
                  </a:lnTo>
                  <a:lnTo>
                    <a:pt x="1186" y="10421"/>
                  </a:lnTo>
                  <a:cubicBezTo>
                    <a:pt x="1186" y="9784"/>
                    <a:pt x="1235" y="9615"/>
                    <a:pt x="1494" y="9356"/>
                  </a:cubicBezTo>
                  <a:cubicBezTo>
                    <a:pt x="1745" y="9105"/>
                    <a:pt x="1926" y="9048"/>
                    <a:pt x="2481" y="9048"/>
                  </a:cubicBezTo>
                  <a:cubicBezTo>
                    <a:pt x="2875" y="9048"/>
                    <a:pt x="3212" y="9114"/>
                    <a:pt x="3284" y="9205"/>
                  </a:cubicBezTo>
                  <a:cubicBezTo>
                    <a:pt x="3352" y="9291"/>
                    <a:pt x="3506" y="9771"/>
                    <a:pt x="3626" y="10270"/>
                  </a:cubicBezTo>
                  <a:cubicBezTo>
                    <a:pt x="3800" y="10993"/>
                    <a:pt x="3892" y="11179"/>
                    <a:pt x="4077" y="11179"/>
                  </a:cubicBezTo>
                  <a:cubicBezTo>
                    <a:pt x="4393" y="11179"/>
                    <a:pt x="4739" y="10058"/>
                    <a:pt x="4565" y="9599"/>
                  </a:cubicBezTo>
                  <a:cubicBezTo>
                    <a:pt x="4381" y="9115"/>
                    <a:pt x="4413" y="9048"/>
                    <a:pt x="4835" y="9048"/>
                  </a:cubicBezTo>
                  <a:cubicBezTo>
                    <a:pt x="5198" y="9048"/>
                    <a:pt x="5220" y="9073"/>
                    <a:pt x="5142" y="9393"/>
                  </a:cubicBezTo>
                  <a:cubicBezTo>
                    <a:pt x="5025" y="9872"/>
                    <a:pt x="5033" y="10070"/>
                    <a:pt x="5192" y="10662"/>
                  </a:cubicBezTo>
                  <a:cubicBezTo>
                    <a:pt x="5388" y="11389"/>
                    <a:pt x="5762" y="11381"/>
                    <a:pt x="5949" y="10646"/>
                  </a:cubicBezTo>
                  <a:cubicBezTo>
                    <a:pt x="6355" y="9054"/>
                    <a:pt x="6311" y="9115"/>
                    <a:pt x="7084" y="9074"/>
                  </a:cubicBezTo>
                  <a:cubicBezTo>
                    <a:pt x="7640" y="9045"/>
                    <a:pt x="7848" y="9091"/>
                    <a:pt x="8118" y="9303"/>
                  </a:cubicBezTo>
                  <a:cubicBezTo>
                    <a:pt x="8421" y="9541"/>
                    <a:pt x="8455" y="9648"/>
                    <a:pt x="8455" y="10373"/>
                  </a:cubicBezTo>
                  <a:lnTo>
                    <a:pt x="8455" y="11179"/>
                  </a:lnTo>
                  <a:lnTo>
                    <a:pt x="9834" y="11179"/>
                  </a:lnTo>
                  <a:lnTo>
                    <a:pt x="11212" y="11179"/>
                  </a:lnTo>
                  <a:lnTo>
                    <a:pt x="11212" y="10866"/>
                  </a:lnTo>
                  <a:cubicBezTo>
                    <a:pt x="11212" y="10558"/>
                    <a:pt x="11194" y="10552"/>
                    <a:pt x="10235" y="10552"/>
                  </a:cubicBezTo>
                  <a:cubicBezTo>
                    <a:pt x="9642" y="10552"/>
                    <a:pt x="9198" y="10493"/>
                    <a:pt x="9107" y="10402"/>
                  </a:cubicBezTo>
                  <a:cubicBezTo>
                    <a:pt x="9006" y="10301"/>
                    <a:pt x="8956" y="9744"/>
                    <a:pt x="8956" y="8719"/>
                  </a:cubicBezTo>
                  <a:cubicBezTo>
                    <a:pt x="8956" y="7493"/>
                    <a:pt x="8996" y="7147"/>
                    <a:pt x="9153" y="6989"/>
                  </a:cubicBezTo>
                  <a:cubicBezTo>
                    <a:pt x="9428" y="6714"/>
                    <a:pt x="14233" y="6694"/>
                    <a:pt x="14459" y="6966"/>
                  </a:cubicBezTo>
                  <a:cubicBezTo>
                    <a:pt x="14557" y="7084"/>
                    <a:pt x="14592" y="7687"/>
                    <a:pt x="14569" y="8815"/>
                  </a:cubicBezTo>
                  <a:lnTo>
                    <a:pt x="14534" y="10490"/>
                  </a:lnTo>
                  <a:lnTo>
                    <a:pt x="13500" y="10526"/>
                  </a:lnTo>
                  <a:cubicBezTo>
                    <a:pt x="12495" y="10561"/>
                    <a:pt x="12466" y="10571"/>
                    <a:pt x="12466" y="10871"/>
                  </a:cubicBezTo>
                  <a:cubicBezTo>
                    <a:pt x="12466" y="11166"/>
                    <a:pt x="12499" y="11179"/>
                    <a:pt x="13271" y="11179"/>
                  </a:cubicBezTo>
                  <a:cubicBezTo>
                    <a:pt x="13837" y="11179"/>
                    <a:pt x="14136" y="11238"/>
                    <a:pt x="14274" y="11376"/>
                  </a:cubicBezTo>
                  <a:cubicBezTo>
                    <a:pt x="14507" y="11609"/>
                    <a:pt x="14533" y="12194"/>
                    <a:pt x="14320" y="12407"/>
                  </a:cubicBezTo>
                  <a:cubicBezTo>
                    <a:pt x="14207" y="12521"/>
                    <a:pt x="12454" y="12558"/>
                    <a:pt x="7198" y="12558"/>
                  </a:cubicBezTo>
                  <a:cubicBezTo>
                    <a:pt x="3363" y="12558"/>
                    <a:pt x="187" y="12520"/>
                    <a:pt x="141" y="12474"/>
                  </a:cubicBezTo>
                  <a:close/>
                  <a:moveTo>
                    <a:pt x="3943" y="8281"/>
                  </a:moveTo>
                  <a:cubicBezTo>
                    <a:pt x="3771" y="8212"/>
                    <a:pt x="3498" y="8033"/>
                    <a:pt x="3336" y="7882"/>
                  </a:cubicBezTo>
                  <a:cubicBezTo>
                    <a:pt x="2793" y="7374"/>
                    <a:pt x="2650" y="6928"/>
                    <a:pt x="2638" y="5699"/>
                  </a:cubicBezTo>
                  <a:cubicBezTo>
                    <a:pt x="2623" y="4132"/>
                    <a:pt x="2639" y="4118"/>
                    <a:pt x="4915" y="3693"/>
                  </a:cubicBezTo>
                  <a:cubicBezTo>
                    <a:pt x="6383" y="3419"/>
                    <a:pt x="6715" y="3390"/>
                    <a:pt x="6879" y="3526"/>
                  </a:cubicBezTo>
                  <a:cubicBezTo>
                    <a:pt x="7039" y="3659"/>
                    <a:pt x="7076" y="3980"/>
                    <a:pt x="7076" y="5202"/>
                  </a:cubicBezTo>
                  <a:cubicBezTo>
                    <a:pt x="7076" y="7039"/>
                    <a:pt x="6868" y="7613"/>
                    <a:pt x="6019" y="8110"/>
                  </a:cubicBezTo>
                  <a:cubicBezTo>
                    <a:pt x="5449" y="8444"/>
                    <a:pt x="4540" y="8519"/>
                    <a:pt x="3943" y="8281"/>
                  </a:cubicBezTo>
                  <a:close/>
                  <a:moveTo>
                    <a:pt x="11588" y="5385"/>
                  </a:moveTo>
                  <a:cubicBezTo>
                    <a:pt x="10919" y="5031"/>
                    <a:pt x="10271" y="4141"/>
                    <a:pt x="10147" y="3408"/>
                  </a:cubicBezTo>
                  <a:cubicBezTo>
                    <a:pt x="9918" y="2055"/>
                    <a:pt x="10869" y="598"/>
                    <a:pt x="12187" y="282"/>
                  </a:cubicBezTo>
                  <a:cubicBezTo>
                    <a:pt x="13363" y="0"/>
                    <a:pt x="14472" y="412"/>
                    <a:pt x="15155" y="1384"/>
                  </a:cubicBezTo>
                  <a:cubicBezTo>
                    <a:pt x="15505" y="1882"/>
                    <a:pt x="15536" y="2011"/>
                    <a:pt x="15536" y="2959"/>
                  </a:cubicBezTo>
                  <a:cubicBezTo>
                    <a:pt x="15536" y="3895"/>
                    <a:pt x="15504" y="4035"/>
                    <a:pt x="15188" y="4449"/>
                  </a:cubicBezTo>
                  <a:cubicBezTo>
                    <a:pt x="14523" y="5321"/>
                    <a:pt x="14031" y="5594"/>
                    <a:pt x="13041" y="5641"/>
                  </a:cubicBezTo>
                  <a:cubicBezTo>
                    <a:pt x="12295" y="5677"/>
                    <a:pt x="12062" y="5636"/>
                    <a:pt x="11588" y="5385"/>
                  </a:cubicBezTo>
                  <a:close/>
                  <a:moveTo>
                    <a:pt x="14923" y="2854"/>
                  </a:moveTo>
                  <a:cubicBezTo>
                    <a:pt x="15036" y="2560"/>
                    <a:pt x="14532" y="1589"/>
                    <a:pt x="14112" y="1290"/>
                  </a:cubicBezTo>
                  <a:cubicBezTo>
                    <a:pt x="13897" y="1137"/>
                    <a:pt x="13523" y="980"/>
                    <a:pt x="13281" y="941"/>
                  </a:cubicBezTo>
                  <a:lnTo>
                    <a:pt x="12842" y="869"/>
                  </a:lnTo>
                  <a:lnTo>
                    <a:pt x="12842" y="1878"/>
                  </a:lnTo>
                  <a:cubicBezTo>
                    <a:pt x="12842" y="2567"/>
                    <a:pt x="12891" y="2906"/>
                    <a:pt x="12998" y="2950"/>
                  </a:cubicBezTo>
                  <a:cubicBezTo>
                    <a:pt x="13084" y="2984"/>
                    <a:pt x="13537" y="3017"/>
                    <a:pt x="14005" y="3023"/>
                  </a:cubicBezTo>
                  <a:cubicBezTo>
                    <a:pt x="14632" y="3030"/>
                    <a:pt x="14873" y="2986"/>
                    <a:pt x="14923" y="28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8" name="CustomShape 35"/>
          <p:cNvSpPr/>
          <p:nvPr/>
        </p:nvSpPr>
        <p:spPr>
          <a:xfrm>
            <a:off x="5418661" y="3489001"/>
            <a:ext cx="5602375" cy="6545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400" b="1" spc="-1" dirty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Realization of investment </a:t>
            </a:r>
            <a:r>
              <a:rPr lang="en-US" sz="1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policy aimed at updating rolling stock and infrastructure projects using </a:t>
            </a:r>
            <a:r>
              <a:rPr lang="en-US" sz="1400" b="1" spc="-1" dirty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public-private partnership</a:t>
            </a:r>
            <a:endParaRPr lang="uk-UA" sz="1400" b="1" spc="-1" dirty="0">
              <a:solidFill>
                <a:srgbClr val="04617B"/>
              </a:solidFill>
              <a:uFill>
                <a:solidFill>
                  <a:srgbClr val="FFFFFF"/>
                </a:solidFill>
              </a:uFill>
              <a:latin typeface="Arial"/>
              <a:ea typeface="Calibri"/>
            </a:endParaRPr>
          </a:p>
        </p:txBody>
      </p:sp>
      <p:sp>
        <p:nvSpPr>
          <p:cNvPr id="119" name="Line 46"/>
          <p:cNvSpPr/>
          <p:nvPr/>
        </p:nvSpPr>
        <p:spPr>
          <a:xfrm>
            <a:off x="4834460" y="3410851"/>
            <a:ext cx="6198769" cy="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Равнобедренный треугольник 120"/>
          <p:cNvSpPr/>
          <p:nvPr/>
        </p:nvSpPr>
        <p:spPr>
          <a:xfrm rot="5400000">
            <a:off x="1719236" y="2764077"/>
            <a:ext cx="2018050" cy="609701"/>
          </a:xfrm>
          <a:prstGeom prst="triangle">
            <a:avLst/>
          </a:prstGeom>
          <a:solidFill>
            <a:srgbClr val="45A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endParaRPr lang="ru-RU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2" name="CustomShape 38"/>
          <p:cNvSpPr/>
          <p:nvPr/>
        </p:nvSpPr>
        <p:spPr>
          <a:xfrm>
            <a:off x="5344783" y="2147262"/>
            <a:ext cx="5456395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Building and developing an effective </a:t>
            </a:r>
            <a:r>
              <a:rPr lang="en-US" sz="1400" b="1" spc="-1" dirty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corporate governance </a:t>
            </a:r>
            <a:r>
              <a:rPr lang="en-US" sz="1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system based on openness, transparency and accountability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7" name="Группа 122"/>
          <p:cNvGrpSpPr/>
          <p:nvPr/>
        </p:nvGrpSpPr>
        <p:grpSpPr>
          <a:xfrm>
            <a:off x="4632737" y="2147262"/>
            <a:ext cx="481680" cy="481680"/>
            <a:chOff x="3071749" y="5262749"/>
            <a:chExt cx="481680" cy="481680"/>
          </a:xfrm>
        </p:grpSpPr>
        <p:sp>
          <p:nvSpPr>
            <p:cNvPr id="124" name="CustomShape 14"/>
            <p:cNvSpPr/>
            <p:nvPr/>
          </p:nvSpPr>
          <p:spPr>
            <a:xfrm>
              <a:off x="3071749" y="5262749"/>
              <a:ext cx="481680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5" name="CustomShape 15"/>
            <p:cNvSpPr/>
            <p:nvPr/>
          </p:nvSpPr>
          <p:spPr>
            <a:xfrm>
              <a:off x="3303589" y="5664509"/>
              <a:ext cx="79560" cy="23760"/>
            </a:xfrm>
            <a:custGeom>
              <a:avLst/>
              <a:gdLst/>
              <a:ahLst/>
              <a:cxnLst/>
              <a:rect l="l" t="t" r="r" b="b"/>
              <a:pathLst>
                <a:path w="139" h="43">
                  <a:moveTo>
                    <a:pt x="0" y="43"/>
                  </a:moveTo>
                  <a:lnTo>
                    <a:pt x="139" y="12"/>
                  </a:lnTo>
                  <a:lnTo>
                    <a:pt x="139" y="0"/>
                  </a:lnTo>
                  <a:lnTo>
                    <a:pt x="0" y="2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" name="CustomShape 16"/>
            <p:cNvSpPr/>
            <p:nvPr/>
          </p:nvSpPr>
          <p:spPr>
            <a:xfrm>
              <a:off x="3303589" y="5435549"/>
              <a:ext cx="79560" cy="11160"/>
            </a:xfrm>
            <a:custGeom>
              <a:avLst/>
              <a:gdLst/>
              <a:ahLst/>
              <a:cxnLst/>
              <a:rect l="l" t="t" r="r" b="b"/>
              <a:pathLst>
                <a:path w="139" h="21">
                  <a:moveTo>
                    <a:pt x="0" y="0"/>
                  </a:moveTo>
                  <a:lnTo>
                    <a:pt x="0" y="9"/>
                  </a:lnTo>
                  <a:lnTo>
                    <a:pt x="139" y="21"/>
                  </a:lnTo>
                  <a:lnTo>
                    <a:pt x="13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" name="CustomShape 17"/>
            <p:cNvSpPr/>
            <p:nvPr/>
          </p:nvSpPr>
          <p:spPr>
            <a:xfrm>
              <a:off x="3303589" y="5444909"/>
              <a:ext cx="76680" cy="228600"/>
            </a:xfrm>
            <a:custGeom>
              <a:avLst/>
              <a:gdLst/>
              <a:ahLst/>
              <a:cxnLst/>
              <a:rect l="l" t="t" r="r" b="b"/>
              <a:pathLst>
                <a:path w="134" h="395">
                  <a:moveTo>
                    <a:pt x="0" y="0"/>
                  </a:moveTo>
                  <a:lnTo>
                    <a:pt x="0" y="395"/>
                  </a:lnTo>
                  <a:lnTo>
                    <a:pt x="134" y="371"/>
                  </a:lnTo>
                  <a:lnTo>
                    <a:pt x="134" y="12"/>
                  </a:lnTo>
                  <a:lnTo>
                    <a:pt x="0" y="0"/>
                  </a:lnTo>
                  <a:close/>
                  <a:moveTo>
                    <a:pt x="33" y="378"/>
                  </a:moveTo>
                  <a:lnTo>
                    <a:pt x="14" y="383"/>
                  </a:lnTo>
                  <a:lnTo>
                    <a:pt x="14" y="362"/>
                  </a:lnTo>
                  <a:lnTo>
                    <a:pt x="33" y="359"/>
                  </a:lnTo>
                  <a:lnTo>
                    <a:pt x="33" y="378"/>
                  </a:lnTo>
                  <a:close/>
                  <a:moveTo>
                    <a:pt x="33" y="352"/>
                  </a:moveTo>
                  <a:lnTo>
                    <a:pt x="14" y="355"/>
                  </a:lnTo>
                  <a:lnTo>
                    <a:pt x="14" y="336"/>
                  </a:lnTo>
                  <a:lnTo>
                    <a:pt x="33" y="333"/>
                  </a:lnTo>
                  <a:lnTo>
                    <a:pt x="33" y="352"/>
                  </a:lnTo>
                  <a:close/>
                  <a:moveTo>
                    <a:pt x="33" y="326"/>
                  </a:moveTo>
                  <a:lnTo>
                    <a:pt x="14" y="329"/>
                  </a:lnTo>
                  <a:lnTo>
                    <a:pt x="14" y="307"/>
                  </a:lnTo>
                  <a:lnTo>
                    <a:pt x="33" y="307"/>
                  </a:lnTo>
                  <a:lnTo>
                    <a:pt x="33" y="326"/>
                  </a:lnTo>
                  <a:close/>
                  <a:moveTo>
                    <a:pt x="33" y="298"/>
                  </a:moveTo>
                  <a:lnTo>
                    <a:pt x="14" y="300"/>
                  </a:lnTo>
                  <a:lnTo>
                    <a:pt x="14" y="281"/>
                  </a:lnTo>
                  <a:lnTo>
                    <a:pt x="33" y="279"/>
                  </a:lnTo>
                  <a:lnTo>
                    <a:pt x="33" y="298"/>
                  </a:lnTo>
                  <a:close/>
                  <a:moveTo>
                    <a:pt x="33" y="272"/>
                  </a:moveTo>
                  <a:lnTo>
                    <a:pt x="14" y="274"/>
                  </a:lnTo>
                  <a:lnTo>
                    <a:pt x="14" y="255"/>
                  </a:lnTo>
                  <a:lnTo>
                    <a:pt x="33" y="253"/>
                  </a:lnTo>
                  <a:lnTo>
                    <a:pt x="33" y="272"/>
                  </a:lnTo>
                  <a:close/>
                  <a:moveTo>
                    <a:pt x="33" y="246"/>
                  </a:moveTo>
                  <a:lnTo>
                    <a:pt x="14" y="246"/>
                  </a:lnTo>
                  <a:lnTo>
                    <a:pt x="14" y="227"/>
                  </a:lnTo>
                  <a:lnTo>
                    <a:pt x="33" y="227"/>
                  </a:lnTo>
                  <a:lnTo>
                    <a:pt x="33" y="246"/>
                  </a:lnTo>
                  <a:close/>
                  <a:moveTo>
                    <a:pt x="33" y="220"/>
                  </a:moveTo>
                  <a:lnTo>
                    <a:pt x="14" y="220"/>
                  </a:lnTo>
                  <a:lnTo>
                    <a:pt x="14" y="201"/>
                  </a:lnTo>
                  <a:lnTo>
                    <a:pt x="33" y="199"/>
                  </a:lnTo>
                  <a:lnTo>
                    <a:pt x="33" y="220"/>
                  </a:lnTo>
                  <a:close/>
                  <a:moveTo>
                    <a:pt x="33" y="192"/>
                  </a:moveTo>
                  <a:lnTo>
                    <a:pt x="14" y="194"/>
                  </a:lnTo>
                  <a:lnTo>
                    <a:pt x="14" y="173"/>
                  </a:lnTo>
                  <a:lnTo>
                    <a:pt x="33" y="173"/>
                  </a:lnTo>
                  <a:lnTo>
                    <a:pt x="33" y="192"/>
                  </a:lnTo>
                  <a:close/>
                  <a:moveTo>
                    <a:pt x="33" y="166"/>
                  </a:moveTo>
                  <a:lnTo>
                    <a:pt x="14" y="166"/>
                  </a:lnTo>
                  <a:lnTo>
                    <a:pt x="14" y="147"/>
                  </a:lnTo>
                  <a:lnTo>
                    <a:pt x="33" y="147"/>
                  </a:lnTo>
                  <a:lnTo>
                    <a:pt x="33" y="166"/>
                  </a:lnTo>
                  <a:close/>
                  <a:moveTo>
                    <a:pt x="33" y="140"/>
                  </a:moveTo>
                  <a:lnTo>
                    <a:pt x="14" y="140"/>
                  </a:lnTo>
                  <a:lnTo>
                    <a:pt x="14" y="121"/>
                  </a:lnTo>
                  <a:lnTo>
                    <a:pt x="33" y="121"/>
                  </a:lnTo>
                  <a:lnTo>
                    <a:pt x="33" y="140"/>
                  </a:lnTo>
                  <a:close/>
                  <a:moveTo>
                    <a:pt x="33" y="111"/>
                  </a:moveTo>
                  <a:lnTo>
                    <a:pt x="14" y="111"/>
                  </a:lnTo>
                  <a:lnTo>
                    <a:pt x="14" y="92"/>
                  </a:lnTo>
                  <a:lnTo>
                    <a:pt x="33" y="92"/>
                  </a:lnTo>
                  <a:lnTo>
                    <a:pt x="33" y="111"/>
                  </a:lnTo>
                  <a:close/>
                  <a:moveTo>
                    <a:pt x="33" y="85"/>
                  </a:moveTo>
                  <a:lnTo>
                    <a:pt x="14" y="85"/>
                  </a:lnTo>
                  <a:lnTo>
                    <a:pt x="14" y="66"/>
                  </a:lnTo>
                  <a:lnTo>
                    <a:pt x="33" y="66"/>
                  </a:lnTo>
                  <a:lnTo>
                    <a:pt x="33" y="85"/>
                  </a:lnTo>
                  <a:close/>
                  <a:moveTo>
                    <a:pt x="33" y="59"/>
                  </a:moveTo>
                  <a:lnTo>
                    <a:pt x="14" y="59"/>
                  </a:lnTo>
                  <a:lnTo>
                    <a:pt x="14" y="38"/>
                  </a:lnTo>
                  <a:lnTo>
                    <a:pt x="33" y="40"/>
                  </a:lnTo>
                  <a:lnTo>
                    <a:pt x="33" y="59"/>
                  </a:lnTo>
                  <a:close/>
                  <a:moveTo>
                    <a:pt x="33" y="33"/>
                  </a:moveTo>
                  <a:lnTo>
                    <a:pt x="14" y="31"/>
                  </a:lnTo>
                  <a:lnTo>
                    <a:pt x="14" y="12"/>
                  </a:lnTo>
                  <a:lnTo>
                    <a:pt x="33" y="14"/>
                  </a:lnTo>
                  <a:lnTo>
                    <a:pt x="33" y="33"/>
                  </a:lnTo>
                  <a:close/>
                  <a:moveTo>
                    <a:pt x="59" y="373"/>
                  </a:moveTo>
                  <a:lnTo>
                    <a:pt x="42" y="376"/>
                  </a:lnTo>
                  <a:lnTo>
                    <a:pt x="40" y="378"/>
                  </a:lnTo>
                  <a:lnTo>
                    <a:pt x="40" y="359"/>
                  </a:lnTo>
                  <a:lnTo>
                    <a:pt x="59" y="355"/>
                  </a:lnTo>
                  <a:lnTo>
                    <a:pt x="59" y="373"/>
                  </a:lnTo>
                  <a:close/>
                  <a:moveTo>
                    <a:pt x="59" y="347"/>
                  </a:moveTo>
                  <a:lnTo>
                    <a:pt x="40" y="350"/>
                  </a:lnTo>
                  <a:lnTo>
                    <a:pt x="40" y="331"/>
                  </a:lnTo>
                  <a:lnTo>
                    <a:pt x="59" y="329"/>
                  </a:lnTo>
                  <a:lnTo>
                    <a:pt x="59" y="347"/>
                  </a:lnTo>
                  <a:close/>
                  <a:moveTo>
                    <a:pt x="59" y="321"/>
                  </a:moveTo>
                  <a:lnTo>
                    <a:pt x="40" y="324"/>
                  </a:lnTo>
                  <a:lnTo>
                    <a:pt x="40" y="305"/>
                  </a:lnTo>
                  <a:lnTo>
                    <a:pt x="59" y="303"/>
                  </a:lnTo>
                  <a:lnTo>
                    <a:pt x="59" y="321"/>
                  </a:lnTo>
                  <a:close/>
                  <a:moveTo>
                    <a:pt x="59" y="296"/>
                  </a:moveTo>
                  <a:lnTo>
                    <a:pt x="40" y="298"/>
                  </a:lnTo>
                  <a:lnTo>
                    <a:pt x="40" y="279"/>
                  </a:lnTo>
                  <a:lnTo>
                    <a:pt x="59" y="277"/>
                  </a:lnTo>
                  <a:lnTo>
                    <a:pt x="59" y="296"/>
                  </a:lnTo>
                  <a:close/>
                  <a:moveTo>
                    <a:pt x="59" y="270"/>
                  </a:moveTo>
                  <a:lnTo>
                    <a:pt x="40" y="272"/>
                  </a:lnTo>
                  <a:lnTo>
                    <a:pt x="40" y="253"/>
                  </a:lnTo>
                  <a:lnTo>
                    <a:pt x="59" y="251"/>
                  </a:lnTo>
                  <a:lnTo>
                    <a:pt x="59" y="270"/>
                  </a:lnTo>
                  <a:close/>
                  <a:moveTo>
                    <a:pt x="59" y="244"/>
                  </a:moveTo>
                  <a:lnTo>
                    <a:pt x="40" y="246"/>
                  </a:lnTo>
                  <a:lnTo>
                    <a:pt x="40" y="227"/>
                  </a:lnTo>
                  <a:lnTo>
                    <a:pt x="59" y="225"/>
                  </a:lnTo>
                  <a:lnTo>
                    <a:pt x="59" y="244"/>
                  </a:lnTo>
                  <a:close/>
                  <a:moveTo>
                    <a:pt x="59" y="218"/>
                  </a:moveTo>
                  <a:lnTo>
                    <a:pt x="40" y="218"/>
                  </a:lnTo>
                  <a:lnTo>
                    <a:pt x="40" y="199"/>
                  </a:lnTo>
                  <a:lnTo>
                    <a:pt x="59" y="199"/>
                  </a:lnTo>
                  <a:lnTo>
                    <a:pt x="59" y="218"/>
                  </a:lnTo>
                  <a:close/>
                  <a:moveTo>
                    <a:pt x="59" y="192"/>
                  </a:moveTo>
                  <a:lnTo>
                    <a:pt x="40" y="192"/>
                  </a:lnTo>
                  <a:lnTo>
                    <a:pt x="40" y="173"/>
                  </a:lnTo>
                  <a:lnTo>
                    <a:pt x="59" y="173"/>
                  </a:lnTo>
                  <a:lnTo>
                    <a:pt x="59" y="192"/>
                  </a:lnTo>
                  <a:close/>
                  <a:moveTo>
                    <a:pt x="59" y="166"/>
                  </a:moveTo>
                  <a:lnTo>
                    <a:pt x="40" y="166"/>
                  </a:lnTo>
                  <a:lnTo>
                    <a:pt x="40" y="147"/>
                  </a:lnTo>
                  <a:lnTo>
                    <a:pt x="59" y="147"/>
                  </a:lnTo>
                  <a:lnTo>
                    <a:pt x="59" y="166"/>
                  </a:lnTo>
                  <a:close/>
                  <a:moveTo>
                    <a:pt x="59" y="140"/>
                  </a:moveTo>
                  <a:lnTo>
                    <a:pt x="40" y="140"/>
                  </a:lnTo>
                  <a:lnTo>
                    <a:pt x="40" y="121"/>
                  </a:lnTo>
                  <a:lnTo>
                    <a:pt x="59" y="121"/>
                  </a:lnTo>
                  <a:lnTo>
                    <a:pt x="59" y="140"/>
                  </a:lnTo>
                  <a:close/>
                  <a:moveTo>
                    <a:pt x="59" y="111"/>
                  </a:moveTo>
                  <a:lnTo>
                    <a:pt x="40" y="111"/>
                  </a:lnTo>
                  <a:lnTo>
                    <a:pt x="40" y="92"/>
                  </a:lnTo>
                  <a:lnTo>
                    <a:pt x="59" y="95"/>
                  </a:lnTo>
                  <a:lnTo>
                    <a:pt x="59" y="111"/>
                  </a:lnTo>
                  <a:close/>
                  <a:moveTo>
                    <a:pt x="59" y="85"/>
                  </a:moveTo>
                  <a:lnTo>
                    <a:pt x="40" y="85"/>
                  </a:lnTo>
                  <a:lnTo>
                    <a:pt x="40" y="66"/>
                  </a:lnTo>
                  <a:lnTo>
                    <a:pt x="59" y="69"/>
                  </a:lnTo>
                  <a:lnTo>
                    <a:pt x="59" y="85"/>
                  </a:lnTo>
                  <a:close/>
                  <a:moveTo>
                    <a:pt x="59" y="59"/>
                  </a:moveTo>
                  <a:lnTo>
                    <a:pt x="40" y="59"/>
                  </a:lnTo>
                  <a:lnTo>
                    <a:pt x="40" y="40"/>
                  </a:lnTo>
                  <a:lnTo>
                    <a:pt x="59" y="43"/>
                  </a:lnTo>
                  <a:lnTo>
                    <a:pt x="59" y="59"/>
                  </a:lnTo>
                  <a:close/>
                  <a:moveTo>
                    <a:pt x="59" y="3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9" y="14"/>
                  </a:lnTo>
                  <a:lnTo>
                    <a:pt x="59" y="14"/>
                  </a:lnTo>
                  <a:lnTo>
                    <a:pt x="59" y="33"/>
                  </a:lnTo>
                  <a:close/>
                  <a:moveTo>
                    <a:pt x="80" y="371"/>
                  </a:moveTo>
                  <a:lnTo>
                    <a:pt x="73" y="371"/>
                  </a:lnTo>
                  <a:lnTo>
                    <a:pt x="66" y="373"/>
                  </a:lnTo>
                  <a:lnTo>
                    <a:pt x="66" y="355"/>
                  </a:lnTo>
                  <a:lnTo>
                    <a:pt x="80" y="352"/>
                  </a:lnTo>
                  <a:lnTo>
                    <a:pt x="80" y="371"/>
                  </a:lnTo>
                  <a:close/>
                  <a:moveTo>
                    <a:pt x="80" y="345"/>
                  </a:moveTo>
                  <a:lnTo>
                    <a:pt x="66" y="347"/>
                  </a:lnTo>
                  <a:lnTo>
                    <a:pt x="66" y="329"/>
                  </a:lnTo>
                  <a:lnTo>
                    <a:pt x="80" y="326"/>
                  </a:lnTo>
                  <a:lnTo>
                    <a:pt x="80" y="345"/>
                  </a:lnTo>
                  <a:close/>
                  <a:moveTo>
                    <a:pt x="80" y="319"/>
                  </a:moveTo>
                  <a:lnTo>
                    <a:pt x="66" y="321"/>
                  </a:lnTo>
                  <a:lnTo>
                    <a:pt x="66" y="303"/>
                  </a:lnTo>
                  <a:lnTo>
                    <a:pt x="80" y="300"/>
                  </a:lnTo>
                  <a:lnTo>
                    <a:pt x="80" y="319"/>
                  </a:lnTo>
                  <a:close/>
                  <a:moveTo>
                    <a:pt x="80" y="293"/>
                  </a:moveTo>
                  <a:lnTo>
                    <a:pt x="66" y="296"/>
                  </a:lnTo>
                  <a:lnTo>
                    <a:pt x="66" y="277"/>
                  </a:lnTo>
                  <a:lnTo>
                    <a:pt x="80" y="274"/>
                  </a:lnTo>
                  <a:lnTo>
                    <a:pt x="80" y="293"/>
                  </a:lnTo>
                  <a:close/>
                  <a:moveTo>
                    <a:pt x="80" y="267"/>
                  </a:moveTo>
                  <a:lnTo>
                    <a:pt x="66" y="270"/>
                  </a:lnTo>
                  <a:lnTo>
                    <a:pt x="66" y="251"/>
                  </a:lnTo>
                  <a:lnTo>
                    <a:pt x="80" y="248"/>
                  </a:lnTo>
                  <a:lnTo>
                    <a:pt x="80" y="267"/>
                  </a:lnTo>
                  <a:close/>
                  <a:moveTo>
                    <a:pt x="80" y="241"/>
                  </a:moveTo>
                  <a:lnTo>
                    <a:pt x="66" y="244"/>
                  </a:lnTo>
                  <a:lnTo>
                    <a:pt x="66" y="225"/>
                  </a:lnTo>
                  <a:lnTo>
                    <a:pt x="80" y="222"/>
                  </a:lnTo>
                  <a:lnTo>
                    <a:pt x="80" y="241"/>
                  </a:lnTo>
                  <a:close/>
                  <a:moveTo>
                    <a:pt x="80" y="215"/>
                  </a:moveTo>
                  <a:lnTo>
                    <a:pt x="66" y="218"/>
                  </a:lnTo>
                  <a:lnTo>
                    <a:pt x="66" y="199"/>
                  </a:lnTo>
                  <a:lnTo>
                    <a:pt x="80" y="196"/>
                  </a:lnTo>
                  <a:lnTo>
                    <a:pt x="80" y="215"/>
                  </a:lnTo>
                  <a:close/>
                  <a:moveTo>
                    <a:pt x="80" y="189"/>
                  </a:moveTo>
                  <a:lnTo>
                    <a:pt x="66" y="192"/>
                  </a:lnTo>
                  <a:lnTo>
                    <a:pt x="66" y="173"/>
                  </a:lnTo>
                  <a:lnTo>
                    <a:pt x="80" y="173"/>
                  </a:lnTo>
                  <a:lnTo>
                    <a:pt x="80" y="189"/>
                  </a:lnTo>
                  <a:close/>
                  <a:moveTo>
                    <a:pt x="80" y="163"/>
                  </a:moveTo>
                  <a:lnTo>
                    <a:pt x="66" y="166"/>
                  </a:lnTo>
                  <a:lnTo>
                    <a:pt x="66" y="147"/>
                  </a:lnTo>
                  <a:lnTo>
                    <a:pt x="80" y="147"/>
                  </a:lnTo>
                  <a:lnTo>
                    <a:pt x="80" y="163"/>
                  </a:lnTo>
                  <a:close/>
                  <a:moveTo>
                    <a:pt x="80" y="137"/>
                  </a:moveTo>
                  <a:lnTo>
                    <a:pt x="66" y="140"/>
                  </a:lnTo>
                  <a:lnTo>
                    <a:pt x="66" y="121"/>
                  </a:lnTo>
                  <a:lnTo>
                    <a:pt x="80" y="121"/>
                  </a:lnTo>
                  <a:lnTo>
                    <a:pt x="80" y="137"/>
                  </a:lnTo>
                  <a:close/>
                  <a:moveTo>
                    <a:pt x="80" y="114"/>
                  </a:moveTo>
                  <a:lnTo>
                    <a:pt x="66" y="114"/>
                  </a:lnTo>
                  <a:lnTo>
                    <a:pt x="66" y="95"/>
                  </a:lnTo>
                  <a:lnTo>
                    <a:pt x="80" y="95"/>
                  </a:lnTo>
                  <a:lnTo>
                    <a:pt x="80" y="114"/>
                  </a:lnTo>
                  <a:close/>
                  <a:moveTo>
                    <a:pt x="80" y="88"/>
                  </a:moveTo>
                  <a:lnTo>
                    <a:pt x="66" y="88"/>
                  </a:lnTo>
                  <a:lnTo>
                    <a:pt x="66" y="69"/>
                  </a:lnTo>
                  <a:lnTo>
                    <a:pt x="80" y="69"/>
                  </a:lnTo>
                  <a:lnTo>
                    <a:pt x="80" y="88"/>
                  </a:lnTo>
                  <a:close/>
                  <a:moveTo>
                    <a:pt x="80" y="62"/>
                  </a:moveTo>
                  <a:lnTo>
                    <a:pt x="66" y="59"/>
                  </a:lnTo>
                  <a:lnTo>
                    <a:pt x="66" y="43"/>
                  </a:lnTo>
                  <a:lnTo>
                    <a:pt x="80" y="43"/>
                  </a:lnTo>
                  <a:lnTo>
                    <a:pt x="80" y="62"/>
                  </a:lnTo>
                  <a:close/>
                  <a:moveTo>
                    <a:pt x="80" y="36"/>
                  </a:moveTo>
                  <a:lnTo>
                    <a:pt x="66" y="33"/>
                  </a:lnTo>
                  <a:lnTo>
                    <a:pt x="66" y="17"/>
                  </a:lnTo>
                  <a:lnTo>
                    <a:pt x="70" y="17"/>
                  </a:lnTo>
                  <a:lnTo>
                    <a:pt x="80" y="17"/>
                  </a:lnTo>
                  <a:lnTo>
                    <a:pt x="80" y="36"/>
                  </a:lnTo>
                  <a:close/>
                  <a:moveTo>
                    <a:pt x="101" y="366"/>
                  </a:moveTo>
                  <a:lnTo>
                    <a:pt x="96" y="366"/>
                  </a:lnTo>
                  <a:lnTo>
                    <a:pt x="89" y="369"/>
                  </a:lnTo>
                  <a:lnTo>
                    <a:pt x="89" y="350"/>
                  </a:lnTo>
                  <a:lnTo>
                    <a:pt x="101" y="347"/>
                  </a:lnTo>
                  <a:lnTo>
                    <a:pt x="101" y="366"/>
                  </a:lnTo>
                  <a:close/>
                  <a:moveTo>
                    <a:pt x="101" y="340"/>
                  </a:moveTo>
                  <a:lnTo>
                    <a:pt x="89" y="343"/>
                  </a:lnTo>
                  <a:lnTo>
                    <a:pt x="89" y="324"/>
                  </a:lnTo>
                  <a:lnTo>
                    <a:pt x="101" y="324"/>
                  </a:lnTo>
                  <a:lnTo>
                    <a:pt x="101" y="340"/>
                  </a:lnTo>
                  <a:close/>
                  <a:moveTo>
                    <a:pt x="101" y="314"/>
                  </a:moveTo>
                  <a:lnTo>
                    <a:pt x="89" y="317"/>
                  </a:lnTo>
                  <a:lnTo>
                    <a:pt x="89" y="300"/>
                  </a:lnTo>
                  <a:lnTo>
                    <a:pt x="101" y="298"/>
                  </a:lnTo>
                  <a:lnTo>
                    <a:pt x="101" y="314"/>
                  </a:lnTo>
                  <a:close/>
                  <a:moveTo>
                    <a:pt x="101" y="291"/>
                  </a:moveTo>
                  <a:lnTo>
                    <a:pt x="89" y="291"/>
                  </a:lnTo>
                  <a:lnTo>
                    <a:pt x="89" y="274"/>
                  </a:lnTo>
                  <a:lnTo>
                    <a:pt x="101" y="272"/>
                  </a:lnTo>
                  <a:lnTo>
                    <a:pt x="101" y="291"/>
                  </a:lnTo>
                  <a:close/>
                  <a:moveTo>
                    <a:pt x="101" y="265"/>
                  </a:moveTo>
                  <a:lnTo>
                    <a:pt x="89" y="267"/>
                  </a:lnTo>
                  <a:lnTo>
                    <a:pt x="89" y="248"/>
                  </a:lnTo>
                  <a:lnTo>
                    <a:pt x="101" y="246"/>
                  </a:lnTo>
                  <a:lnTo>
                    <a:pt x="101" y="265"/>
                  </a:lnTo>
                  <a:close/>
                  <a:moveTo>
                    <a:pt x="101" y="239"/>
                  </a:moveTo>
                  <a:lnTo>
                    <a:pt x="89" y="241"/>
                  </a:lnTo>
                  <a:lnTo>
                    <a:pt x="89" y="222"/>
                  </a:lnTo>
                  <a:lnTo>
                    <a:pt x="101" y="222"/>
                  </a:lnTo>
                  <a:lnTo>
                    <a:pt x="101" y="239"/>
                  </a:lnTo>
                  <a:close/>
                  <a:moveTo>
                    <a:pt x="101" y="215"/>
                  </a:moveTo>
                  <a:lnTo>
                    <a:pt x="89" y="215"/>
                  </a:lnTo>
                  <a:lnTo>
                    <a:pt x="89" y="196"/>
                  </a:lnTo>
                  <a:lnTo>
                    <a:pt x="101" y="196"/>
                  </a:lnTo>
                  <a:lnTo>
                    <a:pt x="101" y="215"/>
                  </a:lnTo>
                  <a:close/>
                  <a:moveTo>
                    <a:pt x="101" y="189"/>
                  </a:moveTo>
                  <a:lnTo>
                    <a:pt x="89" y="189"/>
                  </a:lnTo>
                  <a:lnTo>
                    <a:pt x="89" y="170"/>
                  </a:lnTo>
                  <a:lnTo>
                    <a:pt x="101" y="170"/>
                  </a:lnTo>
                  <a:lnTo>
                    <a:pt x="101" y="189"/>
                  </a:lnTo>
                  <a:close/>
                  <a:moveTo>
                    <a:pt x="101" y="163"/>
                  </a:moveTo>
                  <a:lnTo>
                    <a:pt x="89" y="163"/>
                  </a:lnTo>
                  <a:lnTo>
                    <a:pt x="89" y="147"/>
                  </a:lnTo>
                  <a:lnTo>
                    <a:pt x="101" y="147"/>
                  </a:lnTo>
                  <a:lnTo>
                    <a:pt x="101" y="163"/>
                  </a:lnTo>
                  <a:close/>
                  <a:moveTo>
                    <a:pt x="101" y="137"/>
                  </a:moveTo>
                  <a:lnTo>
                    <a:pt x="89" y="137"/>
                  </a:lnTo>
                  <a:lnTo>
                    <a:pt x="89" y="121"/>
                  </a:lnTo>
                  <a:lnTo>
                    <a:pt x="101" y="121"/>
                  </a:lnTo>
                  <a:lnTo>
                    <a:pt x="101" y="137"/>
                  </a:lnTo>
                  <a:close/>
                  <a:moveTo>
                    <a:pt x="101" y="114"/>
                  </a:moveTo>
                  <a:lnTo>
                    <a:pt x="89" y="114"/>
                  </a:lnTo>
                  <a:lnTo>
                    <a:pt x="89" y="95"/>
                  </a:lnTo>
                  <a:lnTo>
                    <a:pt x="101" y="95"/>
                  </a:lnTo>
                  <a:lnTo>
                    <a:pt x="101" y="114"/>
                  </a:lnTo>
                  <a:close/>
                  <a:moveTo>
                    <a:pt x="101" y="88"/>
                  </a:moveTo>
                  <a:lnTo>
                    <a:pt x="89" y="88"/>
                  </a:lnTo>
                  <a:lnTo>
                    <a:pt x="89" y="69"/>
                  </a:lnTo>
                  <a:lnTo>
                    <a:pt x="101" y="69"/>
                  </a:lnTo>
                  <a:lnTo>
                    <a:pt x="101" y="88"/>
                  </a:lnTo>
                  <a:close/>
                  <a:moveTo>
                    <a:pt x="101" y="62"/>
                  </a:moveTo>
                  <a:lnTo>
                    <a:pt x="89" y="62"/>
                  </a:lnTo>
                  <a:lnTo>
                    <a:pt x="89" y="43"/>
                  </a:lnTo>
                  <a:lnTo>
                    <a:pt x="101" y="45"/>
                  </a:lnTo>
                  <a:lnTo>
                    <a:pt x="101" y="62"/>
                  </a:lnTo>
                  <a:close/>
                  <a:moveTo>
                    <a:pt x="101" y="36"/>
                  </a:moveTo>
                  <a:lnTo>
                    <a:pt x="89" y="36"/>
                  </a:lnTo>
                  <a:lnTo>
                    <a:pt x="89" y="17"/>
                  </a:lnTo>
                  <a:lnTo>
                    <a:pt x="101" y="19"/>
                  </a:lnTo>
                  <a:lnTo>
                    <a:pt x="101" y="36"/>
                  </a:lnTo>
                  <a:close/>
                  <a:moveTo>
                    <a:pt x="122" y="362"/>
                  </a:moveTo>
                  <a:lnTo>
                    <a:pt x="108" y="364"/>
                  </a:lnTo>
                  <a:lnTo>
                    <a:pt x="108" y="347"/>
                  </a:lnTo>
                  <a:lnTo>
                    <a:pt x="122" y="345"/>
                  </a:lnTo>
                  <a:lnTo>
                    <a:pt x="122" y="362"/>
                  </a:lnTo>
                  <a:close/>
                  <a:moveTo>
                    <a:pt x="122" y="338"/>
                  </a:moveTo>
                  <a:lnTo>
                    <a:pt x="108" y="340"/>
                  </a:lnTo>
                  <a:lnTo>
                    <a:pt x="108" y="321"/>
                  </a:lnTo>
                  <a:lnTo>
                    <a:pt x="122" y="319"/>
                  </a:lnTo>
                  <a:lnTo>
                    <a:pt x="122" y="338"/>
                  </a:lnTo>
                  <a:close/>
                  <a:moveTo>
                    <a:pt x="122" y="312"/>
                  </a:moveTo>
                  <a:lnTo>
                    <a:pt x="108" y="314"/>
                  </a:lnTo>
                  <a:lnTo>
                    <a:pt x="108" y="298"/>
                  </a:lnTo>
                  <a:lnTo>
                    <a:pt x="122" y="296"/>
                  </a:lnTo>
                  <a:lnTo>
                    <a:pt x="122" y="312"/>
                  </a:lnTo>
                  <a:close/>
                  <a:moveTo>
                    <a:pt x="122" y="288"/>
                  </a:moveTo>
                  <a:lnTo>
                    <a:pt x="108" y="288"/>
                  </a:lnTo>
                  <a:lnTo>
                    <a:pt x="108" y="272"/>
                  </a:lnTo>
                  <a:lnTo>
                    <a:pt x="122" y="270"/>
                  </a:lnTo>
                  <a:lnTo>
                    <a:pt x="122" y="288"/>
                  </a:lnTo>
                  <a:close/>
                  <a:moveTo>
                    <a:pt x="122" y="262"/>
                  </a:moveTo>
                  <a:lnTo>
                    <a:pt x="108" y="265"/>
                  </a:lnTo>
                  <a:lnTo>
                    <a:pt x="108" y="246"/>
                  </a:lnTo>
                  <a:lnTo>
                    <a:pt x="122" y="246"/>
                  </a:lnTo>
                  <a:lnTo>
                    <a:pt x="122" y="262"/>
                  </a:lnTo>
                  <a:close/>
                  <a:moveTo>
                    <a:pt x="122" y="239"/>
                  </a:moveTo>
                  <a:lnTo>
                    <a:pt x="108" y="239"/>
                  </a:lnTo>
                  <a:lnTo>
                    <a:pt x="108" y="222"/>
                  </a:lnTo>
                  <a:lnTo>
                    <a:pt x="122" y="220"/>
                  </a:lnTo>
                  <a:lnTo>
                    <a:pt x="122" y="239"/>
                  </a:lnTo>
                  <a:close/>
                  <a:moveTo>
                    <a:pt x="122" y="213"/>
                  </a:moveTo>
                  <a:lnTo>
                    <a:pt x="108" y="213"/>
                  </a:lnTo>
                  <a:lnTo>
                    <a:pt x="108" y="196"/>
                  </a:lnTo>
                  <a:lnTo>
                    <a:pt x="122" y="196"/>
                  </a:lnTo>
                  <a:lnTo>
                    <a:pt x="122" y="213"/>
                  </a:lnTo>
                  <a:close/>
                  <a:moveTo>
                    <a:pt x="122" y="187"/>
                  </a:moveTo>
                  <a:lnTo>
                    <a:pt x="108" y="189"/>
                  </a:lnTo>
                  <a:lnTo>
                    <a:pt x="108" y="170"/>
                  </a:lnTo>
                  <a:lnTo>
                    <a:pt x="122" y="170"/>
                  </a:lnTo>
                  <a:lnTo>
                    <a:pt x="122" y="187"/>
                  </a:lnTo>
                  <a:close/>
                  <a:moveTo>
                    <a:pt x="122" y="163"/>
                  </a:moveTo>
                  <a:lnTo>
                    <a:pt x="108" y="163"/>
                  </a:lnTo>
                  <a:lnTo>
                    <a:pt x="108" y="147"/>
                  </a:lnTo>
                  <a:lnTo>
                    <a:pt x="122" y="144"/>
                  </a:lnTo>
                  <a:lnTo>
                    <a:pt x="122" y="163"/>
                  </a:lnTo>
                  <a:close/>
                  <a:moveTo>
                    <a:pt x="122" y="137"/>
                  </a:moveTo>
                  <a:lnTo>
                    <a:pt x="108" y="137"/>
                  </a:lnTo>
                  <a:lnTo>
                    <a:pt x="108" y="121"/>
                  </a:lnTo>
                  <a:lnTo>
                    <a:pt x="122" y="121"/>
                  </a:lnTo>
                  <a:lnTo>
                    <a:pt x="122" y="137"/>
                  </a:lnTo>
                  <a:close/>
                  <a:moveTo>
                    <a:pt x="122" y="114"/>
                  </a:moveTo>
                  <a:lnTo>
                    <a:pt x="108" y="114"/>
                  </a:lnTo>
                  <a:lnTo>
                    <a:pt x="108" y="95"/>
                  </a:lnTo>
                  <a:lnTo>
                    <a:pt x="122" y="95"/>
                  </a:lnTo>
                  <a:lnTo>
                    <a:pt x="122" y="114"/>
                  </a:lnTo>
                  <a:close/>
                  <a:moveTo>
                    <a:pt x="122" y="88"/>
                  </a:moveTo>
                  <a:lnTo>
                    <a:pt x="108" y="88"/>
                  </a:lnTo>
                  <a:lnTo>
                    <a:pt x="108" y="69"/>
                  </a:lnTo>
                  <a:lnTo>
                    <a:pt x="122" y="71"/>
                  </a:lnTo>
                  <a:lnTo>
                    <a:pt x="122" y="88"/>
                  </a:lnTo>
                  <a:close/>
                  <a:moveTo>
                    <a:pt x="122" y="64"/>
                  </a:moveTo>
                  <a:lnTo>
                    <a:pt x="108" y="62"/>
                  </a:lnTo>
                  <a:lnTo>
                    <a:pt x="108" y="45"/>
                  </a:lnTo>
                  <a:lnTo>
                    <a:pt x="122" y="45"/>
                  </a:lnTo>
                  <a:lnTo>
                    <a:pt x="122" y="64"/>
                  </a:lnTo>
                  <a:close/>
                  <a:moveTo>
                    <a:pt x="122" y="38"/>
                  </a:moveTo>
                  <a:lnTo>
                    <a:pt x="108" y="38"/>
                  </a:lnTo>
                  <a:lnTo>
                    <a:pt x="108" y="19"/>
                  </a:lnTo>
                  <a:lnTo>
                    <a:pt x="122" y="21"/>
                  </a:lnTo>
                  <a:lnTo>
                    <a:pt x="122" y="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" name="CustomShape 18"/>
            <p:cNvSpPr/>
            <p:nvPr/>
          </p:nvSpPr>
          <p:spPr>
            <a:xfrm>
              <a:off x="3247069" y="5659469"/>
              <a:ext cx="49320" cy="29160"/>
            </a:xfrm>
            <a:custGeom>
              <a:avLst/>
              <a:gdLst/>
              <a:ahLst/>
              <a:cxnLst/>
              <a:rect l="l" t="t" r="r" b="b"/>
              <a:pathLst>
                <a:path w="87" h="52">
                  <a:moveTo>
                    <a:pt x="0" y="14"/>
                  </a:moveTo>
                  <a:lnTo>
                    <a:pt x="87" y="52"/>
                  </a:lnTo>
                  <a:lnTo>
                    <a:pt x="87" y="33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" name="CustomShape 19"/>
            <p:cNvSpPr/>
            <p:nvPr/>
          </p:nvSpPr>
          <p:spPr>
            <a:xfrm>
              <a:off x="3248149" y="5444909"/>
              <a:ext cx="48240" cy="228600"/>
            </a:xfrm>
            <a:custGeom>
              <a:avLst/>
              <a:gdLst/>
              <a:ahLst/>
              <a:cxnLst/>
              <a:rect l="l" t="t" r="r" b="b"/>
              <a:pathLst>
                <a:path w="85" h="395">
                  <a:moveTo>
                    <a:pt x="0" y="362"/>
                  </a:moveTo>
                  <a:lnTo>
                    <a:pt x="85" y="395"/>
                  </a:lnTo>
                  <a:lnTo>
                    <a:pt x="85" y="0"/>
                  </a:lnTo>
                  <a:lnTo>
                    <a:pt x="0" y="14"/>
                  </a:lnTo>
                  <a:lnTo>
                    <a:pt x="0" y="362"/>
                  </a:lnTo>
                  <a:close/>
                  <a:moveTo>
                    <a:pt x="59" y="17"/>
                  </a:moveTo>
                  <a:lnTo>
                    <a:pt x="73" y="14"/>
                  </a:lnTo>
                  <a:lnTo>
                    <a:pt x="73" y="33"/>
                  </a:lnTo>
                  <a:lnTo>
                    <a:pt x="59" y="36"/>
                  </a:lnTo>
                  <a:lnTo>
                    <a:pt x="59" y="17"/>
                  </a:lnTo>
                  <a:close/>
                  <a:moveTo>
                    <a:pt x="59" y="43"/>
                  </a:moveTo>
                  <a:lnTo>
                    <a:pt x="73" y="40"/>
                  </a:lnTo>
                  <a:lnTo>
                    <a:pt x="73" y="59"/>
                  </a:lnTo>
                  <a:lnTo>
                    <a:pt x="59" y="62"/>
                  </a:lnTo>
                  <a:lnTo>
                    <a:pt x="59" y="43"/>
                  </a:lnTo>
                  <a:close/>
                  <a:moveTo>
                    <a:pt x="59" y="69"/>
                  </a:moveTo>
                  <a:lnTo>
                    <a:pt x="73" y="69"/>
                  </a:lnTo>
                  <a:lnTo>
                    <a:pt x="73" y="85"/>
                  </a:lnTo>
                  <a:lnTo>
                    <a:pt x="59" y="88"/>
                  </a:lnTo>
                  <a:lnTo>
                    <a:pt x="59" y="69"/>
                  </a:lnTo>
                  <a:close/>
                  <a:moveTo>
                    <a:pt x="59" y="95"/>
                  </a:moveTo>
                  <a:lnTo>
                    <a:pt x="73" y="95"/>
                  </a:lnTo>
                  <a:lnTo>
                    <a:pt x="73" y="114"/>
                  </a:lnTo>
                  <a:lnTo>
                    <a:pt x="59" y="114"/>
                  </a:lnTo>
                  <a:lnTo>
                    <a:pt x="59" y="95"/>
                  </a:lnTo>
                  <a:close/>
                  <a:moveTo>
                    <a:pt x="59" y="121"/>
                  </a:moveTo>
                  <a:lnTo>
                    <a:pt x="73" y="121"/>
                  </a:lnTo>
                  <a:lnTo>
                    <a:pt x="73" y="140"/>
                  </a:lnTo>
                  <a:lnTo>
                    <a:pt x="59" y="140"/>
                  </a:lnTo>
                  <a:lnTo>
                    <a:pt x="59" y="121"/>
                  </a:lnTo>
                  <a:close/>
                  <a:moveTo>
                    <a:pt x="59" y="147"/>
                  </a:moveTo>
                  <a:lnTo>
                    <a:pt x="73" y="147"/>
                  </a:lnTo>
                  <a:lnTo>
                    <a:pt x="73" y="166"/>
                  </a:lnTo>
                  <a:lnTo>
                    <a:pt x="59" y="166"/>
                  </a:lnTo>
                  <a:lnTo>
                    <a:pt x="59" y="147"/>
                  </a:lnTo>
                  <a:close/>
                  <a:moveTo>
                    <a:pt x="59" y="173"/>
                  </a:moveTo>
                  <a:lnTo>
                    <a:pt x="73" y="175"/>
                  </a:lnTo>
                  <a:lnTo>
                    <a:pt x="73" y="192"/>
                  </a:lnTo>
                  <a:lnTo>
                    <a:pt x="59" y="192"/>
                  </a:lnTo>
                  <a:lnTo>
                    <a:pt x="59" y="173"/>
                  </a:lnTo>
                  <a:close/>
                  <a:moveTo>
                    <a:pt x="59" y="199"/>
                  </a:moveTo>
                  <a:lnTo>
                    <a:pt x="73" y="201"/>
                  </a:lnTo>
                  <a:lnTo>
                    <a:pt x="73" y="220"/>
                  </a:lnTo>
                  <a:lnTo>
                    <a:pt x="59" y="218"/>
                  </a:lnTo>
                  <a:lnTo>
                    <a:pt x="59" y="199"/>
                  </a:lnTo>
                  <a:close/>
                  <a:moveTo>
                    <a:pt x="59" y="225"/>
                  </a:moveTo>
                  <a:lnTo>
                    <a:pt x="73" y="227"/>
                  </a:lnTo>
                  <a:lnTo>
                    <a:pt x="73" y="246"/>
                  </a:lnTo>
                  <a:lnTo>
                    <a:pt x="59" y="244"/>
                  </a:lnTo>
                  <a:lnTo>
                    <a:pt x="59" y="225"/>
                  </a:lnTo>
                  <a:close/>
                  <a:moveTo>
                    <a:pt x="59" y="251"/>
                  </a:moveTo>
                  <a:lnTo>
                    <a:pt x="73" y="253"/>
                  </a:lnTo>
                  <a:lnTo>
                    <a:pt x="73" y="272"/>
                  </a:lnTo>
                  <a:lnTo>
                    <a:pt x="59" y="270"/>
                  </a:lnTo>
                  <a:lnTo>
                    <a:pt x="59" y="251"/>
                  </a:lnTo>
                  <a:close/>
                  <a:moveTo>
                    <a:pt x="59" y="277"/>
                  </a:moveTo>
                  <a:lnTo>
                    <a:pt x="73" y="281"/>
                  </a:lnTo>
                  <a:lnTo>
                    <a:pt x="73" y="298"/>
                  </a:lnTo>
                  <a:lnTo>
                    <a:pt x="59" y="296"/>
                  </a:lnTo>
                  <a:lnTo>
                    <a:pt x="59" y="277"/>
                  </a:lnTo>
                  <a:close/>
                  <a:moveTo>
                    <a:pt x="59" y="303"/>
                  </a:moveTo>
                  <a:lnTo>
                    <a:pt x="73" y="307"/>
                  </a:lnTo>
                  <a:lnTo>
                    <a:pt x="73" y="324"/>
                  </a:lnTo>
                  <a:lnTo>
                    <a:pt x="59" y="321"/>
                  </a:lnTo>
                  <a:lnTo>
                    <a:pt x="59" y="303"/>
                  </a:lnTo>
                  <a:close/>
                  <a:moveTo>
                    <a:pt x="59" y="331"/>
                  </a:moveTo>
                  <a:lnTo>
                    <a:pt x="73" y="333"/>
                  </a:lnTo>
                  <a:lnTo>
                    <a:pt x="73" y="352"/>
                  </a:lnTo>
                  <a:lnTo>
                    <a:pt x="59" y="347"/>
                  </a:lnTo>
                  <a:lnTo>
                    <a:pt x="59" y="331"/>
                  </a:lnTo>
                  <a:close/>
                  <a:moveTo>
                    <a:pt x="59" y="357"/>
                  </a:moveTo>
                  <a:lnTo>
                    <a:pt x="73" y="359"/>
                  </a:lnTo>
                  <a:lnTo>
                    <a:pt x="73" y="378"/>
                  </a:lnTo>
                  <a:lnTo>
                    <a:pt x="59" y="373"/>
                  </a:lnTo>
                  <a:lnTo>
                    <a:pt x="59" y="357"/>
                  </a:lnTo>
                  <a:close/>
                  <a:moveTo>
                    <a:pt x="45" y="19"/>
                  </a:moveTo>
                  <a:lnTo>
                    <a:pt x="54" y="17"/>
                  </a:lnTo>
                  <a:lnTo>
                    <a:pt x="57" y="17"/>
                  </a:lnTo>
                  <a:lnTo>
                    <a:pt x="57" y="36"/>
                  </a:lnTo>
                  <a:lnTo>
                    <a:pt x="45" y="36"/>
                  </a:lnTo>
                  <a:lnTo>
                    <a:pt x="45" y="19"/>
                  </a:lnTo>
                  <a:close/>
                  <a:moveTo>
                    <a:pt x="45" y="45"/>
                  </a:moveTo>
                  <a:lnTo>
                    <a:pt x="57" y="43"/>
                  </a:lnTo>
                  <a:lnTo>
                    <a:pt x="57" y="62"/>
                  </a:lnTo>
                  <a:lnTo>
                    <a:pt x="45" y="62"/>
                  </a:lnTo>
                  <a:lnTo>
                    <a:pt x="45" y="45"/>
                  </a:lnTo>
                  <a:close/>
                  <a:moveTo>
                    <a:pt x="45" y="69"/>
                  </a:moveTo>
                  <a:lnTo>
                    <a:pt x="57" y="69"/>
                  </a:lnTo>
                  <a:lnTo>
                    <a:pt x="57" y="88"/>
                  </a:lnTo>
                  <a:lnTo>
                    <a:pt x="45" y="88"/>
                  </a:lnTo>
                  <a:lnTo>
                    <a:pt x="45" y="69"/>
                  </a:lnTo>
                  <a:close/>
                  <a:moveTo>
                    <a:pt x="45" y="95"/>
                  </a:moveTo>
                  <a:lnTo>
                    <a:pt x="57" y="95"/>
                  </a:lnTo>
                  <a:lnTo>
                    <a:pt x="57" y="114"/>
                  </a:lnTo>
                  <a:lnTo>
                    <a:pt x="45" y="114"/>
                  </a:lnTo>
                  <a:lnTo>
                    <a:pt x="45" y="95"/>
                  </a:lnTo>
                  <a:close/>
                  <a:moveTo>
                    <a:pt x="45" y="121"/>
                  </a:moveTo>
                  <a:lnTo>
                    <a:pt x="57" y="121"/>
                  </a:lnTo>
                  <a:lnTo>
                    <a:pt x="57" y="140"/>
                  </a:lnTo>
                  <a:lnTo>
                    <a:pt x="45" y="140"/>
                  </a:lnTo>
                  <a:lnTo>
                    <a:pt x="45" y="121"/>
                  </a:lnTo>
                  <a:close/>
                  <a:moveTo>
                    <a:pt x="45" y="147"/>
                  </a:moveTo>
                  <a:lnTo>
                    <a:pt x="57" y="147"/>
                  </a:lnTo>
                  <a:lnTo>
                    <a:pt x="57" y="166"/>
                  </a:lnTo>
                  <a:lnTo>
                    <a:pt x="45" y="163"/>
                  </a:lnTo>
                  <a:lnTo>
                    <a:pt x="45" y="147"/>
                  </a:lnTo>
                  <a:close/>
                  <a:moveTo>
                    <a:pt x="45" y="173"/>
                  </a:moveTo>
                  <a:lnTo>
                    <a:pt x="57" y="173"/>
                  </a:lnTo>
                  <a:lnTo>
                    <a:pt x="57" y="192"/>
                  </a:lnTo>
                  <a:lnTo>
                    <a:pt x="45" y="189"/>
                  </a:lnTo>
                  <a:lnTo>
                    <a:pt x="45" y="173"/>
                  </a:lnTo>
                  <a:close/>
                  <a:moveTo>
                    <a:pt x="45" y="196"/>
                  </a:moveTo>
                  <a:lnTo>
                    <a:pt x="57" y="199"/>
                  </a:lnTo>
                  <a:lnTo>
                    <a:pt x="57" y="218"/>
                  </a:lnTo>
                  <a:lnTo>
                    <a:pt x="45" y="215"/>
                  </a:lnTo>
                  <a:lnTo>
                    <a:pt x="45" y="196"/>
                  </a:lnTo>
                  <a:close/>
                  <a:moveTo>
                    <a:pt x="45" y="222"/>
                  </a:moveTo>
                  <a:lnTo>
                    <a:pt x="57" y="225"/>
                  </a:lnTo>
                  <a:lnTo>
                    <a:pt x="57" y="244"/>
                  </a:lnTo>
                  <a:lnTo>
                    <a:pt x="45" y="241"/>
                  </a:lnTo>
                  <a:lnTo>
                    <a:pt x="45" y="222"/>
                  </a:lnTo>
                  <a:close/>
                  <a:moveTo>
                    <a:pt x="45" y="248"/>
                  </a:moveTo>
                  <a:lnTo>
                    <a:pt x="57" y="251"/>
                  </a:lnTo>
                  <a:lnTo>
                    <a:pt x="57" y="270"/>
                  </a:lnTo>
                  <a:lnTo>
                    <a:pt x="45" y="267"/>
                  </a:lnTo>
                  <a:lnTo>
                    <a:pt x="45" y="248"/>
                  </a:lnTo>
                  <a:close/>
                  <a:moveTo>
                    <a:pt x="45" y="274"/>
                  </a:moveTo>
                  <a:lnTo>
                    <a:pt x="57" y="277"/>
                  </a:lnTo>
                  <a:lnTo>
                    <a:pt x="57" y="293"/>
                  </a:lnTo>
                  <a:lnTo>
                    <a:pt x="45" y="291"/>
                  </a:lnTo>
                  <a:lnTo>
                    <a:pt x="45" y="274"/>
                  </a:lnTo>
                  <a:close/>
                  <a:moveTo>
                    <a:pt x="45" y="300"/>
                  </a:moveTo>
                  <a:lnTo>
                    <a:pt x="57" y="303"/>
                  </a:lnTo>
                  <a:lnTo>
                    <a:pt x="57" y="319"/>
                  </a:lnTo>
                  <a:lnTo>
                    <a:pt x="45" y="317"/>
                  </a:lnTo>
                  <a:lnTo>
                    <a:pt x="45" y="300"/>
                  </a:lnTo>
                  <a:close/>
                  <a:moveTo>
                    <a:pt x="45" y="326"/>
                  </a:moveTo>
                  <a:lnTo>
                    <a:pt x="57" y="329"/>
                  </a:lnTo>
                  <a:lnTo>
                    <a:pt x="57" y="345"/>
                  </a:lnTo>
                  <a:lnTo>
                    <a:pt x="45" y="343"/>
                  </a:lnTo>
                  <a:lnTo>
                    <a:pt x="45" y="326"/>
                  </a:lnTo>
                  <a:close/>
                  <a:moveTo>
                    <a:pt x="45" y="350"/>
                  </a:moveTo>
                  <a:lnTo>
                    <a:pt x="57" y="355"/>
                  </a:lnTo>
                  <a:lnTo>
                    <a:pt x="57" y="371"/>
                  </a:lnTo>
                  <a:lnTo>
                    <a:pt x="45" y="369"/>
                  </a:lnTo>
                  <a:lnTo>
                    <a:pt x="45" y="350"/>
                  </a:lnTo>
                  <a:close/>
                  <a:moveTo>
                    <a:pt x="33" y="21"/>
                  </a:moveTo>
                  <a:lnTo>
                    <a:pt x="40" y="19"/>
                  </a:lnTo>
                  <a:lnTo>
                    <a:pt x="40" y="19"/>
                  </a:lnTo>
                  <a:lnTo>
                    <a:pt x="40" y="38"/>
                  </a:lnTo>
                  <a:lnTo>
                    <a:pt x="33" y="38"/>
                  </a:lnTo>
                  <a:lnTo>
                    <a:pt x="33" y="21"/>
                  </a:lnTo>
                  <a:close/>
                  <a:moveTo>
                    <a:pt x="33" y="45"/>
                  </a:moveTo>
                  <a:lnTo>
                    <a:pt x="40" y="45"/>
                  </a:lnTo>
                  <a:lnTo>
                    <a:pt x="40" y="62"/>
                  </a:lnTo>
                  <a:lnTo>
                    <a:pt x="33" y="64"/>
                  </a:lnTo>
                  <a:lnTo>
                    <a:pt x="33" y="45"/>
                  </a:lnTo>
                  <a:close/>
                  <a:moveTo>
                    <a:pt x="33" y="71"/>
                  </a:moveTo>
                  <a:lnTo>
                    <a:pt x="40" y="69"/>
                  </a:lnTo>
                  <a:lnTo>
                    <a:pt x="40" y="88"/>
                  </a:lnTo>
                  <a:lnTo>
                    <a:pt x="33" y="88"/>
                  </a:lnTo>
                  <a:lnTo>
                    <a:pt x="33" y="71"/>
                  </a:lnTo>
                  <a:close/>
                  <a:moveTo>
                    <a:pt x="33" y="95"/>
                  </a:moveTo>
                  <a:lnTo>
                    <a:pt x="40" y="95"/>
                  </a:lnTo>
                  <a:lnTo>
                    <a:pt x="40" y="114"/>
                  </a:lnTo>
                  <a:lnTo>
                    <a:pt x="33" y="114"/>
                  </a:lnTo>
                  <a:lnTo>
                    <a:pt x="33" y="95"/>
                  </a:lnTo>
                  <a:close/>
                  <a:moveTo>
                    <a:pt x="33" y="121"/>
                  </a:moveTo>
                  <a:lnTo>
                    <a:pt x="40" y="121"/>
                  </a:lnTo>
                  <a:lnTo>
                    <a:pt x="40" y="140"/>
                  </a:lnTo>
                  <a:lnTo>
                    <a:pt x="33" y="137"/>
                  </a:lnTo>
                  <a:lnTo>
                    <a:pt x="33" y="121"/>
                  </a:lnTo>
                  <a:close/>
                  <a:moveTo>
                    <a:pt x="33" y="147"/>
                  </a:moveTo>
                  <a:lnTo>
                    <a:pt x="40" y="147"/>
                  </a:lnTo>
                  <a:lnTo>
                    <a:pt x="40" y="163"/>
                  </a:lnTo>
                  <a:lnTo>
                    <a:pt x="33" y="163"/>
                  </a:lnTo>
                  <a:lnTo>
                    <a:pt x="33" y="147"/>
                  </a:lnTo>
                  <a:close/>
                  <a:moveTo>
                    <a:pt x="33" y="170"/>
                  </a:moveTo>
                  <a:lnTo>
                    <a:pt x="40" y="173"/>
                  </a:lnTo>
                  <a:lnTo>
                    <a:pt x="40" y="189"/>
                  </a:lnTo>
                  <a:lnTo>
                    <a:pt x="33" y="189"/>
                  </a:lnTo>
                  <a:lnTo>
                    <a:pt x="33" y="170"/>
                  </a:lnTo>
                  <a:close/>
                  <a:moveTo>
                    <a:pt x="33" y="196"/>
                  </a:moveTo>
                  <a:lnTo>
                    <a:pt x="40" y="196"/>
                  </a:lnTo>
                  <a:lnTo>
                    <a:pt x="40" y="215"/>
                  </a:lnTo>
                  <a:lnTo>
                    <a:pt x="33" y="213"/>
                  </a:lnTo>
                  <a:lnTo>
                    <a:pt x="33" y="196"/>
                  </a:lnTo>
                  <a:close/>
                  <a:moveTo>
                    <a:pt x="33" y="220"/>
                  </a:moveTo>
                  <a:lnTo>
                    <a:pt x="40" y="222"/>
                  </a:lnTo>
                  <a:lnTo>
                    <a:pt x="40" y="239"/>
                  </a:lnTo>
                  <a:lnTo>
                    <a:pt x="33" y="239"/>
                  </a:lnTo>
                  <a:lnTo>
                    <a:pt x="33" y="220"/>
                  </a:lnTo>
                  <a:close/>
                  <a:moveTo>
                    <a:pt x="33" y="246"/>
                  </a:moveTo>
                  <a:lnTo>
                    <a:pt x="40" y="248"/>
                  </a:lnTo>
                  <a:lnTo>
                    <a:pt x="40" y="265"/>
                  </a:lnTo>
                  <a:lnTo>
                    <a:pt x="33" y="262"/>
                  </a:lnTo>
                  <a:lnTo>
                    <a:pt x="33" y="246"/>
                  </a:lnTo>
                  <a:close/>
                  <a:moveTo>
                    <a:pt x="33" y="272"/>
                  </a:moveTo>
                  <a:lnTo>
                    <a:pt x="40" y="274"/>
                  </a:lnTo>
                  <a:lnTo>
                    <a:pt x="40" y="291"/>
                  </a:lnTo>
                  <a:lnTo>
                    <a:pt x="33" y="288"/>
                  </a:lnTo>
                  <a:lnTo>
                    <a:pt x="33" y="272"/>
                  </a:lnTo>
                  <a:close/>
                  <a:moveTo>
                    <a:pt x="33" y="296"/>
                  </a:moveTo>
                  <a:lnTo>
                    <a:pt x="40" y="298"/>
                  </a:lnTo>
                  <a:lnTo>
                    <a:pt x="40" y="317"/>
                  </a:lnTo>
                  <a:lnTo>
                    <a:pt x="33" y="314"/>
                  </a:lnTo>
                  <a:lnTo>
                    <a:pt x="33" y="296"/>
                  </a:lnTo>
                  <a:close/>
                  <a:moveTo>
                    <a:pt x="33" y="321"/>
                  </a:moveTo>
                  <a:lnTo>
                    <a:pt x="40" y="324"/>
                  </a:lnTo>
                  <a:lnTo>
                    <a:pt x="40" y="340"/>
                  </a:lnTo>
                  <a:lnTo>
                    <a:pt x="33" y="338"/>
                  </a:lnTo>
                  <a:lnTo>
                    <a:pt x="33" y="321"/>
                  </a:lnTo>
                  <a:close/>
                  <a:moveTo>
                    <a:pt x="33" y="347"/>
                  </a:moveTo>
                  <a:lnTo>
                    <a:pt x="40" y="350"/>
                  </a:lnTo>
                  <a:lnTo>
                    <a:pt x="40" y="366"/>
                  </a:lnTo>
                  <a:lnTo>
                    <a:pt x="38" y="364"/>
                  </a:lnTo>
                  <a:lnTo>
                    <a:pt x="33" y="364"/>
                  </a:lnTo>
                  <a:lnTo>
                    <a:pt x="33" y="347"/>
                  </a:lnTo>
                  <a:close/>
                  <a:moveTo>
                    <a:pt x="19" y="21"/>
                  </a:moveTo>
                  <a:lnTo>
                    <a:pt x="26" y="21"/>
                  </a:lnTo>
                  <a:lnTo>
                    <a:pt x="28" y="21"/>
                  </a:lnTo>
                  <a:lnTo>
                    <a:pt x="28" y="38"/>
                  </a:lnTo>
                  <a:lnTo>
                    <a:pt x="19" y="40"/>
                  </a:lnTo>
                  <a:lnTo>
                    <a:pt x="19" y="21"/>
                  </a:lnTo>
                  <a:close/>
                  <a:moveTo>
                    <a:pt x="19" y="47"/>
                  </a:moveTo>
                  <a:lnTo>
                    <a:pt x="28" y="45"/>
                  </a:lnTo>
                  <a:lnTo>
                    <a:pt x="28" y="64"/>
                  </a:lnTo>
                  <a:lnTo>
                    <a:pt x="19" y="64"/>
                  </a:lnTo>
                  <a:lnTo>
                    <a:pt x="19" y="47"/>
                  </a:lnTo>
                  <a:close/>
                  <a:moveTo>
                    <a:pt x="19" y="71"/>
                  </a:moveTo>
                  <a:lnTo>
                    <a:pt x="28" y="71"/>
                  </a:lnTo>
                  <a:lnTo>
                    <a:pt x="28" y="88"/>
                  </a:lnTo>
                  <a:lnTo>
                    <a:pt x="19" y="90"/>
                  </a:lnTo>
                  <a:lnTo>
                    <a:pt x="19" y="71"/>
                  </a:lnTo>
                  <a:close/>
                  <a:moveTo>
                    <a:pt x="19" y="97"/>
                  </a:moveTo>
                  <a:lnTo>
                    <a:pt x="28" y="95"/>
                  </a:lnTo>
                  <a:lnTo>
                    <a:pt x="28" y="114"/>
                  </a:lnTo>
                  <a:lnTo>
                    <a:pt x="19" y="114"/>
                  </a:lnTo>
                  <a:lnTo>
                    <a:pt x="19" y="97"/>
                  </a:lnTo>
                  <a:close/>
                  <a:moveTo>
                    <a:pt x="19" y="121"/>
                  </a:moveTo>
                  <a:lnTo>
                    <a:pt x="28" y="121"/>
                  </a:lnTo>
                  <a:lnTo>
                    <a:pt x="28" y="137"/>
                  </a:lnTo>
                  <a:lnTo>
                    <a:pt x="19" y="137"/>
                  </a:lnTo>
                  <a:lnTo>
                    <a:pt x="19" y="121"/>
                  </a:lnTo>
                  <a:close/>
                  <a:moveTo>
                    <a:pt x="19" y="144"/>
                  </a:moveTo>
                  <a:lnTo>
                    <a:pt x="28" y="147"/>
                  </a:lnTo>
                  <a:lnTo>
                    <a:pt x="28" y="163"/>
                  </a:lnTo>
                  <a:lnTo>
                    <a:pt x="19" y="163"/>
                  </a:lnTo>
                  <a:lnTo>
                    <a:pt x="19" y="144"/>
                  </a:lnTo>
                  <a:close/>
                  <a:moveTo>
                    <a:pt x="19" y="170"/>
                  </a:moveTo>
                  <a:lnTo>
                    <a:pt x="28" y="170"/>
                  </a:lnTo>
                  <a:lnTo>
                    <a:pt x="28" y="187"/>
                  </a:lnTo>
                  <a:lnTo>
                    <a:pt x="19" y="187"/>
                  </a:lnTo>
                  <a:lnTo>
                    <a:pt x="19" y="170"/>
                  </a:lnTo>
                  <a:close/>
                  <a:moveTo>
                    <a:pt x="19" y="194"/>
                  </a:moveTo>
                  <a:lnTo>
                    <a:pt x="28" y="196"/>
                  </a:lnTo>
                  <a:lnTo>
                    <a:pt x="28" y="213"/>
                  </a:lnTo>
                  <a:lnTo>
                    <a:pt x="19" y="213"/>
                  </a:lnTo>
                  <a:lnTo>
                    <a:pt x="19" y="194"/>
                  </a:lnTo>
                  <a:close/>
                  <a:moveTo>
                    <a:pt x="19" y="220"/>
                  </a:moveTo>
                  <a:lnTo>
                    <a:pt x="28" y="220"/>
                  </a:lnTo>
                  <a:lnTo>
                    <a:pt x="28" y="239"/>
                  </a:lnTo>
                  <a:lnTo>
                    <a:pt x="19" y="236"/>
                  </a:lnTo>
                  <a:lnTo>
                    <a:pt x="19" y="220"/>
                  </a:lnTo>
                  <a:close/>
                  <a:moveTo>
                    <a:pt x="19" y="244"/>
                  </a:moveTo>
                  <a:lnTo>
                    <a:pt x="28" y="246"/>
                  </a:lnTo>
                  <a:lnTo>
                    <a:pt x="28" y="262"/>
                  </a:lnTo>
                  <a:lnTo>
                    <a:pt x="19" y="260"/>
                  </a:lnTo>
                  <a:lnTo>
                    <a:pt x="19" y="244"/>
                  </a:lnTo>
                  <a:close/>
                  <a:moveTo>
                    <a:pt x="19" y="270"/>
                  </a:moveTo>
                  <a:lnTo>
                    <a:pt x="28" y="270"/>
                  </a:lnTo>
                  <a:lnTo>
                    <a:pt x="28" y="288"/>
                  </a:lnTo>
                  <a:lnTo>
                    <a:pt x="19" y="286"/>
                  </a:lnTo>
                  <a:lnTo>
                    <a:pt x="19" y="270"/>
                  </a:lnTo>
                  <a:close/>
                  <a:moveTo>
                    <a:pt x="19" y="293"/>
                  </a:moveTo>
                  <a:lnTo>
                    <a:pt x="28" y="296"/>
                  </a:lnTo>
                  <a:lnTo>
                    <a:pt x="28" y="312"/>
                  </a:lnTo>
                  <a:lnTo>
                    <a:pt x="19" y="310"/>
                  </a:lnTo>
                  <a:lnTo>
                    <a:pt x="19" y="293"/>
                  </a:lnTo>
                  <a:close/>
                  <a:moveTo>
                    <a:pt x="19" y="317"/>
                  </a:moveTo>
                  <a:lnTo>
                    <a:pt x="28" y="319"/>
                  </a:lnTo>
                  <a:lnTo>
                    <a:pt x="28" y="338"/>
                  </a:lnTo>
                  <a:lnTo>
                    <a:pt x="19" y="336"/>
                  </a:lnTo>
                  <a:lnTo>
                    <a:pt x="19" y="317"/>
                  </a:lnTo>
                  <a:close/>
                  <a:moveTo>
                    <a:pt x="19" y="343"/>
                  </a:moveTo>
                  <a:lnTo>
                    <a:pt x="28" y="345"/>
                  </a:lnTo>
                  <a:lnTo>
                    <a:pt x="28" y="362"/>
                  </a:lnTo>
                  <a:lnTo>
                    <a:pt x="21" y="359"/>
                  </a:lnTo>
                  <a:lnTo>
                    <a:pt x="19" y="359"/>
                  </a:lnTo>
                  <a:lnTo>
                    <a:pt x="19" y="343"/>
                  </a:lnTo>
                  <a:close/>
                  <a:moveTo>
                    <a:pt x="9" y="24"/>
                  </a:moveTo>
                  <a:lnTo>
                    <a:pt x="17" y="24"/>
                  </a:lnTo>
                  <a:lnTo>
                    <a:pt x="17" y="40"/>
                  </a:lnTo>
                  <a:lnTo>
                    <a:pt x="9" y="40"/>
                  </a:lnTo>
                  <a:lnTo>
                    <a:pt x="9" y="24"/>
                  </a:lnTo>
                  <a:close/>
                  <a:moveTo>
                    <a:pt x="9" y="47"/>
                  </a:moveTo>
                  <a:lnTo>
                    <a:pt x="17" y="47"/>
                  </a:lnTo>
                  <a:lnTo>
                    <a:pt x="17" y="64"/>
                  </a:lnTo>
                  <a:lnTo>
                    <a:pt x="9" y="66"/>
                  </a:lnTo>
                  <a:lnTo>
                    <a:pt x="9" y="47"/>
                  </a:lnTo>
                  <a:close/>
                  <a:moveTo>
                    <a:pt x="9" y="71"/>
                  </a:moveTo>
                  <a:lnTo>
                    <a:pt x="17" y="71"/>
                  </a:lnTo>
                  <a:lnTo>
                    <a:pt x="17" y="90"/>
                  </a:lnTo>
                  <a:lnTo>
                    <a:pt x="9" y="90"/>
                  </a:lnTo>
                  <a:lnTo>
                    <a:pt x="9" y="71"/>
                  </a:lnTo>
                  <a:close/>
                  <a:moveTo>
                    <a:pt x="9" y="97"/>
                  </a:moveTo>
                  <a:lnTo>
                    <a:pt x="17" y="97"/>
                  </a:lnTo>
                  <a:lnTo>
                    <a:pt x="17" y="114"/>
                  </a:lnTo>
                  <a:lnTo>
                    <a:pt x="9" y="114"/>
                  </a:lnTo>
                  <a:lnTo>
                    <a:pt x="9" y="97"/>
                  </a:lnTo>
                  <a:close/>
                  <a:moveTo>
                    <a:pt x="9" y="121"/>
                  </a:moveTo>
                  <a:lnTo>
                    <a:pt x="17" y="121"/>
                  </a:lnTo>
                  <a:lnTo>
                    <a:pt x="17" y="137"/>
                  </a:lnTo>
                  <a:lnTo>
                    <a:pt x="9" y="137"/>
                  </a:lnTo>
                  <a:lnTo>
                    <a:pt x="9" y="121"/>
                  </a:lnTo>
                  <a:close/>
                  <a:moveTo>
                    <a:pt x="9" y="144"/>
                  </a:moveTo>
                  <a:lnTo>
                    <a:pt x="17" y="144"/>
                  </a:lnTo>
                  <a:lnTo>
                    <a:pt x="17" y="163"/>
                  </a:lnTo>
                  <a:lnTo>
                    <a:pt x="9" y="161"/>
                  </a:lnTo>
                  <a:lnTo>
                    <a:pt x="9" y="144"/>
                  </a:lnTo>
                  <a:close/>
                  <a:moveTo>
                    <a:pt x="9" y="168"/>
                  </a:moveTo>
                  <a:lnTo>
                    <a:pt x="17" y="170"/>
                  </a:lnTo>
                  <a:lnTo>
                    <a:pt x="17" y="187"/>
                  </a:lnTo>
                  <a:lnTo>
                    <a:pt x="9" y="187"/>
                  </a:lnTo>
                  <a:lnTo>
                    <a:pt x="9" y="168"/>
                  </a:lnTo>
                  <a:close/>
                  <a:moveTo>
                    <a:pt x="9" y="194"/>
                  </a:moveTo>
                  <a:lnTo>
                    <a:pt x="17" y="194"/>
                  </a:lnTo>
                  <a:lnTo>
                    <a:pt x="17" y="210"/>
                  </a:lnTo>
                  <a:lnTo>
                    <a:pt x="9" y="210"/>
                  </a:lnTo>
                  <a:lnTo>
                    <a:pt x="9" y="194"/>
                  </a:lnTo>
                  <a:close/>
                  <a:moveTo>
                    <a:pt x="9" y="218"/>
                  </a:moveTo>
                  <a:lnTo>
                    <a:pt x="17" y="218"/>
                  </a:lnTo>
                  <a:lnTo>
                    <a:pt x="17" y="236"/>
                  </a:lnTo>
                  <a:lnTo>
                    <a:pt x="9" y="234"/>
                  </a:lnTo>
                  <a:lnTo>
                    <a:pt x="9" y="218"/>
                  </a:lnTo>
                  <a:close/>
                  <a:moveTo>
                    <a:pt x="9" y="241"/>
                  </a:moveTo>
                  <a:lnTo>
                    <a:pt x="17" y="244"/>
                  </a:lnTo>
                  <a:lnTo>
                    <a:pt x="17" y="260"/>
                  </a:lnTo>
                  <a:lnTo>
                    <a:pt x="9" y="258"/>
                  </a:lnTo>
                  <a:lnTo>
                    <a:pt x="9" y="241"/>
                  </a:lnTo>
                  <a:close/>
                  <a:moveTo>
                    <a:pt x="9" y="265"/>
                  </a:moveTo>
                  <a:lnTo>
                    <a:pt x="17" y="267"/>
                  </a:lnTo>
                  <a:lnTo>
                    <a:pt x="17" y="284"/>
                  </a:lnTo>
                  <a:lnTo>
                    <a:pt x="9" y="284"/>
                  </a:lnTo>
                  <a:lnTo>
                    <a:pt x="9" y="265"/>
                  </a:lnTo>
                  <a:close/>
                  <a:moveTo>
                    <a:pt x="9" y="291"/>
                  </a:moveTo>
                  <a:lnTo>
                    <a:pt x="17" y="291"/>
                  </a:lnTo>
                  <a:lnTo>
                    <a:pt x="17" y="310"/>
                  </a:lnTo>
                  <a:lnTo>
                    <a:pt x="9" y="307"/>
                  </a:lnTo>
                  <a:lnTo>
                    <a:pt x="9" y="291"/>
                  </a:lnTo>
                  <a:close/>
                  <a:moveTo>
                    <a:pt x="9" y="314"/>
                  </a:moveTo>
                  <a:lnTo>
                    <a:pt x="17" y="317"/>
                  </a:lnTo>
                  <a:lnTo>
                    <a:pt x="17" y="333"/>
                  </a:lnTo>
                  <a:lnTo>
                    <a:pt x="9" y="331"/>
                  </a:lnTo>
                  <a:lnTo>
                    <a:pt x="9" y="314"/>
                  </a:lnTo>
                  <a:close/>
                  <a:moveTo>
                    <a:pt x="9" y="338"/>
                  </a:moveTo>
                  <a:lnTo>
                    <a:pt x="17" y="340"/>
                  </a:lnTo>
                  <a:lnTo>
                    <a:pt x="17" y="357"/>
                  </a:lnTo>
                  <a:lnTo>
                    <a:pt x="9" y="355"/>
                  </a:lnTo>
                  <a:lnTo>
                    <a:pt x="9" y="3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" name="CustomShape 20"/>
            <p:cNvSpPr/>
            <p:nvPr/>
          </p:nvSpPr>
          <p:spPr>
            <a:xfrm>
              <a:off x="3247069" y="5435549"/>
              <a:ext cx="49320" cy="12240"/>
            </a:xfrm>
            <a:custGeom>
              <a:avLst/>
              <a:gdLst/>
              <a:ahLst/>
              <a:cxnLst/>
              <a:rect l="l" t="t" r="r" b="b"/>
              <a:pathLst>
                <a:path w="87" h="23">
                  <a:moveTo>
                    <a:pt x="0" y="16"/>
                  </a:moveTo>
                  <a:lnTo>
                    <a:pt x="0" y="23"/>
                  </a:lnTo>
                  <a:lnTo>
                    <a:pt x="87" y="9"/>
                  </a:lnTo>
                  <a:lnTo>
                    <a:pt x="8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" name="CustomShape 21"/>
            <p:cNvSpPr/>
            <p:nvPr/>
          </p:nvSpPr>
          <p:spPr>
            <a:xfrm>
              <a:off x="3303589" y="5387309"/>
              <a:ext cx="50760" cy="47160"/>
            </a:xfrm>
            <a:custGeom>
              <a:avLst/>
              <a:gdLst/>
              <a:ahLst/>
              <a:cxnLst/>
              <a:rect l="l" t="t" r="r" b="b"/>
              <a:pathLst>
                <a:path w="89" h="83">
                  <a:moveTo>
                    <a:pt x="89" y="14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89" y="83"/>
                  </a:lnTo>
                  <a:lnTo>
                    <a:pt x="89" y="14"/>
                  </a:lnTo>
                  <a:close/>
                  <a:moveTo>
                    <a:pt x="33" y="69"/>
                  </a:moveTo>
                  <a:lnTo>
                    <a:pt x="11" y="66"/>
                  </a:lnTo>
                  <a:lnTo>
                    <a:pt x="11" y="52"/>
                  </a:lnTo>
                  <a:lnTo>
                    <a:pt x="33" y="54"/>
                  </a:lnTo>
                  <a:lnTo>
                    <a:pt x="33" y="69"/>
                  </a:lnTo>
                  <a:close/>
                  <a:moveTo>
                    <a:pt x="33" y="47"/>
                  </a:moveTo>
                  <a:lnTo>
                    <a:pt x="11" y="45"/>
                  </a:lnTo>
                  <a:lnTo>
                    <a:pt x="11" y="31"/>
                  </a:lnTo>
                  <a:lnTo>
                    <a:pt x="33" y="33"/>
                  </a:lnTo>
                  <a:lnTo>
                    <a:pt x="33" y="47"/>
                  </a:lnTo>
                  <a:close/>
                  <a:moveTo>
                    <a:pt x="33" y="26"/>
                  </a:moveTo>
                  <a:lnTo>
                    <a:pt x="11" y="24"/>
                  </a:lnTo>
                  <a:lnTo>
                    <a:pt x="11" y="9"/>
                  </a:lnTo>
                  <a:lnTo>
                    <a:pt x="33" y="12"/>
                  </a:lnTo>
                  <a:lnTo>
                    <a:pt x="33" y="26"/>
                  </a:lnTo>
                  <a:close/>
                  <a:moveTo>
                    <a:pt x="56" y="71"/>
                  </a:moveTo>
                  <a:lnTo>
                    <a:pt x="49" y="71"/>
                  </a:lnTo>
                  <a:lnTo>
                    <a:pt x="37" y="69"/>
                  </a:lnTo>
                  <a:lnTo>
                    <a:pt x="37" y="54"/>
                  </a:lnTo>
                  <a:lnTo>
                    <a:pt x="56" y="57"/>
                  </a:lnTo>
                  <a:lnTo>
                    <a:pt x="56" y="71"/>
                  </a:lnTo>
                  <a:close/>
                  <a:moveTo>
                    <a:pt x="56" y="50"/>
                  </a:moveTo>
                  <a:lnTo>
                    <a:pt x="37" y="47"/>
                  </a:lnTo>
                  <a:lnTo>
                    <a:pt x="37" y="35"/>
                  </a:lnTo>
                  <a:lnTo>
                    <a:pt x="56" y="38"/>
                  </a:lnTo>
                  <a:lnTo>
                    <a:pt x="56" y="50"/>
                  </a:lnTo>
                  <a:close/>
                  <a:moveTo>
                    <a:pt x="56" y="28"/>
                  </a:moveTo>
                  <a:lnTo>
                    <a:pt x="37" y="26"/>
                  </a:lnTo>
                  <a:lnTo>
                    <a:pt x="37" y="14"/>
                  </a:lnTo>
                  <a:lnTo>
                    <a:pt x="42" y="14"/>
                  </a:lnTo>
                  <a:lnTo>
                    <a:pt x="56" y="17"/>
                  </a:lnTo>
                  <a:lnTo>
                    <a:pt x="56" y="28"/>
                  </a:lnTo>
                  <a:close/>
                  <a:moveTo>
                    <a:pt x="80" y="73"/>
                  </a:moveTo>
                  <a:lnTo>
                    <a:pt x="63" y="71"/>
                  </a:lnTo>
                  <a:lnTo>
                    <a:pt x="63" y="59"/>
                  </a:lnTo>
                  <a:lnTo>
                    <a:pt x="80" y="61"/>
                  </a:lnTo>
                  <a:lnTo>
                    <a:pt x="80" y="73"/>
                  </a:lnTo>
                  <a:close/>
                  <a:moveTo>
                    <a:pt x="80" y="52"/>
                  </a:moveTo>
                  <a:lnTo>
                    <a:pt x="63" y="50"/>
                  </a:lnTo>
                  <a:lnTo>
                    <a:pt x="63" y="38"/>
                  </a:lnTo>
                  <a:lnTo>
                    <a:pt x="80" y="40"/>
                  </a:lnTo>
                  <a:lnTo>
                    <a:pt x="80" y="52"/>
                  </a:lnTo>
                  <a:close/>
                  <a:moveTo>
                    <a:pt x="80" y="33"/>
                  </a:moveTo>
                  <a:lnTo>
                    <a:pt x="63" y="31"/>
                  </a:lnTo>
                  <a:lnTo>
                    <a:pt x="63" y="17"/>
                  </a:lnTo>
                  <a:lnTo>
                    <a:pt x="80" y="21"/>
                  </a:lnTo>
                  <a:lnTo>
                    <a:pt x="80" y="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" name="CustomShape 22"/>
            <p:cNvSpPr/>
            <p:nvPr/>
          </p:nvSpPr>
          <p:spPr>
            <a:xfrm>
              <a:off x="3303589" y="5377589"/>
              <a:ext cx="52560" cy="12960"/>
            </a:xfrm>
            <a:custGeom>
              <a:avLst/>
              <a:gdLst/>
              <a:ahLst/>
              <a:cxnLst/>
              <a:rect l="l" t="t" r="r" b="b"/>
              <a:pathLst>
                <a:path w="92" h="24">
                  <a:moveTo>
                    <a:pt x="0" y="0"/>
                  </a:moveTo>
                  <a:lnTo>
                    <a:pt x="0" y="8"/>
                  </a:lnTo>
                  <a:lnTo>
                    <a:pt x="92" y="24"/>
                  </a:lnTo>
                  <a:lnTo>
                    <a:pt x="9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" name="CustomShape 23"/>
            <p:cNvSpPr/>
            <p:nvPr/>
          </p:nvSpPr>
          <p:spPr>
            <a:xfrm>
              <a:off x="3303589" y="5365349"/>
              <a:ext cx="43560" cy="15840"/>
            </a:xfrm>
            <a:custGeom>
              <a:avLst/>
              <a:gdLst/>
              <a:ahLst/>
              <a:cxnLst/>
              <a:rect l="l" t="t" r="r" b="b"/>
              <a:pathLst>
                <a:path w="77" h="29">
                  <a:moveTo>
                    <a:pt x="77" y="17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77" y="29"/>
                  </a:lnTo>
                  <a:lnTo>
                    <a:pt x="77" y="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24"/>
            <p:cNvSpPr/>
            <p:nvPr/>
          </p:nvSpPr>
          <p:spPr>
            <a:xfrm>
              <a:off x="3274429" y="5367149"/>
              <a:ext cx="22320" cy="15120"/>
            </a:xfrm>
            <a:custGeom>
              <a:avLst/>
              <a:gdLst/>
              <a:ahLst/>
              <a:cxnLst/>
              <a:rect l="l" t="t" r="r" b="b"/>
              <a:pathLst>
                <a:path w="40" h="28">
                  <a:moveTo>
                    <a:pt x="0" y="14"/>
                  </a:moveTo>
                  <a:lnTo>
                    <a:pt x="40" y="0"/>
                  </a:lnTo>
                  <a:lnTo>
                    <a:pt x="40" y="14"/>
                  </a:lnTo>
                  <a:lnTo>
                    <a:pt x="0" y="2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25"/>
            <p:cNvSpPr/>
            <p:nvPr/>
          </p:nvSpPr>
          <p:spPr>
            <a:xfrm>
              <a:off x="3268669" y="5379389"/>
              <a:ext cx="28080" cy="12240"/>
            </a:xfrm>
            <a:custGeom>
              <a:avLst/>
              <a:gdLst/>
              <a:ahLst/>
              <a:cxnLst/>
              <a:rect l="l" t="t" r="r" b="b"/>
              <a:pathLst>
                <a:path w="50" h="23">
                  <a:moveTo>
                    <a:pt x="0" y="16"/>
                  </a:moveTo>
                  <a:lnTo>
                    <a:pt x="0" y="23"/>
                  </a:lnTo>
                  <a:lnTo>
                    <a:pt x="50" y="7"/>
                  </a:lnTo>
                  <a:lnTo>
                    <a:pt x="5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26"/>
            <p:cNvSpPr/>
            <p:nvPr/>
          </p:nvSpPr>
          <p:spPr>
            <a:xfrm>
              <a:off x="3307549" y="5318909"/>
              <a:ext cx="8280" cy="44280"/>
            </a:xfrm>
            <a:custGeom>
              <a:avLst/>
              <a:gdLst/>
              <a:ahLst/>
              <a:cxnLst/>
              <a:rect l="l" t="t" r="r" b="b"/>
              <a:pathLst>
                <a:path w="16" h="78">
                  <a:moveTo>
                    <a:pt x="9" y="0"/>
                  </a:moveTo>
                  <a:lnTo>
                    <a:pt x="0" y="76"/>
                  </a:lnTo>
                  <a:lnTo>
                    <a:pt x="16" y="7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CustomShape 27"/>
            <p:cNvSpPr/>
            <p:nvPr/>
          </p:nvSpPr>
          <p:spPr>
            <a:xfrm>
              <a:off x="3270469" y="5387309"/>
              <a:ext cx="26280" cy="48240"/>
            </a:xfrm>
            <a:custGeom>
              <a:avLst/>
              <a:gdLst/>
              <a:ahLst/>
              <a:cxnLst/>
              <a:rect l="l" t="t" r="r" b="b"/>
              <a:pathLst>
                <a:path w="47" h="85">
                  <a:moveTo>
                    <a:pt x="0" y="85"/>
                  </a:moveTo>
                  <a:lnTo>
                    <a:pt x="47" y="76"/>
                  </a:lnTo>
                  <a:lnTo>
                    <a:pt x="47" y="0"/>
                  </a:lnTo>
                  <a:lnTo>
                    <a:pt x="0" y="17"/>
                  </a:lnTo>
                  <a:lnTo>
                    <a:pt x="0" y="85"/>
                  </a:lnTo>
                  <a:close/>
                  <a:moveTo>
                    <a:pt x="31" y="14"/>
                  </a:moveTo>
                  <a:lnTo>
                    <a:pt x="40" y="9"/>
                  </a:lnTo>
                  <a:lnTo>
                    <a:pt x="40" y="24"/>
                  </a:lnTo>
                  <a:lnTo>
                    <a:pt x="31" y="28"/>
                  </a:lnTo>
                  <a:lnTo>
                    <a:pt x="31" y="14"/>
                  </a:lnTo>
                  <a:close/>
                  <a:moveTo>
                    <a:pt x="31" y="35"/>
                  </a:moveTo>
                  <a:lnTo>
                    <a:pt x="40" y="33"/>
                  </a:lnTo>
                  <a:lnTo>
                    <a:pt x="40" y="47"/>
                  </a:lnTo>
                  <a:lnTo>
                    <a:pt x="31" y="50"/>
                  </a:lnTo>
                  <a:lnTo>
                    <a:pt x="31" y="35"/>
                  </a:lnTo>
                  <a:close/>
                  <a:moveTo>
                    <a:pt x="31" y="57"/>
                  </a:moveTo>
                  <a:lnTo>
                    <a:pt x="40" y="54"/>
                  </a:lnTo>
                  <a:lnTo>
                    <a:pt x="40" y="69"/>
                  </a:lnTo>
                  <a:lnTo>
                    <a:pt x="31" y="71"/>
                  </a:lnTo>
                  <a:lnTo>
                    <a:pt x="31" y="57"/>
                  </a:lnTo>
                  <a:close/>
                  <a:moveTo>
                    <a:pt x="16" y="19"/>
                  </a:moveTo>
                  <a:lnTo>
                    <a:pt x="26" y="14"/>
                  </a:lnTo>
                  <a:lnTo>
                    <a:pt x="26" y="28"/>
                  </a:lnTo>
                  <a:lnTo>
                    <a:pt x="16" y="31"/>
                  </a:lnTo>
                  <a:lnTo>
                    <a:pt x="16" y="19"/>
                  </a:lnTo>
                  <a:close/>
                  <a:moveTo>
                    <a:pt x="16" y="38"/>
                  </a:moveTo>
                  <a:lnTo>
                    <a:pt x="26" y="35"/>
                  </a:lnTo>
                  <a:lnTo>
                    <a:pt x="26" y="50"/>
                  </a:lnTo>
                  <a:lnTo>
                    <a:pt x="16" y="52"/>
                  </a:lnTo>
                  <a:lnTo>
                    <a:pt x="16" y="38"/>
                  </a:lnTo>
                  <a:close/>
                  <a:moveTo>
                    <a:pt x="16" y="59"/>
                  </a:moveTo>
                  <a:lnTo>
                    <a:pt x="26" y="57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6" y="73"/>
                  </a:lnTo>
                  <a:lnTo>
                    <a:pt x="16" y="59"/>
                  </a:lnTo>
                  <a:close/>
                  <a:moveTo>
                    <a:pt x="5" y="21"/>
                  </a:moveTo>
                  <a:lnTo>
                    <a:pt x="12" y="19"/>
                  </a:lnTo>
                  <a:lnTo>
                    <a:pt x="12" y="33"/>
                  </a:lnTo>
                  <a:lnTo>
                    <a:pt x="5" y="33"/>
                  </a:lnTo>
                  <a:lnTo>
                    <a:pt x="5" y="21"/>
                  </a:lnTo>
                  <a:close/>
                  <a:moveTo>
                    <a:pt x="5" y="43"/>
                  </a:moveTo>
                  <a:lnTo>
                    <a:pt x="12" y="40"/>
                  </a:lnTo>
                  <a:lnTo>
                    <a:pt x="12" y="52"/>
                  </a:lnTo>
                  <a:lnTo>
                    <a:pt x="5" y="54"/>
                  </a:lnTo>
                  <a:lnTo>
                    <a:pt x="5" y="43"/>
                  </a:lnTo>
                  <a:close/>
                  <a:moveTo>
                    <a:pt x="5" y="61"/>
                  </a:moveTo>
                  <a:lnTo>
                    <a:pt x="12" y="61"/>
                  </a:lnTo>
                  <a:lnTo>
                    <a:pt x="12" y="73"/>
                  </a:lnTo>
                  <a:lnTo>
                    <a:pt x="5" y="73"/>
                  </a:lnTo>
                  <a:lnTo>
                    <a:pt x="5" y="6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8" name="Прямоугольник 137"/>
          <p:cNvSpPr/>
          <p:nvPr/>
        </p:nvSpPr>
        <p:spPr>
          <a:xfrm>
            <a:off x="518475" y="2082038"/>
            <a:ext cx="1740021" cy="2083379"/>
          </a:xfrm>
          <a:prstGeom prst="rect">
            <a:avLst/>
          </a:prstGeom>
          <a:solidFill>
            <a:srgbClr val="3D9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KEY GOALS</a:t>
            </a:r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829205" y="869924"/>
            <a:ext cx="10565153" cy="25590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7CE3128C-79BA-2348-8542-FD451D49FC60}" type="slidenum">
              <a:rPr lang="ru-RU" smtClean="0"/>
              <a:pPr algn="ctr"/>
              <a:t>7</a:t>
            </a:fld>
            <a:endParaRPr lang="ru-RU" dirty="0"/>
          </a:p>
        </p:txBody>
      </p:sp>
      <p:sp>
        <p:nvSpPr>
          <p:cNvPr id="8" name="CustomShape 2"/>
          <p:cNvSpPr/>
          <p:nvPr/>
        </p:nvSpPr>
        <p:spPr>
          <a:xfrm>
            <a:off x="730140" y="0"/>
            <a:ext cx="10378127" cy="85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200" b="1" spc="-1" dirty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A KEY DIRECTORY OF CORPORATE GOVERNANCE REFORM IS A TRANSITION TO A VERTICALLY INTEGRATED STRUCTURE</a:t>
            </a:r>
            <a:endParaRPr lang="uk-UA" sz="22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6" name="CustomShape 13"/>
          <p:cNvSpPr/>
          <p:nvPr/>
        </p:nvSpPr>
        <p:spPr>
          <a:xfrm>
            <a:off x="6242160" y="4089960"/>
            <a:ext cx="787320" cy="934920"/>
          </a:xfrm>
          <a:prstGeom prst="rightArrow">
            <a:avLst>
              <a:gd name="adj1" fmla="val 5000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" name="Группа 6"/>
          <p:cNvGrpSpPr/>
          <p:nvPr/>
        </p:nvGrpSpPr>
        <p:grpSpPr>
          <a:xfrm>
            <a:off x="829205" y="947865"/>
            <a:ext cx="10565153" cy="2303344"/>
            <a:chOff x="866520" y="976740"/>
            <a:chExt cx="10489338" cy="2200810"/>
          </a:xfrm>
        </p:grpSpPr>
        <p:sp>
          <p:nvSpPr>
            <p:cNvPr id="27" name="CustomShape 5"/>
            <p:cNvSpPr/>
            <p:nvPr/>
          </p:nvSpPr>
          <p:spPr>
            <a:xfrm>
              <a:off x="866520" y="980170"/>
              <a:ext cx="425880" cy="40212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1" dirty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1</a:t>
              </a:r>
              <a:endPara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28" name="CustomShape 6"/>
            <p:cNvSpPr/>
            <p:nvPr/>
          </p:nvSpPr>
          <p:spPr>
            <a:xfrm>
              <a:off x="866520" y="1600865"/>
              <a:ext cx="425880" cy="40212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1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2</a:t>
              </a:r>
              <a:endParaRPr lang="ru-RU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29" name="CustomShape 7"/>
            <p:cNvSpPr/>
            <p:nvPr/>
          </p:nvSpPr>
          <p:spPr>
            <a:xfrm>
              <a:off x="866520" y="2201950"/>
              <a:ext cx="425880" cy="40212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1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3</a:t>
              </a:r>
              <a:endParaRPr lang="ru-RU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30" name="CustomShape 8"/>
            <p:cNvSpPr/>
            <p:nvPr/>
          </p:nvSpPr>
          <p:spPr>
            <a:xfrm>
              <a:off x="1410480" y="976740"/>
              <a:ext cx="8604258" cy="425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1400" b="1" spc="-1" dirty="0">
                  <a:solidFill>
                    <a:srgbClr val="0F6FC6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Vertical integration </a:t>
              </a:r>
              <a:r>
                <a:rPr lang="en-US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of the activity of the company aimed at market segments, </a:t>
              </a:r>
              <a:r>
                <a:rPr lang="en-US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transition </a:t>
              </a:r>
              <a:r>
                <a:rPr lang="en-US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from the </a:t>
              </a:r>
              <a:r>
                <a:rPr lang="en-US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region-based structure</a:t>
              </a:r>
              <a:endParaRPr lang="uk-UA" sz="14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endParaRPr>
            </a:p>
          </p:txBody>
        </p:sp>
        <p:sp>
          <p:nvSpPr>
            <p:cNvPr id="31" name="CustomShape 9"/>
            <p:cNvSpPr/>
            <p:nvPr/>
          </p:nvSpPr>
          <p:spPr>
            <a:xfrm>
              <a:off x="1407600" y="1689262"/>
              <a:ext cx="8607138" cy="34259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Principles of </a:t>
              </a:r>
              <a:r>
                <a:rPr lang="en-US" sz="1400" b="1" spc="-1" dirty="0">
                  <a:solidFill>
                    <a:srgbClr val="0F6FC6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budgeting </a:t>
              </a:r>
              <a:r>
                <a:rPr lang="en-US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and economically justified </a:t>
              </a:r>
              <a:r>
                <a:rPr lang="en-US" sz="1400" b="1" spc="-1" dirty="0">
                  <a:solidFill>
                    <a:srgbClr val="0F6FC6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mutual settlements </a:t>
              </a:r>
              <a:r>
                <a:rPr lang="en-US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between verticals</a:t>
              </a:r>
              <a:endParaRPr lang="uk-U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</p:txBody>
        </p:sp>
        <p:sp>
          <p:nvSpPr>
            <p:cNvPr id="32" name="CustomShape 10"/>
            <p:cNvSpPr/>
            <p:nvPr/>
          </p:nvSpPr>
          <p:spPr>
            <a:xfrm>
              <a:off x="1407600" y="2278696"/>
              <a:ext cx="8607138" cy="25527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New system of </a:t>
              </a:r>
              <a:r>
                <a:rPr lang="en-US" sz="1400" b="1" spc="-1" dirty="0">
                  <a:solidFill>
                    <a:srgbClr val="0F6FC6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tariff formation</a:t>
              </a:r>
              <a:r>
                <a:rPr lang="en-US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: </a:t>
              </a:r>
              <a:r>
                <a:rPr lang="en-US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separation </a:t>
              </a:r>
              <a:r>
                <a:rPr lang="en-US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between infrastructure </a:t>
              </a:r>
              <a:r>
                <a:rPr lang="en-US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and locomotive component </a:t>
              </a:r>
              <a:r>
                <a:rPr lang="en-US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of the tariff</a:t>
              </a:r>
              <a:endParaRPr lang="uk-U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</p:txBody>
        </p:sp>
        <p:sp>
          <p:nvSpPr>
            <p:cNvPr id="33" name="CustomShape 11"/>
            <p:cNvSpPr/>
            <p:nvPr/>
          </p:nvSpPr>
          <p:spPr>
            <a:xfrm>
              <a:off x="866520" y="2755270"/>
              <a:ext cx="425880" cy="40212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1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4</a:t>
              </a:r>
              <a:endParaRPr lang="ru-RU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34" name="CustomShape 12"/>
            <p:cNvSpPr/>
            <p:nvPr/>
          </p:nvSpPr>
          <p:spPr>
            <a:xfrm>
              <a:off x="1407600" y="2751670"/>
              <a:ext cx="9440072" cy="425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New effective system of </a:t>
              </a:r>
              <a:r>
                <a:rPr lang="en-US" sz="1400" b="1" spc="-1" dirty="0">
                  <a:solidFill>
                    <a:srgbClr val="0F6FC6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corporate governance</a:t>
              </a:r>
              <a:r>
                <a:rPr lang="en-US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: a clear </a:t>
              </a:r>
              <a:r>
                <a:rPr lang="en-US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separation </a:t>
              </a:r>
              <a:r>
                <a:rPr lang="en-US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of functions between structural divisions and verticals with the definition of financial and economic objectives for each vertical and control over their implementation.</a:t>
              </a:r>
              <a:endParaRPr lang="uk-U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</p:txBody>
        </p:sp>
        <p:sp>
          <p:nvSpPr>
            <p:cNvPr id="44" name="Line 21"/>
            <p:cNvSpPr/>
            <p:nvPr/>
          </p:nvSpPr>
          <p:spPr>
            <a:xfrm>
              <a:off x="1292400" y="2635127"/>
              <a:ext cx="10063458" cy="44903"/>
            </a:xfrm>
            <a:prstGeom prst="line">
              <a:avLst/>
            </a:prstGeom>
            <a:ln w="12600">
              <a:solidFill>
                <a:schemeClr val="bg1">
                  <a:lumMod val="50000"/>
                </a:schemeClr>
              </a:solidFill>
              <a:custDash>
                <a:ds d="100000" sp="100000"/>
              </a:custDash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" name="Line 22"/>
            <p:cNvSpPr/>
            <p:nvPr/>
          </p:nvSpPr>
          <p:spPr>
            <a:xfrm>
              <a:off x="1292400" y="2122750"/>
              <a:ext cx="10063458" cy="3960"/>
            </a:xfrm>
            <a:prstGeom prst="line">
              <a:avLst/>
            </a:prstGeom>
            <a:ln w="12600">
              <a:solidFill>
                <a:schemeClr val="bg1">
                  <a:lumMod val="50000"/>
                </a:schemeClr>
              </a:solidFill>
              <a:custDash>
                <a:ds d="100000" sp="100000"/>
              </a:custDash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" name="Line 23"/>
            <p:cNvSpPr/>
            <p:nvPr/>
          </p:nvSpPr>
          <p:spPr>
            <a:xfrm>
              <a:off x="1292400" y="1511680"/>
              <a:ext cx="10063458" cy="4320"/>
            </a:xfrm>
            <a:prstGeom prst="line">
              <a:avLst/>
            </a:prstGeom>
            <a:ln w="12600">
              <a:solidFill>
                <a:schemeClr val="bg1">
                  <a:lumMod val="50000"/>
                </a:schemeClr>
              </a:solidFill>
              <a:custDash>
                <a:ds d="100000" sp="100000"/>
              </a:custDash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600" y="3606800"/>
            <a:ext cx="4167960" cy="253640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JSC “Ukrainian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Railway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” 2017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735289" y="3429000"/>
            <a:ext cx="2589480" cy="2582242"/>
            <a:chOff x="7735289" y="3429000"/>
            <a:chExt cx="2589480" cy="2582242"/>
          </a:xfrm>
        </p:grpSpPr>
        <p:sp>
          <p:nvSpPr>
            <p:cNvPr id="37" name="CustomShape 14"/>
            <p:cNvSpPr/>
            <p:nvPr/>
          </p:nvSpPr>
          <p:spPr>
            <a:xfrm>
              <a:off x="7735289" y="3429000"/>
              <a:ext cx="2589480" cy="449640"/>
            </a:xfrm>
            <a:prstGeom prst="triangle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" name="CustomShape 15"/>
            <p:cNvSpPr/>
            <p:nvPr/>
          </p:nvSpPr>
          <p:spPr>
            <a:xfrm>
              <a:off x="7735289" y="4005288"/>
              <a:ext cx="577440" cy="13882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" name="CustomShape 16"/>
            <p:cNvSpPr/>
            <p:nvPr/>
          </p:nvSpPr>
          <p:spPr>
            <a:xfrm>
              <a:off x="8405969" y="4005288"/>
              <a:ext cx="577440" cy="13882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" name="CustomShape 17"/>
            <p:cNvSpPr/>
            <p:nvPr/>
          </p:nvSpPr>
          <p:spPr>
            <a:xfrm>
              <a:off x="9076649" y="4005288"/>
              <a:ext cx="577440" cy="13882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" name="CustomShape 18"/>
            <p:cNvSpPr/>
            <p:nvPr/>
          </p:nvSpPr>
          <p:spPr>
            <a:xfrm>
              <a:off x="9747329" y="3998808"/>
              <a:ext cx="577440" cy="13882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" name="CustomShape 18"/>
            <p:cNvSpPr/>
            <p:nvPr/>
          </p:nvSpPr>
          <p:spPr>
            <a:xfrm>
              <a:off x="7735289" y="5483881"/>
              <a:ext cx="2589480" cy="5273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7" name="Группа 41"/>
          <p:cNvGrpSpPr/>
          <p:nvPr/>
        </p:nvGrpSpPr>
        <p:grpSpPr>
          <a:xfrm>
            <a:off x="248460" y="188821"/>
            <a:ext cx="481680" cy="481680"/>
            <a:chOff x="3071749" y="5262749"/>
            <a:chExt cx="481680" cy="481680"/>
          </a:xfrm>
        </p:grpSpPr>
        <p:sp>
          <p:nvSpPr>
            <p:cNvPr id="47" name="CustomShape 14"/>
            <p:cNvSpPr/>
            <p:nvPr/>
          </p:nvSpPr>
          <p:spPr>
            <a:xfrm>
              <a:off x="3071749" y="5262749"/>
              <a:ext cx="481680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" name="CustomShape 15"/>
            <p:cNvSpPr/>
            <p:nvPr/>
          </p:nvSpPr>
          <p:spPr>
            <a:xfrm>
              <a:off x="3303589" y="5664509"/>
              <a:ext cx="79560" cy="23760"/>
            </a:xfrm>
            <a:custGeom>
              <a:avLst/>
              <a:gdLst/>
              <a:ahLst/>
              <a:cxnLst/>
              <a:rect l="l" t="t" r="r" b="b"/>
              <a:pathLst>
                <a:path w="139" h="43">
                  <a:moveTo>
                    <a:pt x="0" y="43"/>
                  </a:moveTo>
                  <a:lnTo>
                    <a:pt x="139" y="12"/>
                  </a:lnTo>
                  <a:lnTo>
                    <a:pt x="139" y="0"/>
                  </a:lnTo>
                  <a:lnTo>
                    <a:pt x="0" y="2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" name="CustomShape 16"/>
            <p:cNvSpPr/>
            <p:nvPr/>
          </p:nvSpPr>
          <p:spPr>
            <a:xfrm>
              <a:off x="3303589" y="5435549"/>
              <a:ext cx="79560" cy="11160"/>
            </a:xfrm>
            <a:custGeom>
              <a:avLst/>
              <a:gdLst/>
              <a:ahLst/>
              <a:cxnLst/>
              <a:rect l="l" t="t" r="r" b="b"/>
              <a:pathLst>
                <a:path w="139" h="21">
                  <a:moveTo>
                    <a:pt x="0" y="0"/>
                  </a:moveTo>
                  <a:lnTo>
                    <a:pt x="0" y="9"/>
                  </a:lnTo>
                  <a:lnTo>
                    <a:pt x="139" y="21"/>
                  </a:lnTo>
                  <a:lnTo>
                    <a:pt x="13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" name="CustomShape 17"/>
            <p:cNvSpPr/>
            <p:nvPr/>
          </p:nvSpPr>
          <p:spPr>
            <a:xfrm>
              <a:off x="3303589" y="5444909"/>
              <a:ext cx="76680" cy="228600"/>
            </a:xfrm>
            <a:custGeom>
              <a:avLst/>
              <a:gdLst/>
              <a:ahLst/>
              <a:cxnLst/>
              <a:rect l="l" t="t" r="r" b="b"/>
              <a:pathLst>
                <a:path w="134" h="395">
                  <a:moveTo>
                    <a:pt x="0" y="0"/>
                  </a:moveTo>
                  <a:lnTo>
                    <a:pt x="0" y="395"/>
                  </a:lnTo>
                  <a:lnTo>
                    <a:pt x="134" y="371"/>
                  </a:lnTo>
                  <a:lnTo>
                    <a:pt x="134" y="12"/>
                  </a:lnTo>
                  <a:lnTo>
                    <a:pt x="0" y="0"/>
                  </a:lnTo>
                  <a:close/>
                  <a:moveTo>
                    <a:pt x="33" y="378"/>
                  </a:moveTo>
                  <a:lnTo>
                    <a:pt x="14" y="383"/>
                  </a:lnTo>
                  <a:lnTo>
                    <a:pt x="14" y="362"/>
                  </a:lnTo>
                  <a:lnTo>
                    <a:pt x="33" y="359"/>
                  </a:lnTo>
                  <a:lnTo>
                    <a:pt x="33" y="378"/>
                  </a:lnTo>
                  <a:close/>
                  <a:moveTo>
                    <a:pt x="33" y="352"/>
                  </a:moveTo>
                  <a:lnTo>
                    <a:pt x="14" y="355"/>
                  </a:lnTo>
                  <a:lnTo>
                    <a:pt x="14" y="336"/>
                  </a:lnTo>
                  <a:lnTo>
                    <a:pt x="33" y="333"/>
                  </a:lnTo>
                  <a:lnTo>
                    <a:pt x="33" y="352"/>
                  </a:lnTo>
                  <a:close/>
                  <a:moveTo>
                    <a:pt x="33" y="326"/>
                  </a:moveTo>
                  <a:lnTo>
                    <a:pt x="14" y="329"/>
                  </a:lnTo>
                  <a:lnTo>
                    <a:pt x="14" y="307"/>
                  </a:lnTo>
                  <a:lnTo>
                    <a:pt x="33" y="307"/>
                  </a:lnTo>
                  <a:lnTo>
                    <a:pt x="33" y="326"/>
                  </a:lnTo>
                  <a:close/>
                  <a:moveTo>
                    <a:pt x="33" y="298"/>
                  </a:moveTo>
                  <a:lnTo>
                    <a:pt x="14" y="300"/>
                  </a:lnTo>
                  <a:lnTo>
                    <a:pt x="14" y="281"/>
                  </a:lnTo>
                  <a:lnTo>
                    <a:pt x="33" y="279"/>
                  </a:lnTo>
                  <a:lnTo>
                    <a:pt x="33" y="298"/>
                  </a:lnTo>
                  <a:close/>
                  <a:moveTo>
                    <a:pt x="33" y="272"/>
                  </a:moveTo>
                  <a:lnTo>
                    <a:pt x="14" y="274"/>
                  </a:lnTo>
                  <a:lnTo>
                    <a:pt x="14" y="255"/>
                  </a:lnTo>
                  <a:lnTo>
                    <a:pt x="33" y="253"/>
                  </a:lnTo>
                  <a:lnTo>
                    <a:pt x="33" y="272"/>
                  </a:lnTo>
                  <a:close/>
                  <a:moveTo>
                    <a:pt x="33" y="246"/>
                  </a:moveTo>
                  <a:lnTo>
                    <a:pt x="14" y="246"/>
                  </a:lnTo>
                  <a:lnTo>
                    <a:pt x="14" y="227"/>
                  </a:lnTo>
                  <a:lnTo>
                    <a:pt x="33" y="227"/>
                  </a:lnTo>
                  <a:lnTo>
                    <a:pt x="33" y="246"/>
                  </a:lnTo>
                  <a:close/>
                  <a:moveTo>
                    <a:pt x="33" y="220"/>
                  </a:moveTo>
                  <a:lnTo>
                    <a:pt x="14" y="220"/>
                  </a:lnTo>
                  <a:lnTo>
                    <a:pt x="14" y="201"/>
                  </a:lnTo>
                  <a:lnTo>
                    <a:pt x="33" y="199"/>
                  </a:lnTo>
                  <a:lnTo>
                    <a:pt x="33" y="220"/>
                  </a:lnTo>
                  <a:close/>
                  <a:moveTo>
                    <a:pt x="33" y="192"/>
                  </a:moveTo>
                  <a:lnTo>
                    <a:pt x="14" y="194"/>
                  </a:lnTo>
                  <a:lnTo>
                    <a:pt x="14" y="173"/>
                  </a:lnTo>
                  <a:lnTo>
                    <a:pt x="33" y="173"/>
                  </a:lnTo>
                  <a:lnTo>
                    <a:pt x="33" y="192"/>
                  </a:lnTo>
                  <a:close/>
                  <a:moveTo>
                    <a:pt x="33" y="166"/>
                  </a:moveTo>
                  <a:lnTo>
                    <a:pt x="14" y="166"/>
                  </a:lnTo>
                  <a:lnTo>
                    <a:pt x="14" y="147"/>
                  </a:lnTo>
                  <a:lnTo>
                    <a:pt x="33" y="147"/>
                  </a:lnTo>
                  <a:lnTo>
                    <a:pt x="33" y="166"/>
                  </a:lnTo>
                  <a:close/>
                  <a:moveTo>
                    <a:pt x="33" y="140"/>
                  </a:moveTo>
                  <a:lnTo>
                    <a:pt x="14" y="140"/>
                  </a:lnTo>
                  <a:lnTo>
                    <a:pt x="14" y="121"/>
                  </a:lnTo>
                  <a:lnTo>
                    <a:pt x="33" y="121"/>
                  </a:lnTo>
                  <a:lnTo>
                    <a:pt x="33" y="140"/>
                  </a:lnTo>
                  <a:close/>
                  <a:moveTo>
                    <a:pt x="33" y="111"/>
                  </a:moveTo>
                  <a:lnTo>
                    <a:pt x="14" y="111"/>
                  </a:lnTo>
                  <a:lnTo>
                    <a:pt x="14" y="92"/>
                  </a:lnTo>
                  <a:lnTo>
                    <a:pt x="33" y="92"/>
                  </a:lnTo>
                  <a:lnTo>
                    <a:pt x="33" y="111"/>
                  </a:lnTo>
                  <a:close/>
                  <a:moveTo>
                    <a:pt x="33" y="85"/>
                  </a:moveTo>
                  <a:lnTo>
                    <a:pt x="14" y="85"/>
                  </a:lnTo>
                  <a:lnTo>
                    <a:pt x="14" y="66"/>
                  </a:lnTo>
                  <a:lnTo>
                    <a:pt x="33" y="66"/>
                  </a:lnTo>
                  <a:lnTo>
                    <a:pt x="33" y="85"/>
                  </a:lnTo>
                  <a:close/>
                  <a:moveTo>
                    <a:pt x="33" y="59"/>
                  </a:moveTo>
                  <a:lnTo>
                    <a:pt x="14" y="59"/>
                  </a:lnTo>
                  <a:lnTo>
                    <a:pt x="14" y="38"/>
                  </a:lnTo>
                  <a:lnTo>
                    <a:pt x="33" y="40"/>
                  </a:lnTo>
                  <a:lnTo>
                    <a:pt x="33" y="59"/>
                  </a:lnTo>
                  <a:close/>
                  <a:moveTo>
                    <a:pt x="33" y="33"/>
                  </a:moveTo>
                  <a:lnTo>
                    <a:pt x="14" y="31"/>
                  </a:lnTo>
                  <a:lnTo>
                    <a:pt x="14" y="12"/>
                  </a:lnTo>
                  <a:lnTo>
                    <a:pt x="33" y="14"/>
                  </a:lnTo>
                  <a:lnTo>
                    <a:pt x="33" y="33"/>
                  </a:lnTo>
                  <a:close/>
                  <a:moveTo>
                    <a:pt x="59" y="373"/>
                  </a:moveTo>
                  <a:lnTo>
                    <a:pt x="42" y="376"/>
                  </a:lnTo>
                  <a:lnTo>
                    <a:pt x="40" y="378"/>
                  </a:lnTo>
                  <a:lnTo>
                    <a:pt x="40" y="359"/>
                  </a:lnTo>
                  <a:lnTo>
                    <a:pt x="59" y="355"/>
                  </a:lnTo>
                  <a:lnTo>
                    <a:pt x="59" y="373"/>
                  </a:lnTo>
                  <a:close/>
                  <a:moveTo>
                    <a:pt x="59" y="347"/>
                  </a:moveTo>
                  <a:lnTo>
                    <a:pt x="40" y="350"/>
                  </a:lnTo>
                  <a:lnTo>
                    <a:pt x="40" y="331"/>
                  </a:lnTo>
                  <a:lnTo>
                    <a:pt x="59" y="329"/>
                  </a:lnTo>
                  <a:lnTo>
                    <a:pt x="59" y="347"/>
                  </a:lnTo>
                  <a:close/>
                  <a:moveTo>
                    <a:pt x="59" y="321"/>
                  </a:moveTo>
                  <a:lnTo>
                    <a:pt x="40" y="324"/>
                  </a:lnTo>
                  <a:lnTo>
                    <a:pt x="40" y="305"/>
                  </a:lnTo>
                  <a:lnTo>
                    <a:pt x="59" y="303"/>
                  </a:lnTo>
                  <a:lnTo>
                    <a:pt x="59" y="321"/>
                  </a:lnTo>
                  <a:close/>
                  <a:moveTo>
                    <a:pt x="59" y="296"/>
                  </a:moveTo>
                  <a:lnTo>
                    <a:pt x="40" y="298"/>
                  </a:lnTo>
                  <a:lnTo>
                    <a:pt x="40" y="279"/>
                  </a:lnTo>
                  <a:lnTo>
                    <a:pt x="59" y="277"/>
                  </a:lnTo>
                  <a:lnTo>
                    <a:pt x="59" y="296"/>
                  </a:lnTo>
                  <a:close/>
                  <a:moveTo>
                    <a:pt x="59" y="270"/>
                  </a:moveTo>
                  <a:lnTo>
                    <a:pt x="40" y="272"/>
                  </a:lnTo>
                  <a:lnTo>
                    <a:pt x="40" y="253"/>
                  </a:lnTo>
                  <a:lnTo>
                    <a:pt x="59" y="251"/>
                  </a:lnTo>
                  <a:lnTo>
                    <a:pt x="59" y="270"/>
                  </a:lnTo>
                  <a:close/>
                  <a:moveTo>
                    <a:pt x="59" y="244"/>
                  </a:moveTo>
                  <a:lnTo>
                    <a:pt x="40" y="246"/>
                  </a:lnTo>
                  <a:lnTo>
                    <a:pt x="40" y="227"/>
                  </a:lnTo>
                  <a:lnTo>
                    <a:pt x="59" y="225"/>
                  </a:lnTo>
                  <a:lnTo>
                    <a:pt x="59" y="244"/>
                  </a:lnTo>
                  <a:close/>
                  <a:moveTo>
                    <a:pt x="59" y="218"/>
                  </a:moveTo>
                  <a:lnTo>
                    <a:pt x="40" y="218"/>
                  </a:lnTo>
                  <a:lnTo>
                    <a:pt x="40" y="199"/>
                  </a:lnTo>
                  <a:lnTo>
                    <a:pt x="59" y="199"/>
                  </a:lnTo>
                  <a:lnTo>
                    <a:pt x="59" y="218"/>
                  </a:lnTo>
                  <a:close/>
                  <a:moveTo>
                    <a:pt x="59" y="192"/>
                  </a:moveTo>
                  <a:lnTo>
                    <a:pt x="40" y="192"/>
                  </a:lnTo>
                  <a:lnTo>
                    <a:pt x="40" y="173"/>
                  </a:lnTo>
                  <a:lnTo>
                    <a:pt x="59" y="173"/>
                  </a:lnTo>
                  <a:lnTo>
                    <a:pt x="59" y="192"/>
                  </a:lnTo>
                  <a:close/>
                  <a:moveTo>
                    <a:pt x="59" y="166"/>
                  </a:moveTo>
                  <a:lnTo>
                    <a:pt x="40" y="166"/>
                  </a:lnTo>
                  <a:lnTo>
                    <a:pt x="40" y="147"/>
                  </a:lnTo>
                  <a:lnTo>
                    <a:pt x="59" y="147"/>
                  </a:lnTo>
                  <a:lnTo>
                    <a:pt x="59" y="166"/>
                  </a:lnTo>
                  <a:close/>
                  <a:moveTo>
                    <a:pt x="59" y="140"/>
                  </a:moveTo>
                  <a:lnTo>
                    <a:pt x="40" y="140"/>
                  </a:lnTo>
                  <a:lnTo>
                    <a:pt x="40" y="121"/>
                  </a:lnTo>
                  <a:lnTo>
                    <a:pt x="59" y="121"/>
                  </a:lnTo>
                  <a:lnTo>
                    <a:pt x="59" y="140"/>
                  </a:lnTo>
                  <a:close/>
                  <a:moveTo>
                    <a:pt x="59" y="111"/>
                  </a:moveTo>
                  <a:lnTo>
                    <a:pt x="40" y="111"/>
                  </a:lnTo>
                  <a:lnTo>
                    <a:pt x="40" y="92"/>
                  </a:lnTo>
                  <a:lnTo>
                    <a:pt x="59" y="95"/>
                  </a:lnTo>
                  <a:lnTo>
                    <a:pt x="59" y="111"/>
                  </a:lnTo>
                  <a:close/>
                  <a:moveTo>
                    <a:pt x="59" y="85"/>
                  </a:moveTo>
                  <a:lnTo>
                    <a:pt x="40" y="85"/>
                  </a:lnTo>
                  <a:lnTo>
                    <a:pt x="40" y="66"/>
                  </a:lnTo>
                  <a:lnTo>
                    <a:pt x="59" y="69"/>
                  </a:lnTo>
                  <a:lnTo>
                    <a:pt x="59" y="85"/>
                  </a:lnTo>
                  <a:close/>
                  <a:moveTo>
                    <a:pt x="59" y="59"/>
                  </a:moveTo>
                  <a:lnTo>
                    <a:pt x="40" y="59"/>
                  </a:lnTo>
                  <a:lnTo>
                    <a:pt x="40" y="40"/>
                  </a:lnTo>
                  <a:lnTo>
                    <a:pt x="59" y="43"/>
                  </a:lnTo>
                  <a:lnTo>
                    <a:pt x="59" y="59"/>
                  </a:lnTo>
                  <a:close/>
                  <a:moveTo>
                    <a:pt x="59" y="3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9" y="14"/>
                  </a:lnTo>
                  <a:lnTo>
                    <a:pt x="59" y="14"/>
                  </a:lnTo>
                  <a:lnTo>
                    <a:pt x="59" y="33"/>
                  </a:lnTo>
                  <a:close/>
                  <a:moveTo>
                    <a:pt x="80" y="371"/>
                  </a:moveTo>
                  <a:lnTo>
                    <a:pt x="73" y="371"/>
                  </a:lnTo>
                  <a:lnTo>
                    <a:pt x="66" y="373"/>
                  </a:lnTo>
                  <a:lnTo>
                    <a:pt x="66" y="355"/>
                  </a:lnTo>
                  <a:lnTo>
                    <a:pt x="80" y="352"/>
                  </a:lnTo>
                  <a:lnTo>
                    <a:pt x="80" y="371"/>
                  </a:lnTo>
                  <a:close/>
                  <a:moveTo>
                    <a:pt x="80" y="345"/>
                  </a:moveTo>
                  <a:lnTo>
                    <a:pt x="66" y="347"/>
                  </a:lnTo>
                  <a:lnTo>
                    <a:pt x="66" y="329"/>
                  </a:lnTo>
                  <a:lnTo>
                    <a:pt x="80" y="326"/>
                  </a:lnTo>
                  <a:lnTo>
                    <a:pt x="80" y="345"/>
                  </a:lnTo>
                  <a:close/>
                  <a:moveTo>
                    <a:pt x="80" y="319"/>
                  </a:moveTo>
                  <a:lnTo>
                    <a:pt x="66" y="321"/>
                  </a:lnTo>
                  <a:lnTo>
                    <a:pt x="66" y="303"/>
                  </a:lnTo>
                  <a:lnTo>
                    <a:pt x="80" y="300"/>
                  </a:lnTo>
                  <a:lnTo>
                    <a:pt x="80" y="319"/>
                  </a:lnTo>
                  <a:close/>
                  <a:moveTo>
                    <a:pt x="80" y="293"/>
                  </a:moveTo>
                  <a:lnTo>
                    <a:pt x="66" y="296"/>
                  </a:lnTo>
                  <a:lnTo>
                    <a:pt x="66" y="277"/>
                  </a:lnTo>
                  <a:lnTo>
                    <a:pt x="80" y="274"/>
                  </a:lnTo>
                  <a:lnTo>
                    <a:pt x="80" y="293"/>
                  </a:lnTo>
                  <a:close/>
                  <a:moveTo>
                    <a:pt x="80" y="267"/>
                  </a:moveTo>
                  <a:lnTo>
                    <a:pt x="66" y="270"/>
                  </a:lnTo>
                  <a:lnTo>
                    <a:pt x="66" y="251"/>
                  </a:lnTo>
                  <a:lnTo>
                    <a:pt x="80" y="248"/>
                  </a:lnTo>
                  <a:lnTo>
                    <a:pt x="80" y="267"/>
                  </a:lnTo>
                  <a:close/>
                  <a:moveTo>
                    <a:pt x="80" y="241"/>
                  </a:moveTo>
                  <a:lnTo>
                    <a:pt x="66" y="244"/>
                  </a:lnTo>
                  <a:lnTo>
                    <a:pt x="66" y="225"/>
                  </a:lnTo>
                  <a:lnTo>
                    <a:pt x="80" y="222"/>
                  </a:lnTo>
                  <a:lnTo>
                    <a:pt x="80" y="241"/>
                  </a:lnTo>
                  <a:close/>
                  <a:moveTo>
                    <a:pt x="80" y="215"/>
                  </a:moveTo>
                  <a:lnTo>
                    <a:pt x="66" y="218"/>
                  </a:lnTo>
                  <a:lnTo>
                    <a:pt x="66" y="199"/>
                  </a:lnTo>
                  <a:lnTo>
                    <a:pt x="80" y="196"/>
                  </a:lnTo>
                  <a:lnTo>
                    <a:pt x="80" y="215"/>
                  </a:lnTo>
                  <a:close/>
                  <a:moveTo>
                    <a:pt x="80" y="189"/>
                  </a:moveTo>
                  <a:lnTo>
                    <a:pt x="66" y="192"/>
                  </a:lnTo>
                  <a:lnTo>
                    <a:pt x="66" y="173"/>
                  </a:lnTo>
                  <a:lnTo>
                    <a:pt x="80" y="173"/>
                  </a:lnTo>
                  <a:lnTo>
                    <a:pt x="80" y="189"/>
                  </a:lnTo>
                  <a:close/>
                  <a:moveTo>
                    <a:pt x="80" y="163"/>
                  </a:moveTo>
                  <a:lnTo>
                    <a:pt x="66" y="166"/>
                  </a:lnTo>
                  <a:lnTo>
                    <a:pt x="66" y="147"/>
                  </a:lnTo>
                  <a:lnTo>
                    <a:pt x="80" y="147"/>
                  </a:lnTo>
                  <a:lnTo>
                    <a:pt x="80" y="163"/>
                  </a:lnTo>
                  <a:close/>
                  <a:moveTo>
                    <a:pt x="80" y="137"/>
                  </a:moveTo>
                  <a:lnTo>
                    <a:pt x="66" y="140"/>
                  </a:lnTo>
                  <a:lnTo>
                    <a:pt x="66" y="121"/>
                  </a:lnTo>
                  <a:lnTo>
                    <a:pt x="80" y="121"/>
                  </a:lnTo>
                  <a:lnTo>
                    <a:pt x="80" y="137"/>
                  </a:lnTo>
                  <a:close/>
                  <a:moveTo>
                    <a:pt x="80" y="114"/>
                  </a:moveTo>
                  <a:lnTo>
                    <a:pt x="66" y="114"/>
                  </a:lnTo>
                  <a:lnTo>
                    <a:pt x="66" y="95"/>
                  </a:lnTo>
                  <a:lnTo>
                    <a:pt x="80" y="95"/>
                  </a:lnTo>
                  <a:lnTo>
                    <a:pt x="80" y="114"/>
                  </a:lnTo>
                  <a:close/>
                  <a:moveTo>
                    <a:pt x="80" y="88"/>
                  </a:moveTo>
                  <a:lnTo>
                    <a:pt x="66" y="88"/>
                  </a:lnTo>
                  <a:lnTo>
                    <a:pt x="66" y="69"/>
                  </a:lnTo>
                  <a:lnTo>
                    <a:pt x="80" y="69"/>
                  </a:lnTo>
                  <a:lnTo>
                    <a:pt x="80" y="88"/>
                  </a:lnTo>
                  <a:close/>
                  <a:moveTo>
                    <a:pt x="80" y="62"/>
                  </a:moveTo>
                  <a:lnTo>
                    <a:pt x="66" y="59"/>
                  </a:lnTo>
                  <a:lnTo>
                    <a:pt x="66" y="43"/>
                  </a:lnTo>
                  <a:lnTo>
                    <a:pt x="80" y="43"/>
                  </a:lnTo>
                  <a:lnTo>
                    <a:pt x="80" y="62"/>
                  </a:lnTo>
                  <a:close/>
                  <a:moveTo>
                    <a:pt x="80" y="36"/>
                  </a:moveTo>
                  <a:lnTo>
                    <a:pt x="66" y="33"/>
                  </a:lnTo>
                  <a:lnTo>
                    <a:pt x="66" y="17"/>
                  </a:lnTo>
                  <a:lnTo>
                    <a:pt x="70" y="17"/>
                  </a:lnTo>
                  <a:lnTo>
                    <a:pt x="80" y="17"/>
                  </a:lnTo>
                  <a:lnTo>
                    <a:pt x="80" y="36"/>
                  </a:lnTo>
                  <a:close/>
                  <a:moveTo>
                    <a:pt x="101" y="366"/>
                  </a:moveTo>
                  <a:lnTo>
                    <a:pt x="96" y="366"/>
                  </a:lnTo>
                  <a:lnTo>
                    <a:pt x="89" y="369"/>
                  </a:lnTo>
                  <a:lnTo>
                    <a:pt x="89" y="350"/>
                  </a:lnTo>
                  <a:lnTo>
                    <a:pt x="101" y="347"/>
                  </a:lnTo>
                  <a:lnTo>
                    <a:pt x="101" y="366"/>
                  </a:lnTo>
                  <a:close/>
                  <a:moveTo>
                    <a:pt x="101" y="340"/>
                  </a:moveTo>
                  <a:lnTo>
                    <a:pt x="89" y="343"/>
                  </a:lnTo>
                  <a:lnTo>
                    <a:pt x="89" y="324"/>
                  </a:lnTo>
                  <a:lnTo>
                    <a:pt x="101" y="324"/>
                  </a:lnTo>
                  <a:lnTo>
                    <a:pt x="101" y="340"/>
                  </a:lnTo>
                  <a:close/>
                  <a:moveTo>
                    <a:pt x="101" y="314"/>
                  </a:moveTo>
                  <a:lnTo>
                    <a:pt x="89" y="317"/>
                  </a:lnTo>
                  <a:lnTo>
                    <a:pt x="89" y="300"/>
                  </a:lnTo>
                  <a:lnTo>
                    <a:pt x="101" y="298"/>
                  </a:lnTo>
                  <a:lnTo>
                    <a:pt x="101" y="314"/>
                  </a:lnTo>
                  <a:close/>
                  <a:moveTo>
                    <a:pt x="101" y="291"/>
                  </a:moveTo>
                  <a:lnTo>
                    <a:pt x="89" y="291"/>
                  </a:lnTo>
                  <a:lnTo>
                    <a:pt x="89" y="274"/>
                  </a:lnTo>
                  <a:lnTo>
                    <a:pt x="101" y="272"/>
                  </a:lnTo>
                  <a:lnTo>
                    <a:pt x="101" y="291"/>
                  </a:lnTo>
                  <a:close/>
                  <a:moveTo>
                    <a:pt x="101" y="265"/>
                  </a:moveTo>
                  <a:lnTo>
                    <a:pt x="89" y="267"/>
                  </a:lnTo>
                  <a:lnTo>
                    <a:pt x="89" y="248"/>
                  </a:lnTo>
                  <a:lnTo>
                    <a:pt x="101" y="246"/>
                  </a:lnTo>
                  <a:lnTo>
                    <a:pt x="101" y="265"/>
                  </a:lnTo>
                  <a:close/>
                  <a:moveTo>
                    <a:pt x="101" y="239"/>
                  </a:moveTo>
                  <a:lnTo>
                    <a:pt x="89" y="241"/>
                  </a:lnTo>
                  <a:lnTo>
                    <a:pt x="89" y="222"/>
                  </a:lnTo>
                  <a:lnTo>
                    <a:pt x="101" y="222"/>
                  </a:lnTo>
                  <a:lnTo>
                    <a:pt x="101" y="239"/>
                  </a:lnTo>
                  <a:close/>
                  <a:moveTo>
                    <a:pt x="101" y="215"/>
                  </a:moveTo>
                  <a:lnTo>
                    <a:pt x="89" y="215"/>
                  </a:lnTo>
                  <a:lnTo>
                    <a:pt x="89" y="196"/>
                  </a:lnTo>
                  <a:lnTo>
                    <a:pt x="101" y="196"/>
                  </a:lnTo>
                  <a:lnTo>
                    <a:pt x="101" y="215"/>
                  </a:lnTo>
                  <a:close/>
                  <a:moveTo>
                    <a:pt x="101" y="189"/>
                  </a:moveTo>
                  <a:lnTo>
                    <a:pt x="89" y="189"/>
                  </a:lnTo>
                  <a:lnTo>
                    <a:pt x="89" y="170"/>
                  </a:lnTo>
                  <a:lnTo>
                    <a:pt x="101" y="170"/>
                  </a:lnTo>
                  <a:lnTo>
                    <a:pt x="101" y="189"/>
                  </a:lnTo>
                  <a:close/>
                  <a:moveTo>
                    <a:pt x="101" y="163"/>
                  </a:moveTo>
                  <a:lnTo>
                    <a:pt x="89" y="163"/>
                  </a:lnTo>
                  <a:lnTo>
                    <a:pt x="89" y="147"/>
                  </a:lnTo>
                  <a:lnTo>
                    <a:pt x="101" y="147"/>
                  </a:lnTo>
                  <a:lnTo>
                    <a:pt x="101" y="163"/>
                  </a:lnTo>
                  <a:close/>
                  <a:moveTo>
                    <a:pt x="101" y="137"/>
                  </a:moveTo>
                  <a:lnTo>
                    <a:pt x="89" y="137"/>
                  </a:lnTo>
                  <a:lnTo>
                    <a:pt x="89" y="121"/>
                  </a:lnTo>
                  <a:lnTo>
                    <a:pt x="101" y="121"/>
                  </a:lnTo>
                  <a:lnTo>
                    <a:pt x="101" y="137"/>
                  </a:lnTo>
                  <a:close/>
                  <a:moveTo>
                    <a:pt x="101" y="114"/>
                  </a:moveTo>
                  <a:lnTo>
                    <a:pt x="89" y="114"/>
                  </a:lnTo>
                  <a:lnTo>
                    <a:pt x="89" y="95"/>
                  </a:lnTo>
                  <a:lnTo>
                    <a:pt x="101" y="95"/>
                  </a:lnTo>
                  <a:lnTo>
                    <a:pt x="101" y="114"/>
                  </a:lnTo>
                  <a:close/>
                  <a:moveTo>
                    <a:pt x="101" y="88"/>
                  </a:moveTo>
                  <a:lnTo>
                    <a:pt x="89" y="88"/>
                  </a:lnTo>
                  <a:lnTo>
                    <a:pt x="89" y="69"/>
                  </a:lnTo>
                  <a:lnTo>
                    <a:pt x="101" y="69"/>
                  </a:lnTo>
                  <a:lnTo>
                    <a:pt x="101" y="88"/>
                  </a:lnTo>
                  <a:close/>
                  <a:moveTo>
                    <a:pt x="101" y="62"/>
                  </a:moveTo>
                  <a:lnTo>
                    <a:pt x="89" y="62"/>
                  </a:lnTo>
                  <a:lnTo>
                    <a:pt x="89" y="43"/>
                  </a:lnTo>
                  <a:lnTo>
                    <a:pt x="101" y="45"/>
                  </a:lnTo>
                  <a:lnTo>
                    <a:pt x="101" y="62"/>
                  </a:lnTo>
                  <a:close/>
                  <a:moveTo>
                    <a:pt x="101" y="36"/>
                  </a:moveTo>
                  <a:lnTo>
                    <a:pt x="89" y="36"/>
                  </a:lnTo>
                  <a:lnTo>
                    <a:pt x="89" y="17"/>
                  </a:lnTo>
                  <a:lnTo>
                    <a:pt x="101" y="19"/>
                  </a:lnTo>
                  <a:lnTo>
                    <a:pt x="101" y="36"/>
                  </a:lnTo>
                  <a:close/>
                  <a:moveTo>
                    <a:pt x="122" y="362"/>
                  </a:moveTo>
                  <a:lnTo>
                    <a:pt x="108" y="364"/>
                  </a:lnTo>
                  <a:lnTo>
                    <a:pt x="108" y="347"/>
                  </a:lnTo>
                  <a:lnTo>
                    <a:pt x="122" y="345"/>
                  </a:lnTo>
                  <a:lnTo>
                    <a:pt x="122" y="362"/>
                  </a:lnTo>
                  <a:close/>
                  <a:moveTo>
                    <a:pt x="122" y="338"/>
                  </a:moveTo>
                  <a:lnTo>
                    <a:pt x="108" y="340"/>
                  </a:lnTo>
                  <a:lnTo>
                    <a:pt x="108" y="321"/>
                  </a:lnTo>
                  <a:lnTo>
                    <a:pt x="122" y="319"/>
                  </a:lnTo>
                  <a:lnTo>
                    <a:pt x="122" y="338"/>
                  </a:lnTo>
                  <a:close/>
                  <a:moveTo>
                    <a:pt x="122" y="312"/>
                  </a:moveTo>
                  <a:lnTo>
                    <a:pt x="108" y="314"/>
                  </a:lnTo>
                  <a:lnTo>
                    <a:pt x="108" y="298"/>
                  </a:lnTo>
                  <a:lnTo>
                    <a:pt x="122" y="296"/>
                  </a:lnTo>
                  <a:lnTo>
                    <a:pt x="122" y="312"/>
                  </a:lnTo>
                  <a:close/>
                  <a:moveTo>
                    <a:pt x="122" y="288"/>
                  </a:moveTo>
                  <a:lnTo>
                    <a:pt x="108" y="288"/>
                  </a:lnTo>
                  <a:lnTo>
                    <a:pt x="108" y="272"/>
                  </a:lnTo>
                  <a:lnTo>
                    <a:pt x="122" y="270"/>
                  </a:lnTo>
                  <a:lnTo>
                    <a:pt x="122" y="288"/>
                  </a:lnTo>
                  <a:close/>
                  <a:moveTo>
                    <a:pt x="122" y="262"/>
                  </a:moveTo>
                  <a:lnTo>
                    <a:pt x="108" y="265"/>
                  </a:lnTo>
                  <a:lnTo>
                    <a:pt x="108" y="246"/>
                  </a:lnTo>
                  <a:lnTo>
                    <a:pt x="122" y="246"/>
                  </a:lnTo>
                  <a:lnTo>
                    <a:pt x="122" y="262"/>
                  </a:lnTo>
                  <a:close/>
                  <a:moveTo>
                    <a:pt x="122" y="239"/>
                  </a:moveTo>
                  <a:lnTo>
                    <a:pt x="108" y="239"/>
                  </a:lnTo>
                  <a:lnTo>
                    <a:pt x="108" y="222"/>
                  </a:lnTo>
                  <a:lnTo>
                    <a:pt x="122" y="220"/>
                  </a:lnTo>
                  <a:lnTo>
                    <a:pt x="122" y="239"/>
                  </a:lnTo>
                  <a:close/>
                  <a:moveTo>
                    <a:pt x="122" y="213"/>
                  </a:moveTo>
                  <a:lnTo>
                    <a:pt x="108" y="213"/>
                  </a:lnTo>
                  <a:lnTo>
                    <a:pt x="108" y="196"/>
                  </a:lnTo>
                  <a:lnTo>
                    <a:pt x="122" y="196"/>
                  </a:lnTo>
                  <a:lnTo>
                    <a:pt x="122" y="213"/>
                  </a:lnTo>
                  <a:close/>
                  <a:moveTo>
                    <a:pt x="122" y="187"/>
                  </a:moveTo>
                  <a:lnTo>
                    <a:pt x="108" y="189"/>
                  </a:lnTo>
                  <a:lnTo>
                    <a:pt x="108" y="170"/>
                  </a:lnTo>
                  <a:lnTo>
                    <a:pt x="122" y="170"/>
                  </a:lnTo>
                  <a:lnTo>
                    <a:pt x="122" y="187"/>
                  </a:lnTo>
                  <a:close/>
                  <a:moveTo>
                    <a:pt x="122" y="163"/>
                  </a:moveTo>
                  <a:lnTo>
                    <a:pt x="108" y="163"/>
                  </a:lnTo>
                  <a:lnTo>
                    <a:pt x="108" y="147"/>
                  </a:lnTo>
                  <a:lnTo>
                    <a:pt x="122" y="144"/>
                  </a:lnTo>
                  <a:lnTo>
                    <a:pt x="122" y="163"/>
                  </a:lnTo>
                  <a:close/>
                  <a:moveTo>
                    <a:pt x="122" y="137"/>
                  </a:moveTo>
                  <a:lnTo>
                    <a:pt x="108" y="137"/>
                  </a:lnTo>
                  <a:lnTo>
                    <a:pt x="108" y="121"/>
                  </a:lnTo>
                  <a:lnTo>
                    <a:pt x="122" y="121"/>
                  </a:lnTo>
                  <a:lnTo>
                    <a:pt x="122" y="137"/>
                  </a:lnTo>
                  <a:close/>
                  <a:moveTo>
                    <a:pt x="122" y="114"/>
                  </a:moveTo>
                  <a:lnTo>
                    <a:pt x="108" y="114"/>
                  </a:lnTo>
                  <a:lnTo>
                    <a:pt x="108" y="95"/>
                  </a:lnTo>
                  <a:lnTo>
                    <a:pt x="122" y="95"/>
                  </a:lnTo>
                  <a:lnTo>
                    <a:pt x="122" y="114"/>
                  </a:lnTo>
                  <a:close/>
                  <a:moveTo>
                    <a:pt x="122" y="88"/>
                  </a:moveTo>
                  <a:lnTo>
                    <a:pt x="108" y="88"/>
                  </a:lnTo>
                  <a:lnTo>
                    <a:pt x="108" y="69"/>
                  </a:lnTo>
                  <a:lnTo>
                    <a:pt x="122" y="71"/>
                  </a:lnTo>
                  <a:lnTo>
                    <a:pt x="122" y="88"/>
                  </a:lnTo>
                  <a:close/>
                  <a:moveTo>
                    <a:pt x="122" y="64"/>
                  </a:moveTo>
                  <a:lnTo>
                    <a:pt x="108" y="62"/>
                  </a:lnTo>
                  <a:lnTo>
                    <a:pt x="108" y="45"/>
                  </a:lnTo>
                  <a:lnTo>
                    <a:pt x="122" y="45"/>
                  </a:lnTo>
                  <a:lnTo>
                    <a:pt x="122" y="64"/>
                  </a:lnTo>
                  <a:close/>
                  <a:moveTo>
                    <a:pt x="122" y="38"/>
                  </a:moveTo>
                  <a:lnTo>
                    <a:pt x="108" y="38"/>
                  </a:lnTo>
                  <a:lnTo>
                    <a:pt x="108" y="19"/>
                  </a:lnTo>
                  <a:lnTo>
                    <a:pt x="122" y="21"/>
                  </a:lnTo>
                  <a:lnTo>
                    <a:pt x="122" y="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" name="CustomShape 18"/>
            <p:cNvSpPr/>
            <p:nvPr/>
          </p:nvSpPr>
          <p:spPr>
            <a:xfrm>
              <a:off x="3247069" y="5659469"/>
              <a:ext cx="49320" cy="29160"/>
            </a:xfrm>
            <a:custGeom>
              <a:avLst/>
              <a:gdLst/>
              <a:ahLst/>
              <a:cxnLst/>
              <a:rect l="l" t="t" r="r" b="b"/>
              <a:pathLst>
                <a:path w="87" h="52">
                  <a:moveTo>
                    <a:pt x="0" y="14"/>
                  </a:moveTo>
                  <a:lnTo>
                    <a:pt x="87" y="52"/>
                  </a:lnTo>
                  <a:lnTo>
                    <a:pt x="87" y="33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" name="CustomShape 19"/>
            <p:cNvSpPr/>
            <p:nvPr/>
          </p:nvSpPr>
          <p:spPr>
            <a:xfrm>
              <a:off x="3248149" y="5444909"/>
              <a:ext cx="48240" cy="228600"/>
            </a:xfrm>
            <a:custGeom>
              <a:avLst/>
              <a:gdLst/>
              <a:ahLst/>
              <a:cxnLst/>
              <a:rect l="l" t="t" r="r" b="b"/>
              <a:pathLst>
                <a:path w="85" h="395">
                  <a:moveTo>
                    <a:pt x="0" y="362"/>
                  </a:moveTo>
                  <a:lnTo>
                    <a:pt x="85" y="395"/>
                  </a:lnTo>
                  <a:lnTo>
                    <a:pt x="85" y="0"/>
                  </a:lnTo>
                  <a:lnTo>
                    <a:pt x="0" y="14"/>
                  </a:lnTo>
                  <a:lnTo>
                    <a:pt x="0" y="362"/>
                  </a:lnTo>
                  <a:close/>
                  <a:moveTo>
                    <a:pt x="59" y="17"/>
                  </a:moveTo>
                  <a:lnTo>
                    <a:pt x="73" y="14"/>
                  </a:lnTo>
                  <a:lnTo>
                    <a:pt x="73" y="33"/>
                  </a:lnTo>
                  <a:lnTo>
                    <a:pt x="59" y="36"/>
                  </a:lnTo>
                  <a:lnTo>
                    <a:pt x="59" y="17"/>
                  </a:lnTo>
                  <a:close/>
                  <a:moveTo>
                    <a:pt x="59" y="43"/>
                  </a:moveTo>
                  <a:lnTo>
                    <a:pt x="73" y="40"/>
                  </a:lnTo>
                  <a:lnTo>
                    <a:pt x="73" y="59"/>
                  </a:lnTo>
                  <a:lnTo>
                    <a:pt x="59" y="62"/>
                  </a:lnTo>
                  <a:lnTo>
                    <a:pt x="59" y="43"/>
                  </a:lnTo>
                  <a:close/>
                  <a:moveTo>
                    <a:pt x="59" y="69"/>
                  </a:moveTo>
                  <a:lnTo>
                    <a:pt x="73" y="69"/>
                  </a:lnTo>
                  <a:lnTo>
                    <a:pt x="73" y="85"/>
                  </a:lnTo>
                  <a:lnTo>
                    <a:pt x="59" y="88"/>
                  </a:lnTo>
                  <a:lnTo>
                    <a:pt x="59" y="69"/>
                  </a:lnTo>
                  <a:close/>
                  <a:moveTo>
                    <a:pt x="59" y="95"/>
                  </a:moveTo>
                  <a:lnTo>
                    <a:pt x="73" y="95"/>
                  </a:lnTo>
                  <a:lnTo>
                    <a:pt x="73" y="114"/>
                  </a:lnTo>
                  <a:lnTo>
                    <a:pt x="59" y="114"/>
                  </a:lnTo>
                  <a:lnTo>
                    <a:pt x="59" y="95"/>
                  </a:lnTo>
                  <a:close/>
                  <a:moveTo>
                    <a:pt x="59" y="121"/>
                  </a:moveTo>
                  <a:lnTo>
                    <a:pt x="73" y="121"/>
                  </a:lnTo>
                  <a:lnTo>
                    <a:pt x="73" y="140"/>
                  </a:lnTo>
                  <a:lnTo>
                    <a:pt x="59" y="140"/>
                  </a:lnTo>
                  <a:lnTo>
                    <a:pt x="59" y="121"/>
                  </a:lnTo>
                  <a:close/>
                  <a:moveTo>
                    <a:pt x="59" y="147"/>
                  </a:moveTo>
                  <a:lnTo>
                    <a:pt x="73" y="147"/>
                  </a:lnTo>
                  <a:lnTo>
                    <a:pt x="73" y="166"/>
                  </a:lnTo>
                  <a:lnTo>
                    <a:pt x="59" y="166"/>
                  </a:lnTo>
                  <a:lnTo>
                    <a:pt x="59" y="147"/>
                  </a:lnTo>
                  <a:close/>
                  <a:moveTo>
                    <a:pt x="59" y="173"/>
                  </a:moveTo>
                  <a:lnTo>
                    <a:pt x="73" y="175"/>
                  </a:lnTo>
                  <a:lnTo>
                    <a:pt x="73" y="192"/>
                  </a:lnTo>
                  <a:lnTo>
                    <a:pt x="59" y="192"/>
                  </a:lnTo>
                  <a:lnTo>
                    <a:pt x="59" y="173"/>
                  </a:lnTo>
                  <a:close/>
                  <a:moveTo>
                    <a:pt x="59" y="199"/>
                  </a:moveTo>
                  <a:lnTo>
                    <a:pt x="73" y="201"/>
                  </a:lnTo>
                  <a:lnTo>
                    <a:pt x="73" y="220"/>
                  </a:lnTo>
                  <a:lnTo>
                    <a:pt x="59" y="218"/>
                  </a:lnTo>
                  <a:lnTo>
                    <a:pt x="59" y="199"/>
                  </a:lnTo>
                  <a:close/>
                  <a:moveTo>
                    <a:pt x="59" y="225"/>
                  </a:moveTo>
                  <a:lnTo>
                    <a:pt x="73" y="227"/>
                  </a:lnTo>
                  <a:lnTo>
                    <a:pt x="73" y="246"/>
                  </a:lnTo>
                  <a:lnTo>
                    <a:pt x="59" y="244"/>
                  </a:lnTo>
                  <a:lnTo>
                    <a:pt x="59" y="225"/>
                  </a:lnTo>
                  <a:close/>
                  <a:moveTo>
                    <a:pt x="59" y="251"/>
                  </a:moveTo>
                  <a:lnTo>
                    <a:pt x="73" y="253"/>
                  </a:lnTo>
                  <a:lnTo>
                    <a:pt x="73" y="272"/>
                  </a:lnTo>
                  <a:lnTo>
                    <a:pt x="59" y="270"/>
                  </a:lnTo>
                  <a:lnTo>
                    <a:pt x="59" y="251"/>
                  </a:lnTo>
                  <a:close/>
                  <a:moveTo>
                    <a:pt x="59" y="277"/>
                  </a:moveTo>
                  <a:lnTo>
                    <a:pt x="73" y="281"/>
                  </a:lnTo>
                  <a:lnTo>
                    <a:pt x="73" y="298"/>
                  </a:lnTo>
                  <a:lnTo>
                    <a:pt x="59" y="296"/>
                  </a:lnTo>
                  <a:lnTo>
                    <a:pt x="59" y="277"/>
                  </a:lnTo>
                  <a:close/>
                  <a:moveTo>
                    <a:pt x="59" y="303"/>
                  </a:moveTo>
                  <a:lnTo>
                    <a:pt x="73" y="307"/>
                  </a:lnTo>
                  <a:lnTo>
                    <a:pt x="73" y="324"/>
                  </a:lnTo>
                  <a:lnTo>
                    <a:pt x="59" y="321"/>
                  </a:lnTo>
                  <a:lnTo>
                    <a:pt x="59" y="303"/>
                  </a:lnTo>
                  <a:close/>
                  <a:moveTo>
                    <a:pt x="59" y="331"/>
                  </a:moveTo>
                  <a:lnTo>
                    <a:pt x="73" y="333"/>
                  </a:lnTo>
                  <a:lnTo>
                    <a:pt x="73" y="352"/>
                  </a:lnTo>
                  <a:lnTo>
                    <a:pt x="59" y="347"/>
                  </a:lnTo>
                  <a:lnTo>
                    <a:pt x="59" y="331"/>
                  </a:lnTo>
                  <a:close/>
                  <a:moveTo>
                    <a:pt x="59" y="357"/>
                  </a:moveTo>
                  <a:lnTo>
                    <a:pt x="73" y="359"/>
                  </a:lnTo>
                  <a:lnTo>
                    <a:pt x="73" y="378"/>
                  </a:lnTo>
                  <a:lnTo>
                    <a:pt x="59" y="373"/>
                  </a:lnTo>
                  <a:lnTo>
                    <a:pt x="59" y="357"/>
                  </a:lnTo>
                  <a:close/>
                  <a:moveTo>
                    <a:pt x="45" y="19"/>
                  </a:moveTo>
                  <a:lnTo>
                    <a:pt x="54" y="17"/>
                  </a:lnTo>
                  <a:lnTo>
                    <a:pt x="57" y="17"/>
                  </a:lnTo>
                  <a:lnTo>
                    <a:pt x="57" y="36"/>
                  </a:lnTo>
                  <a:lnTo>
                    <a:pt x="45" y="36"/>
                  </a:lnTo>
                  <a:lnTo>
                    <a:pt x="45" y="19"/>
                  </a:lnTo>
                  <a:close/>
                  <a:moveTo>
                    <a:pt x="45" y="45"/>
                  </a:moveTo>
                  <a:lnTo>
                    <a:pt x="57" y="43"/>
                  </a:lnTo>
                  <a:lnTo>
                    <a:pt x="57" y="62"/>
                  </a:lnTo>
                  <a:lnTo>
                    <a:pt x="45" y="62"/>
                  </a:lnTo>
                  <a:lnTo>
                    <a:pt x="45" y="45"/>
                  </a:lnTo>
                  <a:close/>
                  <a:moveTo>
                    <a:pt x="45" y="69"/>
                  </a:moveTo>
                  <a:lnTo>
                    <a:pt x="57" y="69"/>
                  </a:lnTo>
                  <a:lnTo>
                    <a:pt x="57" y="88"/>
                  </a:lnTo>
                  <a:lnTo>
                    <a:pt x="45" y="88"/>
                  </a:lnTo>
                  <a:lnTo>
                    <a:pt x="45" y="69"/>
                  </a:lnTo>
                  <a:close/>
                  <a:moveTo>
                    <a:pt x="45" y="95"/>
                  </a:moveTo>
                  <a:lnTo>
                    <a:pt x="57" y="95"/>
                  </a:lnTo>
                  <a:lnTo>
                    <a:pt x="57" y="114"/>
                  </a:lnTo>
                  <a:lnTo>
                    <a:pt x="45" y="114"/>
                  </a:lnTo>
                  <a:lnTo>
                    <a:pt x="45" y="95"/>
                  </a:lnTo>
                  <a:close/>
                  <a:moveTo>
                    <a:pt x="45" y="121"/>
                  </a:moveTo>
                  <a:lnTo>
                    <a:pt x="57" y="121"/>
                  </a:lnTo>
                  <a:lnTo>
                    <a:pt x="57" y="140"/>
                  </a:lnTo>
                  <a:lnTo>
                    <a:pt x="45" y="140"/>
                  </a:lnTo>
                  <a:lnTo>
                    <a:pt x="45" y="121"/>
                  </a:lnTo>
                  <a:close/>
                  <a:moveTo>
                    <a:pt x="45" y="147"/>
                  </a:moveTo>
                  <a:lnTo>
                    <a:pt x="57" y="147"/>
                  </a:lnTo>
                  <a:lnTo>
                    <a:pt x="57" y="166"/>
                  </a:lnTo>
                  <a:lnTo>
                    <a:pt x="45" y="163"/>
                  </a:lnTo>
                  <a:lnTo>
                    <a:pt x="45" y="147"/>
                  </a:lnTo>
                  <a:close/>
                  <a:moveTo>
                    <a:pt x="45" y="173"/>
                  </a:moveTo>
                  <a:lnTo>
                    <a:pt x="57" y="173"/>
                  </a:lnTo>
                  <a:lnTo>
                    <a:pt x="57" y="192"/>
                  </a:lnTo>
                  <a:lnTo>
                    <a:pt x="45" y="189"/>
                  </a:lnTo>
                  <a:lnTo>
                    <a:pt x="45" y="173"/>
                  </a:lnTo>
                  <a:close/>
                  <a:moveTo>
                    <a:pt x="45" y="196"/>
                  </a:moveTo>
                  <a:lnTo>
                    <a:pt x="57" y="199"/>
                  </a:lnTo>
                  <a:lnTo>
                    <a:pt x="57" y="218"/>
                  </a:lnTo>
                  <a:lnTo>
                    <a:pt x="45" y="215"/>
                  </a:lnTo>
                  <a:lnTo>
                    <a:pt x="45" y="196"/>
                  </a:lnTo>
                  <a:close/>
                  <a:moveTo>
                    <a:pt x="45" y="222"/>
                  </a:moveTo>
                  <a:lnTo>
                    <a:pt x="57" y="225"/>
                  </a:lnTo>
                  <a:lnTo>
                    <a:pt x="57" y="244"/>
                  </a:lnTo>
                  <a:lnTo>
                    <a:pt x="45" y="241"/>
                  </a:lnTo>
                  <a:lnTo>
                    <a:pt x="45" y="222"/>
                  </a:lnTo>
                  <a:close/>
                  <a:moveTo>
                    <a:pt x="45" y="248"/>
                  </a:moveTo>
                  <a:lnTo>
                    <a:pt x="57" y="251"/>
                  </a:lnTo>
                  <a:lnTo>
                    <a:pt x="57" y="270"/>
                  </a:lnTo>
                  <a:lnTo>
                    <a:pt x="45" y="267"/>
                  </a:lnTo>
                  <a:lnTo>
                    <a:pt x="45" y="248"/>
                  </a:lnTo>
                  <a:close/>
                  <a:moveTo>
                    <a:pt x="45" y="274"/>
                  </a:moveTo>
                  <a:lnTo>
                    <a:pt x="57" y="277"/>
                  </a:lnTo>
                  <a:lnTo>
                    <a:pt x="57" y="293"/>
                  </a:lnTo>
                  <a:lnTo>
                    <a:pt x="45" y="291"/>
                  </a:lnTo>
                  <a:lnTo>
                    <a:pt x="45" y="274"/>
                  </a:lnTo>
                  <a:close/>
                  <a:moveTo>
                    <a:pt x="45" y="300"/>
                  </a:moveTo>
                  <a:lnTo>
                    <a:pt x="57" y="303"/>
                  </a:lnTo>
                  <a:lnTo>
                    <a:pt x="57" y="319"/>
                  </a:lnTo>
                  <a:lnTo>
                    <a:pt x="45" y="317"/>
                  </a:lnTo>
                  <a:lnTo>
                    <a:pt x="45" y="300"/>
                  </a:lnTo>
                  <a:close/>
                  <a:moveTo>
                    <a:pt x="45" y="326"/>
                  </a:moveTo>
                  <a:lnTo>
                    <a:pt x="57" y="329"/>
                  </a:lnTo>
                  <a:lnTo>
                    <a:pt x="57" y="345"/>
                  </a:lnTo>
                  <a:lnTo>
                    <a:pt x="45" y="343"/>
                  </a:lnTo>
                  <a:lnTo>
                    <a:pt x="45" y="326"/>
                  </a:lnTo>
                  <a:close/>
                  <a:moveTo>
                    <a:pt x="45" y="350"/>
                  </a:moveTo>
                  <a:lnTo>
                    <a:pt x="57" y="355"/>
                  </a:lnTo>
                  <a:lnTo>
                    <a:pt x="57" y="371"/>
                  </a:lnTo>
                  <a:lnTo>
                    <a:pt x="45" y="369"/>
                  </a:lnTo>
                  <a:lnTo>
                    <a:pt x="45" y="350"/>
                  </a:lnTo>
                  <a:close/>
                  <a:moveTo>
                    <a:pt x="33" y="21"/>
                  </a:moveTo>
                  <a:lnTo>
                    <a:pt x="40" y="19"/>
                  </a:lnTo>
                  <a:lnTo>
                    <a:pt x="40" y="19"/>
                  </a:lnTo>
                  <a:lnTo>
                    <a:pt x="40" y="38"/>
                  </a:lnTo>
                  <a:lnTo>
                    <a:pt x="33" y="38"/>
                  </a:lnTo>
                  <a:lnTo>
                    <a:pt x="33" y="21"/>
                  </a:lnTo>
                  <a:close/>
                  <a:moveTo>
                    <a:pt x="33" y="45"/>
                  </a:moveTo>
                  <a:lnTo>
                    <a:pt x="40" y="45"/>
                  </a:lnTo>
                  <a:lnTo>
                    <a:pt x="40" y="62"/>
                  </a:lnTo>
                  <a:lnTo>
                    <a:pt x="33" y="64"/>
                  </a:lnTo>
                  <a:lnTo>
                    <a:pt x="33" y="45"/>
                  </a:lnTo>
                  <a:close/>
                  <a:moveTo>
                    <a:pt x="33" y="71"/>
                  </a:moveTo>
                  <a:lnTo>
                    <a:pt x="40" y="69"/>
                  </a:lnTo>
                  <a:lnTo>
                    <a:pt x="40" y="88"/>
                  </a:lnTo>
                  <a:lnTo>
                    <a:pt x="33" y="88"/>
                  </a:lnTo>
                  <a:lnTo>
                    <a:pt x="33" y="71"/>
                  </a:lnTo>
                  <a:close/>
                  <a:moveTo>
                    <a:pt x="33" y="95"/>
                  </a:moveTo>
                  <a:lnTo>
                    <a:pt x="40" y="95"/>
                  </a:lnTo>
                  <a:lnTo>
                    <a:pt x="40" y="114"/>
                  </a:lnTo>
                  <a:lnTo>
                    <a:pt x="33" y="114"/>
                  </a:lnTo>
                  <a:lnTo>
                    <a:pt x="33" y="95"/>
                  </a:lnTo>
                  <a:close/>
                  <a:moveTo>
                    <a:pt x="33" y="121"/>
                  </a:moveTo>
                  <a:lnTo>
                    <a:pt x="40" y="121"/>
                  </a:lnTo>
                  <a:lnTo>
                    <a:pt x="40" y="140"/>
                  </a:lnTo>
                  <a:lnTo>
                    <a:pt x="33" y="137"/>
                  </a:lnTo>
                  <a:lnTo>
                    <a:pt x="33" y="121"/>
                  </a:lnTo>
                  <a:close/>
                  <a:moveTo>
                    <a:pt x="33" y="147"/>
                  </a:moveTo>
                  <a:lnTo>
                    <a:pt x="40" y="147"/>
                  </a:lnTo>
                  <a:lnTo>
                    <a:pt x="40" y="163"/>
                  </a:lnTo>
                  <a:lnTo>
                    <a:pt x="33" y="163"/>
                  </a:lnTo>
                  <a:lnTo>
                    <a:pt x="33" y="147"/>
                  </a:lnTo>
                  <a:close/>
                  <a:moveTo>
                    <a:pt x="33" y="170"/>
                  </a:moveTo>
                  <a:lnTo>
                    <a:pt x="40" y="173"/>
                  </a:lnTo>
                  <a:lnTo>
                    <a:pt x="40" y="189"/>
                  </a:lnTo>
                  <a:lnTo>
                    <a:pt x="33" y="189"/>
                  </a:lnTo>
                  <a:lnTo>
                    <a:pt x="33" y="170"/>
                  </a:lnTo>
                  <a:close/>
                  <a:moveTo>
                    <a:pt x="33" y="196"/>
                  </a:moveTo>
                  <a:lnTo>
                    <a:pt x="40" y="196"/>
                  </a:lnTo>
                  <a:lnTo>
                    <a:pt x="40" y="215"/>
                  </a:lnTo>
                  <a:lnTo>
                    <a:pt x="33" y="213"/>
                  </a:lnTo>
                  <a:lnTo>
                    <a:pt x="33" y="196"/>
                  </a:lnTo>
                  <a:close/>
                  <a:moveTo>
                    <a:pt x="33" y="220"/>
                  </a:moveTo>
                  <a:lnTo>
                    <a:pt x="40" y="222"/>
                  </a:lnTo>
                  <a:lnTo>
                    <a:pt x="40" y="239"/>
                  </a:lnTo>
                  <a:lnTo>
                    <a:pt x="33" y="239"/>
                  </a:lnTo>
                  <a:lnTo>
                    <a:pt x="33" y="220"/>
                  </a:lnTo>
                  <a:close/>
                  <a:moveTo>
                    <a:pt x="33" y="246"/>
                  </a:moveTo>
                  <a:lnTo>
                    <a:pt x="40" y="248"/>
                  </a:lnTo>
                  <a:lnTo>
                    <a:pt x="40" y="265"/>
                  </a:lnTo>
                  <a:lnTo>
                    <a:pt x="33" y="262"/>
                  </a:lnTo>
                  <a:lnTo>
                    <a:pt x="33" y="246"/>
                  </a:lnTo>
                  <a:close/>
                  <a:moveTo>
                    <a:pt x="33" y="272"/>
                  </a:moveTo>
                  <a:lnTo>
                    <a:pt x="40" y="274"/>
                  </a:lnTo>
                  <a:lnTo>
                    <a:pt x="40" y="291"/>
                  </a:lnTo>
                  <a:lnTo>
                    <a:pt x="33" y="288"/>
                  </a:lnTo>
                  <a:lnTo>
                    <a:pt x="33" y="272"/>
                  </a:lnTo>
                  <a:close/>
                  <a:moveTo>
                    <a:pt x="33" y="296"/>
                  </a:moveTo>
                  <a:lnTo>
                    <a:pt x="40" y="298"/>
                  </a:lnTo>
                  <a:lnTo>
                    <a:pt x="40" y="317"/>
                  </a:lnTo>
                  <a:lnTo>
                    <a:pt x="33" y="314"/>
                  </a:lnTo>
                  <a:lnTo>
                    <a:pt x="33" y="296"/>
                  </a:lnTo>
                  <a:close/>
                  <a:moveTo>
                    <a:pt x="33" y="321"/>
                  </a:moveTo>
                  <a:lnTo>
                    <a:pt x="40" y="324"/>
                  </a:lnTo>
                  <a:lnTo>
                    <a:pt x="40" y="340"/>
                  </a:lnTo>
                  <a:lnTo>
                    <a:pt x="33" y="338"/>
                  </a:lnTo>
                  <a:lnTo>
                    <a:pt x="33" y="321"/>
                  </a:lnTo>
                  <a:close/>
                  <a:moveTo>
                    <a:pt x="33" y="347"/>
                  </a:moveTo>
                  <a:lnTo>
                    <a:pt x="40" y="350"/>
                  </a:lnTo>
                  <a:lnTo>
                    <a:pt x="40" y="366"/>
                  </a:lnTo>
                  <a:lnTo>
                    <a:pt x="38" y="364"/>
                  </a:lnTo>
                  <a:lnTo>
                    <a:pt x="33" y="364"/>
                  </a:lnTo>
                  <a:lnTo>
                    <a:pt x="33" y="347"/>
                  </a:lnTo>
                  <a:close/>
                  <a:moveTo>
                    <a:pt x="19" y="21"/>
                  </a:moveTo>
                  <a:lnTo>
                    <a:pt x="26" y="21"/>
                  </a:lnTo>
                  <a:lnTo>
                    <a:pt x="28" y="21"/>
                  </a:lnTo>
                  <a:lnTo>
                    <a:pt x="28" y="38"/>
                  </a:lnTo>
                  <a:lnTo>
                    <a:pt x="19" y="40"/>
                  </a:lnTo>
                  <a:lnTo>
                    <a:pt x="19" y="21"/>
                  </a:lnTo>
                  <a:close/>
                  <a:moveTo>
                    <a:pt x="19" y="47"/>
                  </a:moveTo>
                  <a:lnTo>
                    <a:pt x="28" y="45"/>
                  </a:lnTo>
                  <a:lnTo>
                    <a:pt x="28" y="64"/>
                  </a:lnTo>
                  <a:lnTo>
                    <a:pt x="19" y="64"/>
                  </a:lnTo>
                  <a:lnTo>
                    <a:pt x="19" y="47"/>
                  </a:lnTo>
                  <a:close/>
                  <a:moveTo>
                    <a:pt x="19" y="71"/>
                  </a:moveTo>
                  <a:lnTo>
                    <a:pt x="28" y="71"/>
                  </a:lnTo>
                  <a:lnTo>
                    <a:pt x="28" y="88"/>
                  </a:lnTo>
                  <a:lnTo>
                    <a:pt x="19" y="90"/>
                  </a:lnTo>
                  <a:lnTo>
                    <a:pt x="19" y="71"/>
                  </a:lnTo>
                  <a:close/>
                  <a:moveTo>
                    <a:pt x="19" y="97"/>
                  </a:moveTo>
                  <a:lnTo>
                    <a:pt x="28" y="95"/>
                  </a:lnTo>
                  <a:lnTo>
                    <a:pt x="28" y="114"/>
                  </a:lnTo>
                  <a:lnTo>
                    <a:pt x="19" y="114"/>
                  </a:lnTo>
                  <a:lnTo>
                    <a:pt x="19" y="97"/>
                  </a:lnTo>
                  <a:close/>
                  <a:moveTo>
                    <a:pt x="19" y="121"/>
                  </a:moveTo>
                  <a:lnTo>
                    <a:pt x="28" y="121"/>
                  </a:lnTo>
                  <a:lnTo>
                    <a:pt x="28" y="137"/>
                  </a:lnTo>
                  <a:lnTo>
                    <a:pt x="19" y="137"/>
                  </a:lnTo>
                  <a:lnTo>
                    <a:pt x="19" y="121"/>
                  </a:lnTo>
                  <a:close/>
                  <a:moveTo>
                    <a:pt x="19" y="144"/>
                  </a:moveTo>
                  <a:lnTo>
                    <a:pt x="28" y="147"/>
                  </a:lnTo>
                  <a:lnTo>
                    <a:pt x="28" y="163"/>
                  </a:lnTo>
                  <a:lnTo>
                    <a:pt x="19" y="163"/>
                  </a:lnTo>
                  <a:lnTo>
                    <a:pt x="19" y="144"/>
                  </a:lnTo>
                  <a:close/>
                  <a:moveTo>
                    <a:pt x="19" y="170"/>
                  </a:moveTo>
                  <a:lnTo>
                    <a:pt x="28" y="170"/>
                  </a:lnTo>
                  <a:lnTo>
                    <a:pt x="28" y="187"/>
                  </a:lnTo>
                  <a:lnTo>
                    <a:pt x="19" y="187"/>
                  </a:lnTo>
                  <a:lnTo>
                    <a:pt x="19" y="170"/>
                  </a:lnTo>
                  <a:close/>
                  <a:moveTo>
                    <a:pt x="19" y="194"/>
                  </a:moveTo>
                  <a:lnTo>
                    <a:pt x="28" y="196"/>
                  </a:lnTo>
                  <a:lnTo>
                    <a:pt x="28" y="213"/>
                  </a:lnTo>
                  <a:lnTo>
                    <a:pt x="19" y="213"/>
                  </a:lnTo>
                  <a:lnTo>
                    <a:pt x="19" y="194"/>
                  </a:lnTo>
                  <a:close/>
                  <a:moveTo>
                    <a:pt x="19" y="220"/>
                  </a:moveTo>
                  <a:lnTo>
                    <a:pt x="28" y="220"/>
                  </a:lnTo>
                  <a:lnTo>
                    <a:pt x="28" y="239"/>
                  </a:lnTo>
                  <a:lnTo>
                    <a:pt x="19" y="236"/>
                  </a:lnTo>
                  <a:lnTo>
                    <a:pt x="19" y="220"/>
                  </a:lnTo>
                  <a:close/>
                  <a:moveTo>
                    <a:pt x="19" y="244"/>
                  </a:moveTo>
                  <a:lnTo>
                    <a:pt x="28" y="246"/>
                  </a:lnTo>
                  <a:lnTo>
                    <a:pt x="28" y="262"/>
                  </a:lnTo>
                  <a:lnTo>
                    <a:pt x="19" y="260"/>
                  </a:lnTo>
                  <a:lnTo>
                    <a:pt x="19" y="244"/>
                  </a:lnTo>
                  <a:close/>
                  <a:moveTo>
                    <a:pt x="19" y="270"/>
                  </a:moveTo>
                  <a:lnTo>
                    <a:pt x="28" y="270"/>
                  </a:lnTo>
                  <a:lnTo>
                    <a:pt x="28" y="288"/>
                  </a:lnTo>
                  <a:lnTo>
                    <a:pt x="19" y="286"/>
                  </a:lnTo>
                  <a:lnTo>
                    <a:pt x="19" y="270"/>
                  </a:lnTo>
                  <a:close/>
                  <a:moveTo>
                    <a:pt x="19" y="293"/>
                  </a:moveTo>
                  <a:lnTo>
                    <a:pt x="28" y="296"/>
                  </a:lnTo>
                  <a:lnTo>
                    <a:pt x="28" y="312"/>
                  </a:lnTo>
                  <a:lnTo>
                    <a:pt x="19" y="310"/>
                  </a:lnTo>
                  <a:lnTo>
                    <a:pt x="19" y="293"/>
                  </a:lnTo>
                  <a:close/>
                  <a:moveTo>
                    <a:pt x="19" y="317"/>
                  </a:moveTo>
                  <a:lnTo>
                    <a:pt x="28" y="319"/>
                  </a:lnTo>
                  <a:lnTo>
                    <a:pt x="28" y="338"/>
                  </a:lnTo>
                  <a:lnTo>
                    <a:pt x="19" y="336"/>
                  </a:lnTo>
                  <a:lnTo>
                    <a:pt x="19" y="317"/>
                  </a:lnTo>
                  <a:close/>
                  <a:moveTo>
                    <a:pt x="19" y="343"/>
                  </a:moveTo>
                  <a:lnTo>
                    <a:pt x="28" y="345"/>
                  </a:lnTo>
                  <a:lnTo>
                    <a:pt x="28" y="362"/>
                  </a:lnTo>
                  <a:lnTo>
                    <a:pt x="21" y="359"/>
                  </a:lnTo>
                  <a:lnTo>
                    <a:pt x="19" y="359"/>
                  </a:lnTo>
                  <a:lnTo>
                    <a:pt x="19" y="343"/>
                  </a:lnTo>
                  <a:close/>
                  <a:moveTo>
                    <a:pt x="9" y="24"/>
                  </a:moveTo>
                  <a:lnTo>
                    <a:pt x="17" y="24"/>
                  </a:lnTo>
                  <a:lnTo>
                    <a:pt x="17" y="40"/>
                  </a:lnTo>
                  <a:lnTo>
                    <a:pt x="9" y="40"/>
                  </a:lnTo>
                  <a:lnTo>
                    <a:pt x="9" y="24"/>
                  </a:lnTo>
                  <a:close/>
                  <a:moveTo>
                    <a:pt x="9" y="47"/>
                  </a:moveTo>
                  <a:lnTo>
                    <a:pt x="17" y="47"/>
                  </a:lnTo>
                  <a:lnTo>
                    <a:pt x="17" y="64"/>
                  </a:lnTo>
                  <a:lnTo>
                    <a:pt x="9" y="66"/>
                  </a:lnTo>
                  <a:lnTo>
                    <a:pt x="9" y="47"/>
                  </a:lnTo>
                  <a:close/>
                  <a:moveTo>
                    <a:pt x="9" y="71"/>
                  </a:moveTo>
                  <a:lnTo>
                    <a:pt x="17" y="71"/>
                  </a:lnTo>
                  <a:lnTo>
                    <a:pt x="17" y="90"/>
                  </a:lnTo>
                  <a:lnTo>
                    <a:pt x="9" y="90"/>
                  </a:lnTo>
                  <a:lnTo>
                    <a:pt x="9" y="71"/>
                  </a:lnTo>
                  <a:close/>
                  <a:moveTo>
                    <a:pt x="9" y="97"/>
                  </a:moveTo>
                  <a:lnTo>
                    <a:pt x="17" y="97"/>
                  </a:lnTo>
                  <a:lnTo>
                    <a:pt x="17" y="114"/>
                  </a:lnTo>
                  <a:lnTo>
                    <a:pt x="9" y="114"/>
                  </a:lnTo>
                  <a:lnTo>
                    <a:pt x="9" y="97"/>
                  </a:lnTo>
                  <a:close/>
                  <a:moveTo>
                    <a:pt x="9" y="121"/>
                  </a:moveTo>
                  <a:lnTo>
                    <a:pt x="17" y="121"/>
                  </a:lnTo>
                  <a:lnTo>
                    <a:pt x="17" y="137"/>
                  </a:lnTo>
                  <a:lnTo>
                    <a:pt x="9" y="137"/>
                  </a:lnTo>
                  <a:lnTo>
                    <a:pt x="9" y="121"/>
                  </a:lnTo>
                  <a:close/>
                  <a:moveTo>
                    <a:pt x="9" y="144"/>
                  </a:moveTo>
                  <a:lnTo>
                    <a:pt x="17" y="144"/>
                  </a:lnTo>
                  <a:lnTo>
                    <a:pt x="17" y="163"/>
                  </a:lnTo>
                  <a:lnTo>
                    <a:pt x="9" y="161"/>
                  </a:lnTo>
                  <a:lnTo>
                    <a:pt x="9" y="144"/>
                  </a:lnTo>
                  <a:close/>
                  <a:moveTo>
                    <a:pt x="9" y="168"/>
                  </a:moveTo>
                  <a:lnTo>
                    <a:pt x="17" y="170"/>
                  </a:lnTo>
                  <a:lnTo>
                    <a:pt x="17" y="187"/>
                  </a:lnTo>
                  <a:lnTo>
                    <a:pt x="9" y="187"/>
                  </a:lnTo>
                  <a:lnTo>
                    <a:pt x="9" y="168"/>
                  </a:lnTo>
                  <a:close/>
                  <a:moveTo>
                    <a:pt x="9" y="194"/>
                  </a:moveTo>
                  <a:lnTo>
                    <a:pt x="17" y="194"/>
                  </a:lnTo>
                  <a:lnTo>
                    <a:pt x="17" y="210"/>
                  </a:lnTo>
                  <a:lnTo>
                    <a:pt x="9" y="210"/>
                  </a:lnTo>
                  <a:lnTo>
                    <a:pt x="9" y="194"/>
                  </a:lnTo>
                  <a:close/>
                  <a:moveTo>
                    <a:pt x="9" y="218"/>
                  </a:moveTo>
                  <a:lnTo>
                    <a:pt x="17" y="218"/>
                  </a:lnTo>
                  <a:lnTo>
                    <a:pt x="17" y="236"/>
                  </a:lnTo>
                  <a:lnTo>
                    <a:pt x="9" y="234"/>
                  </a:lnTo>
                  <a:lnTo>
                    <a:pt x="9" y="218"/>
                  </a:lnTo>
                  <a:close/>
                  <a:moveTo>
                    <a:pt x="9" y="241"/>
                  </a:moveTo>
                  <a:lnTo>
                    <a:pt x="17" y="244"/>
                  </a:lnTo>
                  <a:lnTo>
                    <a:pt x="17" y="260"/>
                  </a:lnTo>
                  <a:lnTo>
                    <a:pt x="9" y="258"/>
                  </a:lnTo>
                  <a:lnTo>
                    <a:pt x="9" y="241"/>
                  </a:lnTo>
                  <a:close/>
                  <a:moveTo>
                    <a:pt x="9" y="265"/>
                  </a:moveTo>
                  <a:lnTo>
                    <a:pt x="17" y="267"/>
                  </a:lnTo>
                  <a:lnTo>
                    <a:pt x="17" y="284"/>
                  </a:lnTo>
                  <a:lnTo>
                    <a:pt x="9" y="284"/>
                  </a:lnTo>
                  <a:lnTo>
                    <a:pt x="9" y="265"/>
                  </a:lnTo>
                  <a:close/>
                  <a:moveTo>
                    <a:pt x="9" y="291"/>
                  </a:moveTo>
                  <a:lnTo>
                    <a:pt x="17" y="291"/>
                  </a:lnTo>
                  <a:lnTo>
                    <a:pt x="17" y="310"/>
                  </a:lnTo>
                  <a:lnTo>
                    <a:pt x="9" y="307"/>
                  </a:lnTo>
                  <a:lnTo>
                    <a:pt x="9" y="291"/>
                  </a:lnTo>
                  <a:close/>
                  <a:moveTo>
                    <a:pt x="9" y="314"/>
                  </a:moveTo>
                  <a:lnTo>
                    <a:pt x="17" y="317"/>
                  </a:lnTo>
                  <a:lnTo>
                    <a:pt x="17" y="333"/>
                  </a:lnTo>
                  <a:lnTo>
                    <a:pt x="9" y="331"/>
                  </a:lnTo>
                  <a:lnTo>
                    <a:pt x="9" y="314"/>
                  </a:lnTo>
                  <a:close/>
                  <a:moveTo>
                    <a:pt x="9" y="338"/>
                  </a:moveTo>
                  <a:lnTo>
                    <a:pt x="17" y="340"/>
                  </a:lnTo>
                  <a:lnTo>
                    <a:pt x="17" y="357"/>
                  </a:lnTo>
                  <a:lnTo>
                    <a:pt x="9" y="355"/>
                  </a:lnTo>
                  <a:lnTo>
                    <a:pt x="9" y="3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CustomShape 20"/>
            <p:cNvSpPr/>
            <p:nvPr/>
          </p:nvSpPr>
          <p:spPr>
            <a:xfrm>
              <a:off x="3247069" y="5435549"/>
              <a:ext cx="49320" cy="12240"/>
            </a:xfrm>
            <a:custGeom>
              <a:avLst/>
              <a:gdLst/>
              <a:ahLst/>
              <a:cxnLst/>
              <a:rect l="l" t="t" r="r" b="b"/>
              <a:pathLst>
                <a:path w="87" h="23">
                  <a:moveTo>
                    <a:pt x="0" y="16"/>
                  </a:moveTo>
                  <a:lnTo>
                    <a:pt x="0" y="23"/>
                  </a:lnTo>
                  <a:lnTo>
                    <a:pt x="87" y="9"/>
                  </a:lnTo>
                  <a:lnTo>
                    <a:pt x="8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CustomShape 21"/>
            <p:cNvSpPr/>
            <p:nvPr/>
          </p:nvSpPr>
          <p:spPr>
            <a:xfrm>
              <a:off x="3303589" y="5387309"/>
              <a:ext cx="50760" cy="47160"/>
            </a:xfrm>
            <a:custGeom>
              <a:avLst/>
              <a:gdLst/>
              <a:ahLst/>
              <a:cxnLst/>
              <a:rect l="l" t="t" r="r" b="b"/>
              <a:pathLst>
                <a:path w="89" h="83">
                  <a:moveTo>
                    <a:pt x="89" y="14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89" y="83"/>
                  </a:lnTo>
                  <a:lnTo>
                    <a:pt x="89" y="14"/>
                  </a:lnTo>
                  <a:close/>
                  <a:moveTo>
                    <a:pt x="33" y="69"/>
                  </a:moveTo>
                  <a:lnTo>
                    <a:pt x="11" y="66"/>
                  </a:lnTo>
                  <a:lnTo>
                    <a:pt x="11" y="52"/>
                  </a:lnTo>
                  <a:lnTo>
                    <a:pt x="33" y="54"/>
                  </a:lnTo>
                  <a:lnTo>
                    <a:pt x="33" y="69"/>
                  </a:lnTo>
                  <a:close/>
                  <a:moveTo>
                    <a:pt x="33" y="47"/>
                  </a:moveTo>
                  <a:lnTo>
                    <a:pt x="11" y="45"/>
                  </a:lnTo>
                  <a:lnTo>
                    <a:pt x="11" y="31"/>
                  </a:lnTo>
                  <a:lnTo>
                    <a:pt x="33" y="33"/>
                  </a:lnTo>
                  <a:lnTo>
                    <a:pt x="33" y="47"/>
                  </a:lnTo>
                  <a:close/>
                  <a:moveTo>
                    <a:pt x="33" y="26"/>
                  </a:moveTo>
                  <a:lnTo>
                    <a:pt x="11" y="24"/>
                  </a:lnTo>
                  <a:lnTo>
                    <a:pt x="11" y="9"/>
                  </a:lnTo>
                  <a:lnTo>
                    <a:pt x="33" y="12"/>
                  </a:lnTo>
                  <a:lnTo>
                    <a:pt x="33" y="26"/>
                  </a:lnTo>
                  <a:close/>
                  <a:moveTo>
                    <a:pt x="56" y="71"/>
                  </a:moveTo>
                  <a:lnTo>
                    <a:pt x="49" y="71"/>
                  </a:lnTo>
                  <a:lnTo>
                    <a:pt x="37" y="69"/>
                  </a:lnTo>
                  <a:lnTo>
                    <a:pt x="37" y="54"/>
                  </a:lnTo>
                  <a:lnTo>
                    <a:pt x="56" y="57"/>
                  </a:lnTo>
                  <a:lnTo>
                    <a:pt x="56" y="71"/>
                  </a:lnTo>
                  <a:close/>
                  <a:moveTo>
                    <a:pt x="56" y="50"/>
                  </a:moveTo>
                  <a:lnTo>
                    <a:pt x="37" y="47"/>
                  </a:lnTo>
                  <a:lnTo>
                    <a:pt x="37" y="35"/>
                  </a:lnTo>
                  <a:lnTo>
                    <a:pt x="56" y="38"/>
                  </a:lnTo>
                  <a:lnTo>
                    <a:pt x="56" y="50"/>
                  </a:lnTo>
                  <a:close/>
                  <a:moveTo>
                    <a:pt x="56" y="28"/>
                  </a:moveTo>
                  <a:lnTo>
                    <a:pt x="37" y="26"/>
                  </a:lnTo>
                  <a:lnTo>
                    <a:pt x="37" y="14"/>
                  </a:lnTo>
                  <a:lnTo>
                    <a:pt x="42" y="14"/>
                  </a:lnTo>
                  <a:lnTo>
                    <a:pt x="56" y="17"/>
                  </a:lnTo>
                  <a:lnTo>
                    <a:pt x="56" y="28"/>
                  </a:lnTo>
                  <a:close/>
                  <a:moveTo>
                    <a:pt x="80" y="73"/>
                  </a:moveTo>
                  <a:lnTo>
                    <a:pt x="63" y="71"/>
                  </a:lnTo>
                  <a:lnTo>
                    <a:pt x="63" y="59"/>
                  </a:lnTo>
                  <a:lnTo>
                    <a:pt x="80" y="61"/>
                  </a:lnTo>
                  <a:lnTo>
                    <a:pt x="80" y="73"/>
                  </a:lnTo>
                  <a:close/>
                  <a:moveTo>
                    <a:pt x="80" y="52"/>
                  </a:moveTo>
                  <a:lnTo>
                    <a:pt x="63" y="50"/>
                  </a:lnTo>
                  <a:lnTo>
                    <a:pt x="63" y="38"/>
                  </a:lnTo>
                  <a:lnTo>
                    <a:pt x="80" y="40"/>
                  </a:lnTo>
                  <a:lnTo>
                    <a:pt x="80" y="52"/>
                  </a:lnTo>
                  <a:close/>
                  <a:moveTo>
                    <a:pt x="80" y="33"/>
                  </a:moveTo>
                  <a:lnTo>
                    <a:pt x="63" y="31"/>
                  </a:lnTo>
                  <a:lnTo>
                    <a:pt x="63" y="17"/>
                  </a:lnTo>
                  <a:lnTo>
                    <a:pt x="80" y="21"/>
                  </a:lnTo>
                  <a:lnTo>
                    <a:pt x="80" y="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" name="CustomShape 22"/>
            <p:cNvSpPr/>
            <p:nvPr/>
          </p:nvSpPr>
          <p:spPr>
            <a:xfrm>
              <a:off x="3303589" y="5377589"/>
              <a:ext cx="52560" cy="12960"/>
            </a:xfrm>
            <a:custGeom>
              <a:avLst/>
              <a:gdLst/>
              <a:ahLst/>
              <a:cxnLst/>
              <a:rect l="l" t="t" r="r" b="b"/>
              <a:pathLst>
                <a:path w="92" h="24">
                  <a:moveTo>
                    <a:pt x="0" y="0"/>
                  </a:moveTo>
                  <a:lnTo>
                    <a:pt x="0" y="8"/>
                  </a:lnTo>
                  <a:lnTo>
                    <a:pt x="92" y="24"/>
                  </a:lnTo>
                  <a:lnTo>
                    <a:pt x="9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CustomShape 23"/>
            <p:cNvSpPr/>
            <p:nvPr/>
          </p:nvSpPr>
          <p:spPr>
            <a:xfrm>
              <a:off x="3303589" y="5365349"/>
              <a:ext cx="43560" cy="15840"/>
            </a:xfrm>
            <a:custGeom>
              <a:avLst/>
              <a:gdLst/>
              <a:ahLst/>
              <a:cxnLst/>
              <a:rect l="l" t="t" r="r" b="b"/>
              <a:pathLst>
                <a:path w="77" h="29">
                  <a:moveTo>
                    <a:pt x="77" y="17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77" y="29"/>
                  </a:lnTo>
                  <a:lnTo>
                    <a:pt x="77" y="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CustomShape 24"/>
            <p:cNvSpPr/>
            <p:nvPr/>
          </p:nvSpPr>
          <p:spPr>
            <a:xfrm>
              <a:off x="3274429" y="5367149"/>
              <a:ext cx="22320" cy="15120"/>
            </a:xfrm>
            <a:custGeom>
              <a:avLst/>
              <a:gdLst/>
              <a:ahLst/>
              <a:cxnLst/>
              <a:rect l="l" t="t" r="r" b="b"/>
              <a:pathLst>
                <a:path w="40" h="28">
                  <a:moveTo>
                    <a:pt x="0" y="14"/>
                  </a:moveTo>
                  <a:lnTo>
                    <a:pt x="40" y="0"/>
                  </a:lnTo>
                  <a:lnTo>
                    <a:pt x="40" y="14"/>
                  </a:lnTo>
                  <a:lnTo>
                    <a:pt x="0" y="2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CustomShape 25"/>
            <p:cNvSpPr/>
            <p:nvPr/>
          </p:nvSpPr>
          <p:spPr>
            <a:xfrm>
              <a:off x="3268669" y="5379389"/>
              <a:ext cx="28080" cy="12240"/>
            </a:xfrm>
            <a:custGeom>
              <a:avLst/>
              <a:gdLst/>
              <a:ahLst/>
              <a:cxnLst/>
              <a:rect l="l" t="t" r="r" b="b"/>
              <a:pathLst>
                <a:path w="50" h="23">
                  <a:moveTo>
                    <a:pt x="0" y="16"/>
                  </a:moveTo>
                  <a:lnTo>
                    <a:pt x="0" y="23"/>
                  </a:lnTo>
                  <a:lnTo>
                    <a:pt x="50" y="7"/>
                  </a:lnTo>
                  <a:lnTo>
                    <a:pt x="5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CustomShape 26"/>
            <p:cNvSpPr/>
            <p:nvPr/>
          </p:nvSpPr>
          <p:spPr>
            <a:xfrm>
              <a:off x="3307549" y="5318909"/>
              <a:ext cx="8280" cy="44280"/>
            </a:xfrm>
            <a:custGeom>
              <a:avLst/>
              <a:gdLst/>
              <a:ahLst/>
              <a:cxnLst/>
              <a:rect l="l" t="t" r="r" b="b"/>
              <a:pathLst>
                <a:path w="16" h="78">
                  <a:moveTo>
                    <a:pt x="9" y="0"/>
                  </a:moveTo>
                  <a:lnTo>
                    <a:pt x="0" y="76"/>
                  </a:lnTo>
                  <a:lnTo>
                    <a:pt x="16" y="7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CustomShape 27"/>
            <p:cNvSpPr/>
            <p:nvPr/>
          </p:nvSpPr>
          <p:spPr>
            <a:xfrm>
              <a:off x="3270469" y="5387309"/>
              <a:ext cx="26280" cy="48240"/>
            </a:xfrm>
            <a:custGeom>
              <a:avLst/>
              <a:gdLst/>
              <a:ahLst/>
              <a:cxnLst/>
              <a:rect l="l" t="t" r="r" b="b"/>
              <a:pathLst>
                <a:path w="47" h="85">
                  <a:moveTo>
                    <a:pt x="0" y="85"/>
                  </a:moveTo>
                  <a:lnTo>
                    <a:pt x="47" y="76"/>
                  </a:lnTo>
                  <a:lnTo>
                    <a:pt x="47" y="0"/>
                  </a:lnTo>
                  <a:lnTo>
                    <a:pt x="0" y="17"/>
                  </a:lnTo>
                  <a:lnTo>
                    <a:pt x="0" y="85"/>
                  </a:lnTo>
                  <a:close/>
                  <a:moveTo>
                    <a:pt x="31" y="14"/>
                  </a:moveTo>
                  <a:lnTo>
                    <a:pt x="40" y="9"/>
                  </a:lnTo>
                  <a:lnTo>
                    <a:pt x="40" y="24"/>
                  </a:lnTo>
                  <a:lnTo>
                    <a:pt x="31" y="28"/>
                  </a:lnTo>
                  <a:lnTo>
                    <a:pt x="31" y="14"/>
                  </a:lnTo>
                  <a:close/>
                  <a:moveTo>
                    <a:pt x="31" y="35"/>
                  </a:moveTo>
                  <a:lnTo>
                    <a:pt x="40" y="33"/>
                  </a:lnTo>
                  <a:lnTo>
                    <a:pt x="40" y="47"/>
                  </a:lnTo>
                  <a:lnTo>
                    <a:pt x="31" y="50"/>
                  </a:lnTo>
                  <a:lnTo>
                    <a:pt x="31" y="35"/>
                  </a:lnTo>
                  <a:close/>
                  <a:moveTo>
                    <a:pt x="31" y="57"/>
                  </a:moveTo>
                  <a:lnTo>
                    <a:pt x="40" y="54"/>
                  </a:lnTo>
                  <a:lnTo>
                    <a:pt x="40" y="69"/>
                  </a:lnTo>
                  <a:lnTo>
                    <a:pt x="31" y="71"/>
                  </a:lnTo>
                  <a:lnTo>
                    <a:pt x="31" y="57"/>
                  </a:lnTo>
                  <a:close/>
                  <a:moveTo>
                    <a:pt x="16" y="19"/>
                  </a:moveTo>
                  <a:lnTo>
                    <a:pt x="26" y="14"/>
                  </a:lnTo>
                  <a:lnTo>
                    <a:pt x="26" y="28"/>
                  </a:lnTo>
                  <a:lnTo>
                    <a:pt x="16" y="31"/>
                  </a:lnTo>
                  <a:lnTo>
                    <a:pt x="16" y="19"/>
                  </a:lnTo>
                  <a:close/>
                  <a:moveTo>
                    <a:pt x="16" y="38"/>
                  </a:moveTo>
                  <a:lnTo>
                    <a:pt x="26" y="35"/>
                  </a:lnTo>
                  <a:lnTo>
                    <a:pt x="26" y="50"/>
                  </a:lnTo>
                  <a:lnTo>
                    <a:pt x="16" y="52"/>
                  </a:lnTo>
                  <a:lnTo>
                    <a:pt x="16" y="38"/>
                  </a:lnTo>
                  <a:close/>
                  <a:moveTo>
                    <a:pt x="16" y="59"/>
                  </a:moveTo>
                  <a:lnTo>
                    <a:pt x="26" y="57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6" y="73"/>
                  </a:lnTo>
                  <a:lnTo>
                    <a:pt x="16" y="59"/>
                  </a:lnTo>
                  <a:close/>
                  <a:moveTo>
                    <a:pt x="5" y="21"/>
                  </a:moveTo>
                  <a:lnTo>
                    <a:pt x="12" y="19"/>
                  </a:lnTo>
                  <a:lnTo>
                    <a:pt x="12" y="33"/>
                  </a:lnTo>
                  <a:lnTo>
                    <a:pt x="5" y="33"/>
                  </a:lnTo>
                  <a:lnTo>
                    <a:pt x="5" y="21"/>
                  </a:lnTo>
                  <a:close/>
                  <a:moveTo>
                    <a:pt x="5" y="43"/>
                  </a:moveTo>
                  <a:lnTo>
                    <a:pt x="12" y="40"/>
                  </a:lnTo>
                  <a:lnTo>
                    <a:pt x="12" y="52"/>
                  </a:lnTo>
                  <a:lnTo>
                    <a:pt x="5" y="54"/>
                  </a:lnTo>
                  <a:lnTo>
                    <a:pt x="5" y="43"/>
                  </a:lnTo>
                  <a:close/>
                  <a:moveTo>
                    <a:pt x="5" y="61"/>
                  </a:moveTo>
                  <a:lnTo>
                    <a:pt x="12" y="61"/>
                  </a:lnTo>
                  <a:lnTo>
                    <a:pt x="12" y="73"/>
                  </a:lnTo>
                  <a:lnTo>
                    <a:pt x="5" y="73"/>
                  </a:lnTo>
                  <a:lnTo>
                    <a:pt x="5" y="6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  <p:extLst>
      <p:ext uri="{BB962C8B-B14F-4D97-AF65-F5344CB8AC3E}">
        <p14:creationId xmlns:p14="http://schemas.microsoft.com/office/powerpoint/2010/main" val="20737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stomShape 2"/>
          <p:cNvSpPr/>
          <p:nvPr/>
        </p:nvSpPr>
        <p:spPr>
          <a:xfrm>
            <a:off x="730140" y="0"/>
            <a:ext cx="10848142" cy="85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200" b="1" spc="-1" dirty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TARGET BUSINESS MODEL </a:t>
            </a:r>
            <a:r>
              <a:rPr lang="en-US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WILL CONTAIN </a:t>
            </a:r>
            <a:r>
              <a:rPr lang="en-US" sz="2200" b="1" spc="-1" dirty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5 BUSINESS VERTICALS</a:t>
            </a:r>
            <a:endParaRPr lang="ru-RU" sz="22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711775" y="858600"/>
            <a:ext cx="7970870" cy="5196344"/>
            <a:chOff x="95014" y="858600"/>
            <a:chExt cx="8329734" cy="5714116"/>
          </a:xfrm>
        </p:grpSpPr>
        <p:sp>
          <p:nvSpPr>
            <p:cNvPr id="27" name="CustomShape 5"/>
            <p:cNvSpPr/>
            <p:nvPr/>
          </p:nvSpPr>
          <p:spPr>
            <a:xfrm>
              <a:off x="95014" y="858600"/>
              <a:ext cx="8329733" cy="1370782"/>
            </a:xfrm>
            <a:prstGeom prst="triangle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en-US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j-lt"/>
                  <a:ea typeface="Century Gothic" charset="0"/>
                  <a:cs typeface="Century Gothic" charset="0"/>
                </a:rPr>
                <a:t>Corporate </a:t>
              </a:r>
              <a:r>
                <a:rPr lang="en-US" spc="-1" dirty="0" smtClea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j-lt"/>
                  <a:ea typeface="Century Gothic" charset="0"/>
                  <a:cs typeface="Century Gothic" charset="0"/>
                </a:rPr>
                <a:t>Center</a:t>
              </a:r>
            </a:p>
            <a:p>
              <a:pPr algn="ctr">
                <a:lnSpc>
                  <a:spcPct val="100000"/>
                </a:lnSpc>
              </a:pPr>
              <a:r>
                <a:rPr lang="en-US" sz="120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j-lt"/>
                  <a:ea typeface="Century Gothic" charset="0"/>
                  <a:cs typeface="Century Gothic" charset="0"/>
                </a:rPr>
                <a:t>Formation of strategic policies</a:t>
              </a:r>
              <a:endParaRPr lang="uk-UA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grpSp>
          <p:nvGrpSpPr>
            <p:cNvPr id="4" name="Группа 10"/>
            <p:cNvGrpSpPr/>
            <p:nvPr/>
          </p:nvGrpSpPr>
          <p:grpSpPr>
            <a:xfrm>
              <a:off x="1268848" y="5456720"/>
              <a:ext cx="7155899" cy="1115996"/>
              <a:chOff x="1602176" y="5456720"/>
              <a:chExt cx="7155899" cy="1115996"/>
            </a:xfrm>
          </p:grpSpPr>
          <p:sp>
            <p:nvSpPr>
              <p:cNvPr id="29" name="CustomShape 15"/>
              <p:cNvSpPr/>
              <p:nvPr/>
            </p:nvSpPr>
            <p:spPr>
              <a:xfrm>
                <a:off x="1602176" y="5456720"/>
                <a:ext cx="7155899" cy="111599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sz="1600" spc="-1" dirty="0" smtClean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Century Gothic" charset="0"/>
                    <a:cs typeface="Century Gothic" charset="0"/>
                  </a:rPr>
                  <a:t>Corporate social responsibility</a:t>
                </a:r>
                <a:endParaRPr lang="uk-UA" sz="16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+mj-lt"/>
                  <a:ea typeface="Century Gothic" charset="0"/>
                  <a:cs typeface="Century Gothic" charset="0"/>
                </a:endParaRPr>
              </a:p>
            </p:txBody>
          </p:sp>
          <p:grpSp>
            <p:nvGrpSpPr>
              <p:cNvPr id="5" name="Группа 30"/>
              <p:cNvGrpSpPr/>
              <p:nvPr/>
            </p:nvGrpSpPr>
            <p:grpSpPr>
              <a:xfrm>
                <a:off x="3378384" y="5770311"/>
                <a:ext cx="417737" cy="540007"/>
                <a:chOff x="1538146" y="5228046"/>
                <a:chExt cx="285120" cy="315720"/>
              </a:xfrm>
            </p:grpSpPr>
            <p:sp>
              <p:nvSpPr>
                <p:cNvPr id="59" name="CustomShape 50"/>
                <p:cNvSpPr/>
                <p:nvPr/>
              </p:nvSpPr>
              <p:spPr>
                <a:xfrm>
                  <a:off x="1606188" y="5228046"/>
                  <a:ext cx="149400" cy="178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5942" h="2492640">
                      <a:moveTo>
                        <a:pt x="513527" y="694133"/>
                      </a:moveTo>
                      <a:cubicBezTo>
                        <a:pt x="457965" y="847327"/>
                        <a:pt x="319058" y="1012427"/>
                        <a:pt x="346840" y="1246583"/>
                      </a:cubicBezTo>
                      <a:cubicBezTo>
                        <a:pt x="311915" y="1180701"/>
                        <a:pt x="276990" y="1191020"/>
                        <a:pt x="242065" y="1098945"/>
                      </a:cubicBezTo>
                      <a:cubicBezTo>
                        <a:pt x="251590" y="1165620"/>
                        <a:pt x="246828" y="1263251"/>
                        <a:pt x="270640" y="1298970"/>
                      </a:cubicBezTo>
                      <a:lnTo>
                        <a:pt x="227777" y="1275158"/>
                      </a:lnTo>
                      <a:cubicBezTo>
                        <a:pt x="271432" y="1780776"/>
                        <a:pt x="605603" y="2326877"/>
                        <a:pt x="1037402" y="2341958"/>
                      </a:cubicBezTo>
                      <a:cubicBezTo>
                        <a:pt x="1294578" y="2317352"/>
                        <a:pt x="1739871" y="2073670"/>
                        <a:pt x="1851790" y="1275158"/>
                      </a:cubicBezTo>
                      <a:lnTo>
                        <a:pt x="1808927" y="1303733"/>
                      </a:lnTo>
                      <a:cubicBezTo>
                        <a:pt x="1832740" y="1233089"/>
                        <a:pt x="1813689" y="1217214"/>
                        <a:pt x="1837502" y="1113233"/>
                      </a:cubicBezTo>
                      <a:lnTo>
                        <a:pt x="1727965" y="1237058"/>
                      </a:lnTo>
                      <a:cubicBezTo>
                        <a:pt x="1735903" y="1020365"/>
                        <a:pt x="1696215" y="972739"/>
                        <a:pt x="1551752" y="694133"/>
                      </a:cubicBezTo>
                      <a:cubicBezTo>
                        <a:pt x="1265208" y="806052"/>
                        <a:pt x="923896" y="848914"/>
                        <a:pt x="513527" y="694133"/>
                      </a:cubicBezTo>
                      <a:close/>
                      <a:moveTo>
                        <a:pt x="1037454" y="1190"/>
                      </a:moveTo>
                      <a:cubicBezTo>
                        <a:pt x="1534859" y="-25797"/>
                        <a:pt x="2167718" y="406264"/>
                        <a:pt x="2077230" y="1255870"/>
                      </a:cubicBezTo>
                      <a:cubicBezTo>
                        <a:pt x="1981979" y="2005462"/>
                        <a:pt x="1544384" y="2502612"/>
                        <a:pt x="1037454" y="2491500"/>
                      </a:cubicBezTo>
                      <a:cubicBezTo>
                        <a:pt x="701974" y="2513726"/>
                        <a:pt x="116738" y="2215013"/>
                        <a:pt x="7202" y="1246345"/>
                      </a:cubicBezTo>
                      <a:cubicBezTo>
                        <a:pt x="-78522" y="268152"/>
                        <a:pt x="621011" y="-9923"/>
                        <a:pt x="1037454" y="11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36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/>
                <a:lstStyle/>
                <a:p>
                  <a:endParaRPr lang="ru-RU" sz="1600"/>
                </a:p>
              </p:txBody>
            </p:sp>
            <p:sp>
              <p:nvSpPr>
                <p:cNvPr id="60" name="CustomShape 51"/>
                <p:cNvSpPr/>
                <p:nvPr/>
              </p:nvSpPr>
              <p:spPr>
                <a:xfrm>
                  <a:off x="1538146" y="5399766"/>
                  <a:ext cx="285120" cy="14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2715" h="2012156">
                      <a:moveTo>
                        <a:pt x="2755357" y="0"/>
                      </a:moveTo>
                      <a:cubicBezTo>
                        <a:pt x="2709320" y="533400"/>
                        <a:pt x="1267869" y="595313"/>
                        <a:pt x="1217070" y="0"/>
                      </a:cubicBezTo>
                      <a:cubicBezTo>
                        <a:pt x="464595" y="4762"/>
                        <a:pt x="-106905" y="804863"/>
                        <a:pt x="16920" y="1485900"/>
                      </a:cubicBezTo>
                      <a:cubicBezTo>
                        <a:pt x="51845" y="1644650"/>
                        <a:pt x="139157" y="1936750"/>
                        <a:pt x="664620" y="1990725"/>
                      </a:cubicBezTo>
                      <a:cubicBezTo>
                        <a:pt x="1323432" y="2024063"/>
                        <a:pt x="2144170" y="2009776"/>
                        <a:pt x="2979195" y="2005013"/>
                      </a:cubicBezTo>
                      <a:cubicBezTo>
                        <a:pt x="3193508" y="2005013"/>
                        <a:pt x="3850733" y="2047875"/>
                        <a:pt x="3955508" y="1462087"/>
                      </a:cubicBezTo>
                      <a:cubicBezTo>
                        <a:pt x="4041233" y="1131887"/>
                        <a:pt x="3831682" y="101599"/>
                        <a:pt x="275535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36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/>
                <a:lstStyle/>
                <a:p>
                  <a:endParaRPr lang="ru-RU" sz="1600"/>
                </a:p>
              </p:txBody>
            </p:sp>
          </p:grpSp>
        </p:grpSp>
        <p:grpSp>
          <p:nvGrpSpPr>
            <p:cNvPr id="6" name="Группа 7"/>
            <p:cNvGrpSpPr/>
            <p:nvPr/>
          </p:nvGrpSpPr>
          <p:grpSpPr>
            <a:xfrm>
              <a:off x="4194797" y="2318053"/>
              <a:ext cx="1394843" cy="3030700"/>
              <a:chOff x="4865573" y="2318053"/>
              <a:chExt cx="1394843" cy="3030700"/>
            </a:xfrm>
          </p:grpSpPr>
          <p:sp>
            <p:nvSpPr>
              <p:cNvPr id="34" name="CustomShape 6"/>
              <p:cNvSpPr/>
              <p:nvPr/>
            </p:nvSpPr>
            <p:spPr>
              <a:xfrm>
                <a:off x="4865573" y="2318053"/>
                <a:ext cx="1394843" cy="30307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endParaRPr lang="uk-UA" sz="16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en-US" sz="1600" spc="-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Century Gothic" charset="0"/>
                    <a:cs typeface="Century Gothic" charset="0"/>
                  </a:rPr>
                  <a:t>Infrastructure</a:t>
                </a:r>
                <a:endParaRPr lang="uk-UA" sz="160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 algn="ctr">
                  <a:lnSpc>
                    <a:spcPct val="100000"/>
                  </a:lnSpc>
                </a:pPr>
                <a:endParaRPr lang="uk-UA" sz="160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 algn="ctr">
                  <a:lnSpc>
                    <a:spcPct val="100000"/>
                  </a:lnSpc>
                </a:pPr>
                <a:endParaRPr lang="uk-UA" sz="160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 algn="ctr">
                  <a:lnSpc>
                    <a:spcPct val="100000"/>
                  </a:lnSpc>
                </a:pPr>
                <a:endParaRPr lang="uk-UA" sz="160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 algn="ctr">
                  <a:lnSpc>
                    <a:spcPct val="100000"/>
                  </a:lnSpc>
                </a:pPr>
                <a:endParaRPr lang="uk-UA" sz="16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pic>
            <p:nvPicPr>
              <p:cNvPr id="35" name="Picture 38"/>
              <p:cNvPicPr>
                <a:picLocks/>
              </p:cNvPicPr>
              <p:nvPr/>
            </p:nvPicPr>
            <p:blipFill>
              <a:blip r:embed="rId3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42735" y="4484908"/>
                <a:ext cx="612416" cy="563591"/>
              </a:xfrm>
              <a:prstGeom prst="rect">
                <a:avLst/>
              </a:prstGeom>
            </p:spPr>
          </p:pic>
          <p:sp>
            <p:nvSpPr>
              <p:cNvPr id="36" name="CustomShape 7"/>
              <p:cNvSpPr/>
              <p:nvPr/>
            </p:nvSpPr>
            <p:spPr>
              <a:xfrm>
                <a:off x="5401713" y="2423599"/>
                <a:ext cx="314623" cy="342295"/>
              </a:xfrm>
              <a:prstGeom prst="ellipse">
                <a:avLst/>
              </a:prstGeom>
              <a:solidFill>
                <a:schemeClr val="bg1"/>
              </a:solidFill>
              <a:ln w="12600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ru-RU" sz="1400" b="1" spc="-1" dirty="0">
                    <a:solidFill>
                      <a:schemeClr val="accent1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  <a:ea typeface="DejaVu Sans"/>
                  </a:rPr>
                  <a:t>3</a:t>
                </a:r>
                <a:endParaRPr lang="ru-RU" sz="1600" spc="-1" dirty="0">
                  <a:solidFill>
                    <a:schemeClr val="accent1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</p:grpSp>
        <p:grpSp>
          <p:nvGrpSpPr>
            <p:cNvPr id="7" name="Группа 5"/>
            <p:cNvGrpSpPr/>
            <p:nvPr/>
          </p:nvGrpSpPr>
          <p:grpSpPr>
            <a:xfrm>
              <a:off x="1268848" y="2318053"/>
              <a:ext cx="1394843" cy="3030700"/>
              <a:chOff x="1557079" y="2318053"/>
              <a:chExt cx="1394843" cy="3030700"/>
            </a:xfrm>
          </p:grpSpPr>
          <p:sp>
            <p:nvSpPr>
              <p:cNvPr id="38" name="CustomShape 6"/>
              <p:cNvSpPr/>
              <p:nvPr/>
            </p:nvSpPr>
            <p:spPr>
              <a:xfrm>
                <a:off x="1557079" y="2318053"/>
                <a:ext cx="1394843" cy="30307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dirty="0">
                    <a:latin typeface="+mj-lt"/>
                    <a:ea typeface="Century Gothic" charset="0"/>
                    <a:cs typeface="Century Gothic" charset="0"/>
                  </a:rPr>
                  <a:t>Freight and logistics</a:t>
                </a:r>
                <a:endParaRPr lang="uk-UA" sz="1600" dirty="0">
                  <a:solidFill>
                    <a:schemeClr val="lt1"/>
                  </a:solidFill>
                  <a:latin typeface="+mj-lt"/>
                  <a:ea typeface="Century Gothic" charset="0"/>
                  <a:cs typeface="Century Gothic" charset="0"/>
                </a:endParaRPr>
              </a:p>
              <a:p>
                <a:pPr algn="ctr"/>
                <a:endParaRPr lang="uk-UA" sz="1600" dirty="0">
                  <a:solidFill>
                    <a:schemeClr val="lt1"/>
                  </a:solidFill>
                  <a:latin typeface="+mj-lt"/>
                  <a:ea typeface="Century Gothic" charset="0"/>
                  <a:cs typeface="Century Gothic" charset="0"/>
                </a:endParaRPr>
              </a:p>
              <a:p>
                <a:pPr algn="ctr"/>
                <a:endParaRPr lang="uk-UA" sz="1600" dirty="0">
                  <a:solidFill>
                    <a:schemeClr val="lt1"/>
                  </a:solidFill>
                  <a:latin typeface="+mj-lt"/>
                  <a:ea typeface="Century Gothic" charset="0"/>
                  <a:cs typeface="Century Gothic" charset="0"/>
                </a:endParaRPr>
              </a:p>
            </p:txBody>
          </p:sp>
          <p:pic>
            <p:nvPicPr>
              <p:cNvPr id="39" name="Изображение 2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1816" y="4563632"/>
                <a:ext cx="551876" cy="406143"/>
              </a:xfrm>
              <a:prstGeom prst="rect">
                <a:avLst/>
              </a:prstGeom>
            </p:spPr>
          </p:pic>
          <p:sp>
            <p:nvSpPr>
              <p:cNvPr id="41" name="CustomShape 7"/>
              <p:cNvSpPr/>
              <p:nvPr/>
            </p:nvSpPr>
            <p:spPr>
              <a:xfrm>
                <a:off x="2176618" y="2423599"/>
                <a:ext cx="314623" cy="342295"/>
              </a:xfrm>
              <a:prstGeom prst="ellipse">
                <a:avLst/>
              </a:prstGeom>
              <a:solidFill>
                <a:schemeClr val="bg1"/>
              </a:solidFill>
              <a:ln w="12600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ru-RU" sz="1400" b="1" spc="-1" dirty="0">
                    <a:solidFill>
                      <a:schemeClr val="accent1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  <a:ea typeface="DejaVu Sans"/>
                  </a:rPr>
                  <a:t>1</a:t>
                </a:r>
                <a:endParaRPr lang="ru-RU" sz="1600" spc="-1" dirty="0">
                  <a:solidFill>
                    <a:schemeClr val="accent1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</p:grpSp>
        <p:grpSp>
          <p:nvGrpSpPr>
            <p:cNvPr id="8" name="Группа 6"/>
            <p:cNvGrpSpPr/>
            <p:nvPr/>
          </p:nvGrpSpPr>
          <p:grpSpPr>
            <a:xfrm>
              <a:off x="2686401" y="2318053"/>
              <a:ext cx="1485685" cy="3030700"/>
              <a:chOff x="3175842" y="2318053"/>
              <a:chExt cx="1485685" cy="3030700"/>
            </a:xfrm>
          </p:grpSpPr>
          <p:sp>
            <p:nvSpPr>
              <p:cNvPr id="42" name="CustomShape 6"/>
              <p:cNvSpPr/>
              <p:nvPr/>
            </p:nvSpPr>
            <p:spPr>
              <a:xfrm>
                <a:off x="3175842" y="2318053"/>
                <a:ext cx="1485685" cy="30307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endParaRPr lang="en-US" sz="1600" spc="-1" dirty="0" smtClea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j-lt"/>
                  <a:ea typeface="Century Gothic" charset="0"/>
                  <a:cs typeface="Century Gothic" charset="0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en-US" sz="1600" spc="-1" dirty="0" smtClean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Century Gothic" charset="0"/>
                    <a:cs typeface="Century Gothic" charset="0"/>
                  </a:rPr>
                  <a:t>Passenger </a:t>
                </a:r>
                <a:r>
                  <a:rPr lang="en-US" sz="1600" spc="-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Century Gothic" charset="0"/>
                    <a:cs typeface="Century Gothic" charset="0"/>
                  </a:rPr>
                  <a:t>transportation</a:t>
                </a:r>
              </a:p>
              <a:p>
                <a:pPr algn="ctr">
                  <a:lnSpc>
                    <a:spcPct val="100000"/>
                  </a:lnSpc>
                </a:pPr>
                <a:endParaRPr lang="uk-UA" sz="160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 algn="ctr">
                  <a:lnSpc>
                    <a:spcPct val="100000"/>
                  </a:lnSpc>
                </a:pPr>
                <a:endParaRPr lang="uk-UA" sz="160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 algn="ctr">
                  <a:lnSpc>
                    <a:spcPct val="100000"/>
                  </a:lnSpc>
                </a:pPr>
                <a:endParaRPr lang="uk-UA" sz="16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pic>
            <p:nvPicPr>
              <p:cNvPr id="44" name="Изображение 6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27090" y="4429394"/>
                <a:ext cx="586514" cy="586980"/>
              </a:xfrm>
              <a:prstGeom prst="rect">
                <a:avLst/>
              </a:prstGeom>
            </p:spPr>
          </p:pic>
          <p:sp>
            <p:nvSpPr>
              <p:cNvPr id="45" name="CustomShape 7"/>
              <p:cNvSpPr/>
              <p:nvPr/>
            </p:nvSpPr>
            <p:spPr>
              <a:xfrm>
                <a:off x="3775556" y="2423599"/>
                <a:ext cx="314623" cy="342295"/>
              </a:xfrm>
              <a:prstGeom prst="ellipse">
                <a:avLst/>
              </a:prstGeom>
              <a:solidFill>
                <a:schemeClr val="bg1"/>
              </a:solidFill>
              <a:ln w="12600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ru-RU" sz="1400" b="1" spc="-1" dirty="0">
                    <a:solidFill>
                      <a:schemeClr val="accent1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  <a:ea typeface="DejaVu Sans"/>
                  </a:rPr>
                  <a:t>2</a:t>
                </a:r>
                <a:endParaRPr lang="ru-RU" sz="1600" spc="-1" dirty="0">
                  <a:solidFill>
                    <a:schemeClr val="accent1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</p:grpSp>
        <p:grpSp>
          <p:nvGrpSpPr>
            <p:cNvPr id="9" name="Группа 9"/>
            <p:cNvGrpSpPr/>
            <p:nvPr/>
          </p:nvGrpSpPr>
          <p:grpSpPr>
            <a:xfrm>
              <a:off x="7029905" y="2318053"/>
              <a:ext cx="1394843" cy="3030700"/>
              <a:chOff x="8063342" y="2318053"/>
              <a:chExt cx="1394843" cy="3030700"/>
            </a:xfrm>
          </p:grpSpPr>
          <p:sp>
            <p:nvSpPr>
              <p:cNvPr id="47" name="CustomShape 6"/>
              <p:cNvSpPr/>
              <p:nvPr/>
            </p:nvSpPr>
            <p:spPr>
              <a:xfrm>
                <a:off x="8063342" y="2318053"/>
                <a:ext cx="1394843" cy="30307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endParaRPr lang="en-US" sz="1600" spc="-1" dirty="0" smtClea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j-lt"/>
                  <a:ea typeface="Century Gothic" charset="0"/>
                  <a:cs typeface="Century Gothic" charset="0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en-US" sz="1600" spc="-1" dirty="0" smtClean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Century Gothic" charset="0"/>
                    <a:cs typeface="Century Gothic" charset="0"/>
                  </a:rPr>
                  <a:t>Production </a:t>
                </a:r>
                <a:r>
                  <a:rPr lang="en-US" sz="1600" spc="-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Century Gothic" charset="0"/>
                    <a:cs typeface="Century Gothic" charset="0"/>
                  </a:rPr>
                  <a:t>and service</a:t>
                </a:r>
                <a:endParaRPr lang="uk-UA" sz="160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 algn="ctr">
                  <a:lnSpc>
                    <a:spcPct val="100000"/>
                  </a:lnSpc>
                </a:pPr>
                <a:endParaRPr lang="uk-UA" sz="160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 algn="ctr">
                  <a:lnSpc>
                    <a:spcPct val="100000"/>
                  </a:lnSpc>
                </a:pPr>
                <a:endParaRPr lang="uk-UA" sz="160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 algn="ctr">
                  <a:lnSpc>
                    <a:spcPct val="100000"/>
                  </a:lnSpc>
                </a:pPr>
                <a:endParaRPr lang="uk-UA" sz="16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pic>
            <p:nvPicPr>
              <p:cNvPr id="51" name="Picture 34"/>
              <p:cNvPicPr>
                <a:picLocks noChangeAspect="1"/>
              </p:cNvPicPr>
              <p:nvPr/>
            </p:nvPicPr>
            <p:blipFill>
              <a:blip r:embed="rId6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7607" y="4453815"/>
                <a:ext cx="556757" cy="625778"/>
              </a:xfrm>
              <a:prstGeom prst="rect">
                <a:avLst/>
              </a:prstGeom>
            </p:spPr>
          </p:pic>
          <p:sp>
            <p:nvSpPr>
              <p:cNvPr id="52" name="CustomShape 7"/>
              <p:cNvSpPr/>
              <p:nvPr/>
            </p:nvSpPr>
            <p:spPr>
              <a:xfrm>
                <a:off x="8644908" y="2423599"/>
                <a:ext cx="314623" cy="342295"/>
              </a:xfrm>
              <a:prstGeom prst="ellipse">
                <a:avLst/>
              </a:prstGeom>
              <a:solidFill>
                <a:schemeClr val="bg1"/>
              </a:solidFill>
              <a:ln w="12600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ru-RU" sz="1400" b="1" spc="-1" dirty="0">
                    <a:solidFill>
                      <a:schemeClr val="accent1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  <a:ea typeface="DejaVu Sans"/>
                  </a:rPr>
                  <a:t>5</a:t>
                </a:r>
                <a:endParaRPr lang="ru-RU" sz="1600" spc="-1" dirty="0">
                  <a:solidFill>
                    <a:schemeClr val="accent1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</p:grpSp>
        <p:grpSp>
          <p:nvGrpSpPr>
            <p:cNvPr id="10" name="Группа 8"/>
            <p:cNvGrpSpPr/>
            <p:nvPr/>
          </p:nvGrpSpPr>
          <p:grpSpPr>
            <a:xfrm>
              <a:off x="5612350" y="2318053"/>
              <a:ext cx="1394843" cy="3030700"/>
              <a:chOff x="6464454" y="2318053"/>
              <a:chExt cx="1394843" cy="3030700"/>
            </a:xfrm>
          </p:grpSpPr>
          <p:sp>
            <p:nvSpPr>
              <p:cNvPr id="26" name="CustomShape 6"/>
              <p:cNvSpPr/>
              <p:nvPr/>
            </p:nvSpPr>
            <p:spPr>
              <a:xfrm>
                <a:off x="6464454" y="2318053"/>
                <a:ext cx="1394843" cy="30307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endParaRPr lang="uk-UA" sz="16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endParaRPr lang="en-US" sz="1600" spc="-1" dirty="0" smtClea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j-lt"/>
                  <a:ea typeface="Century Gothic" charset="0"/>
                  <a:cs typeface="Century Gothic" charset="0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en-US" sz="1600" spc="-1" dirty="0" smtClean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Century Gothic" charset="0"/>
                    <a:cs typeface="Century Gothic" charset="0"/>
                  </a:rPr>
                  <a:t>Locomotion </a:t>
                </a:r>
                <a:r>
                  <a:rPr lang="en-US" sz="1600" spc="-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+mj-lt"/>
                    <a:ea typeface="Century Gothic" charset="0"/>
                    <a:cs typeface="Century Gothic" charset="0"/>
                  </a:rPr>
                  <a:t>services</a:t>
                </a:r>
                <a:endParaRPr lang="uk-UA" sz="160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 algn="ctr">
                  <a:lnSpc>
                    <a:spcPct val="100000"/>
                  </a:lnSpc>
                </a:pPr>
                <a:endParaRPr lang="uk-UA" sz="160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 algn="ctr">
                  <a:lnSpc>
                    <a:spcPct val="100000"/>
                  </a:lnSpc>
                </a:pPr>
                <a:endParaRPr lang="uk-UA" sz="160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 algn="ctr">
                  <a:lnSpc>
                    <a:spcPct val="100000"/>
                  </a:lnSpc>
                </a:pPr>
                <a:endParaRPr lang="uk-UA" sz="160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entury Gothic" charset="0"/>
                  <a:ea typeface="Century Gothic" charset="0"/>
                  <a:cs typeface="Century Gothic" charset="0"/>
                </a:endParaRPr>
              </a:p>
              <a:p>
                <a:pPr algn="ctr">
                  <a:lnSpc>
                    <a:spcPct val="100000"/>
                  </a:lnSpc>
                </a:pPr>
                <a:endParaRPr lang="uk-UA" sz="16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6" name="CustomShape 7"/>
              <p:cNvSpPr/>
              <p:nvPr/>
            </p:nvSpPr>
            <p:spPr>
              <a:xfrm>
                <a:off x="7036847" y="2423599"/>
                <a:ext cx="314623" cy="342295"/>
              </a:xfrm>
              <a:prstGeom prst="ellipse">
                <a:avLst/>
              </a:prstGeom>
              <a:solidFill>
                <a:schemeClr val="bg1"/>
              </a:solidFill>
              <a:ln w="12600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ru-RU" sz="1400" b="1" spc="-1" dirty="0">
                    <a:solidFill>
                      <a:schemeClr val="accent1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  <a:ea typeface="DejaVu Sans"/>
                  </a:rPr>
                  <a:t>4</a:t>
                </a:r>
                <a:endParaRPr lang="ru-RU" sz="1600" spc="-1" dirty="0">
                  <a:solidFill>
                    <a:schemeClr val="accent1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  <p:pic>
            <p:nvPicPr>
              <p:cNvPr id="55" name="Изображение 25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56636" y="4491020"/>
                <a:ext cx="429102" cy="631334"/>
              </a:xfrm>
              <a:prstGeom prst="rect">
                <a:avLst/>
              </a:prstGeom>
            </p:spPr>
          </p:pic>
        </p:grpSp>
        <p:sp>
          <p:nvSpPr>
            <p:cNvPr id="58" name="Прямоугольник 57"/>
            <p:cNvSpPr/>
            <p:nvPr/>
          </p:nvSpPr>
          <p:spPr>
            <a:xfrm>
              <a:off x="95017" y="2229382"/>
              <a:ext cx="1127674" cy="4343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750" dirty="0" smtClean="0">
                  <a:latin typeface="+mj-lt"/>
                </a:rPr>
                <a:t>Providing</a:t>
              </a:r>
            </a:p>
            <a:p>
              <a:pPr algn="ctr"/>
              <a:r>
                <a:rPr lang="en-US" sz="1750" dirty="0" smtClean="0">
                  <a:latin typeface="+mj-lt"/>
                </a:rPr>
                <a:t>general </a:t>
              </a:r>
              <a:r>
                <a:rPr lang="en-US" sz="1750" dirty="0">
                  <a:latin typeface="+mj-lt"/>
                </a:rPr>
                <a:t>corporate services</a:t>
              </a:r>
              <a:endParaRPr lang="ru-RU" sz="1750" dirty="0">
                <a:latin typeface="+mj-lt"/>
              </a:endParaRPr>
            </a:p>
          </p:txBody>
        </p:sp>
        <p:grpSp>
          <p:nvGrpSpPr>
            <p:cNvPr id="11" name="Группа 36"/>
            <p:cNvGrpSpPr/>
            <p:nvPr/>
          </p:nvGrpSpPr>
          <p:grpSpPr>
            <a:xfrm>
              <a:off x="2709112" y="1465986"/>
              <a:ext cx="361489" cy="548422"/>
              <a:chOff x="3806040" y="3654420"/>
              <a:chExt cx="136080" cy="369720"/>
            </a:xfrm>
            <a:solidFill>
              <a:schemeClr val="bg1"/>
            </a:solidFill>
          </p:grpSpPr>
          <p:sp>
            <p:nvSpPr>
              <p:cNvPr id="43" name="CustomShape 15"/>
              <p:cNvSpPr/>
              <p:nvPr/>
            </p:nvSpPr>
            <p:spPr>
              <a:xfrm>
                <a:off x="3862560" y="4000020"/>
                <a:ext cx="79560" cy="2376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3">
                    <a:moveTo>
                      <a:pt x="0" y="43"/>
                    </a:moveTo>
                    <a:lnTo>
                      <a:pt x="139" y="12"/>
                    </a:lnTo>
                    <a:lnTo>
                      <a:pt x="139" y="0"/>
                    </a:lnTo>
                    <a:lnTo>
                      <a:pt x="0" y="26"/>
                    </a:lnTo>
                    <a:lnTo>
                      <a:pt x="0" y="4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8" name="CustomShape 16"/>
              <p:cNvSpPr/>
              <p:nvPr/>
            </p:nvSpPr>
            <p:spPr>
              <a:xfrm>
                <a:off x="3862560" y="3771060"/>
                <a:ext cx="79560" cy="1116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21">
                    <a:moveTo>
                      <a:pt x="0" y="0"/>
                    </a:moveTo>
                    <a:lnTo>
                      <a:pt x="0" y="9"/>
                    </a:lnTo>
                    <a:lnTo>
                      <a:pt x="139" y="21"/>
                    </a:lnTo>
                    <a:lnTo>
                      <a:pt x="139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9" name="CustomShape 17"/>
              <p:cNvSpPr/>
              <p:nvPr/>
            </p:nvSpPr>
            <p:spPr>
              <a:xfrm>
                <a:off x="3862560" y="3780420"/>
                <a:ext cx="7668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95">
                    <a:moveTo>
                      <a:pt x="0" y="0"/>
                    </a:moveTo>
                    <a:lnTo>
                      <a:pt x="0" y="395"/>
                    </a:lnTo>
                    <a:lnTo>
                      <a:pt x="134" y="371"/>
                    </a:lnTo>
                    <a:lnTo>
                      <a:pt x="134" y="12"/>
                    </a:lnTo>
                    <a:lnTo>
                      <a:pt x="0" y="0"/>
                    </a:lnTo>
                    <a:close/>
                    <a:moveTo>
                      <a:pt x="33" y="378"/>
                    </a:moveTo>
                    <a:lnTo>
                      <a:pt x="14" y="383"/>
                    </a:lnTo>
                    <a:lnTo>
                      <a:pt x="14" y="362"/>
                    </a:lnTo>
                    <a:lnTo>
                      <a:pt x="33" y="359"/>
                    </a:lnTo>
                    <a:lnTo>
                      <a:pt x="33" y="378"/>
                    </a:lnTo>
                    <a:close/>
                    <a:moveTo>
                      <a:pt x="33" y="352"/>
                    </a:moveTo>
                    <a:lnTo>
                      <a:pt x="14" y="355"/>
                    </a:lnTo>
                    <a:lnTo>
                      <a:pt x="14" y="336"/>
                    </a:lnTo>
                    <a:lnTo>
                      <a:pt x="33" y="333"/>
                    </a:lnTo>
                    <a:lnTo>
                      <a:pt x="33" y="352"/>
                    </a:lnTo>
                    <a:close/>
                    <a:moveTo>
                      <a:pt x="33" y="326"/>
                    </a:moveTo>
                    <a:lnTo>
                      <a:pt x="14" y="329"/>
                    </a:lnTo>
                    <a:lnTo>
                      <a:pt x="14" y="307"/>
                    </a:lnTo>
                    <a:lnTo>
                      <a:pt x="33" y="307"/>
                    </a:lnTo>
                    <a:lnTo>
                      <a:pt x="33" y="326"/>
                    </a:lnTo>
                    <a:close/>
                    <a:moveTo>
                      <a:pt x="33" y="298"/>
                    </a:moveTo>
                    <a:lnTo>
                      <a:pt x="14" y="300"/>
                    </a:lnTo>
                    <a:lnTo>
                      <a:pt x="14" y="281"/>
                    </a:lnTo>
                    <a:lnTo>
                      <a:pt x="33" y="279"/>
                    </a:lnTo>
                    <a:lnTo>
                      <a:pt x="33" y="298"/>
                    </a:lnTo>
                    <a:close/>
                    <a:moveTo>
                      <a:pt x="33" y="272"/>
                    </a:moveTo>
                    <a:lnTo>
                      <a:pt x="14" y="274"/>
                    </a:lnTo>
                    <a:lnTo>
                      <a:pt x="14" y="255"/>
                    </a:lnTo>
                    <a:lnTo>
                      <a:pt x="33" y="253"/>
                    </a:lnTo>
                    <a:lnTo>
                      <a:pt x="33" y="272"/>
                    </a:lnTo>
                    <a:close/>
                    <a:moveTo>
                      <a:pt x="33" y="246"/>
                    </a:moveTo>
                    <a:lnTo>
                      <a:pt x="14" y="246"/>
                    </a:lnTo>
                    <a:lnTo>
                      <a:pt x="14" y="227"/>
                    </a:lnTo>
                    <a:lnTo>
                      <a:pt x="33" y="227"/>
                    </a:lnTo>
                    <a:lnTo>
                      <a:pt x="33" y="246"/>
                    </a:lnTo>
                    <a:close/>
                    <a:moveTo>
                      <a:pt x="33" y="220"/>
                    </a:moveTo>
                    <a:lnTo>
                      <a:pt x="14" y="220"/>
                    </a:lnTo>
                    <a:lnTo>
                      <a:pt x="14" y="201"/>
                    </a:lnTo>
                    <a:lnTo>
                      <a:pt x="33" y="199"/>
                    </a:lnTo>
                    <a:lnTo>
                      <a:pt x="33" y="220"/>
                    </a:lnTo>
                    <a:close/>
                    <a:moveTo>
                      <a:pt x="33" y="192"/>
                    </a:moveTo>
                    <a:lnTo>
                      <a:pt x="14" y="194"/>
                    </a:lnTo>
                    <a:lnTo>
                      <a:pt x="14" y="173"/>
                    </a:lnTo>
                    <a:lnTo>
                      <a:pt x="33" y="173"/>
                    </a:lnTo>
                    <a:lnTo>
                      <a:pt x="33" y="192"/>
                    </a:lnTo>
                    <a:close/>
                    <a:moveTo>
                      <a:pt x="33" y="166"/>
                    </a:moveTo>
                    <a:lnTo>
                      <a:pt x="14" y="166"/>
                    </a:lnTo>
                    <a:lnTo>
                      <a:pt x="14" y="147"/>
                    </a:lnTo>
                    <a:lnTo>
                      <a:pt x="33" y="147"/>
                    </a:lnTo>
                    <a:lnTo>
                      <a:pt x="33" y="166"/>
                    </a:lnTo>
                    <a:close/>
                    <a:moveTo>
                      <a:pt x="33" y="140"/>
                    </a:moveTo>
                    <a:lnTo>
                      <a:pt x="14" y="140"/>
                    </a:lnTo>
                    <a:lnTo>
                      <a:pt x="14" y="121"/>
                    </a:lnTo>
                    <a:lnTo>
                      <a:pt x="33" y="121"/>
                    </a:lnTo>
                    <a:lnTo>
                      <a:pt x="33" y="140"/>
                    </a:lnTo>
                    <a:close/>
                    <a:moveTo>
                      <a:pt x="33" y="111"/>
                    </a:moveTo>
                    <a:lnTo>
                      <a:pt x="14" y="111"/>
                    </a:lnTo>
                    <a:lnTo>
                      <a:pt x="14" y="92"/>
                    </a:lnTo>
                    <a:lnTo>
                      <a:pt x="33" y="92"/>
                    </a:lnTo>
                    <a:lnTo>
                      <a:pt x="33" y="111"/>
                    </a:lnTo>
                    <a:close/>
                    <a:moveTo>
                      <a:pt x="33" y="85"/>
                    </a:moveTo>
                    <a:lnTo>
                      <a:pt x="14" y="85"/>
                    </a:lnTo>
                    <a:lnTo>
                      <a:pt x="14" y="66"/>
                    </a:lnTo>
                    <a:lnTo>
                      <a:pt x="33" y="66"/>
                    </a:lnTo>
                    <a:lnTo>
                      <a:pt x="33" y="85"/>
                    </a:lnTo>
                    <a:close/>
                    <a:moveTo>
                      <a:pt x="33" y="59"/>
                    </a:moveTo>
                    <a:lnTo>
                      <a:pt x="14" y="59"/>
                    </a:lnTo>
                    <a:lnTo>
                      <a:pt x="14" y="38"/>
                    </a:lnTo>
                    <a:lnTo>
                      <a:pt x="33" y="40"/>
                    </a:lnTo>
                    <a:lnTo>
                      <a:pt x="33" y="59"/>
                    </a:lnTo>
                    <a:close/>
                    <a:moveTo>
                      <a:pt x="33" y="33"/>
                    </a:moveTo>
                    <a:lnTo>
                      <a:pt x="14" y="31"/>
                    </a:lnTo>
                    <a:lnTo>
                      <a:pt x="14" y="12"/>
                    </a:lnTo>
                    <a:lnTo>
                      <a:pt x="33" y="14"/>
                    </a:lnTo>
                    <a:lnTo>
                      <a:pt x="33" y="33"/>
                    </a:lnTo>
                    <a:close/>
                    <a:moveTo>
                      <a:pt x="59" y="373"/>
                    </a:moveTo>
                    <a:lnTo>
                      <a:pt x="42" y="376"/>
                    </a:lnTo>
                    <a:lnTo>
                      <a:pt x="40" y="378"/>
                    </a:lnTo>
                    <a:lnTo>
                      <a:pt x="40" y="359"/>
                    </a:lnTo>
                    <a:lnTo>
                      <a:pt x="59" y="355"/>
                    </a:lnTo>
                    <a:lnTo>
                      <a:pt x="59" y="373"/>
                    </a:lnTo>
                    <a:close/>
                    <a:moveTo>
                      <a:pt x="59" y="347"/>
                    </a:moveTo>
                    <a:lnTo>
                      <a:pt x="40" y="350"/>
                    </a:lnTo>
                    <a:lnTo>
                      <a:pt x="40" y="331"/>
                    </a:lnTo>
                    <a:lnTo>
                      <a:pt x="59" y="329"/>
                    </a:lnTo>
                    <a:lnTo>
                      <a:pt x="59" y="347"/>
                    </a:lnTo>
                    <a:close/>
                    <a:moveTo>
                      <a:pt x="59" y="321"/>
                    </a:moveTo>
                    <a:lnTo>
                      <a:pt x="40" y="324"/>
                    </a:lnTo>
                    <a:lnTo>
                      <a:pt x="40" y="305"/>
                    </a:lnTo>
                    <a:lnTo>
                      <a:pt x="59" y="303"/>
                    </a:lnTo>
                    <a:lnTo>
                      <a:pt x="59" y="321"/>
                    </a:lnTo>
                    <a:close/>
                    <a:moveTo>
                      <a:pt x="59" y="296"/>
                    </a:moveTo>
                    <a:lnTo>
                      <a:pt x="40" y="298"/>
                    </a:lnTo>
                    <a:lnTo>
                      <a:pt x="40" y="279"/>
                    </a:lnTo>
                    <a:lnTo>
                      <a:pt x="59" y="277"/>
                    </a:lnTo>
                    <a:lnTo>
                      <a:pt x="59" y="296"/>
                    </a:lnTo>
                    <a:close/>
                    <a:moveTo>
                      <a:pt x="59" y="270"/>
                    </a:moveTo>
                    <a:lnTo>
                      <a:pt x="40" y="272"/>
                    </a:lnTo>
                    <a:lnTo>
                      <a:pt x="40" y="253"/>
                    </a:lnTo>
                    <a:lnTo>
                      <a:pt x="59" y="251"/>
                    </a:lnTo>
                    <a:lnTo>
                      <a:pt x="59" y="270"/>
                    </a:lnTo>
                    <a:close/>
                    <a:moveTo>
                      <a:pt x="59" y="244"/>
                    </a:moveTo>
                    <a:lnTo>
                      <a:pt x="40" y="246"/>
                    </a:lnTo>
                    <a:lnTo>
                      <a:pt x="40" y="227"/>
                    </a:lnTo>
                    <a:lnTo>
                      <a:pt x="59" y="225"/>
                    </a:lnTo>
                    <a:lnTo>
                      <a:pt x="59" y="244"/>
                    </a:lnTo>
                    <a:close/>
                    <a:moveTo>
                      <a:pt x="59" y="218"/>
                    </a:moveTo>
                    <a:lnTo>
                      <a:pt x="40" y="218"/>
                    </a:lnTo>
                    <a:lnTo>
                      <a:pt x="40" y="199"/>
                    </a:lnTo>
                    <a:lnTo>
                      <a:pt x="59" y="199"/>
                    </a:lnTo>
                    <a:lnTo>
                      <a:pt x="59" y="218"/>
                    </a:lnTo>
                    <a:close/>
                    <a:moveTo>
                      <a:pt x="59" y="192"/>
                    </a:moveTo>
                    <a:lnTo>
                      <a:pt x="40" y="192"/>
                    </a:lnTo>
                    <a:lnTo>
                      <a:pt x="40" y="173"/>
                    </a:lnTo>
                    <a:lnTo>
                      <a:pt x="59" y="173"/>
                    </a:lnTo>
                    <a:lnTo>
                      <a:pt x="59" y="192"/>
                    </a:lnTo>
                    <a:close/>
                    <a:moveTo>
                      <a:pt x="59" y="166"/>
                    </a:moveTo>
                    <a:lnTo>
                      <a:pt x="40" y="166"/>
                    </a:lnTo>
                    <a:lnTo>
                      <a:pt x="40" y="147"/>
                    </a:lnTo>
                    <a:lnTo>
                      <a:pt x="59" y="147"/>
                    </a:lnTo>
                    <a:lnTo>
                      <a:pt x="59" y="166"/>
                    </a:lnTo>
                    <a:close/>
                    <a:moveTo>
                      <a:pt x="59" y="140"/>
                    </a:moveTo>
                    <a:lnTo>
                      <a:pt x="40" y="140"/>
                    </a:lnTo>
                    <a:lnTo>
                      <a:pt x="40" y="121"/>
                    </a:lnTo>
                    <a:lnTo>
                      <a:pt x="59" y="121"/>
                    </a:lnTo>
                    <a:lnTo>
                      <a:pt x="59" y="140"/>
                    </a:lnTo>
                    <a:close/>
                    <a:moveTo>
                      <a:pt x="59" y="111"/>
                    </a:moveTo>
                    <a:lnTo>
                      <a:pt x="40" y="111"/>
                    </a:lnTo>
                    <a:lnTo>
                      <a:pt x="40" y="92"/>
                    </a:lnTo>
                    <a:lnTo>
                      <a:pt x="59" y="95"/>
                    </a:lnTo>
                    <a:lnTo>
                      <a:pt x="59" y="111"/>
                    </a:lnTo>
                    <a:close/>
                    <a:moveTo>
                      <a:pt x="59" y="85"/>
                    </a:moveTo>
                    <a:lnTo>
                      <a:pt x="40" y="85"/>
                    </a:lnTo>
                    <a:lnTo>
                      <a:pt x="40" y="66"/>
                    </a:lnTo>
                    <a:lnTo>
                      <a:pt x="59" y="69"/>
                    </a:lnTo>
                    <a:lnTo>
                      <a:pt x="59" y="85"/>
                    </a:lnTo>
                    <a:close/>
                    <a:moveTo>
                      <a:pt x="59" y="59"/>
                    </a:moveTo>
                    <a:lnTo>
                      <a:pt x="40" y="59"/>
                    </a:lnTo>
                    <a:lnTo>
                      <a:pt x="40" y="40"/>
                    </a:lnTo>
                    <a:lnTo>
                      <a:pt x="59" y="43"/>
                    </a:lnTo>
                    <a:lnTo>
                      <a:pt x="59" y="59"/>
                    </a:lnTo>
                    <a:close/>
                    <a:moveTo>
                      <a:pt x="59" y="33"/>
                    </a:moveTo>
                    <a:lnTo>
                      <a:pt x="40" y="33"/>
                    </a:lnTo>
                    <a:lnTo>
                      <a:pt x="40" y="14"/>
                    </a:lnTo>
                    <a:lnTo>
                      <a:pt x="49" y="14"/>
                    </a:lnTo>
                    <a:lnTo>
                      <a:pt x="59" y="14"/>
                    </a:lnTo>
                    <a:lnTo>
                      <a:pt x="59" y="33"/>
                    </a:lnTo>
                    <a:close/>
                    <a:moveTo>
                      <a:pt x="80" y="371"/>
                    </a:moveTo>
                    <a:lnTo>
                      <a:pt x="73" y="371"/>
                    </a:lnTo>
                    <a:lnTo>
                      <a:pt x="66" y="373"/>
                    </a:lnTo>
                    <a:lnTo>
                      <a:pt x="66" y="355"/>
                    </a:lnTo>
                    <a:lnTo>
                      <a:pt x="80" y="352"/>
                    </a:lnTo>
                    <a:lnTo>
                      <a:pt x="80" y="371"/>
                    </a:lnTo>
                    <a:close/>
                    <a:moveTo>
                      <a:pt x="80" y="345"/>
                    </a:moveTo>
                    <a:lnTo>
                      <a:pt x="66" y="347"/>
                    </a:lnTo>
                    <a:lnTo>
                      <a:pt x="66" y="329"/>
                    </a:lnTo>
                    <a:lnTo>
                      <a:pt x="80" y="326"/>
                    </a:lnTo>
                    <a:lnTo>
                      <a:pt x="80" y="345"/>
                    </a:lnTo>
                    <a:close/>
                    <a:moveTo>
                      <a:pt x="80" y="319"/>
                    </a:moveTo>
                    <a:lnTo>
                      <a:pt x="66" y="321"/>
                    </a:lnTo>
                    <a:lnTo>
                      <a:pt x="66" y="303"/>
                    </a:lnTo>
                    <a:lnTo>
                      <a:pt x="80" y="300"/>
                    </a:lnTo>
                    <a:lnTo>
                      <a:pt x="80" y="319"/>
                    </a:lnTo>
                    <a:close/>
                    <a:moveTo>
                      <a:pt x="80" y="293"/>
                    </a:moveTo>
                    <a:lnTo>
                      <a:pt x="66" y="296"/>
                    </a:lnTo>
                    <a:lnTo>
                      <a:pt x="66" y="277"/>
                    </a:lnTo>
                    <a:lnTo>
                      <a:pt x="80" y="274"/>
                    </a:lnTo>
                    <a:lnTo>
                      <a:pt x="80" y="293"/>
                    </a:lnTo>
                    <a:close/>
                    <a:moveTo>
                      <a:pt x="80" y="267"/>
                    </a:moveTo>
                    <a:lnTo>
                      <a:pt x="66" y="270"/>
                    </a:lnTo>
                    <a:lnTo>
                      <a:pt x="66" y="251"/>
                    </a:lnTo>
                    <a:lnTo>
                      <a:pt x="80" y="248"/>
                    </a:lnTo>
                    <a:lnTo>
                      <a:pt x="80" y="267"/>
                    </a:lnTo>
                    <a:close/>
                    <a:moveTo>
                      <a:pt x="80" y="241"/>
                    </a:moveTo>
                    <a:lnTo>
                      <a:pt x="66" y="244"/>
                    </a:lnTo>
                    <a:lnTo>
                      <a:pt x="66" y="225"/>
                    </a:lnTo>
                    <a:lnTo>
                      <a:pt x="80" y="222"/>
                    </a:lnTo>
                    <a:lnTo>
                      <a:pt x="80" y="241"/>
                    </a:lnTo>
                    <a:close/>
                    <a:moveTo>
                      <a:pt x="80" y="215"/>
                    </a:moveTo>
                    <a:lnTo>
                      <a:pt x="66" y="218"/>
                    </a:lnTo>
                    <a:lnTo>
                      <a:pt x="66" y="199"/>
                    </a:lnTo>
                    <a:lnTo>
                      <a:pt x="80" y="196"/>
                    </a:lnTo>
                    <a:lnTo>
                      <a:pt x="80" y="215"/>
                    </a:lnTo>
                    <a:close/>
                    <a:moveTo>
                      <a:pt x="80" y="189"/>
                    </a:moveTo>
                    <a:lnTo>
                      <a:pt x="66" y="192"/>
                    </a:lnTo>
                    <a:lnTo>
                      <a:pt x="66" y="173"/>
                    </a:lnTo>
                    <a:lnTo>
                      <a:pt x="80" y="173"/>
                    </a:lnTo>
                    <a:lnTo>
                      <a:pt x="80" y="189"/>
                    </a:lnTo>
                    <a:close/>
                    <a:moveTo>
                      <a:pt x="80" y="163"/>
                    </a:moveTo>
                    <a:lnTo>
                      <a:pt x="66" y="166"/>
                    </a:lnTo>
                    <a:lnTo>
                      <a:pt x="66" y="147"/>
                    </a:lnTo>
                    <a:lnTo>
                      <a:pt x="80" y="147"/>
                    </a:lnTo>
                    <a:lnTo>
                      <a:pt x="80" y="163"/>
                    </a:lnTo>
                    <a:close/>
                    <a:moveTo>
                      <a:pt x="80" y="137"/>
                    </a:moveTo>
                    <a:lnTo>
                      <a:pt x="66" y="140"/>
                    </a:lnTo>
                    <a:lnTo>
                      <a:pt x="66" y="121"/>
                    </a:lnTo>
                    <a:lnTo>
                      <a:pt x="80" y="121"/>
                    </a:lnTo>
                    <a:lnTo>
                      <a:pt x="80" y="137"/>
                    </a:lnTo>
                    <a:close/>
                    <a:moveTo>
                      <a:pt x="80" y="114"/>
                    </a:moveTo>
                    <a:lnTo>
                      <a:pt x="66" y="114"/>
                    </a:lnTo>
                    <a:lnTo>
                      <a:pt x="66" y="95"/>
                    </a:lnTo>
                    <a:lnTo>
                      <a:pt x="80" y="95"/>
                    </a:lnTo>
                    <a:lnTo>
                      <a:pt x="80" y="114"/>
                    </a:lnTo>
                    <a:close/>
                    <a:moveTo>
                      <a:pt x="80" y="88"/>
                    </a:moveTo>
                    <a:lnTo>
                      <a:pt x="66" y="88"/>
                    </a:lnTo>
                    <a:lnTo>
                      <a:pt x="66" y="69"/>
                    </a:lnTo>
                    <a:lnTo>
                      <a:pt x="80" y="69"/>
                    </a:lnTo>
                    <a:lnTo>
                      <a:pt x="80" y="88"/>
                    </a:lnTo>
                    <a:close/>
                    <a:moveTo>
                      <a:pt x="80" y="62"/>
                    </a:moveTo>
                    <a:lnTo>
                      <a:pt x="66" y="59"/>
                    </a:lnTo>
                    <a:lnTo>
                      <a:pt x="66" y="43"/>
                    </a:lnTo>
                    <a:lnTo>
                      <a:pt x="80" y="43"/>
                    </a:lnTo>
                    <a:lnTo>
                      <a:pt x="80" y="62"/>
                    </a:lnTo>
                    <a:close/>
                    <a:moveTo>
                      <a:pt x="80" y="36"/>
                    </a:moveTo>
                    <a:lnTo>
                      <a:pt x="66" y="33"/>
                    </a:lnTo>
                    <a:lnTo>
                      <a:pt x="66" y="17"/>
                    </a:lnTo>
                    <a:lnTo>
                      <a:pt x="70" y="17"/>
                    </a:lnTo>
                    <a:lnTo>
                      <a:pt x="80" y="17"/>
                    </a:lnTo>
                    <a:lnTo>
                      <a:pt x="80" y="36"/>
                    </a:lnTo>
                    <a:close/>
                    <a:moveTo>
                      <a:pt x="101" y="366"/>
                    </a:moveTo>
                    <a:lnTo>
                      <a:pt x="96" y="366"/>
                    </a:lnTo>
                    <a:lnTo>
                      <a:pt x="89" y="369"/>
                    </a:lnTo>
                    <a:lnTo>
                      <a:pt x="89" y="350"/>
                    </a:lnTo>
                    <a:lnTo>
                      <a:pt x="101" y="347"/>
                    </a:lnTo>
                    <a:lnTo>
                      <a:pt x="101" y="366"/>
                    </a:lnTo>
                    <a:close/>
                    <a:moveTo>
                      <a:pt x="101" y="340"/>
                    </a:moveTo>
                    <a:lnTo>
                      <a:pt x="89" y="343"/>
                    </a:lnTo>
                    <a:lnTo>
                      <a:pt x="89" y="324"/>
                    </a:lnTo>
                    <a:lnTo>
                      <a:pt x="101" y="324"/>
                    </a:lnTo>
                    <a:lnTo>
                      <a:pt x="101" y="340"/>
                    </a:lnTo>
                    <a:close/>
                    <a:moveTo>
                      <a:pt x="101" y="314"/>
                    </a:moveTo>
                    <a:lnTo>
                      <a:pt x="89" y="317"/>
                    </a:lnTo>
                    <a:lnTo>
                      <a:pt x="89" y="300"/>
                    </a:lnTo>
                    <a:lnTo>
                      <a:pt x="101" y="298"/>
                    </a:lnTo>
                    <a:lnTo>
                      <a:pt x="101" y="314"/>
                    </a:lnTo>
                    <a:close/>
                    <a:moveTo>
                      <a:pt x="101" y="291"/>
                    </a:moveTo>
                    <a:lnTo>
                      <a:pt x="89" y="291"/>
                    </a:lnTo>
                    <a:lnTo>
                      <a:pt x="89" y="274"/>
                    </a:lnTo>
                    <a:lnTo>
                      <a:pt x="101" y="272"/>
                    </a:lnTo>
                    <a:lnTo>
                      <a:pt x="101" y="291"/>
                    </a:lnTo>
                    <a:close/>
                    <a:moveTo>
                      <a:pt x="101" y="265"/>
                    </a:moveTo>
                    <a:lnTo>
                      <a:pt x="89" y="267"/>
                    </a:lnTo>
                    <a:lnTo>
                      <a:pt x="89" y="248"/>
                    </a:lnTo>
                    <a:lnTo>
                      <a:pt x="101" y="246"/>
                    </a:lnTo>
                    <a:lnTo>
                      <a:pt x="101" y="265"/>
                    </a:lnTo>
                    <a:close/>
                    <a:moveTo>
                      <a:pt x="101" y="239"/>
                    </a:moveTo>
                    <a:lnTo>
                      <a:pt x="89" y="241"/>
                    </a:lnTo>
                    <a:lnTo>
                      <a:pt x="89" y="222"/>
                    </a:lnTo>
                    <a:lnTo>
                      <a:pt x="101" y="222"/>
                    </a:lnTo>
                    <a:lnTo>
                      <a:pt x="101" y="239"/>
                    </a:lnTo>
                    <a:close/>
                    <a:moveTo>
                      <a:pt x="101" y="215"/>
                    </a:moveTo>
                    <a:lnTo>
                      <a:pt x="89" y="215"/>
                    </a:lnTo>
                    <a:lnTo>
                      <a:pt x="89" y="196"/>
                    </a:lnTo>
                    <a:lnTo>
                      <a:pt x="101" y="196"/>
                    </a:lnTo>
                    <a:lnTo>
                      <a:pt x="101" y="215"/>
                    </a:lnTo>
                    <a:close/>
                    <a:moveTo>
                      <a:pt x="101" y="189"/>
                    </a:moveTo>
                    <a:lnTo>
                      <a:pt x="89" y="189"/>
                    </a:lnTo>
                    <a:lnTo>
                      <a:pt x="89" y="170"/>
                    </a:lnTo>
                    <a:lnTo>
                      <a:pt x="101" y="170"/>
                    </a:lnTo>
                    <a:lnTo>
                      <a:pt x="101" y="189"/>
                    </a:lnTo>
                    <a:close/>
                    <a:moveTo>
                      <a:pt x="101" y="163"/>
                    </a:moveTo>
                    <a:lnTo>
                      <a:pt x="89" y="163"/>
                    </a:lnTo>
                    <a:lnTo>
                      <a:pt x="89" y="147"/>
                    </a:lnTo>
                    <a:lnTo>
                      <a:pt x="101" y="147"/>
                    </a:lnTo>
                    <a:lnTo>
                      <a:pt x="101" y="163"/>
                    </a:lnTo>
                    <a:close/>
                    <a:moveTo>
                      <a:pt x="101" y="137"/>
                    </a:moveTo>
                    <a:lnTo>
                      <a:pt x="89" y="137"/>
                    </a:lnTo>
                    <a:lnTo>
                      <a:pt x="89" y="121"/>
                    </a:lnTo>
                    <a:lnTo>
                      <a:pt x="101" y="121"/>
                    </a:lnTo>
                    <a:lnTo>
                      <a:pt x="101" y="137"/>
                    </a:lnTo>
                    <a:close/>
                    <a:moveTo>
                      <a:pt x="101" y="114"/>
                    </a:moveTo>
                    <a:lnTo>
                      <a:pt x="89" y="114"/>
                    </a:lnTo>
                    <a:lnTo>
                      <a:pt x="89" y="95"/>
                    </a:lnTo>
                    <a:lnTo>
                      <a:pt x="101" y="95"/>
                    </a:lnTo>
                    <a:lnTo>
                      <a:pt x="101" y="114"/>
                    </a:lnTo>
                    <a:close/>
                    <a:moveTo>
                      <a:pt x="101" y="88"/>
                    </a:moveTo>
                    <a:lnTo>
                      <a:pt x="89" y="88"/>
                    </a:lnTo>
                    <a:lnTo>
                      <a:pt x="89" y="69"/>
                    </a:lnTo>
                    <a:lnTo>
                      <a:pt x="101" y="69"/>
                    </a:lnTo>
                    <a:lnTo>
                      <a:pt x="101" y="88"/>
                    </a:lnTo>
                    <a:close/>
                    <a:moveTo>
                      <a:pt x="101" y="62"/>
                    </a:moveTo>
                    <a:lnTo>
                      <a:pt x="89" y="62"/>
                    </a:lnTo>
                    <a:lnTo>
                      <a:pt x="89" y="43"/>
                    </a:lnTo>
                    <a:lnTo>
                      <a:pt x="101" y="45"/>
                    </a:lnTo>
                    <a:lnTo>
                      <a:pt x="101" y="62"/>
                    </a:lnTo>
                    <a:close/>
                    <a:moveTo>
                      <a:pt x="101" y="36"/>
                    </a:moveTo>
                    <a:lnTo>
                      <a:pt x="89" y="36"/>
                    </a:lnTo>
                    <a:lnTo>
                      <a:pt x="89" y="17"/>
                    </a:lnTo>
                    <a:lnTo>
                      <a:pt x="101" y="19"/>
                    </a:lnTo>
                    <a:lnTo>
                      <a:pt x="101" y="36"/>
                    </a:lnTo>
                    <a:close/>
                    <a:moveTo>
                      <a:pt x="122" y="362"/>
                    </a:moveTo>
                    <a:lnTo>
                      <a:pt x="108" y="364"/>
                    </a:lnTo>
                    <a:lnTo>
                      <a:pt x="108" y="347"/>
                    </a:lnTo>
                    <a:lnTo>
                      <a:pt x="122" y="345"/>
                    </a:lnTo>
                    <a:lnTo>
                      <a:pt x="122" y="362"/>
                    </a:lnTo>
                    <a:close/>
                    <a:moveTo>
                      <a:pt x="122" y="338"/>
                    </a:moveTo>
                    <a:lnTo>
                      <a:pt x="108" y="340"/>
                    </a:lnTo>
                    <a:lnTo>
                      <a:pt x="108" y="321"/>
                    </a:lnTo>
                    <a:lnTo>
                      <a:pt x="122" y="319"/>
                    </a:lnTo>
                    <a:lnTo>
                      <a:pt x="122" y="338"/>
                    </a:lnTo>
                    <a:close/>
                    <a:moveTo>
                      <a:pt x="122" y="312"/>
                    </a:moveTo>
                    <a:lnTo>
                      <a:pt x="108" y="314"/>
                    </a:lnTo>
                    <a:lnTo>
                      <a:pt x="108" y="298"/>
                    </a:lnTo>
                    <a:lnTo>
                      <a:pt x="122" y="296"/>
                    </a:lnTo>
                    <a:lnTo>
                      <a:pt x="122" y="312"/>
                    </a:lnTo>
                    <a:close/>
                    <a:moveTo>
                      <a:pt x="122" y="288"/>
                    </a:moveTo>
                    <a:lnTo>
                      <a:pt x="108" y="288"/>
                    </a:lnTo>
                    <a:lnTo>
                      <a:pt x="108" y="272"/>
                    </a:lnTo>
                    <a:lnTo>
                      <a:pt x="122" y="270"/>
                    </a:lnTo>
                    <a:lnTo>
                      <a:pt x="122" y="288"/>
                    </a:lnTo>
                    <a:close/>
                    <a:moveTo>
                      <a:pt x="122" y="262"/>
                    </a:moveTo>
                    <a:lnTo>
                      <a:pt x="108" y="265"/>
                    </a:lnTo>
                    <a:lnTo>
                      <a:pt x="108" y="246"/>
                    </a:lnTo>
                    <a:lnTo>
                      <a:pt x="122" y="246"/>
                    </a:lnTo>
                    <a:lnTo>
                      <a:pt x="122" y="262"/>
                    </a:lnTo>
                    <a:close/>
                    <a:moveTo>
                      <a:pt x="122" y="239"/>
                    </a:moveTo>
                    <a:lnTo>
                      <a:pt x="108" y="239"/>
                    </a:lnTo>
                    <a:lnTo>
                      <a:pt x="108" y="222"/>
                    </a:lnTo>
                    <a:lnTo>
                      <a:pt x="122" y="220"/>
                    </a:lnTo>
                    <a:lnTo>
                      <a:pt x="122" y="239"/>
                    </a:lnTo>
                    <a:close/>
                    <a:moveTo>
                      <a:pt x="122" y="213"/>
                    </a:moveTo>
                    <a:lnTo>
                      <a:pt x="108" y="213"/>
                    </a:lnTo>
                    <a:lnTo>
                      <a:pt x="108" y="196"/>
                    </a:lnTo>
                    <a:lnTo>
                      <a:pt x="122" y="196"/>
                    </a:lnTo>
                    <a:lnTo>
                      <a:pt x="122" y="213"/>
                    </a:lnTo>
                    <a:close/>
                    <a:moveTo>
                      <a:pt x="122" y="187"/>
                    </a:moveTo>
                    <a:lnTo>
                      <a:pt x="108" y="189"/>
                    </a:lnTo>
                    <a:lnTo>
                      <a:pt x="108" y="170"/>
                    </a:lnTo>
                    <a:lnTo>
                      <a:pt x="122" y="170"/>
                    </a:lnTo>
                    <a:lnTo>
                      <a:pt x="122" y="187"/>
                    </a:lnTo>
                    <a:close/>
                    <a:moveTo>
                      <a:pt x="122" y="163"/>
                    </a:moveTo>
                    <a:lnTo>
                      <a:pt x="108" y="163"/>
                    </a:lnTo>
                    <a:lnTo>
                      <a:pt x="108" y="147"/>
                    </a:lnTo>
                    <a:lnTo>
                      <a:pt x="122" y="144"/>
                    </a:lnTo>
                    <a:lnTo>
                      <a:pt x="122" y="163"/>
                    </a:lnTo>
                    <a:close/>
                    <a:moveTo>
                      <a:pt x="122" y="137"/>
                    </a:moveTo>
                    <a:lnTo>
                      <a:pt x="108" y="137"/>
                    </a:lnTo>
                    <a:lnTo>
                      <a:pt x="108" y="121"/>
                    </a:lnTo>
                    <a:lnTo>
                      <a:pt x="122" y="121"/>
                    </a:lnTo>
                    <a:lnTo>
                      <a:pt x="122" y="137"/>
                    </a:lnTo>
                    <a:close/>
                    <a:moveTo>
                      <a:pt x="122" y="114"/>
                    </a:moveTo>
                    <a:lnTo>
                      <a:pt x="108" y="114"/>
                    </a:lnTo>
                    <a:lnTo>
                      <a:pt x="108" y="95"/>
                    </a:lnTo>
                    <a:lnTo>
                      <a:pt x="122" y="95"/>
                    </a:lnTo>
                    <a:lnTo>
                      <a:pt x="122" y="114"/>
                    </a:lnTo>
                    <a:close/>
                    <a:moveTo>
                      <a:pt x="122" y="88"/>
                    </a:moveTo>
                    <a:lnTo>
                      <a:pt x="108" y="88"/>
                    </a:lnTo>
                    <a:lnTo>
                      <a:pt x="108" y="69"/>
                    </a:lnTo>
                    <a:lnTo>
                      <a:pt x="122" y="71"/>
                    </a:lnTo>
                    <a:lnTo>
                      <a:pt x="122" y="88"/>
                    </a:lnTo>
                    <a:close/>
                    <a:moveTo>
                      <a:pt x="122" y="64"/>
                    </a:moveTo>
                    <a:lnTo>
                      <a:pt x="108" y="62"/>
                    </a:lnTo>
                    <a:lnTo>
                      <a:pt x="108" y="45"/>
                    </a:lnTo>
                    <a:lnTo>
                      <a:pt x="122" y="45"/>
                    </a:lnTo>
                    <a:lnTo>
                      <a:pt x="122" y="64"/>
                    </a:lnTo>
                    <a:close/>
                    <a:moveTo>
                      <a:pt x="122" y="38"/>
                    </a:moveTo>
                    <a:lnTo>
                      <a:pt x="108" y="38"/>
                    </a:lnTo>
                    <a:lnTo>
                      <a:pt x="108" y="19"/>
                    </a:lnTo>
                    <a:lnTo>
                      <a:pt x="122" y="21"/>
                    </a:lnTo>
                    <a:lnTo>
                      <a:pt x="122" y="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" name="CustomShape 18"/>
              <p:cNvSpPr/>
              <p:nvPr/>
            </p:nvSpPr>
            <p:spPr>
              <a:xfrm>
                <a:off x="3806040" y="3994980"/>
                <a:ext cx="49320" cy="29160"/>
              </a:xfrm>
              <a:custGeom>
                <a:avLst/>
                <a:gdLst/>
                <a:ahLst/>
                <a:cxnLst/>
                <a:rect l="l" t="t" r="r" b="b"/>
                <a:pathLst>
                  <a:path w="87" h="52">
                    <a:moveTo>
                      <a:pt x="0" y="14"/>
                    </a:moveTo>
                    <a:lnTo>
                      <a:pt x="87" y="52"/>
                    </a:lnTo>
                    <a:lnTo>
                      <a:pt x="87" y="33"/>
                    </a:lnTo>
                    <a:lnTo>
                      <a:pt x="0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" name="CustomShape 19"/>
              <p:cNvSpPr/>
              <p:nvPr/>
            </p:nvSpPr>
            <p:spPr>
              <a:xfrm>
                <a:off x="3807120" y="3780420"/>
                <a:ext cx="4824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85" h="395">
                    <a:moveTo>
                      <a:pt x="0" y="362"/>
                    </a:moveTo>
                    <a:lnTo>
                      <a:pt x="85" y="395"/>
                    </a:lnTo>
                    <a:lnTo>
                      <a:pt x="85" y="0"/>
                    </a:lnTo>
                    <a:lnTo>
                      <a:pt x="0" y="14"/>
                    </a:lnTo>
                    <a:lnTo>
                      <a:pt x="0" y="362"/>
                    </a:lnTo>
                    <a:close/>
                    <a:moveTo>
                      <a:pt x="59" y="17"/>
                    </a:moveTo>
                    <a:lnTo>
                      <a:pt x="73" y="14"/>
                    </a:lnTo>
                    <a:lnTo>
                      <a:pt x="73" y="33"/>
                    </a:lnTo>
                    <a:lnTo>
                      <a:pt x="59" y="36"/>
                    </a:lnTo>
                    <a:lnTo>
                      <a:pt x="59" y="17"/>
                    </a:lnTo>
                    <a:close/>
                    <a:moveTo>
                      <a:pt x="59" y="43"/>
                    </a:moveTo>
                    <a:lnTo>
                      <a:pt x="73" y="40"/>
                    </a:lnTo>
                    <a:lnTo>
                      <a:pt x="73" y="59"/>
                    </a:lnTo>
                    <a:lnTo>
                      <a:pt x="59" y="62"/>
                    </a:lnTo>
                    <a:lnTo>
                      <a:pt x="59" y="43"/>
                    </a:lnTo>
                    <a:close/>
                    <a:moveTo>
                      <a:pt x="59" y="69"/>
                    </a:moveTo>
                    <a:lnTo>
                      <a:pt x="73" y="69"/>
                    </a:lnTo>
                    <a:lnTo>
                      <a:pt x="73" y="85"/>
                    </a:lnTo>
                    <a:lnTo>
                      <a:pt x="59" y="88"/>
                    </a:lnTo>
                    <a:lnTo>
                      <a:pt x="59" y="69"/>
                    </a:lnTo>
                    <a:close/>
                    <a:moveTo>
                      <a:pt x="59" y="95"/>
                    </a:moveTo>
                    <a:lnTo>
                      <a:pt x="73" y="95"/>
                    </a:lnTo>
                    <a:lnTo>
                      <a:pt x="73" y="114"/>
                    </a:lnTo>
                    <a:lnTo>
                      <a:pt x="59" y="114"/>
                    </a:lnTo>
                    <a:lnTo>
                      <a:pt x="59" y="95"/>
                    </a:lnTo>
                    <a:close/>
                    <a:moveTo>
                      <a:pt x="59" y="121"/>
                    </a:moveTo>
                    <a:lnTo>
                      <a:pt x="73" y="121"/>
                    </a:lnTo>
                    <a:lnTo>
                      <a:pt x="73" y="140"/>
                    </a:lnTo>
                    <a:lnTo>
                      <a:pt x="59" y="140"/>
                    </a:lnTo>
                    <a:lnTo>
                      <a:pt x="59" y="121"/>
                    </a:lnTo>
                    <a:close/>
                    <a:moveTo>
                      <a:pt x="59" y="147"/>
                    </a:moveTo>
                    <a:lnTo>
                      <a:pt x="73" y="147"/>
                    </a:lnTo>
                    <a:lnTo>
                      <a:pt x="73" y="166"/>
                    </a:lnTo>
                    <a:lnTo>
                      <a:pt x="59" y="166"/>
                    </a:lnTo>
                    <a:lnTo>
                      <a:pt x="59" y="147"/>
                    </a:lnTo>
                    <a:close/>
                    <a:moveTo>
                      <a:pt x="59" y="173"/>
                    </a:moveTo>
                    <a:lnTo>
                      <a:pt x="73" y="175"/>
                    </a:lnTo>
                    <a:lnTo>
                      <a:pt x="73" y="192"/>
                    </a:lnTo>
                    <a:lnTo>
                      <a:pt x="59" y="192"/>
                    </a:lnTo>
                    <a:lnTo>
                      <a:pt x="59" y="173"/>
                    </a:lnTo>
                    <a:close/>
                    <a:moveTo>
                      <a:pt x="59" y="199"/>
                    </a:moveTo>
                    <a:lnTo>
                      <a:pt x="73" y="201"/>
                    </a:lnTo>
                    <a:lnTo>
                      <a:pt x="73" y="220"/>
                    </a:lnTo>
                    <a:lnTo>
                      <a:pt x="59" y="218"/>
                    </a:lnTo>
                    <a:lnTo>
                      <a:pt x="59" y="199"/>
                    </a:lnTo>
                    <a:close/>
                    <a:moveTo>
                      <a:pt x="59" y="225"/>
                    </a:moveTo>
                    <a:lnTo>
                      <a:pt x="73" y="227"/>
                    </a:lnTo>
                    <a:lnTo>
                      <a:pt x="73" y="246"/>
                    </a:lnTo>
                    <a:lnTo>
                      <a:pt x="59" y="244"/>
                    </a:lnTo>
                    <a:lnTo>
                      <a:pt x="59" y="225"/>
                    </a:lnTo>
                    <a:close/>
                    <a:moveTo>
                      <a:pt x="59" y="251"/>
                    </a:moveTo>
                    <a:lnTo>
                      <a:pt x="73" y="253"/>
                    </a:lnTo>
                    <a:lnTo>
                      <a:pt x="73" y="272"/>
                    </a:lnTo>
                    <a:lnTo>
                      <a:pt x="59" y="270"/>
                    </a:lnTo>
                    <a:lnTo>
                      <a:pt x="59" y="251"/>
                    </a:lnTo>
                    <a:close/>
                    <a:moveTo>
                      <a:pt x="59" y="277"/>
                    </a:moveTo>
                    <a:lnTo>
                      <a:pt x="73" y="281"/>
                    </a:lnTo>
                    <a:lnTo>
                      <a:pt x="73" y="298"/>
                    </a:lnTo>
                    <a:lnTo>
                      <a:pt x="59" y="296"/>
                    </a:lnTo>
                    <a:lnTo>
                      <a:pt x="59" y="277"/>
                    </a:lnTo>
                    <a:close/>
                    <a:moveTo>
                      <a:pt x="59" y="303"/>
                    </a:moveTo>
                    <a:lnTo>
                      <a:pt x="73" y="307"/>
                    </a:lnTo>
                    <a:lnTo>
                      <a:pt x="73" y="324"/>
                    </a:lnTo>
                    <a:lnTo>
                      <a:pt x="59" y="321"/>
                    </a:lnTo>
                    <a:lnTo>
                      <a:pt x="59" y="303"/>
                    </a:lnTo>
                    <a:close/>
                    <a:moveTo>
                      <a:pt x="59" y="331"/>
                    </a:moveTo>
                    <a:lnTo>
                      <a:pt x="73" y="333"/>
                    </a:lnTo>
                    <a:lnTo>
                      <a:pt x="73" y="352"/>
                    </a:lnTo>
                    <a:lnTo>
                      <a:pt x="59" y="347"/>
                    </a:lnTo>
                    <a:lnTo>
                      <a:pt x="59" y="331"/>
                    </a:lnTo>
                    <a:close/>
                    <a:moveTo>
                      <a:pt x="59" y="357"/>
                    </a:moveTo>
                    <a:lnTo>
                      <a:pt x="73" y="359"/>
                    </a:lnTo>
                    <a:lnTo>
                      <a:pt x="73" y="378"/>
                    </a:lnTo>
                    <a:lnTo>
                      <a:pt x="59" y="373"/>
                    </a:lnTo>
                    <a:lnTo>
                      <a:pt x="59" y="357"/>
                    </a:lnTo>
                    <a:close/>
                    <a:moveTo>
                      <a:pt x="45" y="19"/>
                    </a:moveTo>
                    <a:lnTo>
                      <a:pt x="54" y="17"/>
                    </a:lnTo>
                    <a:lnTo>
                      <a:pt x="57" y="17"/>
                    </a:lnTo>
                    <a:lnTo>
                      <a:pt x="57" y="36"/>
                    </a:lnTo>
                    <a:lnTo>
                      <a:pt x="45" y="36"/>
                    </a:lnTo>
                    <a:lnTo>
                      <a:pt x="45" y="19"/>
                    </a:lnTo>
                    <a:close/>
                    <a:moveTo>
                      <a:pt x="45" y="45"/>
                    </a:moveTo>
                    <a:lnTo>
                      <a:pt x="57" y="43"/>
                    </a:lnTo>
                    <a:lnTo>
                      <a:pt x="57" y="62"/>
                    </a:lnTo>
                    <a:lnTo>
                      <a:pt x="45" y="62"/>
                    </a:lnTo>
                    <a:lnTo>
                      <a:pt x="45" y="45"/>
                    </a:lnTo>
                    <a:close/>
                    <a:moveTo>
                      <a:pt x="45" y="69"/>
                    </a:moveTo>
                    <a:lnTo>
                      <a:pt x="57" y="69"/>
                    </a:lnTo>
                    <a:lnTo>
                      <a:pt x="57" y="88"/>
                    </a:lnTo>
                    <a:lnTo>
                      <a:pt x="45" y="88"/>
                    </a:lnTo>
                    <a:lnTo>
                      <a:pt x="45" y="69"/>
                    </a:lnTo>
                    <a:close/>
                    <a:moveTo>
                      <a:pt x="45" y="95"/>
                    </a:moveTo>
                    <a:lnTo>
                      <a:pt x="57" y="95"/>
                    </a:lnTo>
                    <a:lnTo>
                      <a:pt x="57" y="114"/>
                    </a:lnTo>
                    <a:lnTo>
                      <a:pt x="45" y="114"/>
                    </a:lnTo>
                    <a:lnTo>
                      <a:pt x="45" y="95"/>
                    </a:lnTo>
                    <a:close/>
                    <a:moveTo>
                      <a:pt x="45" y="121"/>
                    </a:moveTo>
                    <a:lnTo>
                      <a:pt x="57" y="121"/>
                    </a:lnTo>
                    <a:lnTo>
                      <a:pt x="57" y="140"/>
                    </a:lnTo>
                    <a:lnTo>
                      <a:pt x="45" y="140"/>
                    </a:lnTo>
                    <a:lnTo>
                      <a:pt x="45" y="121"/>
                    </a:lnTo>
                    <a:close/>
                    <a:moveTo>
                      <a:pt x="45" y="147"/>
                    </a:moveTo>
                    <a:lnTo>
                      <a:pt x="57" y="147"/>
                    </a:lnTo>
                    <a:lnTo>
                      <a:pt x="57" y="166"/>
                    </a:lnTo>
                    <a:lnTo>
                      <a:pt x="45" y="163"/>
                    </a:lnTo>
                    <a:lnTo>
                      <a:pt x="45" y="147"/>
                    </a:lnTo>
                    <a:close/>
                    <a:moveTo>
                      <a:pt x="45" y="173"/>
                    </a:moveTo>
                    <a:lnTo>
                      <a:pt x="57" y="173"/>
                    </a:lnTo>
                    <a:lnTo>
                      <a:pt x="57" y="192"/>
                    </a:lnTo>
                    <a:lnTo>
                      <a:pt x="45" y="189"/>
                    </a:lnTo>
                    <a:lnTo>
                      <a:pt x="45" y="173"/>
                    </a:lnTo>
                    <a:close/>
                    <a:moveTo>
                      <a:pt x="45" y="196"/>
                    </a:moveTo>
                    <a:lnTo>
                      <a:pt x="57" y="199"/>
                    </a:lnTo>
                    <a:lnTo>
                      <a:pt x="57" y="218"/>
                    </a:lnTo>
                    <a:lnTo>
                      <a:pt x="45" y="215"/>
                    </a:lnTo>
                    <a:lnTo>
                      <a:pt x="45" y="196"/>
                    </a:lnTo>
                    <a:close/>
                    <a:moveTo>
                      <a:pt x="45" y="222"/>
                    </a:moveTo>
                    <a:lnTo>
                      <a:pt x="57" y="225"/>
                    </a:lnTo>
                    <a:lnTo>
                      <a:pt x="57" y="244"/>
                    </a:lnTo>
                    <a:lnTo>
                      <a:pt x="45" y="241"/>
                    </a:lnTo>
                    <a:lnTo>
                      <a:pt x="45" y="222"/>
                    </a:lnTo>
                    <a:close/>
                    <a:moveTo>
                      <a:pt x="45" y="248"/>
                    </a:moveTo>
                    <a:lnTo>
                      <a:pt x="57" y="251"/>
                    </a:lnTo>
                    <a:lnTo>
                      <a:pt x="57" y="270"/>
                    </a:lnTo>
                    <a:lnTo>
                      <a:pt x="45" y="267"/>
                    </a:lnTo>
                    <a:lnTo>
                      <a:pt x="45" y="248"/>
                    </a:lnTo>
                    <a:close/>
                    <a:moveTo>
                      <a:pt x="45" y="274"/>
                    </a:moveTo>
                    <a:lnTo>
                      <a:pt x="57" y="277"/>
                    </a:lnTo>
                    <a:lnTo>
                      <a:pt x="57" y="293"/>
                    </a:lnTo>
                    <a:lnTo>
                      <a:pt x="45" y="291"/>
                    </a:lnTo>
                    <a:lnTo>
                      <a:pt x="45" y="274"/>
                    </a:lnTo>
                    <a:close/>
                    <a:moveTo>
                      <a:pt x="45" y="300"/>
                    </a:moveTo>
                    <a:lnTo>
                      <a:pt x="57" y="303"/>
                    </a:lnTo>
                    <a:lnTo>
                      <a:pt x="57" y="319"/>
                    </a:lnTo>
                    <a:lnTo>
                      <a:pt x="45" y="317"/>
                    </a:lnTo>
                    <a:lnTo>
                      <a:pt x="45" y="300"/>
                    </a:lnTo>
                    <a:close/>
                    <a:moveTo>
                      <a:pt x="45" y="326"/>
                    </a:moveTo>
                    <a:lnTo>
                      <a:pt x="57" y="329"/>
                    </a:lnTo>
                    <a:lnTo>
                      <a:pt x="57" y="345"/>
                    </a:lnTo>
                    <a:lnTo>
                      <a:pt x="45" y="343"/>
                    </a:lnTo>
                    <a:lnTo>
                      <a:pt x="45" y="326"/>
                    </a:lnTo>
                    <a:close/>
                    <a:moveTo>
                      <a:pt x="45" y="350"/>
                    </a:moveTo>
                    <a:lnTo>
                      <a:pt x="57" y="355"/>
                    </a:lnTo>
                    <a:lnTo>
                      <a:pt x="57" y="371"/>
                    </a:lnTo>
                    <a:lnTo>
                      <a:pt x="45" y="369"/>
                    </a:lnTo>
                    <a:lnTo>
                      <a:pt x="45" y="350"/>
                    </a:lnTo>
                    <a:close/>
                    <a:moveTo>
                      <a:pt x="33" y="21"/>
                    </a:moveTo>
                    <a:lnTo>
                      <a:pt x="40" y="19"/>
                    </a:lnTo>
                    <a:lnTo>
                      <a:pt x="40" y="19"/>
                    </a:lnTo>
                    <a:lnTo>
                      <a:pt x="40" y="38"/>
                    </a:lnTo>
                    <a:lnTo>
                      <a:pt x="33" y="38"/>
                    </a:lnTo>
                    <a:lnTo>
                      <a:pt x="33" y="21"/>
                    </a:lnTo>
                    <a:close/>
                    <a:moveTo>
                      <a:pt x="33" y="45"/>
                    </a:moveTo>
                    <a:lnTo>
                      <a:pt x="40" y="45"/>
                    </a:lnTo>
                    <a:lnTo>
                      <a:pt x="40" y="62"/>
                    </a:lnTo>
                    <a:lnTo>
                      <a:pt x="33" y="64"/>
                    </a:lnTo>
                    <a:lnTo>
                      <a:pt x="33" y="45"/>
                    </a:lnTo>
                    <a:close/>
                    <a:moveTo>
                      <a:pt x="33" y="71"/>
                    </a:moveTo>
                    <a:lnTo>
                      <a:pt x="40" y="69"/>
                    </a:lnTo>
                    <a:lnTo>
                      <a:pt x="40" y="88"/>
                    </a:lnTo>
                    <a:lnTo>
                      <a:pt x="33" y="88"/>
                    </a:lnTo>
                    <a:lnTo>
                      <a:pt x="33" y="71"/>
                    </a:lnTo>
                    <a:close/>
                    <a:moveTo>
                      <a:pt x="33" y="95"/>
                    </a:moveTo>
                    <a:lnTo>
                      <a:pt x="40" y="95"/>
                    </a:lnTo>
                    <a:lnTo>
                      <a:pt x="40" y="114"/>
                    </a:lnTo>
                    <a:lnTo>
                      <a:pt x="33" y="114"/>
                    </a:lnTo>
                    <a:lnTo>
                      <a:pt x="33" y="95"/>
                    </a:lnTo>
                    <a:close/>
                    <a:moveTo>
                      <a:pt x="33" y="121"/>
                    </a:moveTo>
                    <a:lnTo>
                      <a:pt x="40" y="121"/>
                    </a:lnTo>
                    <a:lnTo>
                      <a:pt x="40" y="140"/>
                    </a:lnTo>
                    <a:lnTo>
                      <a:pt x="33" y="137"/>
                    </a:lnTo>
                    <a:lnTo>
                      <a:pt x="33" y="121"/>
                    </a:lnTo>
                    <a:close/>
                    <a:moveTo>
                      <a:pt x="33" y="147"/>
                    </a:moveTo>
                    <a:lnTo>
                      <a:pt x="40" y="147"/>
                    </a:lnTo>
                    <a:lnTo>
                      <a:pt x="40" y="163"/>
                    </a:lnTo>
                    <a:lnTo>
                      <a:pt x="33" y="163"/>
                    </a:lnTo>
                    <a:lnTo>
                      <a:pt x="33" y="147"/>
                    </a:lnTo>
                    <a:close/>
                    <a:moveTo>
                      <a:pt x="33" y="170"/>
                    </a:moveTo>
                    <a:lnTo>
                      <a:pt x="40" y="173"/>
                    </a:lnTo>
                    <a:lnTo>
                      <a:pt x="40" y="189"/>
                    </a:lnTo>
                    <a:lnTo>
                      <a:pt x="33" y="189"/>
                    </a:lnTo>
                    <a:lnTo>
                      <a:pt x="33" y="170"/>
                    </a:lnTo>
                    <a:close/>
                    <a:moveTo>
                      <a:pt x="33" y="196"/>
                    </a:moveTo>
                    <a:lnTo>
                      <a:pt x="40" y="196"/>
                    </a:lnTo>
                    <a:lnTo>
                      <a:pt x="40" y="215"/>
                    </a:lnTo>
                    <a:lnTo>
                      <a:pt x="33" y="213"/>
                    </a:lnTo>
                    <a:lnTo>
                      <a:pt x="33" y="196"/>
                    </a:lnTo>
                    <a:close/>
                    <a:moveTo>
                      <a:pt x="33" y="220"/>
                    </a:moveTo>
                    <a:lnTo>
                      <a:pt x="40" y="222"/>
                    </a:lnTo>
                    <a:lnTo>
                      <a:pt x="40" y="239"/>
                    </a:lnTo>
                    <a:lnTo>
                      <a:pt x="33" y="239"/>
                    </a:lnTo>
                    <a:lnTo>
                      <a:pt x="33" y="220"/>
                    </a:lnTo>
                    <a:close/>
                    <a:moveTo>
                      <a:pt x="33" y="246"/>
                    </a:moveTo>
                    <a:lnTo>
                      <a:pt x="40" y="248"/>
                    </a:lnTo>
                    <a:lnTo>
                      <a:pt x="40" y="265"/>
                    </a:lnTo>
                    <a:lnTo>
                      <a:pt x="33" y="262"/>
                    </a:lnTo>
                    <a:lnTo>
                      <a:pt x="33" y="246"/>
                    </a:lnTo>
                    <a:close/>
                    <a:moveTo>
                      <a:pt x="33" y="272"/>
                    </a:moveTo>
                    <a:lnTo>
                      <a:pt x="40" y="274"/>
                    </a:lnTo>
                    <a:lnTo>
                      <a:pt x="40" y="291"/>
                    </a:lnTo>
                    <a:lnTo>
                      <a:pt x="33" y="288"/>
                    </a:lnTo>
                    <a:lnTo>
                      <a:pt x="33" y="272"/>
                    </a:lnTo>
                    <a:close/>
                    <a:moveTo>
                      <a:pt x="33" y="296"/>
                    </a:moveTo>
                    <a:lnTo>
                      <a:pt x="40" y="298"/>
                    </a:lnTo>
                    <a:lnTo>
                      <a:pt x="40" y="317"/>
                    </a:lnTo>
                    <a:lnTo>
                      <a:pt x="33" y="314"/>
                    </a:lnTo>
                    <a:lnTo>
                      <a:pt x="33" y="296"/>
                    </a:lnTo>
                    <a:close/>
                    <a:moveTo>
                      <a:pt x="33" y="321"/>
                    </a:moveTo>
                    <a:lnTo>
                      <a:pt x="40" y="324"/>
                    </a:lnTo>
                    <a:lnTo>
                      <a:pt x="40" y="340"/>
                    </a:lnTo>
                    <a:lnTo>
                      <a:pt x="33" y="338"/>
                    </a:lnTo>
                    <a:lnTo>
                      <a:pt x="33" y="321"/>
                    </a:lnTo>
                    <a:close/>
                    <a:moveTo>
                      <a:pt x="33" y="347"/>
                    </a:moveTo>
                    <a:lnTo>
                      <a:pt x="40" y="350"/>
                    </a:lnTo>
                    <a:lnTo>
                      <a:pt x="40" y="366"/>
                    </a:lnTo>
                    <a:lnTo>
                      <a:pt x="38" y="364"/>
                    </a:lnTo>
                    <a:lnTo>
                      <a:pt x="33" y="364"/>
                    </a:lnTo>
                    <a:lnTo>
                      <a:pt x="33" y="347"/>
                    </a:lnTo>
                    <a:close/>
                    <a:moveTo>
                      <a:pt x="19" y="21"/>
                    </a:moveTo>
                    <a:lnTo>
                      <a:pt x="26" y="21"/>
                    </a:lnTo>
                    <a:lnTo>
                      <a:pt x="28" y="21"/>
                    </a:lnTo>
                    <a:lnTo>
                      <a:pt x="28" y="38"/>
                    </a:lnTo>
                    <a:lnTo>
                      <a:pt x="19" y="40"/>
                    </a:lnTo>
                    <a:lnTo>
                      <a:pt x="19" y="21"/>
                    </a:lnTo>
                    <a:close/>
                    <a:moveTo>
                      <a:pt x="19" y="47"/>
                    </a:moveTo>
                    <a:lnTo>
                      <a:pt x="28" y="45"/>
                    </a:lnTo>
                    <a:lnTo>
                      <a:pt x="28" y="64"/>
                    </a:lnTo>
                    <a:lnTo>
                      <a:pt x="19" y="64"/>
                    </a:lnTo>
                    <a:lnTo>
                      <a:pt x="19" y="47"/>
                    </a:lnTo>
                    <a:close/>
                    <a:moveTo>
                      <a:pt x="19" y="71"/>
                    </a:moveTo>
                    <a:lnTo>
                      <a:pt x="28" y="71"/>
                    </a:lnTo>
                    <a:lnTo>
                      <a:pt x="28" y="88"/>
                    </a:lnTo>
                    <a:lnTo>
                      <a:pt x="19" y="90"/>
                    </a:lnTo>
                    <a:lnTo>
                      <a:pt x="19" y="71"/>
                    </a:lnTo>
                    <a:close/>
                    <a:moveTo>
                      <a:pt x="19" y="97"/>
                    </a:moveTo>
                    <a:lnTo>
                      <a:pt x="28" y="95"/>
                    </a:lnTo>
                    <a:lnTo>
                      <a:pt x="28" y="114"/>
                    </a:lnTo>
                    <a:lnTo>
                      <a:pt x="19" y="114"/>
                    </a:lnTo>
                    <a:lnTo>
                      <a:pt x="19" y="97"/>
                    </a:lnTo>
                    <a:close/>
                    <a:moveTo>
                      <a:pt x="19" y="121"/>
                    </a:moveTo>
                    <a:lnTo>
                      <a:pt x="28" y="121"/>
                    </a:lnTo>
                    <a:lnTo>
                      <a:pt x="28" y="137"/>
                    </a:lnTo>
                    <a:lnTo>
                      <a:pt x="19" y="137"/>
                    </a:lnTo>
                    <a:lnTo>
                      <a:pt x="19" y="121"/>
                    </a:lnTo>
                    <a:close/>
                    <a:moveTo>
                      <a:pt x="19" y="144"/>
                    </a:moveTo>
                    <a:lnTo>
                      <a:pt x="28" y="147"/>
                    </a:lnTo>
                    <a:lnTo>
                      <a:pt x="28" y="163"/>
                    </a:lnTo>
                    <a:lnTo>
                      <a:pt x="19" y="163"/>
                    </a:lnTo>
                    <a:lnTo>
                      <a:pt x="19" y="144"/>
                    </a:lnTo>
                    <a:close/>
                    <a:moveTo>
                      <a:pt x="19" y="170"/>
                    </a:moveTo>
                    <a:lnTo>
                      <a:pt x="28" y="170"/>
                    </a:lnTo>
                    <a:lnTo>
                      <a:pt x="28" y="187"/>
                    </a:lnTo>
                    <a:lnTo>
                      <a:pt x="19" y="187"/>
                    </a:lnTo>
                    <a:lnTo>
                      <a:pt x="19" y="170"/>
                    </a:lnTo>
                    <a:close/>
                    <a:moveTo>
                      <a:pt x="19" y="194"/>
                    </a:moveTo>
                    <a:lnTo>
                      <a:pt x="28" y="196"/>
                    </a:lnTo>
                    <a:lnTo>
                      <a:pt x="28" y="213"/>
                    </a:lnTo>
                    <a:lnTo>
                      <a:pt x="19" y="213"/>
                    </a:lnTo>
                    <a:lnTo>
                      <a:pt x="19" y="194"/>
                    </a:lnTo>
                    <a:close/>
                    <a:moveTo>
                      <a:pt x="19" y="220"/>
                    </a:moveTo>
                    <a:lnTo>
                      <a:pt x="28" y="220"/>
                    </a:lnTo>
                    <a:lnTo>
                      <a:pt x="28" y="239"/>
                    </a:lnTo>
                    <a:lnTo>
                      <a:pt x="19" y="236"/>
                    </a:lnTo>
                    <a:lnTo>
                      <a:pt x="19" y="220"/>
                    </a:lnTo>
                    <a:close/>
                    <a:moveTo>
                      <a:pt x="19" y="244"/>
                    </a:moveTo>
                    <a:lnTo>
                      <a:pt x="28" y="246"/>
                    </a:lnTo>
                    <a:lnTo>
                      <a:pt x="28" y="262"/>
                    </a:lnTo>
                    <a:lnTo>
                      <a:pt x="19" y="260"/>
                    </a:lnTo>
                    <a:lnTo>
                      <a:pt x="19" y="244"/>
                    </a:lnTo>
                    <a:close/>
                    <a:moveTo>
                      <a:pt x="19" y="270"/>
                    </a:moveTo>
                    <a:lnTo>
                      <a:pt x="28" y="270"/>
                    </a:lnTo>
                    <a:lnTo>
                      <a:pt x="28" y="288"/>
                    </a:lnTo>
                    <a:lnTo>
                      <a:pt x="19" y="286"/>
                    </a:lnTo>
                    <a:lnTo>
                      <a:pt x="19" y="270"/>
                    </a:lnTo>
                    <a:close/>
                    <a:moveTo>
                      <a:pt x="19" y="293"/>
                    </a:moveTo>
                    <a:lnTo>
                      <a:pt x="28" y="296"/>
                    </a:lnTo>
                    <a:lnTo>
                      <a:pt x="28" y="312"/>
                    </a:lnTo>
                    <a:lnTo>
                      <a:pt x="19" y="310"/>
                    </a:lnTo>
                    <a:lnTo>
                      <a:pt x="19" y="293"/>
                    </a:lnTo>
                    <a:close/>
                    <a:moveTo>
                      <a:pt x="19" y="317"/>
                    </a:moveTo>
                    <a:lnTo>
                      <a:pt x="28" y="319"/>
                    </a:lnTo>
                    <a:lnTo>
                      <a:pt x="28" y="338"/>
                    </a:lnTo>
                    <a:lnTo>
                      <a:pt x="19" y="336"/>
                    </a:lnTo>
                    <a:lnTo>
                      <a:pt x="19" y="317"/>
                    </a:lnTo>
                    <a:close/>
                    <a:moveTo>
                      <a:pt x="19" y="343"/>
                    </a:moveTo>
                    <a:lnTo>
                      <a:pt x="28" y="345"/>
                    </a:lnTo>
                    <a:lnTo>
                      <a:pt x="28" y="362"/>
                    </a:lnTo>
                    <a:lnTo>
                      <a:pt x="21" y="359"/>
                    </a:lnTo>
                    <a:lnTo>
                      <a:pt x="19" y="359"/>
                    </a:lnTo>
                    <a:lnTo>
                      <a:pt x="19" y="343"/>
                    </a:lnTo>
                    <a:close/>
                    <a:moveTo>
                      <a:pt x="9" y="24"/>
                    </a:moveTo>
                    <a:lnTo>
                      <a:pt x="17" y="24"/>
                    </a:lnTo>
                    <a:lnTo>
                      <a:pt x="17" y="40"/>
                    </a:lnTo>
                    <a:lnTo>
                      <a:pt x="9" y="40"/>
                    </a:lnTo>
                    <a:lnTo>
                      <a:pt x="9" y="24"/>
                    </a:lnTo>
                    <a:close/>
                    <a:moveTo>
                      <a:pt x="9" y="47"/>
                    </a:moveTo>
                    <a:lnTo>
                      <a:pt x="17" y="47"/>
                    </a:lnTo>
                    <a:lnTo>
                      <a:pt x="17" y="64"/>
                    </a:lnTo>
                    <a:lnTo>
                      <a:pt x="9" y="66"/>
                    </a:lnTo>
                    <a:lnTo>
                      <a:pt x="9" y="47"/>
                    </a:lnTo>
                    <a:close/>
                    <a:moveTo>
                      <a:pt x="9" y="71"/>
                    </a:moveTo>
                    <a:lnTo>
                      <a:pt x="17" y="71"/>
                    </a:lnTo>
                    <a:lnTo>
                      <a:pt x="17" y="90"/>
                    </a:lnTo>
                    <a:lnTo>
                      <a:pt x="9" y="90"/>
                    </a:lnTo>
                    <a:lnTo>
                      <a:pt x="9" y="71"/>
                    </a:lnTo>
                    <a:close/>
                    <a:moveTo>
                      <a:pt x="9" y="97"/>
                    </a:moveTo>
                    <a:lnTo>
                      <a:pt x="17" y="97"/>
                    </a:lnTo>
                    <a:lnTo>
                      <a:pt x="17" y="114"/>
                    </a:lnTo>
                    <a:lnTo>
                      <a:pt x="9" y="114"/>
                    </a:lnTo>
                    <a:lnTo>
                      <a:pt x="9" y="97"/>
                    </a:lnTo>
                    <a:close/>
                    <a:moveTo>
                      <a:pt x="9" y="121"/>
                    </a:moveTo>
                    <a:lnTo>
                      <a:pt x="17" y="121"/>
                    </a:lnTo>
                    <a:lnTo>
                      <a:pt x="17" y="137"/>
                    </a:lnTo>
                    <a:lnTo>
                      <a:pt x="9" y="137"/>
                    </a:lnTo>
                    <a:lnTo>
                      <a:pt x="9" y="121"/>
                    </a:lnTo>
                    <a:close/>
                    <a:moveTo>
                      <a:pt x="9" y="144"/>
                    </a:moveTo>
                    <a:lnTo>
                      <a:pt x="17" y="144"/>
                    </a:lnTo>
                    <a:lnTo>
                      <a:pt x="17" y="163"/>
                    </a:lnTo>
                    <a:lnTo>
                      <a:pt x="9" y="161"/>
                    </a:lnTo>
                    <a:lnTo>
                      <a:pt x="9" y="144"/>
                    </a:lnTo>
                    <a:close/>
                    <a:moveTo>
                      <a:pt x="9" y="168"/>
                    </a:moveTo>
                    <a:lnTo>
                      <a:pt x="17" y="170"/>
                    </a:lnTo>
                    <a:lnTo>
                      <a:pt x="17" y="187"/>
                    </a:lnTo>
                    <a:lnTo>
                      <a:pt x="9" y="187"/>
                    </a:lnTo>
                    <a:lnTo>
                      <a:pt x="9" y="168"/>
                    </a:lnTo>
                    <a:close/>
                    <a:moveTo>
                      <a:pt x="9" y="194"/>
                    </a:moveTo>
                    <a:lnTo>
                      <a:pt x="17" y="194"/>
                    </a:lnTo>
                    <a:lnTo>
                      <a:pt x="17" y="210"/>
                    </a:lnTo>
                    <a:lnTo>
                      <a:pt x="9" y="210"/>
                    </a:lnTo>
                    <a:lnTo>
                      <a:pt x="9" y="194"/>
                    </a:lnTo>
                    <a:close/>
                    <a:moveTo>
                      <a:pt x="9" y="218"/>
                    </a:moveTo>
                    <a:lnTo>
                      <a:pt x="17" y="218"/>
                    </a:lnTo>
                    <a:lnTo>
                      <a:pt x="17" y="236"/>
                    </a:lnTo>
                    <a:lnTo>
                      <a:pt x="9" y="234"/>
                    </a:lnTo>
                    <a:lnTo>
                      <a:pt x="9" y="218"/>
                    </a:lnTo>
                    <a:close/>
                    <a:moveTo>
                      <a:pt x="9" y="241"/>
                    </a:moveTo>
                    <a:lnTo>
                      <a:pt x="17" y="244"/>
                    </a:lnTo>
                    <a:lnTo>
                      <a:pt x="17" y="260"/>
                    </a:lnTo>
                    <a:lnTo>
                      <a:pt x="9" y="258"/>
                    </a:lnTo>
                    <a:lnTo>
                      <a:pt x="9" y="241"/>
                    </a:lnTo>
                    <a:close/>
                    <a:moveTo>
                      <a:pt x="9" y="265"/>
                    </a:moveTo>
                    <a:lnTo>
                      <a:pt x="17" y="267"/>
                    </a:lnTo>
                    <a:lnTo>
                      <a:pt x="17" y="284"/>
                    </a:lnTo>
                    <a:lnTo>
                      <a:pt x="9" y="284"/>
                    </a:lnTo>
                    <a:lnTo>
                      <a:pt x="9" y="265"/>
                    </a:lnTo>
                    <a:close/>
                    <a:moveTo>
                      <a:pt x="9" y="291"/>
                    </a:moveTo>
                    <a:lnTo>
                      <a:pt x="17" y="291"/>
                    </a:lnTo>
                    <a:lnTo>
                      <a:pt x="17" y="310"/>
                    </a:lnTo>
                    <a:lnTo>
                      <a:pt x="9" y="307"/>
                    </a:lnTo>
                    <a:lnTo>
                      <a:pt x="9" y="291"/>
                    </a:lnTo>
                    <a:close/>
                    <a:moveTo>
                      <a:pt x="9" y="314"/>
                    </a:moveTo>
                    <a:lnTo>
                      <a:pt x="17" y="317"/>
                    </a:lnTo>
                    <a:lnTo>
                      <a:pt x="17" y="333"/>
                    </a:lnTo>
                    <a:lnTo>
                      <a:pt x="9" y="331"/>
                    </a:lnTo>
                    <a:lnTo>
                      <a:pt x="9" y="314"/>
                    </a:lnTo>
                    <a:close/>
                    <a:moveTo>
                      <a:pt x="9" y="338"/>
                    </a:moveTo>
                    <a:lnTo>
                      <a:pt x="17" y="340"/>
                    </a:lnTo>
                    <a:lnTo>
                      <a:pt x="17" y="357"/>
                    </a:lnTo>
                    <a:lnTo>
                      <a:pt x="9" y="355"/>
                    </a:lnTo>
                    <a:lnTo>
                      <a:pt x="9" y="3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" name="CustomShape 20"/>
              <p:cNvSpPr/>
              <p:nvPr/>
            </p:nvSpPr>
            <p:spPr>
              <a:xfrm>
                <a:off x="3806040" y="3771060"/>
                <a:ext cx="4932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87" h="23">
                    <a:moveTo>
                      <a:pt x="0" y="16"/>
                    </a:moveTo>
                    <a:lnTo>
                      <a:pt x="0" y="23"/>
                    </a:lnTo>
                    <a:lnTo>
                      <a:pt x="87" y="9"/>
                    </a:lnTo>
                    <a:lnTo>
                      <a:pt x="87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6" name="CustomShape 21"/>
              <p:cNvSpPr/>
              <p:nvPr/>
            </p:nvSpPr>
            <p:spPr>
              <a:xfrm>
                <a:off x="3862560" y="3722820"/>
                <a:ext cx="50760" cy="47160"/>
              </a:xfrm>
              <a:custGeom>
                <a:avLst/>
                <a:gdLst/>
                <a:ahLst/>
                <a:cxnLst/>
                <a:rect l="l" t="t" r="r" b="b"/>
                <a:pathLst>
                  <a:path w="89" h="83">
                    <a:moveTo>
                      <a:pt x="89" y="14"/>
                    </a:moveTo>
                    <a:lnTo>
                      <a:pt x="0" y="0"/>
                    </a:lnTo>
                    <a:lnTo>
                      <a:pt x="0" y="76"/>
                    </a:lnTo>
                    <a:lnTo>
                      <a:pt x="89" y="83"/>
                    </a:lnTo>
                    <a:lnTo>
                      <a:pt x="89" y="14"/>
                    </a:lnTo>
                    <a:close/>
                    <a:moveTo>
                      <a:pt x="33" y="69"/>
                    </a:moveTo>
                    <a:lnTo>
                      <a:pt x="11" y="66"/>
                    </a:lnTo>
                    <a:lnTo>
                      <a:pt x="11" y="52"/>
                    </a:lnTo>
                    <a:lnTo>
                      <a:pt x="33" y="54"/>
                    </a:lnTo>
                    <a:lnTo>
                      <a:pt x="33" y="69"/>
                    </a:lnTo>
                    <a:close/>
                    <a:moveTo>
                      <a:pt x="33" y="47"/>
                    </a:moveTo>
                    <a:lnTo>
                      <a:pt x="11" y="45"/>
                    </a:lnTo>
                    <a:lnTo>
                      <a:pt x="11" y="31"/>
                    </a:lnTo>
                    <a:lnTo>
                      <a:pt x="33" y="33"/>
                    </a:lnTo>
                    <a:lnTo>
                      <a:pt x="33" y="47"/>
                    </a:lnTo>
                    <a:close/>
                    <a:moveTo>
                      <a:pt x="33" y="26"/>
                    </a:moveTo>
                    <a:lnTo>
                      <a:pt x="11" y="24"/>
                    </a:lnTo>
                    <a:lnTo>
                      <a:pt x="11" y="9"/>
                    </a:lnTo>
                    <a:lnTo>
                      <a:pt x="33" y="12"/>
                    </a:lnTo>
                    <a:lnTo>
                      <a:pt x="33" y="26"/>
                    </a:lnTo>
                    <a:close/>
                    <a:moveTo>
                      <a:pt x="56" y="71"/>
                    </a:moveTo>
                    <a:lnTo>
                      <a:pt x="49" y="71"/>
                    </a:lnTo>
                    <a:lnTo>
                      <a:pt x="37" y="69"/>
                    </a:lnTo>
                    <a:lnTo>
                      <a:pt x="37" y="54"/>
                    </a:lnTo>
                    <a:lnTo>
                      <a:pt x="56" y="57"/>
                    </a:lnTo>
                    <a:lnTo>
                      <a:pt x="56" y="71"/>
                    </a:lnTo>
                    <a:close/>
                    <a:moveTo>
                      <a:pt x="56" y="50"/>
                    </a:moveTo>
                    <a:lnTo>
                      <a:pt x="37" y="47"/>
                    </a:lnTo>
                    <a:lnTo>
                      <a:pt x="37" y="35"/>
                    </a:lnTo>
                    <a:lnTo>
                      <a:pt x="56" y="38"/>
                    </a:lnTo>
                    <a:lnTo>
                      <a:pt x="56" y="50"/>
                    </a:lnTo>
                    <a:close/>
                    <a:moveTo>
                      <a:pt x="56" y="28"/>
                    </a:moveTo>
                    <a:lnTo>
                      <a:pt x="37" y="26"/>
                    </a:lnTo>
                    <a:lnTo>
                      <a:pt x="37" y="14"/>
                    </a:lnTo>
                    <a:lnTo>
                      <a:pt x="42" y="14"/>
                    </a:lnTo>
                    <a:lnTo>
                      <a:pt x="56" y="17"/>
                    </a:lnTo>
                    <a:lnTo>
                      <a:pt x="56" y="28"/>
                    </a:lnTo>
                    <a:close/>
                    <a:moveTo>
                      <a:pt x="80" y="73"/>
                    </a:moveTo>
                    <a:lnTo>
                      <a:pt x="63" y="71"/>
                    </a:lnTo>
                    <a:lnTo>
                      <a:pt x="63" y="59"/>
                    </a:lnTo>
                    <a:lnTo>
                      <a:pt x="80" y="61"/>
                    </a:lnTo>
                    <a:lnTo>
                      <a:pt x="80" y="73"/>
                    </a:lnTo>
                    <a:close/>
                    <a:moveTo>
                      <a:pt x="80" y="52"/>
                    </a:moveTo>
                    <a:lnTo>
                      <a:pt x="63" y="50"/>
                    </a:lnTo>
                    <a:lnTo>
                      <a:pt x="63" y="38"/>
                    </a:lnTo>
                    <a:lnTo>
                      <a:pt x="80" y="40"/>
                    </a:lnTo>
                    <a:lnTo>
                      <a:pt x="80" y="52"/>
                    </a:lnTo>
                    <a:close/>
                    <a:moveTo>
                      <a:pt x="80" y="33"/>
                    </a:moveTo>
                    <a:lnTo>
                      <a:pt x="63" y="31"/>
                    </a:lnTo>
                    <a:lnTo>
                      <a:pt x="63" y="17"/>
                    </a:lnTo>
                    <a:lnTo>
                      <a:pt x="80" y="21"/>
                    </a:lnTo>
                    <a:lnTo>
                      <a:pt x="80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7" name="CustomShape 22"/>
              <p:cNvSpPr/>
              <p:nvPr/>
            </p:nvSpPr>
            <p:spPr>
              <a:xfrm>
                <a:off x="3862560" y="3713100"/>
                <a:ext cx="52560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92" h="24">
                    <a:moveTo>
                      <a:pt x="0" y="0"/>
                    </a:moveTo>
                    <a:lnTo>
                      <a:pt x="0" y="8"/>
                    </a:lnTo>
                    <a:lnTo>
                      <a:pt x="92" y="24"/>
                    </a:lnTo>
                    <a:lnTo>
                      <a:pt x="92" y="1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" name="CustomShape 23"/>
              <p:cNvSpPr/>
              <p:nvPr/>
            </p:nvSpPr>
            <p:spPr>
              <a:xfrm>
                <a:off x="3862560" y="3700860"/>
                <a:ext cx="43560" cy="15840"/>
              </a:xfrm>
              <a:custGeom>
                <a:avLst/>
                <a:gdLst/>
                <a:ahLst/>
                <a:cxnLst/>
                <a:rect l="l" t="t" r="r" b="b"/>
                <a:pathLst>
                  <a:path w="77" h="29">
                    <a:moveTo>
                      <a:pt x="77" y="17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77" y="29"/>
                    </a:lnTo>
                    <a:lnTo>
                      <a:pt x="77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" name="CustomShape 24"/>
              <p:cNvSpPr/>
              <p:nvPr/>
            </p:nvSpPr>
            <p:spPr>
              <a:xfrm>
                <a:off x="3833400" y="3702660"/>
                <a:ext cx="2232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40" h="28">
                    <a:moveTo>
                      <a:pt x="0" y="14"/>
                    </a:moveTo>
                    <a:lnTo>
                      <a:pt x="40" y="0"/>
                    </a:lnTo>
                    <a:lnTo>
                      <a:pt x="40" y="14"/>
                    </a:lnTo>
                    <a:lnTo>
                      <a:pt x="0" y="28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" name="CustomShape 25"/>
              <p:cNvSpPr/>
              <p:nvPr/>
            </p:nvSpPr>
            <p:spPr>
              <a:xfrm>
                <a:off x="3827640" y="3714900"/>
                <a:ext cx="28080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50" h="23">
                    <a:moveTo>
                      <a:pt x="0" y="16"/>
                    </a:moveTo>
                    <a:lnTo>
                      <a:pt x="0" y="23"/>
                    </a:lnTo>
                    <a:lnTo>
                      <a:pt x="50" y="7"/>
                    </a:lnTo>
                    <a:lnTo>
                      <a:pt x="50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4" name="CustomShape 26"/>
              <p:cNvSpPr/>
              <p:nvPr/>
            </p:nvSpPr>
            <p:spPr>
              <a:xfrm>
                <a:off x="3866520" y="3654420"/>
                <a:ext cx="8280" cy="44280"/>
              </a:xfrm>
              <a:custGeom>
                <a:avLst/>
                <a:gdLst/>
                <a:ahLst/>
                <a:cxnLst/>
                <a:rect l="l" t="t" r="r" b="b"/>
                <a:pathLst>
                  <a:path w="16" h="78">
                    <a:moveTo>
                      <a:pt x="9" y="0"/>
                    </a:moveTo>
                    <a:lnTo>
                      <a:pt x="0" y="76"/>
                    </a:lnTo>
                    <a:lnTo>
                      <a:pt x="16" y="78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5" name="CustomShape 27"/>
              <p:cNvSpPr/>
              <p:nvPr/>
            </p:nvSpPr>
            <p:spPr>
              <a:xfrm>
                <a:off x="3829440" y="3722820"/>
                <a:ext cx="26280" cy="48240"/>
              </a:xfrm>
              <a:custGeom>
                <a:avLst/>
                <a:gdLst/>
                <a:ahLst/>
                <a:cxnLst/>
                <a:rect l="l" t="t" r="r" b="b"/>
                <a:pathLst>
                  <a:path w="47" h="85">
                    <a:moveTo>
                      <a:pt x="0" y="85"/>
                    </a:moveTo>
                    <a:lnTo>
                      <a:pt x="47" y="76"/>
                    </a:lnTo>
                    <a:lnTo>
                      <a:pt x="47" y="0"/>
                    </a:lnTo>
                    <a:lnTo>
                      <a:pt x="0" y="17"/>
                    </a:lnTo>
                    <a:lnTo>
                      <a:pt x="0" y="85"/>
                    </a:lnTo>
                    <a:close/>
                    <a:moveTo>
                      <a:pt x="31" y="14"/>
                    </a:moveTo>
                    <a:lnTo>
                      <a:pt x="40" y="9"/>
                    </a:lnTo>
                    <a:lnTo>
                      <a:pt x="40" y="24"/>
                    </a:lnTo>
                    <a:lnTo>
                      <a:pt x="31" y="28"/>
                    </a:lnTo>
                    <a:lnTo>
                      <a:pt x="31" y="14"/>
                    </a:lnTo>
                    <a:close/>
                    <a:moveTo>
                      <a:pt x="31" y="35"/>
                    </a:moveTo>
                    <a:lnTo>
                      <a:pt x="40" y="33"/>
                    </a:lnTo>
                    <a:lnTo>
                      <a:pt x="40" y="47"/>
                    </a:lnTo>
                    <a:lnTo>
                      <a:pt x="31" y="50"/>
                    </a:lnTo>
                    <a:lnTo>
                      <a:pt x="31" y="35"/>
                    </a:lnTo>
                    <a:close/>
                    <a:moveTo>
                      <a:pt x="31" y="57"/>
                    </a:moveTo>
                    <a:lnTo>
                      <a:pt x="40" y="54"/>
                    </a:lnTo>
                    <a:lnTo>
                      <a:pt x="40" y="69"/>
                    </a:lnTo>
                    <a:lnTo>
                      <a:pt x="31" y="71"/>
                    </a:lnTo>
                    <a:lnTo>
                      <a:pt x="31" y="57"/>
                    </a:lnTo>
                    <a:close/>
                    <a:moveTo>
                      <a:pt x="16" y="19"/>
                    </a:moveTo>
                    <a:lnTo>
                      <a:pt x="26" y="14"/>
                    </a:lnTo>
                    <a:lnTo>
                      <a:pt x="26" y="28"/>
                    </a:lnTo>
                    <a:lnTo>
                      <a:pt x="16" y="31"/>
                    </a:lnTo>
                    <a:lnTo>
                      <a:pt x="16" y="19"/>
                    </a:lnTo>
                    <a:close/>
                    <a:moveTo>
                      <a:pt x="16" y="38"/>
                    </a:moveTo>
                    <a:lnTo>
                      <a:pt x="26" y="35"/>
                    </a:lnTo>
                    <a:lnTo>
                      <a:pt x="26" y="50"/>
                    </a:lnTo>
                    <a:lnTo>
                      <a:pt x="16" y="52"/>
                    </a:lnTo>
                    <a:lnTo>
                      <a:pt x="16" y="38"/>
                    </a:lnTo>
                    <a:close/>
                    <a:moveTo>
                      <a:pt x="16" y="59"/>
                    </a:moveTo>
                    <a:lnTo>
                      <a:pt x="26" y="57"/>
                    </a:lnTo>
                    <a:lnTo>
                      <a:pt x="26" y="71"/>
                    </a:lnTo>
                    <a:lnTo>
                      <a:pt x="21" y="71"/>
                    </a:lnTo>
                    <a:lnTo>
                      <a:pt x="16" y="73"/>
                    </a:lnTo>
                    <a:lnTo>
                      <a:pt x="16" y="59"/>
                    </a:lnTo>
                    <a:close/>
                    <a:moveTo>
                      <a:pt x="5" y="21"/>
                    </a:moveTo>
                    <a:lnTo>
                      <a:pt x="12" y="19"/>
                    </a:lnTo>
                    <a:lnTo>
                      <a:pt x="12" y="33"/>
                    </a:lnTo>
                    <a:lnTo>
                      <a:pt x="5" y="33"/>
                    </a:lnTo>
                    <a:lnTo>
                      <a:pt x="5" y="21"/>
                    </a:lnTo>
                    <a:close/>
                    <a:moveTo>
                      <a:pt x="5" y="43"/>
                    </a:moveTo>
                    <a:lnTo>
                      <a:pt x="12" y="40"/>
                    </a:lnTo>
                    <a:lnTo>
                      <a:pt x="12" y="52"/>
                    </a:lnTo>
                    <a:lnTo>
                      <a:pt x="5" y="54"/>
                    </a:lnTo>
                    <a:lnTo>
                      <a:pt x="5" y="43"/>
                    </a:lnTo>
                    <a:close/>
                    <a:moveTo>
                      <a:pt x="5" y="61"/>
                    </a:moveTo>
                    <a:lnTo>
                      <a:pt x="12" y="61"/>
                    </a:lnTo>
                    <a:lnTo>
                      <a:pt x="12" y="73"/>
                    </a:lnTo>
                    <a:lnTo>
                      <a:pt x="5" y="73"/>
                    </a:lnTo>
                    <a:lnTo>
                      <a:pt x="5" y="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4" name="Прямоугольник 13"/>
          <p:cNvSpPr/>
          <p:nvPr/>
        </p:nvSpPr>
        <p:spPr>
          <a:xfrm>
            <a:off x="8867553" y="1109678"/>
            <a:ext cx="3064305" cy="915772"/>
          </a:xfrm>
          <a:prstGeom prst="rect">
            <a:avLst/>
          </a:prstGeom>
          <a:solidFill>
            <a:schemeClr val="accent1">
              <a:lumMod val="5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4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rPr>
              <a:t>Improved management efficiency</a:t>
            </a:r>
            <a:endParaRPr lang="ru-RU" sz="14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 (Основной текст)"/>
              <a:ea typeface="DejaVu Sans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867553" y="2102506"/>
            <a:ext cx="3064305" cy="915772"/>
          </a:xfrm>
          <a:prstGeom prst="rect">
            <a:avLst/>
          </a:prstGeom>
          <a:solidFill>
            <a:schemeClr val="accent1">
              <a:lumMod val="5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4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rPr>
              <a:t>Distinct </a:t>
            </a:r>
            <a:r>
              <a:rPr lang="en-US" sz="1400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rPr>
              <a:t>separation </a:t>
            </a:r>
            <a:r>
              <a:rPr lang="en-US" sz="14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rPr>
              <a:t>according to market </a:t>
            </a:r>
            <a:r>
              <a:rPr lang="en-US" sz="1400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rPr>
              <a:t>segments</a:t>
            </a:r>
            <a:endParaRPr lang="ru-RU" sz="14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 (Основной текст)"/>
              <a:ea typeface="DejaVu San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867552" y="3095334"/>
            <a:ext cx="3064305" cy="915772"/>
          </a:xfrm>
          <a:prstGeom prst="rect">
            <a:avLst/>
          </a:prstGeom>
          <a:solidFill>
            <a:schemeClr val="accent1">
              <a:lumMod val="5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4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rPr>
              <a:t>Personal responsibility of managers for the </a:t>
            </a:r>
            <a:r>
              <a:rPr lang="en-US" sz="1400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rPr>
              <a:t>business</a:t>
            </a:r>
            <a:endParaRPr lang="ru-RU" sz="14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 (Основной текст)"/>
              <a:ea typeface="DejaVu Sans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867553" y="4088162"/>
            <a:ext cx="3064305" cy="915772"/>
          </a:xfrm>
          <a:prstGeom prst="rect">
            <a:avLst/>
          </a:prstGeom>
          <a:solidFill>
            <a:schemeClr val="accent1">
              <a:lumMod val="5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4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rPr>
              <a:t>Increase the flexibility and speed of decision-making</a:t>
            </a:r>
            <a:endParaRPr lang="ru-RU" sz="14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 (Основной текст)"/>
              <a:ea typeface="DejaVu Sans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867551" y="5080991"/>
            <a:ext cx="3064305" cy="915772"/>
          </a:xfrm>
          <a:prstGeom prst="rect">
            <a:avLst/>
          </a:prstGeom>
          <a:solidFill>
            <a:schemeClr val="accent1">
              <a:lumMod val="5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400" b="1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rPr>
              <a:t>Reducing of </a:t>
            </a:r>
            <a:r>
              <a:rPr lang="en-US" sz="14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rPr>
              <a:t>operating costs</a:t>
            </a:r>
            <a:endParaRPr lang="ru-RU" sz="14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 (Основной текст)"/>
              <a:ea typeface="DejaVu San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353799" y="131107"/>
            <a:ext cx="605481" cy="365125"/>
          </a:xfrm>
        </p:spPr>
        <p:txBody>
          <a:bodyPr/>
          <a:lstStyle/>
          <a:p>
            <a:r>
              <a:rPr lang="uk-UA" dirty="0" smtClean="0"/>
              <a:t>7</a:t>
            </a:r>
            <a:endParaRPr lang="ru-RU" dirty="0"/>
          </a:p>
        </p:txBody>
      </p:sp>
      <p:sp>
        <p:nvSpPr>
          <p:cNvPr id="70" name="Овал 69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5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834776" y="2131337"/>
            <a:ext cx="7743679" cy="37526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CustomShape 1"/>
          <p:cNvSpPr/>
          <p:nvPr/>
        </p:nvSpPr>
        <p:spPr>
          <a:xfrm>
            <a:off x="834775" y="249894"/>
            <a:ext cx="9670191" cy="5019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en-US" sz="2200" b="1" spc="-1" dirty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Century Gothic" charset="0"/>
                <a:cs typeface="Century Gothic" charset="0"/>
              </a:rPr>
              <a:t>MODEL OF INTERACTION WITH LOADERS</a:t>
            </a:r>
            <a:endParaRPr lang="ru-RU" sz="2200" b="1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  <a:ea typeface="Century Gothic" charset="0"/>
              <a:cs typeface="Century Gothic" charset="0"/>
            </a:endParaRPr>
          </a:p>
        </p:txBody>
      </p:sp>
      <p:sp>
        <p:nvSpPr>
          <p:cNvPr id="30" name="CustomShape 4"/>
          <p:cNvSpPr/>
          <p:nvPr/>
        </p:nvSpPr>
        <p:spPr>
          <a:xfrm>
            <a:off x="1939527" y="5270871"/>
            <a:ext cx="2812970" cy="500652"/>
          </a:xfrm>
          <a:prstGeom prst="roundRect">
            <a:avLst>
              <a:gd name="adj" fmla="val 0"/>
            </a:avLst>
          </a:prstGeom>
          <a:ln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JSC “Ukrainian Railways”</a:t>
            </a:r>
            <a:endParaRPr lang="uk-UA" sz="1400" b="0" strike="noStrike" spc="-1" dirty="0" smtClean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 smtClean="0">
                <a:solidFill>
                  <a:schemeClr val="tx1">
                    <a:lumMod val="85000"/>
                    <a:lumOff val="15000"/>
                  </a:schemeClr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Infrastructure service</a:t>
            </a:r>
            <a:endParaRPr lang="uk-UA" sz="1400" b="0" strike="noStrike" spc="-1" dirty="0">
              <a:solidFill>
                <a:schemeClr val="tx1">
                  <a:lumMod val="85000"/>
                  <a:lumOff val="15000"/>
                </a:schemeClr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1" name="CustomShape 5"/>
          <p:cNvSpPr/>
          <p:nvPr/>
        </p:nvSpPr>
        <p:spPr>
          <a:xfrm>
            <a:off x="1990032" y="4103686"/>
            <a:ext cx="1724760" cy="86770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1600" b="1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UZ </a:t>
            </a:r>
            <a:r>
              <a:rPr lang="uk-UA" sz="1600" b="1" strike="noStrike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Cargo</a:t>
            </a:r>
            <a:endParaRPr lang="uk-UA" sz="1800" b="0" strike="noStrike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r>
              <a:rPr lang="en-US" sz="105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Freight car operator</a:t>
            </a:r>
            <a:endParaRPr lang="uk-UA" sz="1800" b="0" strike="noStrike" spc="-1" baseline="30000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CustomShape 6"/>
          <p:cNvSpPr/>
          <p:nvPr/>
        </p:nvSpPr>
        <p:spPr>
          <a:xfrm>
            <a:off x="7679927" y="901411"/>
            <a:ext cx="2462400" cy="808920"/>
          </a:xfrm>
          <a:prstGeom prst="roundRect">
            <a:avLst>
              <a:gd name="adj" fmla="val 0"/>
            </a:avLst>
          </a:prstGeom>
          <a:ln>
            <a:solidFill>
              <a:schemeClr val="tx2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pc="-1" dirty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Load Holders with Rolling Stock</a:t>
            </a:r>
            <a:endParaRPr lang="uk-U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3" name="CustomShape 7"/>
          <p:cNvSpPr/>
          <p:nvPr/>
        </p:nvSpPr>
        <p:spPr>
          <a:xfrm>
            <a:off x="834775" y="901411"/>
            <a:ext cx="4790632" cy="808920"/>
          </a:xfrm>
          <a:prstGeom prst="roundRect">
            <a:avLst>
              <a:gd name="adj" fmla="val 0"/>
            </a:avLst>
          </a:prstGeom>
          <a:ln>
            <a:solidFill>
              <a:schemeClr val="tx2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CLIENTS</a:t>
            </a:r>
            <a:endParaRPr lang="uk-U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6" name="CustomShape 10"/>
          <p:cNvSpPr/>
          <p:nvPr/>
        </p:nvSpPr>
        <p:spPr>
          <a:xfrm flipV="1">
            <a:off x="4392914" y="1710331"/>
            <a:ext cx="4611420" cy="3052430"/>
          </a:xfrm>
          <a:prstGeom prst="bentConnector2">
            <a:avLst/>
          </a:prstGeom>
          <a:noFill/>
          <a:ln w="38160">
            <a:solidFill>
              <a:schemeClr val="accent1">
                <a:lumMod val="50000"/>
              </a:schemeClr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" name="CustomShape 11"/>
          <p:cNvSpPr/>
          <p:nvPr/>
        </p:nvSpPr>
        <p:spPr>
          <a:xfrm rot="5400000" flipH="1" flipV="1">
            <a:off x="5916794" y="1689451"/>
            <a:ext cx="2113560" cy="1342800"/>
          </a:xfrm>
          <a:prstGeom prst="bentConnector2">
            <a:avLst/>
          </a:prstGeom>
          <a:noFill/>
          <a:ln w="38160">
            <a:solidFill>
              <a:schemeClr val="accent1">
                <a:lumMod val="50000"/>
              </a:schemeClr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" name="CustomShape 12"/>
          <p:cNvSpPr/>
          <p:nvPr/>
        </p:nvSpPr>
        <p:spPr>
          <a:xfrm>
            <a:off x="1266347" y="2677636"/>
            <a:ext cx="1724760" cy="943200"/>
          </a:xfrm>
          <a:prstGeom prst="roundRect">
            <a:avLst>
              <a:gd name="adj" fmla="val 142"/>
            </a:avLst>
          </a:prstGeom>
          <a:ln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1600" b="1" strike="noStrike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UZ </a:t>
            </a:r>
            <a:r>
              <a:rPr lang="uk-UA" sz="1600" b="1" strike="noStrike" spc="-1" dirty="0" err="1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Intermodal</a:t>
            </a:r>
            <a:endParaRPr lang="uk-UA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r>
              <a:rPr lang="en-US" sz="1100" spc="-1" dirty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Operator of intermodal services</a:t>
            </a:r>
            <a:endParaRPr lang="uk-U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CustomShape 13"/>
          <p:cNvSpPr/>
          <p:nvPr/>
        </p:nvSpPr>
        <p:spPr>
          <a:xfrm>
            <a:off x="3577002" y="2677636"/>
            <a:ext cx="1632600" cy="943200"/>
          </a:xfrm>
          <a:prstGeom prst="roundRect">
            <a:avLst>
              <a:gd name="adj" fmla="val 0"/>
            </a:avLst>
          </a:prstGeom>
          <a:ln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50000"/>
              </a:lnSpc>
            </a:pPr>
            <a:r>
              <a:rPr lang="uk-UA" sz="1600" b="1" strike="noStrike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UZ </a:t>
            </a:r>
            <a:r>
              <a:rPr lang="uk-UA" sz="1600" b="1" strike="noStrike" spc="-1" dirty="0" err="1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Forwarding</a:t>
            </a:r>
            <a:endParaRPr lang="uk-UA" sz="16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r>
              <a:rPr lang="en-US" sz="1100" spc="-1" dirty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Forwarder</a:t>
            </a:r>
            <a:endParaRPr lang="uk-U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CustomShape 15"/>
          <p:cNvSpPr/>
          <p:nvPr/>
        </p:nvSpPr>
        <p:spPr>
          <a:xfrm flipV="1">
            <a:off x="3683618" y="3620836"/>
            <a:ext cx="709684" cy="1141925"/>
          </a:xfrm>
          <a:prstGeom prst="bentConnector2">
            <a:avLst/>
          </a:prstGeom>
          <a:noFill/>
          <a:ln w="38160">
            <a:solidFill>
              <a:schemeClr val="accent1">
                <a:lumMod val="50000"/>
              </a:schemeClr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18"/>
          <p:cNvSpPr/>
          <p:nvPr/>
        </p:nvSpPr>
        <p:spPr>
          <a:xfrm>
            <a:off x="5420567" y="2677636"/>
            <a:ext cx="1822320" cy="845640"/>
          </a:xfrm>
          <a:prstGeom prst="roundRect">
            <a:avLst>
              <a:gd name="adj" fmla="val 0"/>
            </a:avLst>
          </a:prstGeom>
          <a:ln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50000"/>
              </a:lnSpc>
            </a:pPr>
            <a:r>
              <a:rPr lang="uk-UA" sz="1600" b="1" strike="noStrike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UZ </a:t>
            </a:r>
            <a:r>
              <a:rPr lang="uk-UA" sz="1600" b="1" strike="noStrike" spc="-1" dirty="0" err="1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International</a:t>
            </a:r>
            <a:endParaRPr lang="uk-UA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r>
              <a:rPr lang="en-US" sz="1200" spc="-1" dirty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Carrier </a:t>
            </a:r>
            <a:r>
              <a:rPr lang="en-US" sz="1200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outside of </a:t>
            </a:r>
            <a:r>
              <a:rPr lang="en-US" sz="1200" spc="-1" dirty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Ukraine</a:t>
            </a:r>
            <a:endParaRPr lang="uk-U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20"/>
          <p:cNvSpPr/>
          <p:nvPr/>
        </p:nvSpPr>
        <p:spPr>
          <a:xfrm>
            <a:off x="9006223" y="5040135"/>
            <a:ext cx="2142360" cy="845640"/>
          </a:xfrm>
          <a:prstGeom prst="roundRect">
            <a:avLst>
              <a:gd name="adj" fmla="val 0"/>
            </a:avLst>
          </a:prstGeom>
          <a:ln>
            <a:solidFill>
              <a:schemeClr val="tx2">
                <a:lumMod val="50000"/>
              </a:schemeClr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50000"/>
              </a:lnSpc>
            </a:pPr>
            <a:r>
              <a:rPr lang="en-US" b="1" spc="-1" dirty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Other carriers</a:t>
            </a:r>
            <a:endParaRPr lang="uk-U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6" name="CustomShape 21"/>
          <p:cNvSpPr/>
          <p:nvPr/>
        </p:nvSpPr>
        <p:spPr>
          <a:xfrm rot="16200000" flipV="1">
            <a:off x="5277008" y="1652471"/>
            <a:ext cx="1373566" cy="676765"/>
          </a:xfrm>
          <a:prstGeom prst="bentConnector2">
            <a:avLst/>
          </a:prstGeom>
          <a:noFill/>
          <a:ln w="38160">
            <a:solidFill>
              <a:schemeClr val="accent1">
                <a:lumMod val="50000"/>
              </a:schemeClr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cxnSp>
        <p:nvCxnSpPr>
          <p:cNvPr id="56" name="Прямая со стрелкой 55"/>
          <p:cNvCxnSpPr>
            <a:stCxn id="39" idx="0"/>
          </p:cNvCxnSpPr>
          <p:nvPr/>
        </p:nvCxnSpPr>
        <p:spPr>
          <a:xfrm flipH="1" flipV="1">
            <a:off x="4392914" y="1710331"/>
            <a:ext cx="388" cy="967305"/>
          </a:xfrm>
          <a:prstGeom prst="straightConnector1">
            <a:avLst/>
          </a:prstGeom>
          <a:ln w="38100">
            <a:solidFill>
              <a:srgbClr val="1F4E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38" idx="0"/>
          </p:cNvCxnSpPr>
          <p:nvPr/>
        </p:nvCxnSpPr>
        <p:spPr>
          <a:xfrm flipV="1">
            <a:off x="2128727" y="1710331"/>
            <a:ext cx="0" cy="967305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2921807" y="4971386"/>
            <a:ext cx="6350" cy="299485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endCxn id="45" idx="1"/>
          </p:cNvCxnSpPr>
          <p:nvPr/>
        </p:nvCxnSpPr>
        <p:spPr>
          <a:xfrm flipV="1">
            <a:off x="4721324" y="5462955"/>
            <a:ext cx="4284899" cy="23446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stomShape 15"/>
          <p:cNvSpPr/>
          <p:nvPr/>
        </p:nvSpPr>
        <p:spPr>
          <a:xfrm flipH="1" flipV="1">
            <a:off x="1549673" y="3620836"/>
            <a:ext cx="440360" cy="1141925"/>
          </a:xfrm>
          <a:prstGeom prst="bentConnector2">
            <a:avLst/>
          </a:prstGeom>
          <a:noFill/>
          <a:ln w="38160">
            <a:solidFill>
              <a:schemeClr val="accent1">
                <a:lumMod val="50000"/>
              </a:schemeClr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" name="CustomShape 18"/>
          <p:cNvSpPr/>
          <p:nvPr/>
        </p:nvSpPr>
        <p:spPr>
          <a:xfrm>
            <a:off x="4664755" y="3744315"/>
            <a:ext cx="1655023" cy="845640"/>
          </a:xfrm>
          <a:prstGeom prst="roundRect">
            <a:avLst>
              <a:gd name="adj" fmla="val 0"/>
            </a:avLst>
          </a:prstGeom>
          <a:ln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50000"/>
              </a:lnSpc>
            </a:pPr>
            <a:r>
              <a:rPr lang="uk-UA" sz="1600" b="1" strike="noStrike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UZ </a:t>
            </a:r>
            <a:r>
              <a:rPr lang="uk-UA" sz="1600" b="1" spc="-1" dirty="0" err="1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Terminals</a:t>
            </a:r>
            <a:endParaRPr lang="uk-UA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r>
              <a:rPr lang="en-US" sz="1200" spc="-1" dirty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Terminal operator</a:t>
            </a:r>
            <a:endParaRPr lang="uk-UA" sz="1200" spc="-1" dirty="0">
              <a:solidFill>
                <a:srgbClr val="7F7F7F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</p:txBody>
      </p:sp>
      <p:sp>
        <p:nvSpPr>
          <p:cNvPr id="34" name="CustomShape 18"/>
          <p:cNvSpPr/>
          <p:nvPr/>
        </p:nvSpPr>
        <p:spPr>
          <a:xfrm>
            <a:off x="6589462" y="3744315"/>
            <a:ext cx="1822320" cy="845640"/>
          </a:xfrm>
          <a:prstGeom prst="roundRect">
            <a:avLst>
              <a:gd name="adj" fmla="val 0"/>
            </a:avLst>
          </a:prstGeom>
          <a:ln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50000"/>
              </a:lnSpc>
            </a:pPr>
            <a:r>
              <a:rPr lang="uk-UA" sz="1600" b="1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UZ </a:t>
            </a:r>
            <a:r>
              <a:rPr lang="uk-UA" sz="1600" b="1" spc="-1" dirty="0" err="1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Sidings</a:t>
            </a:r>
            <a:endParaRPr lang="uk-UA" sz="1600" b="1" spc="-1" dirty="0" smtClean="0">
              <a:solidFill>
                <a:srgbClr val="7F7F7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r>
              <a:rPr lang="en-US" sz="1200" spc="-1" dirty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Work on access </a:t>
            </a:r>
            <a:r>
              <a:rPr lang="en-US" sz="1200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railroads</a:t>
            </a:r>
            <a:endParaRPr lang="uk-UA" sz="1200" spc="-1" dirty="0">
              <a:solidFill>
                <a:srgbClr val="7F7F7F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35379" y="2131337"/>
            <a:ext cx="1043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UZ</a:t>
            </a:r>
            <a:endParaRPr lang="uk-UA" sz="2000" b="1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3253279" y="1710331"/>
            <a:ext cx="0" cy="2393356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stomShape 15"/>
          <p:cNvSpPr/>
          <p:nvPr/>
        </p:nvSpPr>
        <p:spPr>
          <a:xfrm flipV="1">
            <a:off x="8411783" y="1710330"/>
            <a:ext cx="592552" cy="2476657"/>
          </a:xfrm>
          <a:prstGeom prst="bentConnector2">
            <a:avLst/>
          </a:prstGeom>
          <a:noFill/>
          <a:ln w="38160">
            <a:solidFill>
              <a:schemeClr val="accent1">
                <a:lumMod val="50000"/>
              </a:schemeClr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353799" y="131107"/>
            <a:ext cx="605481" cy="365125"/>
          </a:xfrm>
        </p:spPr>
        <p:txBody>
          <a:bodyPr/>
          <a:lstStyle/>
          <a:p>
            <a:r>
              <a:rPr lang="uk-UA" dirty="0" smtClean="0"/>
              <a:t>16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4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26622</TotalTime>
  <Words>1163</Words>
  <Application>Microsoft Office PowerPoint</Application>
  <PresentationFormat>Custom</PresentationFormat>
  <Paragraphs>280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brynkina</cp:lastModifiedBy>
  <cp:revision>617</cp:revision>
  <dcterms:created xsi:type="dcterms:W3CDTF">2017-03-14T18:09:33Z</dcterms:created>
  <dcterms:modified xsi:type="dcterms:W3CDTF">2017-11-24T13:58:45Z</dcterms:modified>
</cp:coreProperties>
</file>