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8" r:id="rId6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622C-AF1D-4905-9A0D-27CC202A630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B9F2F4-756C-48B3-B3E9-9A17A36EE77E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 err="1" smtClean="0">
              <a:solidFill>
                <a:schemeClr val="tx1"/>
              </a:solidFill>
            </a:rPr>
            <a:t>Programme</a:t>
          </a:r>
          <a:r>
            <a:rPr lang="en-US" baseline="0" dirty="0" smtClean="0">
              <a:solidFill>
                <a:schemeClr val="tx1"/>
              </a:solidFill>
            </a:rPr>
            <a:t> of structural reform</a:t>
          </a:r>
          <a:endParaRPr lang="ru-RU" baseline="0" dirty="0">
            <a:solidFill>
              <a:schemeClr val="tx1"/>
            </a:solidFill>
          </a:endParaRPr>
        </a:p>
      </dgm:t>
    </dgm:pt>
    <dgm:pt modelId="{DDA79F57-E107-4667-A4C1-FFA5DC42D1AD}" type="parTrans" cxnId="{BE43F5C0-C54B-45A3-81EE-FC162EA75FA6}">
      <dgm:prSet/>
      <dgm:spPr/>
      <dgm:t>
        <a:bodyPr/>
        <a:lstStyle/>
        <a:p>
          <a:endParaRPr lang="ru-RU"/>
        </a:p>
      </dgm:t>
    </dgm:pt>
    <dgm:pt modelId="{599DF237-5EB2-4937-9B25-46B944A0D4F2}" type="sibTrans" cxnId="{BE43F5C0-C54B-45A3-81EE-FC162EA75FA6}">
      <dgm:prSet/>
      <dgm:spPr/>
      <dgm:t>
        <a:bodyPr/>
        <a:lstStyle/>
        <a:p>
          <a:endParaRPr lang="ru-RU"/>
        </a:p>
      </dgm:t>
    </dgm:pt>
    <dgm:pt modelId="{74673656-3554-4B2C-9822-7859FE6CFF22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I stage: preparatory</a:t>
          </a:r>
        </a:p>
        <a:p>
          <a:r>
            <a:rPr lang="en-US" baseline="0" dirty="0" smtClean="0">
              <a:solidFill>
                <a:schemeClr val="tx1"/>
              </a:solidFill>
            </a:rPr>
            <a:t>(2001-2003)</a:t>
          </a:r>
          <a:endParaRPr lang="ru-RU" baseline="0" dirty="0">
            <a:solidFill>
              <a:schemeClr val="tx1"/>
            </a:solidFill>
          </a:endParaRPr>
        </a:p>
      </dgm:t>
    </dgm:pt>
    <dgm:pt modelId="{847E94A5-B1C0-4E8B-9348-FDA08D255140}" type="parTrans" cxnId="{607EC70B-118B-44AF-8701-61D875E4E1C8}">
      <dgm:prSet/>
      <dgm:spPr/>
      <dgm:t>
        <a:bodyPr/>
        <a:lstStyle/>
        <a:p>
          <a:endParaRPr lang="ru-RU"/>
        </a:p>
      </dgm:t>
    </dgm:pt>
    <dgm:pt modelId="{73F93289-8B83-49B3-8274-2F00EED036FB}" type="sibTrans" cxnId="{607EC70B-118B-44AF-8701-61D875E4E1C8}">
      <dgm:prSet/>
      <dgm:spPr/>
      <dgm:t>
        <a:bodyPr/>
        <a:lstStyle/>
        <a:p>
          <a:endParaRPr lang="ru-RU"/>
        </a:p>
      </dgm:t>
    </dgm:pt>
    <dgm:pt modelId="{9AF9604A-6258-4C06-9184-952BE698184D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II stage: optimization of JSC “Russian Railways” management </a:t>
          </a:r>
          <a:r>
            <a:rPr lang="en-US" baseline="0" dirty="0" err="1" smtClean="0">
              <a:solidFill>
                <a:schemeClr val="tx1"/>
              </a:solidFill>
            </a:rPr>
            <a:t>sructure</a:t>
          </a:r>
          <a:endParaRPr lang="en-US" baseline="0" dirty="0" smtClean="0">
            <a:solidFill>
              <a:schemeClr val="tx1"/>
            </a:solidFill>
          </a:endParaRPr>
        </a:p>
        <a:p>
          <a:r>
            <a:rPr lang="en-US" baseline="0" dirty="0" smtClean="0">
              <a:solidFill>
                <a:schemeClr val="tx1"/>
              </a:solidFill>
            </a:rPr>
            <a:t>(2003-2005)</a:t>
          </a:r>
          <a:endParaRPr lang="ru-RU" baseline="0" dirty="0">
            <a:solidFill>
              <a:schemeClr val="tx1"/>
            </a:solidFill>
          </a:endParaRPr>
        </a:p>
      </dgm:t>
    </dgm:pt>
    <dgm:pt modelId="{F3F5198D-058D-48CD-A50D-DDEA11FB6F64}" type="parTrans" cxnId="{3F331FF8-3A9A-4A12-92EE-627F86F7E8E0}">
      <dgm:prSet/>
      <dgm:spPr/>
      <dgm:t>
        <a:bodyPr/>
        <a:lstStyle/>
        <a:p>
          <a:endParaRPr lang="ru-RU"/>
        </a:p>
      </dgm:t>
    </dgm:pt>
    <dgm:pt modelId="{EE61F1C8-05BD-422F-9CFE-5B532628D93B}" type="sibTrans" cxnId="{3F331FF8-3A9A-4A12-92EE-627F86F7E8E0}">
      <dgm:prSet/>
      <dgm:spPr/>
      <dgm:t>
        <a:bodyPr/>
        <a:lstStyle/>
        <a:p>
          <a:endParaRPr lang="ru-RU"/>
        </a:p>
      </dgm:t>
    </dgm:pt>
    <dgm:pt modelId="{D51E6603-BF4A-4D21-9D52-0EE4CBB62841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III stage: creation and development of the competitive market of railway transport services</a:t>
          </a:r>
        </a:p>
        <a:p>
          <a:r>
            <a:rPr lang="en-US" baseline="0" dirty="0" smtClean="0">
              <a:solidFill>
                <a:schemeClr val="tx1"/>
              </a:solidFill>
            </a:rPr>
            <a:t>(2006-2010)</a:t>
          </a:r>
          <a:endParaRPr lang="ru-RU" baseline="0" dirty="0">
            <a:solidFill>
              <a:schemeClr val="tx1"/>
            </a:solidFill>
          </a:endParaRPr>
        </a:p>
      </dgm:t>
    </dgm:pt>
    <dgm:pt modelId="{FE79295C-2597-44CE-A4C4-DA42B822C06A}" type="parTrans" cxnId="{AFACC0DB-5640-4616-943D-C29AA9C1E3B5}">
      <dgm:prSet/>
      <dgm:spPr/>
      <dgm:t>
        <a:bodyPr/>
        <a:lstStyle/>
        <a:p>
          <a:endParaRPr lang="ru-RU"/>
        </a:p>
      </dgm:t>
    </dgm:pt>
    <dgm:pt modelId="{DB40EF8D-7DC1-45A9-BC6E-58940F5BD1E0}" type="sibTrans" cxnId="{AFACC0DB-5640-4616-943D-C29AA9C1E3B5}">
      <dgm:prSet/>
      <dgm:spPr/>
      <dgm:t>
        <a:bodyPr/>
        <a:lstStyle/>
        <a:p>
          <a:endParaRPr lang="ru-RU"/>
        </a:p>
      </dgm:t>
    </dgm:pt>
    <dgm:pt modelId="{97E98A34-A663-491C-91D2-8B7DE0D658C7}" type="pres">
      <dgm:prSet presAssocID="{1832622C-AF1D-4905-9A0D-27CC202A6303}" presName="composite" presStyleCnt="0">
        <dgm:presLayoutVars>
          <dgm:chMax val="1"/>
          <dgm:dir/>
          <dgm:resizeHandles val="exact"/>
        </dgm:presLayoutVars>
      </dgm:prSet>
      <dgm:spPr/>
    </dgm:pt>
    <dgm:pt modelId="{1DAD6D6F-7EB8-4089-9819-EC1C360A6A79}" type="pres">
      <dgm:prSet presAssocID="{72B9F2F4-756C-48B3-B3E9-9A17A36EE77E}" presName="roof" presStyleLbl="dkBgShp" presStyleIdx="0" presStyleCnt="2" custLinFactNeighborY="4167"/>
      <dgm:spPr/>
      <dgm:t>
        <a:bodyPr/>
        <a:lstStyle/>
        <a:p>
          <a:endParaRPr lang="ru-RU"/>
        </a:p>
      </dgm:t>
    </dgm:pt>
    <dgm:pt modelId="{AF9EFD85-3CC7-4D0F-A82D-BD174340FEBF}" type="pres">
      <dgm:prSet presAssocID="{72B9F2F4-756C-48B3-B3E9-9A17A36EE77E}" presName="pillars" presStyleCnt="0"/>
      <dgm:spPr/>
    </dgm:pt>
    <dgm:pt modelId="{202DDE31-933B-4213-A9BE-CF207AC54F63}" type="pres">
      <dgm:prSet presAssocID="{72B9F2F4-756C-48B3-B3E9-9A17A36EE77E}" presName="pillar1" presStyleLbl="node1" presStyleIdx="0" presStyleCnt="3">
        <dgm:presLayoutVars>
          <dgm:bulletEnabled val="1"/>
        </dgm:presLayoutVars>
      </dgm:prSet>
      <dgm:spPr/>
    </dgm:pt>
    <dgm:pt modelId="{10A07170-D65E-4DBD-A25F-240FFD4C8DD4}" type="pres">
      <dgm:prSet presAssocID="{9AF9604A-6258-4C06-9184-952BE698184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4A514-D597-4ECE-8CBA-AC68C6E3B1A5}" type="pres">
      <dgm:prSet presAssocID="{D51E6603-BF4A-4D21-9D52-0EE4CBB6284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E58D2-F2CE-4F9D-AD5E-0BC2559305FA}" type="pres">
      <dgm:prSet presAssocID="{72B9F2F4-756C-48B3-B3E9-9A17A36EE77E}" presName="base" presStyleLbl="dkBgShp" presStyleIdx="1" presStyleCnt="2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AFACC0DB-5640-4616-943D-C29AA9C1E3B5}" srcId="{72B9F2F4-756C-48B3-B3E9-9A17A36EE77E}" destId="{D51E6603-BF4A-4D21-9D52-0EE4CBB62841}" srcOrd="2" destOrd="0" parTransId="{FE79295C-2597-44CE-A4C4-DA42B822C06A}" sibTransId="{DB40EF8D-7DC1-45A9-BC6E-58940F5BD1E0}"/>
    <dgm:cxn modelId="{605A51B5-CDE0-4291-A78C-A8901CBC0A9C}" type="presOf" srcId="{72B9F2F4-756C-48B3-B3E9-9A17A36EE77E}" destId="{1DAD6D6F-7EB8-4089-9819-EC1C360A6A79}" srcOrd="0" destOrd="0" presId="urn:microsoft.com/office/officeart/2005/8/layout/hList3"/>
    <dgm:cxn modelId="{607EC70B-118B-44AF-8701-61D875E4E1C8}" srcId="{72B9F2F4-756C-48B3-B3E9-9A17A36EE77E}" destId="{74673656-3554-4B2C-9822-7859FE6CFF22}" srcOrd="0" destOrd="0" parTransId="{847E94A5-B1C0-4E8B-9348-FDA08D255140}" sibTransId="{73F93289-8B83-49B3-8274-2F00EED036FB}"/>
    <dgm:cxn modelId="{EB0B991E-4AFF-45F6-A6F8-870FB5789FB5}" type="presOf" srcId="{1832622C-AF1D-4905-9A0D-27CC202A6303}" destId="{97E98A34-A663-491C-91D2-8B7DE0D658C7}" srcOrd="0" destOrd="0" presId="urn:microsoft.com/office/officeart/2005/8/layout/hList3"/>
    <dgm:cxn modelId="{E6ED3D28-0276-45C8-B199-2A9A9AA95F6F}" type="presOf" srcId="{9AF9604A-6258-4C06-9184-952BE698184D}" destId="{10A07170-D65E-4DBD-A25F-240FFD4C8DD4}" srcOrd="0" destOrd="0" presId="urn:microsoft.com/office/officeart/2005/8/layout/hList3"/>
    <dgm:cxn modelId="{D012E450-FBED-4849-8AAA-899B083CFAE9}" type="presOf" srcId="{74673656-3554-4B2C-9822-7859FE6CFF22}" destId="{202DDE31-933B-4213-A9BE-CF207AC54F63}" srcOrd="0" destOrd="0" presId="urn:microsoft.com/office/officeart/2005/8/layout/hList3"/>
    <dgm:cxn modelId="{BE43F5C0-C54B-45A3-81EE-FC162EA75FA6}" srcId="{1832622C-AF1D-4905-9A0D-27CC202A6303}" destId="{72B9F2F4-756C-48B3-B3E9-9A17A36EE77E}" srcOrd="0" destOrd="0" parTransId="{DDA79F57-E107-4667-A4C1-FFA5DC42D1AD}" sibTransId="{599DF237-5EB2-4937-9B25-46B944A0D4F2}"/>
    <dgm:cxn modelId="{4FE746D6-8FF3-4531-A859-761B91696688}" type="presOf" srcId="{D51E6603-BF4A-4D21-9D52-0EE4CBB62841}" destId="{06A4A514-D597-4ECE-8CBA-AC68C6E3B1A5}" srcOrd="0" destOrd="0" presId="urn:microsoft.com/office/officeart/2005/8/layout/hList3"/>
    <dgm:cxn modelId="{3F331FF8-3A9A-4A12-92EE-627F86F7E8E0}" srcId="{72B9F2F4-756C-48B3-B3E9-9A17A36EE77E}" destId="{9AF9604A-6258-4C06-9184-952BE698184D}" srcOrd="1" destOrd="0" parTransId="{F3F5198D-058D-48CD-A50D-DDEA11FB6F64}" sibTransId="{EE61F1C8-05BD-422F-9CFE-5B532628D93B}"/>
    <dgm:cxn modelId="{0546BA66-DA7D-48B8-91D2-1849F4D7FB12}" type="presParOf" srcId="{97E98A34-A663-491C-91D2-8B7DE0D658C7}" destId="{1DAD6D6F-7EB8-4089-9819-EC1C360A6A79}" srcOrd="0" destOrd="0" presId="urn:microsoft.com/office/officeart/2005/8/layout/hList3"/>
    <dgm:cxn modelId="{F633FFF5-3D8F-4FDB-A55B-89A406C03228}" type="presParOf" srcId="{97E98A34-A663-491C-91D2-8B7DE0D658C7}" destId="{AF9EFD85-3CC7-4D0F-A82D-BD174340FEBF}" srcOrd="1" destOrd="0" presId="urn:microsoft.com/office/officeart/2005/8/layout/hList3"/>
    <dgm:cxn modelId="{38E9A798-1FBA-44AD-971E-B9823939D3C9}" type="presParOf" srcId="{AF9EFD85-3CC7-4D0F-A82D-BD174340FEBF}" destId="{202DDE31-933B-4213-A9BE-CF207AC54F63}" srcOrd="0" destOrd="0" presId="urn:microsoft.com/office/officeart/2005/8/layout/hList3"/>
    <dgm:cxn modelId="{28928B00-E8C8-4801-940D-FB6E4CE17405}" type="presParOf" srcId="{AF9EFD85-3CC7-4D0F-A82D-BD174340FEBF}" destId="{10A07170-D65E-4DBD-A25F-240FFD4C8DD4}" srcOrd="1" destOrd="0" presId="urn:microsoft.com/office/officeart/2005/8/layout/hList3"/>
    <dgm:cxn modelId="{65A49158-D02C-4F68-88A0-E7731878E073}" type="presParOf" srcId="{AF9EFD85-3CC7-4D0F-A82D-BD174340FEBF}" destId="{06A4A514-D597-4ECE-8CBA-AC68C6E3B1A5}" srcOrd="2" destOrd="0" presId="urn:microsoft.com/office/officeart/2005/8/layout/hList3"/>
    <dgm:cxn modelId="{20BFA4AC-8919-490E-9A0F-5529DCD2B394}" type="presParOf" srcId="{97E98A34-A663-491C-91D2-8B7DE0D658C7}" destId="{DE4E58D2-F2CE-4F9D-AD5E-0BC2559305F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AD6D6F-7EB8-4089-9819-EC1C360A6A79}">
      <dsp:nvSpPr>
        <dsp:cNvPr id="0" name=""/>
        <dsp:cNvSpPr/>
      </dsp:nvSpPr>
      <dsp:spPr>
        <a:xfrm>
          <a:off x="0" y="35245"/>
          <a:ext cx="4648200" cy="84582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dirty="0" err="1" smtClean="0">
              <a:solidFill>
                <a:schemeClr val="tx1"/>
              </a:solidFill>
            </a:rPr>
            <a:t>Programme</a:t>
          </a:r>
          <a:r>
            <a:rPr lang="en-US" sz="2700" kern="1200" baseline="0" dirty="0" smtClean="0">
              <a:solidFill>
                <a:schemeClr val="tx1"/>
              </a:solidFill>
            </a:rPr>
            <a:t> of structural reform</a:t>
          </a:r>
          <a:endParaRPr lang="ru-RU" sz="2700" kern="1200" baseline="0" dirty="0">
            <a:solidFill>
              <a:schemeClr val="tx1"/>
            </a:solidFill>
          </a:endParaRPr>
        </a:p>
      </dsp:txBody>
      <dsp:txXfrm>
        <a:off x="0" y="35245"/>
        <a:ext cx="4648200" cy="845820"/>
      </dsp:txXfrm>
    </dsp:sp>
    <dsp:sp modelId="{202DDE31-933B-4213-A9BE-CF207AC54F63}">
      <dsp:nvSpPr>
        <dsp:cNvPr id="0" name=""/>
        <dsp:cNvSpPr/>
      </dsp:nvSpPr>
      <dsp:spPr>
        <a:xfrm>
          <a:off x="2269" y="845820"/>
          <a:ext cx="1547886" cy="177622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>
              <a:solidFill>
                <a:schemeClr val="tx1"/>
              </a:solidFill>
            </a:rPr>
            <a:t>I stage: preparatory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>
              <a:solidFill>
                <a:schemeClr val="tx1"/>
              </a:solidFill>
            </a:rPr>
            <a:t>(2001-2003)</a:t>
          </a:r>
          <a:endParaRPr lang="ru-RU" sz="1500" kern="1200" baseline="0" dirty="0">
            <a:solidFill>
              <a:schemeClr val="tx1"/>
            </a:solidFill>
          </a:endParaRPr>
        </a:p>
      </dsp:txBody>
      <dsp:txXfrm>
        <a:off x="2269" y="845820"/>
        <a:ext cx="1547886" cy="1776222"/>
      </dsp:txXfrm>
    </dsp:sp>
    <dsp:sp modelId="{10A07170-D65E-4DBD-A25F-240FFD4C8DD4}">
      <dsp:nvSpPr>
        <dsp:cNvPr id="0" name=""/>
        <dsp:cNvSpPr/>
      </dsp:nvSpPr>
      <dsp:spPr>
        <a:xfrm>
          <a:off x="1550156" y="845820"/>
          <a:ext cx="1547886" cy="177622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>
              <a:solidFill>
                <a:schemeClr val="tx1"/>
              </a:solidFill>
            </a:rPr>
            <a:t>II stage: optimization of JSC “Russian Railways” management </a:t>
          </a:r>
          <a:r>
            <a:rPr lang="en-US" sz="1500" kern="1200" baseline="0" dirty="0" err="1" smtClean="0">
              <a:solidFill>
                <a:schemeClr val="tx1"/>
              </a:solidFill>
            </a:rPr>
            <a:t>sructure</a:t>
          </a:r>
          <a:endParaRPr lang="en-US" sz="1500" kern="1200" baseline="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>
              <a:solidFill>
                <a:schemeClr val="tx1"/>
              </a:solidFill>
            </a:rPr>
            <a:t>(2003-2005)</a:t>
          </a:r>
          <a:endParaRPr lang="ru-RU" sz="1500" kern="1200" baseline="0" dirty="0">
            <a:solidFill>
              <a:schemeClr val="tx1"/>
            </a:solidFill>
          </a:endParaRPr>
        </a:p>
      </dsp:txBody>
      <dsp:txXfrm>
        <a:off x="1550156" y="845820"/>
        <a:ext cx="1547886" cy="1776222"/>
      </dsp:txXfrm>
    </dsp:sp>
    <dsp:sp modelId="{06A4A514-D597-4ECE-8CBA-AC68C6E3B1A5}">
      <dsp:nvSpPr>
        <dsp:cNvPr id="0" name=""/>
        <dsp:cNvSpPr/>
      </dsp:nvSpPr>
      <dsp:spPr>
        <a:xfrm>
          <a:off x="3098043" y="845820"/>
          <a:ext cx="1547886" cy="177622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>
              <a:solidFill>
                <a:schemeClr val="tx1"/>
              </a:solidFill>
            </a:rPr>
            <a:t>III stage: creation and development of the competitive market of railway transport services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>
              <a:solidFill>
                <a:schemeClr val="tx1"/>
              </a:solidFill>
            </a:rPr>
            <a:t>(2006-2010)</a:t>
          </a:r>
          <a:endParaRPr lang="ru-RU" sz="1500" kern="1200" baseline="0" dirty="0">
            <a:solidFill>
              <a:schemeClr val="tx1"/>
            </a:solidFill>
          </a:endParaRPr>
        </a:p>
      </dsp:txBody>
      <dsp:txXfrm>
        <a:off x="3098043" y="845820"/>
        <a:ext cx="1547886" cy="1776222"/>
      </dsp:txXfrm>
    </dsp:sp>
    <dsp:sp modelId="{DE4E58D2-F2CE-4F9D-AD5E-0BC2559305FA}">
      <dsp:nvSpPr>
        <dsp:cNvPr id="0" name=""/>
        <dsp:cNvSpPr/>
      </dsp:nvSpPr>
      <dsp:spPr>
        <a:xfrm>
          <a:off x="0" y="2622042"/>
          <a:ext cx="4648200" cy="1973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65B09-9CF6-43A2-B4CD-9DD59BA09146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43163"/>
            <a:ext cx="7315200" cy="231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78A19-76FF-450B-98E2-984E8AF7B9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78A19-76FF-450B-98E2-984E8AF7B92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458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080135"/>
          </a:xfrm>
          <a:custGeom>
            <a:avLst/>
            <a:gdLst/>
            <a:ahLst/>
            <a:cxnLst/>
            <a:rect l="l" t="t" r="r" b="b"/>
            <a:pathLst>
              <a:path w="9144000" h="1080135">
                <a:moveTo>
                  <a:pt x="0" y="1079880"/>
                </a:moveTo>
                <a:lnTo>
                  <a:pt x="9143936" y="1079880"/>
                </a:lnTo>
                <a:lnTo>
                  <a:pt x="9143936" y="0"/>
                </a:lnTo>
                <a:lnTo>
                  <a:pt x="0" y="0"/>
                </a:lnTo>
                <a:lnTo>
                  <a:pt x="0" y="1079880"/>
                </a:lnTo>
                <a:close/>
              </a:path>
            </a:pathLst>
          </a:custGeom>
          <a:solidFill>
            <a:srgbClr val="BEC5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860035"/>
            <a:ext cx="9144000" cy="283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29328" y="4992622"/>
            <a:ext cx="85344" cy="85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880368"/>
            <a:ext cx="9144000" cy="263525"/>
          </a:xfrm>
          <a:custGeom>
            <a:avLst/>
            <a:gdLst/>
            <a:ahLst/>
            <a:cxnLst/>
            <a:rect l="l" t="t" r="r" b="b"/>
            <a:pathLst>
              <a:path w="9144000" h="263525">
                <a:moveTo>
                  <a:pt x="0" y="263131"/>
                </a:moveTo>
                <a:lnTo>
                  <a:pt x="9144000" y="263131"/>
                </a:lnTo>
                <a:lnTo>
                  <a:pt x="9144000" y="0"/>
                </a:lnTo>
                <a:lnTo>
                  <a:pt x="0" y="0"/>
                </a:lnTo>
                <a:lnTo>
                  <a:pt x="0" y="263131"/>
                </a:lnTo>
                <a:close/>
              </a:path>
            </a:pathLst>
          </a:custGeom>
          <a:solidFill>
            <a:srgbClr val="BEC5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35052" cy="2250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62950" y="4949431"/>
            <a:ext cx="406273" cy="1357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29"/>
            <a:ext cx="9127666" cy="3507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2484" y="707135"/>
            <a:ext cx="9131515" cy="44363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080135"/>
          </a:xfrm>
          <a:custGeom>
            <a:avLst/>
            <a:gdLst/>
            <a:ahLst/>
            <a:cxnLst/>
            <a:rect l="l" t="t" r="r" b="b"/>
            <a:pathLst>
              <a:path w="9144000" h="1080135">
                <a:moveTo>
                  <a:pt x="0" y="1079880"/>
                </a:moveTo>
                <a:lnTo>
                  <a:pt x="9143936" y="1079880"/>
                </a:lnTo>
                <a:lnTo>
                  <a:pt x="9143936" y="0"/>
                </a:lnTo>
                <a:lnTo>
                  <a:pt x="0" y="0"/>
                </a:lnTo>
                <a:lnTo>
                  <a:pt x="0" y="1079880"/>
                </a:lnTo>
                <a:close/>
              </a:path>
            </a:pathLst>
          </a:custGeom>
          <a:solidFill>
            <a:srgbClr val="BEC5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860035"/>
            <a:ext cx="9144000" cy="283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29328" y="4992622"/>
            <a:ext cx="85344" cy="85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880368"/>
            <a:ext cx="9144000" cy="263525"/>
          </a:xfrm>
          <a:custGeom>
            <a:avLst/>
            <a:gdLst/>
            <a:ahLst/>
            <a:cxnLst/>
            <a:rect l="l" t="t" r="r" b="b"/>
            <a:pathLst>
              <a:path w="9144000" h="263525">
                <a:moveTo>
                  <a:pt x="0" y="263131"/>
                </a:moveTo>
                <a:lnTo>
                  <a:pt x="9144000" y="263131"/>
                </a:lnTo>
                <a:lnTo>
                  <a:pt x="9144000" y="0"/>
                </a:lnTo>
                <a:lnTo>
                  <a:pt x="0" y="0"/>
                </a:lnTo>
                <a:lnTo>
                  <a:pt x="0" y="263131"/>
                </a:lnTo>
                <a:close/>
              </a:path>
            </a:pathLst>
          </a:custGeom>
          <a:solidFill>
            <a:srgbClr val="BEC5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35052" cy="22509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62950" y="4949431"/>
            <a:ext cx="406273" cy="1357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196" y="100964"/>
            <a:ext cx="8839606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0633" y="1656649"/>
            <a:ext cx="7236459" cy="1285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458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45498" y="4920722"/>
            <a:ext cx="131445" cy="17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pn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3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2886" y="2892045"/>
            <a:ext cx="5998210" cy="2074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solidFill>
                  <a:srgbClr val="FFFFFF"/>
                </a:solidFill>
                <a:latin typeface="Verdana"/>
                <a:cs typeface="Verdana"/>
              </a:rPr>
              <a:t>Reforming of railway transport in the Russian Federation</a:t>
            </a:r>
            <a:endParaRPr sz="1800" dirty="0" smtClean="0">
              <a:latin typeface="Verdana"/>
              <a:cs typeface="Verdana"/>
            </a:endParaRPr>
          </a:p>
          <a:p>
            <a:pPr marL="83185" algn="ctr">
              <a:lnSpc>
                <a:spcPct val="100000"/>
              </a:lnSpc>
            </a:pPr>
            <a:endParaRPr lang="en-US" sz="1400" b="1" spc="-10" dirty="0" smtClean="0">
              <a:latin typeface="Verdana"/>
              <a:cs typeface="Verdana"/>
            </a:endParaRPr>
          </a:p>
          <a:p>
            <a:pPr marL="83185" algn="ctr">
              <a:lnSpc>
                <a:spcPct val="100000"/>
              </a:lnSpc>
            </a:pPr>
            <a:r>
              <a:rPr lang="en-US" sz="1400" b="1" spc="-10" dirty="0" smtClean="0">
                <a:latin typeface="Verdana"/>
                <a:cs typeface="Verdana"/>
              </a:rPr>
              <a:t>UNECE ITC </a:t>
            </a:r>
            <a:r>
              <a:rPr lang="en-US" sz="1400" b="1" spc="-10" dirty="0" smtClean="0">
                <a:latin typeface="Verdana"/>
                <a:cs typeface="Verdana"/>
              </a:rPr>
              <a:t>Working Party on Rail Transport</a:t>
            </a:r>
            <a:endParaRPr sz="1400" dirty="0">
              <a:latin typeface="Verdana"/>
              <a:cs typeface="Verdana"/>
            </a:endParaRPr>
          </a:p>
          <a:p>
            <a:pPr marL="84455" algn="ctr">
              <a:lnSpc>
                <a:spcPct val="100000"/>
              </a:lnSpc>
            </a:pPr>
            <a:r>
              <a:rPr lang="en-US" sz="1400" b="1" spc="-10" dirty="0" err="1">
                <a:latin typeface="Verdana"/>
                <a:cs typeface="Verdana"/>
              </a:rPr>
              <a:t>Koval</a:t>
            </a:r>
            <a:r>
              <a:rPr lang="en-US" sz="1400" b="1" spc="-10" dirty="0">
                <a:latin typeface="Verdana"/>
                <a:cs typeface="Verdana"/>
              </a:rPr>
              <a:t> Igor </a:t>
            </a:r>
            <a:r>
              <a:rPr lang="en-US" sz="1400" b="1" spc="-10" dirty="0" smtClean="0">
                <a:latin typeface="Verdana"/>
                <a:cs typeface="Verdana"/>
              </a:rPr>
              <a:t> </a:t>
            </a:r>
            <a:endParaRPr lang="en-US" sz="1400" b="1" spc="-10" dirty="0">
              <a:latin typeface="Verdana"/>
              <a:cs typeface="Verdana"/>
            </a:endParaRPr>
          </a:p>
          <a:p>
            <a:pPr marL="744220" marR="760095" algn="ctr">
              <a:lnSpc>
                <a:spcPct val="100000"/>
              </a:lnSpc>
            </a:pPr>
            <a:r>
              <a:rPr lang="en-US" sz="1400" b="1" spc="-10" dirty="0" smtClean="0">
                <a:latin typeface="Verdana"/>
                <a:cs typeface="Verdana"/>
              </a:rPr>
              <a:t>Head of Foreign Projects and International Cooperation Department of JSC “Russian Railways” (RZD)</a:t>
            </a:r>
            <a:endParaRPr sz="1400" dirty="0">
              <a:latin typeface="Verdana"/>
              <a:cs typeface="Verdana"/>
            </a:endParaRPr>
          </a:p>
          <a:p>
            <a:pPr marL="61594" algn="ctr">
              <a:lnSpc>
                <a:spcPct val="100000"/>
              </a:lnSpc>
            </a:pPr>
            <a:r>
              <a:rPr lang="en-US" sz="1400" b="1" spc="-5" dirty="0" smtClean="0">
                <a:latin typeface="Verdana"/>
                <a:cs typeface="Verdana"/>
              </a:rPr>
              <a:t>Geneva</a:t>
            </a:r>
            <a:r>
              <a:rPr sz="1400" b="1" dirty="0" smtClean="0">
                <a:latin typeface="Verdana"/>
                <a:cs typeface="Verdana"/>
              </a:rPr>
              <a:t>, </a:t>
            </a:r>
            <a:r>
              <a:rPr lang="en-US" sz="1400" b="1" dirty="0" smtClean="0">
                <a:latin typeface="Verdana"/>
                <a:cs typeface="Verdana"/>
              </a:rPr>
              <a:t>27 November</a:t>
            </a:r>
            <a:r>
              <a:rPr sz="1400" b="1" spc="-5" dirty="0" smtClean="0">
                <a:latin typeface="Verdana"/>
                <a:cs typeface="Verdana"/>
              </a:rPr>
              <a:t> </a:t>
            </a:r>
            <a:r>
              <a:rPr sz="1400" b="1" dirty="0" smtClean="0">
                <a:latin typeface="Verdana"/>
                <a:cs typeface="Verdana"/>
              </a:rPr>
              <a:t>2017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1403" y="4157865"/>
            <a:ext cx="742950" cy="523240"/>
          </a:xfrm>
          <a:custGeom>
            <a:avLst/>
            <a:gdLst/>
            <a:ahLst/>
            <a:cxnLst/>
            <a:rect l="l" t="t" r="r" b="b"/>
            <a:pathLst>
              <a:path w="742950" h="523239">
                <a:moveTo>
                  <a:pt x="0" y="523036"/>
                </a:moveTo>
                <a:lnTo>
                  <a:pt x="742657" y="523036"/>
                </a:lnTo>
                <a:lnTo>
                  <a:pt x="742657" y="0"/>
                </a:lnTo>
                <a:lnTo>
                  <a:pt x="0" y="0"/>
                </a:lnTo>
                <a:lnTo>
                  <a:pt x="0" y="52303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46504" y="3802888"/>
            <a:ext cx="893444" cy="534035"/>
          </a:xfrm>
          <a:custGeom>
            <a:avLst/>
            <a:gdLst/>
            <a:ahLst/>
            <a:cxnLst/>
            <a:rect l="l" t="t" r="r" b="b"/>
            <a:pathLst>
              <a:path w="893444" h="534035">
                <a:moveTo>
                  <a:pt x="0" y="266852"/>
                </a:moveTo>
                <a:lnTo>
                  <a:pt x="15949" y="195901"/>
                </a:lnTo>
                <a:lnTo>
                  <a:pt x="60960" y="132153"/>
                </a:lnTo>
                <a:lnTo>
                  <a:pt x="93034" y="103773"/>
                </a:lnTo>
                <a:lnTo>
                  <a:pt x="130778" y="78147"/>
                </a:lnTo>
                <a:lnTo>
                  <a:pt x="173660" y="55592"/>
                </a:lnTo>
                <a:lnTo>
                  <a:pt x="221149" y="36426"/>
                </a:lnTo>
                <a:lnTo>
                  <a:pt x="272712" y="20966"/>
                </a:lnTo>
                <a:lnTo>
                  <a:pt x="327818" y="9530"/>
                </a:lnTo>
                <a:lnTo>
                  <a:pt x="385935" y="2435"/>
                </a:lnTo>
                <a:lnTo>
                  <a:pt x="446531" y="0"/>
                </a:lnTo>
                <a:lnTo>
                  <a:pt x="507099" y="2435"/>
                </a:lnTo>
                <a:lnTo>
                  <a:pt x="565191" y="9530"/>
                </a:lnTo>
                <a:lnTo>
                  <a:pt x="620277" y="20966"/>
                </a:lnTo>
                <a:lnTo>
                  <a:pt x="671825" y="36426"/>
                </a:lnTo>
                <a:lnTo>
                  <a:pt x="719301" y="55592"/>
                </a:lnTo>
                <a:lnTo>
                  <a:pt x="762174" y="78147"/>
                </a:lnTo>
                <a:lnTo>
                  <a:pt x="799912" y="103773"/>
                </a:lnTo>
                <a:lnTo>
                  <a:pt x="831981" y="132153"/>
                </a:lnTo>
                <a:lnTo>
                  <a:pt x="857851" y="162968"/>
                </a:lnTo>
                <a:lnTo>
                  <a:pt x="888861" y="230635"/>
                </a:lnTo>
                <a:lnTo>
                  <a:pt x="892937" y="266852"/>
                </a:lnTo>
                <a:lnTo>
                  <a:pt x="888861" y="303070"/>
                </a:lnTo>
                <a:lnTo>
                  <a:pt x="876988" y="337806"/>
                </a:lnTo>
                <a:lnTo>
                  <a:pt x="831981" y="401564"/>
                </a:lnTo>
                <a:lnTo>
                  <a:pt x="799912" y="429949"/>
                </a:lnTo>
                <a:lnTo>
                  <a:pt x="762174" y="455582"/>
                </a:lnTo>
                <a:lnTo>
                  <a:pt x="719301" y="478143"/>
                </a:lnTo>
                <a:lnTo>
                  <a:pt x="671825" y="497316"/>
                </a:lnTo>
                <a:lnTo>
                  <a:pt x="620277" y="512781"/>
                </a:lnTo>
                <a:lnTo>
                  <a:pt x="565191" y="524221"/>
                </a:lnTo>
                <a:lnTo>
                  <a:pt x="507099" y="531319"/>
                </a:lnTo>
                <a:lnTo>
                  <a:pt x="446531" y="533755"/>
                </a:lnTo>
                <a:lnTo>
                  <a:pt x="385935" y="531319"/>
                </a:lnTo>
                <a:lnTo>
                  <a:pt x="327818" y="524221"/>
                </a:lnTo>
                <a:lnTo>
                  <a:pt x="272712" y="512781"/>
                </a:lnTo>
                <a:lnTo>
                  <a:pt x="221149" y="497316"/>
                </a:lnTo>
                <a:lnTo>
                  <a:pt x="173660" y="478143"/>
                </a:lnTo>
                <a:lnTo>
                  <a:pt x="130778" y="455582"/>
                </a:lnTo>
                <a:lnTo>
                  <a:pt x="93034" y="429949"/>
                </a:lnTo>
                <a:lnTo>
                  <a:pt x="60959" y="401564"/>
                </a:lnTo>
                <a:lnTo>
                  <a:pt x="35087" y="370744"/>
                </a:lnTo>
                <a:lnTo>
                  <a:pt x="4075" y="303070"/>
                </a:lnTo>
                <a:lnTo>
                  <a:pt x="0" y="266852"/>
                </a:lnTo>
                <a:close/>
              </a:path>
            </a:pathLst>
          </a:custGeom>
          <a:ln w="285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1666" y="2788615"/>
            <a:ext cx="1390015" cy="523240"/>
          </a:xfrm>
          <a:custGeom>
            <a:avLst/>
            <a:gdLst/>
            <a:ahLst/>
            <a:cxnLst/>
            <a:rect l="l" t="t" r="r" b="b"/>
            <a:pathLst>
              <a:path w="1390014" h="523239">
                <a:moveTo>
                  <a:pt x="0" y="523036"/>
                </a:moveTo>
                <a:lnTo>
                  <a:pt x="1389507" y="523036"/>
                </a:lnTo>
                <a:lnTo>
                  <a:pt x="1389507" y="0"/>
                </a:lnTo>
                <a:lnTo>
                  <a:pt x="0" y="0"/>
                </a:lnTo>
                <a:lnTo>
                  <a:pt x="0" y="52303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45107" y="2783585"/>
            <a:ext cx="893444" cy="534035"/>
          </a:xfrm>
          <a:custGeom>
            <a:avLst/>
            <a:gdLst/>
            <a:ahLst/>
            <a:cxnLst/>
            <a:rect l="l" t="t" r="r" b="b"/>
            <a:pathLst>
              <a:path w="893444" h="534035">
                <a:moveTo>
                  <a:pt x="0" y="266826"/>
                </a:moveTo>
                <a:lnTo>
                  <a:pt x="15948" y="195909"/>
                </a:lnTo>
                <a:lnTo>
                  <a:pt x="60955" y="132174"/>
                </a:lnTo>
                <a:lnTo>
                  <a:pt x="93024" y="103795"/>
                </a:lnTo>
                <a:lnTo>
                  <a:pt x="130762" y="78168"/>
                </a:lnTo>
                <a:lnTo>
                  <a:pt x="173635" y="55610"/>
                </a:lnTo>
                <a:lnTo>
                  <a:pt x="221111" y="36439"/>
                </a:lnTo>
                <a:lnTo>
                  <a:pt x="272659" y="20974"/>
                </a:lnTo>
                <a:lnTo>
                  <a:pt x="327745" y="9534"/>
                </a:lnTo>
                <a:lnTo>
                  <a:pt x="385837" y="2436"/>
                </a:lnTo>
                <a:lnTo>
                  <a:pt x="446405" y="0"/>
                </a:lnTo>
                <a:lnTo>
                  <a:pt x="507001" y="2436"/>
                </a:lnTo>
                <a:lnTo>
                  <a:pt x="565118" y="9534"/>
                </a:lnTo>
                <a:lnTo>
                  <a:pt x="620224" y="20974"/>
                </a:lnTo>
                <a:lnTo>
                  <a:pt x="671787" y="36439"/>
                </a:lnTo>
                <a:lnTo>
                  <a:pt x="719276" y="55610"/>
                </a:lnTo>
                <a:lnTo>
                  <a:pt x="762158" y="78168"/>
                </a:lnTo>
                <a:lnTo>
                  <a:pt x="799902" y="103795"/>
                </a:lnTo>
                <a:lnTo>
                  <a:pt x="831977" y="132174"/>
                </a:lnTo>
                <a:lnTo>
                  <a:pt x="857849" y="162984"/>
                </a:lnTo>
                <a:lnTo>
                  <a:pt x="888861" y="230629"/>
                </a:lnTo>
                <a:lnTo>
                  <a:pt x="892937" y="266826"/>
                </a:lnTo>
                <a:lnTo>
                  <a:pt x="888861" y="303053"/>
                </a:lnTo>
                <a:lnTo>
                  <a:pt x="876987" y="337798"/>
                </a:lnTo>
                <a:lnTo>
                  <a:pt x="857849" y="370742"/>
                </a:lnTo>
                <a:lnTo>
                  <a:pt x="831976" y="401569"/>
                </a:lnTo>
                <a:lnTo>
                  <a:pt x="799902" y="429959"/>
                </a:lnTo>
                <a:lnTo>
                  <a:pt x="762158" y="455596"/>
                </a:lnTo>
                <a:lnTo>
                  <a:pt x="719276" y="478161"/>
                </a:lnTo>
                <a:lnTo>
                  <a:pt x="671787" y="497336"/>
                </a:lnTo>
                <a:lnTo>
                  <a:pt x="620224" y="512804"/>
                </a:lnTo>
                <a:lnTo>
                  <a:pt x="565118" y="524246"/>
                </a:lnTo>
                <a:lnTo>
                  <a:pt x="507001" y="531344"/>
                </a:lnTo>
                <a:lnTo>
                  <a:pt x="446405" y="533781"/>
                </a:lnTo>
                <a:lnTo>
                  <a:pt x="385837" y="531344"/>
                </a:lnTo>
                <a:lnTo>
                  <a:pt x="327745" y="524246"/>
                </a:lnTo>
                <a:lnTo>
                  <a:pt x="272659" y="512804"/>
                </a:lnTo>
                <a:lnTo>
                  <a:pt x="221111" y="497336"/>
                </a:lnTo>
                <a:lnTo>
                  <a:pt x="173635" y="478161"/>
                </a:lnTo>
                <a:lnTo>
                  <a:pt x="130762" y="455596"/>
                </a:lnTo>
                <a:lnTo>
                  <a:pt x="93024" y="429959"/>
                </a:lnTo>
                <a:lnTo>
                  <a:pt x="60955" y="401569"/>
                </a:lnTo>
                <a:lnTo>
                  <a:pt x="35085" y="370742"/>
                </a:lnTo>
                <a:lnTo>
                  <a:pt x="4075" y="303053"/>
                </a:lnTo>
                <a:lnTo>
                  <a:pt x="0" y="266826"/>
                </a:lnTo>
                <a:close/>
              </a:path>
            </a:pathLst>
          </a:custGeom>
          <a:ln w="285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71114" y="1815592"/>
            <a:ext cx="893444" cy="534035"/>
          </a:xfrm>
          <a:custGeom>
            <a:avLst/>
            <a:gdLst/>
            <a:ahLst/>
            <a:cxnLst/>
            <a:rect l="l" t="t" r="r" b="b"/>
            <a:pathLst>
              <a:path w="893445" h="534035">
                <a:moveTo>
                  <a:pt x="0" y="266954"/>
                </a:moveTo>
                <a:lnTo>
                  <a:pt x="15949" y="195982"/>
                </a:lnTo>
                <a:lnTo>
                  <a:pt x="35087" y="163038"/>
                </a:lnTo>
                <a:lnTo>
                  <a:pt x="60960" y="132211"/>
                </a:lnTo>
                <a:lnTo>
                  <a:pt x="93034" y="103821"/>
                </a:lnTo>
                <a:lnTo>
                  <a:pt x="130778" y="78184"/>
                </a:lnTo>
                <a:lnTo>
                  <a:pt x="173660" y="55619"/>
                </a:lnTo>
                <a:lnTo>
                  <a:pt x="221149" y="36444"/>
                </a:lnTo>
                <a:lnTo>
                  <a:pt x="272712" y="20976"/>
                </a:lnTo>
                <a:lnTo>
                  <a:pt x="327818" y="9534"/>
                </a:lnTo>
                <a:lnTo>
                  <a:pt x="385935" y="2436"/>
                </a:lnTo>
                <a:lnTo>
                  <a:pt x="446532" y="0"/>
                </a:lnTo>
                <a:lnTo>
                  <a:pt x="507099" y="2436"/>
                </a:lnTo>
                <a:lnTo>
                  <a:pt x="565191" y="9534"/>
                </a:lnTo>
                <a:lnTo>
                  <a:pt x="620277" y="20976"/>
                </a:lnTo>
                <a:lnTo>
                  <a:pt x="671825" y="36444"/>
                </a:lnTo>
                <a:lnTo>
                  <a:pt x="719301" y="55619"/>
                </a:lnTo>
                <a:lnTo>
                  <a:pt x="762174" y="78184"/>
                </a:lnTo>
                <a:lnTo>
                  <a:pt x="799912" y="103821"/>
                </a:lnTo>
                <a:lnTo>
                  <a:pt x="831981" y="132211"/>
                </a:lnTo>
                <a:lnTo>
                  <a:pt x="857851" y="163038"/>
                </a:lnTo>
                <a:lnTo>
                  <a:pt x="888861" y="230727"/>
                </a:lnTo>
                <a:lnTo>
                  <a:pt x="892937" y="266954"/>
                </a:lnTo>
                <a:lnTo>
                  <a:pt x="888861" y="303180"/>
                </a:lnTo>
                <a:lnTo>
                  <a:pt x="876988" y="337925"/>
                </a:lnTo>
                <a:lnTo>
                  <a:pt x="831981" y="401696"/>
                </a:lnTo>
                <a:lnTo>
                  <a:pt x="799912" y="430086"/>
                </a:lnTo>
                <a:lnTo>
                  <a:pt x="762174" y="455723"/>
                </a:lnTo>
                <a:lnTo>
                  <a:pt x="719301" y="478288"/>
                </a:lnTo>
                <a:lnTo>
                  <a:pt x="671825" y="497463"/>
                </a:lnTo>
                <a:lnTo>
                  <a:pt x="620277" y="512931"/>
                </a:lnTo>
                <a:lnTo>
                  <a:pt x="565191" y="524373"/>
                </a:lnTo>
                <a:lnTo>
                  <a:pt x="507099" y="531471"/>
                </a:lnTo>
                <a:lnTo>
                  <a:pt x="446532" y="533908"/>
                </a:lnTo>
                <a:lnTo>
                  <a:pt x="385935" y="531471"/>
                </a:lnTo>
                <a:lnTo>
                  <a:pt x="327818" y="524373"/>
                </a:lnTo>
                <a:lnTo>
                  <a:pt x="272712" y="512931"/>
                </a:lnTo>
                <a:lnTo>
                  <a:pt x="221149" y="497463"/>
                </a:lnTo>
                <a:lnTo>
                  <a:pt x="173660" y="478288"/>
                </a:lnTo>
                <a:lnTo>
                  <a:pt x="130778" y="455723"/>
                </a:lnTo>
                <a:lnTo>
                  <a:pt x="93034" y="430086"/>
                </a:lnTo>
                <a:lnTo>
                  <a:pt x="60960" y="401696"/>
                </a:lnTo>
                <a:lnTo>
                  <a:pt x="35087" y="370869"/>
                </a:lnTo>
                <a:lnTo>
                  <a:pt x="15949" y="337925"/>
                </a:lnTo>
                <a:lnTo>
                  <a:pt x="0" y="266954"/>
                </a:lnTo>
                <a:close/>
              </a:path>
            </a:pathLst>
          </a:custGeom>
          <a:ln w="285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1666" y="1260805"/>
            <a:ext cx="1390015" cy="523240"/>
          </a:xfrm>
          <a:custGeom>
            <a:avLst/>
            <a:gdLst/>
            <a:ahLst/>
            <a:cxnLst/>
            <a:rect l="l" t="t" r="r" b="b"/>
            <a:pathLst>
              <a:path w="1390014" h="523239">
                <a:moveTo>
                  <a:pt x="0" y="523036"/>
                </a:moveTo>
                <a:lnTo>
                  <a:pt x="1389507" y="523036"/>
                </a:lnTo>
                <a:lnTo>
                  <a:pt x="1389507" y="0"/>
                </a:lnTo>
                <a:lnTo>
                  <a:pt x="0" y="0"/>
                </a:lnTo>
                <a:lnTo>
                  <a:pt x="0" y="52303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2710" y="1075308"/>
            <a:ext cx="257175" cy="3701415"/>
          </a:xfrm>
          <a:custGeom>
            <a:avLst/>
            <a:gdLst/>
            <a:ahLst/>
            <a:cxnLst/>
            <a:rect l="l" t="t" r="r" b="b"/>
            <a:pathLst>
              <a:path w="257175" h="3701415">
                <a:moveTo>
                  <a:pt x="127640" y="113449"/>
                </a:moveTo>
                <a:lnTo>
                  <a:pt x="99393" y="162546"/>
                </a:lnTo>
                <a:lnTo>
                  <a:pt x="121713" y="3701351"/>
                </a:lnTo>
                <a:lnTo>
                  <a:pt x="178863" y="3700995"/>
                </a:lnTo>
                <a:lnTo>
                  <a:pt x="156543" y="162288"/>
                </a:lnTo>
                <a:lnTo>
                  <a:pt x="127640" y="113449"/>
                </a:lnTo>
                <a:close/>
              </a:path>
              <a:path w="257175" h="3701415">
                <a:moveTo>
                  <a:pt x="126920" y="0"/>
                </a:moveTo>
                <a:lnTo>
                  <a:pt x="3603" y="214502"/>
                </a:lnTo>
                <a:lnTo>
                  <a:pt x="0" y="225274"/>
                </a:lnTo>
                <a:lnTo>
                  <a:pt x="777" y="236188"/>
                </a:lnTo>
                <a:lnTo>
                  <a:pt x="5603" y="246006"/>
                </a:lnTo>
                <a:lnTo>
                  <a:pt x="14144" y="253491"/>
                </a:lnTo>
                <a:lnTo>
                  <a:pt x="24915" y="257095"/>
                </a:lnTo>
                <a:lnTo>
                  <a:pt x="35829" y="256317"/>
                </a:lnTo>
                <a:lnTo>
                  <a:pt x="45648" y="251491"/>
                </a:lnTo>
                <a:lnTo>
                  <a:pt x="53133" y="242950"/>
                </a:lnTo>
                <a:lnTo>
                  <a:pt x="99393" y="162546"/>
                </a:lnTo>
                <a:lnTo>
                  <a:pt x="98726" y="56895"/>
                </a:lnTo>
                <a:lnTo>
                  <a:pt x="160384" y="56514"/>
                </a:lnTo>
                <a:lnTo>
                  <a:pt x="126920" y="0"/>
                </a:lnTo>
                <a:close/>
              </a:path>
              <a:path w="257175" h="3701415">
                <a:moveTo>
                  <a:pt x="160384" y="56514"/>
                </a:moveTo>
                <a:lnTo>
                  <a:pt x="155876" y="56514"/>
                </a:lnTo>
                <a:lnTo>
                  <a:pt x="156543" y="162288"/>
                </a:lnTo>
                <a:lnTo>
                  <a:pt x="203755" y="242062"/>
                </a:lnTo>
                <a:lnTo>
                  <a:pt x="211405" y="250487"/>
                </a:lnTo>
                <a:lnTo>
                  <a:pt x="221329" y="255174"/>
                </a:lnTo>
                <a:lnTo>
                  <a:pt x="232277" y="255813"/>
                </a:lnTo>
                <a:lnTo>
                  <a:pt x="242998" y="252094"/>
                </a:lnTo>
                <a:lnTo>
                  <a:pt x="251424" y="244518"/>
                </a:lnTo>
                <a:lnTo>
                  <a:pt x="256111" y="234632"/>
                </a:lnTo>
                <a:lnTo>
                  <a:pt x="256750" y="223698"/>
                </a:lnTo>
                <a:lnTo>
                  <a:pt x="253031" y="212978"/>
                </a:lnTo>
                <a:lnTo>
                  <a:pt x="160384" y="56514"/>
                </a:lnTo>
                <a:close/>
              </a:path>
              <a:path w="257175" h="3701415">
                <a:moveTo>
                  <a:pt x="155876" y="56514"/>
                </a:moveTo>
                <a:lnTo>
                  <a:pt x="98726" y="56895"/>
                </a:lnTo>
                <a:lnTo>
                  <a:pt x="99393" y="162546"/>
                </a:lnTo>
                <a:lnTo>
                  <a:pt x="127640" y="113449"/>
                </a:lnTo>
                <a:lnTo>
                  <a:pt x="102663" y="71246"/>
                </a:lnTo>
                <a:lnTo>
                  <a:pt x="155967" y="70992"/>
                </a:lnTo>
                <a:lnTo>
                  <a:pt x="155876" y="56514"/>
                </a:lnTo>
                <a:close/>
              </a:path>
              <a:path w="257175" h="3701415">
                <a:moveTo>
                  <a:pt x="155967" y="70992"/>
                </a:moveTo>
                <a:lnTo>
                  <a:pt x="152066" y="70992"/>
                </a:lnTo>
                <a:lnTo>
                  <a:pt x="127640" y="113449"/>
                </a:lnTo>
                <a:lnTo>
                  <a:pt x="156543" y="162288"/>
                </a:lnTo>
                <a:lnTo>
                  <a:pt x="155967" y="70992"/>
                </a:lnTo>
                <a:close/>
              </a:path>
              <a:path w="257175" h="3701415">
                <a:moveTo>
                  <a:pt x="152066" y="70992"/>
                </a:moveTo>
                <a:lnTo>
                  <a:pt x="102663" y="71246"/>
                </a:lnTo>
                <a:lnTo>
                  <a:pt x="127640" y="113449"/>
                </a:lnTo>
                <a:lnTo>
                  <a:pt x="152066" y="70992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38173" y="4647593"/>
            <a:ext cx="4878705" cy="257175"/>
          </a:xfrm>
          <a:custGeom>
            <a:avLst/>
            <a:gdLst/>
            <a:ahLst/>
            <a:cxnLst/>
            <a:rect l="l" t="t" r="r" b="b"/>
            <a:pathLst>
              <a:path w="4878705" h="257175">
                <a:moveTo>
                  <a:pt x="4715643" y="157076"/>
                </a:moveTo>
                <a:lnTo>
                  <a:pt x="4635373" y="203641"/>
                </a:lnTo>
                <a:lnTo>
                  <a:pt x="4626907" y="211169"/>
                </a:lnTo>
                <a:lnTo>
                  <a:pt x="4622133" y="221026"/>
                </a:lnTo>
                <a:lnTo>
                  <a:pt x="4621406" y="231957"/>
                </a:lnTo>
                <a:lnTo>
                  <a:pt x="4625086" y="242707"/>
                </a:lnTo>
                <a:lnTo>
                  <a:pt x="4632588" y="251200"/>
                </a:lnTo>
                <a:lnTo>
                  <a:pt x="4642437" y="255981"/>
                </a:lnTo>
                <a:lnTo>
                  <a:pt x="4653357" y="256719"/>
                </a:lnTo>
                <a:lnTo>
                  <a:pt x="4664075" y="253083"/>
                </a:lnTo>
                <a:lnTo>
                  <a:pt x="4829171" y="157325"/>
                </a:lnTo>
                <a:lnTo>
                  <a:pt x="4821428" y="157325"/>
                </a:lnTo>
                <a:lnTo>
                  <a:pt x="4715643" y="157076"/>
                </a:lnTo>
                <a:close/>
              </a:path>
              <a:path w="4878705" h="257175">
                <a:moveTo>
                  <a:pt x="4764698" y="128620"/>
                </a:moveTo>
                <a:lnTo>
                  <a:pt x="4715643" y="157076"/>
                </a:lnTo>
                <a:lnTo>
                  <a:pt x="4821428" y="157325"/>
                </a:lnTo>
                <a:lnTo>
                  <a:pt x="4821436" y="153400"/>
                </a:lnTo>
                <a:lnTo>
                  <a:pt x="4806950" y="153400"/>
                </a:lnTo>
                <a:lnTo>
                  <a:pt x="4764698" y="128620"/>
                </a:lnTo>
                <a:close/>
              </a:path>
              <a:path w="4878705" h="257175">
                <a:moveTo>
                  <a:pt x="4653990" y="0"/>
                </a:moveTo>
                <a:lnTo>
                  <a:pt x="4643056" y="684"/>
                </a:lnTo>
                <a:lnTo>
                  <a:pt x="4633170" y="5420"/>
                </a:lnTo>
                <a:lnTo>
                  <a:pt x="4625594" y="13878"/>
                </a:lnTo>
                <a:lnTo>
                  <a:pt x="4621895" y="24610"/>
                </a:lnTo>
                <a:lnTo>
                  <a:pt x="4622577" y="35546"/>
                </a:lnTo>
                <a:lnTo>
                  <a:pt x="4627308" y="45427"/>
                </a:lnTo>
                <a:lnTo>
                  <a:pt x="4635754" y="52994"/>
                </a:lnTo>
                <a:lnTo>
                  <a:pt x="4715775" y="99926"/>
                </a:lnTo>
                <a:lnTo>
                  <a:pt x="4821555" y="100175"/>
                </a:lnTo>
                <a:lnTo>
                  <a:pt x="4821428" y="157325"/>
                </a:lnTo>
                <a:lnTo>
                  <a:pt x="4829171" y="157325"/>
                </a:lnTo>
                <a:lnTo>
                  <a:pt x="4878197" y="128889"/>
                </a:lnTo>
                <a:lnTo>
                  <a:pt x="4664710" y="3693"/>
                </a:lnTo>
                <a:lnTo>
                  <a:pt x="4653990" y="0"/>
                </a:lnTo>
                <a:close/>
              </a:path>
              <a:path w="4878705" h="257175">
                <a:moveTo>
                  <a:pt x="126" y="88859"/>
                </a:moveTo>
                <a:lnTo>
                  <a:pt x="0" y="146009"/>
                </a:lnTo>
                <a:lnTo>
                  <a:pt x="4715643" y="157076"/>
                </a:lnTo>
                <a:lnTo>
                  <a:pt x="4764698" y="128620"/>
                </a:lnTo>
                <a:lnTo>
                  <a:pt x="4715775" y="99926"/>
                </a:lnTo>
                <a:lnTo>
                  <a:pt x="126" y="88859"/>
                </a:lnTo>
                <a:close/>
              </a:path>
              <a:path w="4878705" h="257175">
                <a:moveTo>
                  <a:pt x="4807077" y="104035"/>
                </a:moveTo>
                <a:lnTo>
                  <a:pt x="4764698" y="128620"/>
                </a:lnTo>
                <a:lnTo>
                  <a:pt x="4806950" y="153400"/>
                </a:lnTo>
                <a:lnTo>
                  <a:pt x="4807077" y="104035"/>
                </a:lnTo>
                <a:close/>
              </a:path>
              <a:path w="4878705" h="257175">
                <a:moveTo>
                  <a:pt x="4821546" y="104035"/>
                </a:moveTo>
                <a:lnTo>
                  <a:pt x="4807077" y="104035"/>
                </a:lnTo>
                <a:lnTo>
                  <a:pt x="4806950" y="153400"/>
                </a:lnTo>
                <a:lnTo>
                  <a:pt x="4821436" y="153400"/>
                </a:lnTo>
                <a:lnTo>
                  <a:pt x="4821546" y="104035"/>
                </a:lnTo>
                <a:close/>
              </a:path>
              <a:path w="4878705" h="257175">
                <a:moveTo>
                  <a:pt x="4715775" y="99926"/>
                </a:moveTo>
                <a:lnTo>
                  <a:pt x="4764698" y="128620"/>
                </a:lnTo>
                <a:lnTo>
                  <a:pt x="4807077" y="104035"/>
                </a:lnTo>
                <a:lnTo>
                  <a:pt x="4821546" y="104035"/>
                </a:lnTo>
                <a:lnTo>
                  <a:pt x="4821555" y="100175"/>
                </a:lnTo>
                <a:lnTo>
                  <a:pt x="4715775" y="99926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64663" y="1347914"/>
            <a:ext cx="527100" cy="352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5138" y="1338389"/>
            <a:ext cx="546735" cy="371475"/>
          </a:xfrm>
          <a:custGeom>
            <a:avLst/>
            <a:gdLst/>
            <a:ahLst/>
            <a:cxnLst/>
            <a:rect l="l" t="t" r="r" b="b"/>
            <a:pathLst>
              <a:path w="546735" h="371475">
                <a:moveTo>
                  <a:pt x="0" y="371157"/>
                </a:moveTo>
                <a:lnTo>
                  <a:pt x="546150" y="371157"/>
                </a:lnTo>
                <a:lnTo>
                  <a:pt x="546150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23160" y="1343025"/>
            <a:ext cx="542709" cy="353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13635" y="1333500"/>
            <a:ext cx="561975" cy="372110"/>
          </a:xfrm>
          <a:custGeom>
            <a:avLst/>
            <a:gdLst/>
            <a:ahLst/>
            <a:cxnLst/>
            <a:rect l="l" t="t" r="r" b="b"/>
            <a:pathLst>
              <a:path w="561975" h="372110">
                <a:moveTo>
                  <a:pt x="0" y="372110"/>
                </a:moveTo>
                <a:lnTo>
                  <a:pt x="561759" y="372110"/>
                </a:lnTo>
                <a:lnTo>
                  <a:pt x="561759" y="0"/>
                </a:lnTo>
                <a:lnTo>
                  <a:pt x="0" y="0"/>
                </a:lnTo>
                <a:lnTo>
                  <a:pt x="0" y="37211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5538" y="1343977"/>
            <a:ext cx="528154" cy="352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06013" y="1334452"/>
            <a:ext cx="547370" cy="371475"/>
          </a:xfrm>
          <a:custGeom>
            <a:avLst/>
            <a:gdLst/>
            <a:ahLst/>
            <a:cxnLst/>
            <a:rect l="l" t="t" r="r" b="b"/>
            <a:pathLst>
              <a:path w="547370" h="371475">
                <a:moveTo>
                  <a:pt x="0" y="371157"/>
                </a:moveTo>
                <a:lnTo>
                  <a:pt x="547204" y="371157"/>
                </a:lnTo>
                <a:lnTo>
                  <a:pt x="547204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59964" y="1909381"/>
            <a:ext cx="528154" cy="35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50439" y="1899856"/>
            <a:ext cx="547370" cy="371475"/>
          </a:xfrm>
          <a:custGeom>
            <a:avLst/>
            <a:gdLst/>
            <a:ahLst/>
            <a:cxnLst/>
            <a:rect l="l" t="t" r="r" b="b"/>
            <a:pathLst>
              <a:path w="547370" h="371475">
                <a:moveTo>
                  <a:pt x="0" y="371157"/>
                </a:moveTo>
                <a:lnTo>
                  <a:pt x="547204" y="371157"/>
                </a:lnTo>
                <a:lnTo>
                  <a:pt x="547204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53486" y="2390330"/>
            <a:ext cx="528154" cy="3521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43961" y="2380805"/>
            <a:ext cx="547370" cy="371475"/>
          </a:xfrm>
          <a:custGeom>
            <a:avLst/>
            <a:gdLst/>
            <a:ahLst/>
            <a:cxnLst/>
            <a:rect l="l" t="t" r="r" b="b"/>
            <a:pathLst>
              <a:path w="547370" h="371475">
                <a:moveTo>
                  <a:pt x="0" y="371157"/>
                </a:moveTo>
                <a:lnTo>
                  <a:pt x="547204" y="371157"/>
                </a:lnTo>
                <a:lnTo>
                  <a:pt x="547204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23160" y="2866986"/>
            <a:ext cx="546900" cy="3595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3635" y="2857461"/>
            <a:ext cx="566420" cy="379095"/>
          </a:xfrm>
          <a:custGeom>
            <a:avLst/>
            <a:gdLst/>
            <a:ahLst/>
            <a:cxnLst/>
            <a:rect l="l" t="t" r="r" b="b"/>
            <a:pathLst>
              <a:path w="566419" h="379094">
                <a:moveTo>
                  <a:pt x="0" y="378625"/>
                </a:moveTo>
                <a:lnTo>
                  <a:pt x="565950" y="378625"/>
                </a:lnTo>
                <a:lnTo>
                  <a:pt x="565950" y="0"/>
                </a:lnTo>
                <a:lnTo>
                  <a:pt x="0" y="0"/>
                </a:lnTo>
                <a:lnTo>
                  <a:pt x="0" y="3786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59964" y="2870288"/>
            <a:ext cx="528154" cy="3595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50439" y="2860763"/>
            <a:ext cx="547370" cy="379095"/>
          </a:xfrm>
          <a:custGeom>
            <a:avLst/>
            <a:gdLst/>
            <a:ahLst/>
            <a:cxnLst/>
            <a:rect l="l" t="t" r="r" b="b"/>
            <a:pathLst>
              <a:path w="547370" h="379094">
                <a:moveTo>
                  <a:pt x="0" y="378625"/>
                </a:moveTo>
                <a:lnTo>
                  <a:pt x="547204" y="378625"/>
                </a:lnTo>
                <a:lnTo>
                  <a:pt x="547204" y="0"/>
                </a:lnTo>
                <a:lnTo>
                  <a:pt x="0" y="0"/>
                </a:lnTo>
                <a:lnTo>
                  <a:pt x="0" y="3786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15538" y="2865970"/>
            <a:ext cx="538873" cy="3595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06013" y="2856445"/>
            <a:ext cx="558165" cy="379095"/>
          </a:xfrm>
          <a:custGeom>
            <a:avLst/>
            <a:gdLst/>
            <a:ahLst/>
            <a:cxnLst/>
            <a:rect l="l" t="t" r="r" b="b"/>
            <a:pathLst>
              <a:path w="558164" h="379094">
                <a:moveTo>
                  <a:pt x="0" y="378625"/>
                </a:moveTo>
                <a:lnTo>
                  <a:pt x="557923" y="378625"/>
                </a:lnTo>
                <a:lnTo>
                  <a:pt x="557923" y="0"/>
                </a:lnTo>
                <a:lnTo>
                  <a:pt x="0" y="0"/>
                </a:lnTo>
                <a:lnTo>
                  <a:pt x="0" y="3786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53486" y="3365690"/>
            <a:ext cx="534644" cy="3521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3961" y="3356165"/>
            <a:ext cx="553720" cy="371475"/>
          </a:xfrm>
          <a:custGeom>
            <a:avLst/>
            <a:gdLst/>
            <a:ahLst/>
            <a:cxnLst/>
            <a:rect l="l" t="t" r="r" b="b"/>
            <a:pathLst>
              <a:path w="553720" h="371475">
                <a:moveTo>
                  <a:pt x="0" y="371157"/>
                </a:moveTo>
                <a:lnTo>
                  <a:pt x="553694" y="371157"/>
                </a:lnTo>
                <a:lnTo>
                  <a:pt x="553694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41772" y="3365690"/>
            <a:ext cx="538289" cy="3521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32247" y="3356165"/>
            <a:ext cx="557530" cy="371475"/>
          </a:xfrm>
          <a:custGeom>
            <a:avLst/>
            <a:gdLst/>
            <a:ahLst/>
            <a:cxnLst/>
            <a:rect l="l" t="t" r="r" b="b"/>
            <a:pathLst>
              <a:path w="557529" h="371475">
                <a:moveTo>
                  <a:pt x="0" y="371157"/>
                </a:moveTo>
                <a:lnTo>
                  <a:pt x="557339" y="371157"/>
                </a:lnTo>
                <a:lnTo>
                  <a:pt x="557339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23160" y="3899509"/>
            <a:ext cx="538289" cy="3521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13635" y="3889984"/>
            <a:ext cx="557530" cy="371475"/>
          </a:xfrm>
          <a:custGeom>
            <a:avLst/>
            <a:gdLst/>
            <a:ahLst/>
            <a:cxnLst/>
            <a:rect l="l" t="t" r="r" b="b"/>
            <a:pathLst>
              <a:path w="557530" h="371475">
                <a:moveTo>
                  <a:pt x="0" y="371182"/>
                </a:moveTo>
                <a:lnTo>
                  <a:pt x="557339" y="371182"/>
                </a:lnTo>
                <a:lnTo>
                  <a:pt x="557339" y="0"/>
                </a:lnTo>
                <a:lnTo>
                  <a:pt x="0" y="0"/>
                </a:lnTo>
                <a:lnTo>
                  <a:pt x="0" y="37118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16172" y="3902214"/>
            <a:ext cx="538289" cy="3521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06647" y="3892689"/>
            <a:ext cx="557530" cy="371475"/>
          </a:xfrm>
          <a:custGeom>
            <a:avLst/>
            <a:gdLst/>
            <a:ahLst/>
            <a:cxnLst/>
            <a:rect l="l" t="t" r="r" b="b"/>
            <a:pathLst>
              <a:path w="557529" h="371475">
                <a:moveTo>
                  <a:pt x="0" y="371182"/>
                </a:moveTo>
                <a:lnTo>
                  <a:pt x="557339" y="371182"/>
                </a:lnTo>
                <a:lnTo>
                  <a:pt x="557339" y="0"/>
                </a:lnTo>
                <a:lnTo>
                  <a:pt x="0" y="0"/>
                </a:lnTo>
                <a:lnTo>
                  <a:pt x="0" y="37118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85080" y="4422247"/>
            <a:ext cx="538289" cy="17835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5555" y="4238942"/>
            <a:ext cx="557530" cy="371475"/>
          </a:xfrm>
          <a:custGeom>
            <a:avLst/>
            <a:gdLst/>
            <a:ahLst/>
            <a:cxnLst/>
            <a:rect l="l" t="t" r="r" b="b"/>
            <a:pathLst>
              <a:path w="557529" h="371475">
                <a:moveTo>
                  <a:pt x="0" y="371182"/>
                </a:moveTo>
                <a:lnTo>
                  <a:pt x="557339" y="371182"/>
                </a:lnTo>
                <a:lnTo>
                  <a:pt x="557339" y="0"/>
                </a:lnTo>
                <a:lnTo>
                  <a:pt x="0" y="0"/>
                </a:lnTo>
                <a:lnTo>
                  <a:pt x="0" y="37118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13323" y="4248467"/>
            <a:ext cx="498881" cy="3521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798" y="4238942"/>
            <a:ext cx="518159" cy="371475"/>
          </a:xfrm>
          <a:custGeom>
            <a:avLst/>
            <a:gdLst/>
            <a:ahLst/>
            <a:cxnLst/>
            <a:rect l="l" t="t" r="r" b="b"/>
            <a:pathLst>
              <a:path w="518160" h="371475">
                <a:moveTo>
                  <a:pt x="0" y="371182"/>
                </a:moveTo>
                <a:lnTo>
                  <a:pt x="517931" y="371182"/>
                </a:lnTo>
                <a:lnTo>
                  <a:pt x="517931" y="0"/>
                </a:lnTo>
                <a:lnTo>
                  <a:pt x="0" y="0"/>
                </a:lnTo>
                <a:lnTo>
                  <a:pt x="0" y="37118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47622" y="1520063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5">
                <a:moveTo>
                  <a:pt x="0" y="0"/>
                </a:moveTo>
                <a:lnTo>
                  <a:pt x="90678" y="139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12470" y="1422908"/>
            <a:ext cx="9055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2 </a:t>
            </a:r>
            <a:r>
              <a:rPr lang="en-US" sz="1000" b="1" spc="-10" dirty="0" err="1" smtClean="0">
                <a:latin typeface="Verdana"/>
                <a:cs typeface="Verdana"/>
              </a:rPr>
              <a:t>trln</a:t>
            </a:r>
            <a:r>
              <a:rPr lang="en-US" sz="1000" b="1" spc="-10" dirty="0" smtClean="0">
                <a:latin typeface="Verdana"/>
                <a:cs typeface="Verdana"/>
              </a:rPr>
              <a:t> t-km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2437" y="1957197"/>
            <a:ext cx="1116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600 </a:t>
            </a:r>
            <a:r>
              <a:rPr lang="en-US" sz="1000" b="1" spc="-10" dirty="0" err="1" smtClean="0">
                <a:latin typeface="Verdana"/>
                <a:cs typeface="Verdana"/>
              </a:rPr>
              <a:t>bln</a:t>
            </a:r>
            <a:r>
              <a:rPr sz="1000" b="1" spc="-60" dirty="0" smtClean="0">
                <a:latin typeface="Verdana"/>
                <a:cs typeface="Verdana"/>
              </a:rPr>
              <a:t> </a:t>
            </a:r>
            <a:r>
              <a:rPr lang="en-US" sz="1000" b="1" spc="-5" dirty="0" smtClean="0">
                <a:latin typeface="Verdana"/>
                <a:cs typeface="Verdana"/>
              </a:rPr>
              <a:t>t</a:t>
            </a:r>
            <a:r>
              <a:rPr sz="1000" b="1" spc="-5" dirty="0" smtClean="0">
                <a:latin typeface="Verdana"/>
                <a:cs typeface="Verdana"/>
              </a:rPr>
              <a:t>-</a:t>
            </a:r>
            <a:r>
              <a:rPr lang="en-US" sz="1000" b="1" spc="-5" dirty="0" smtClean="0">
                <a:latin typeface="Verdana"/>
                <a:cs typeface="Verdana"/>
              </a:rPr>
              <a:t>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2437" y="2461386"/>
            <a:ext cx="1116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300 </a:t>
            </a:r>
            <a:r>
              <a:rPr lang="en-US" sz="1000" b="1" spc="-10" dirty="0" err="1" smtClean="0">
                <a:latin typeface="Verdana"/>
                <a:cs typeface="Verdana"/>
              </a:rPr>
              <a:t>bln</a:t>
            </a:r>
            <a:r>
              <a:rPr sz="1000" b="1" spc="-60" dirty="0" smtClean="0">
                <a:latin typeface="Verdana"/>
                <a:cs typeface="Verdana"/>
              </a:rPr>
              <a:t> </a:t>
            </a:r>
            <a:r>
              <a:rPr lang="en-US" sz="1000" b="1" spc="-60" dirty="0" smtClean="0">
                <a:latin typeface="Verdana"/>
                <a:cs typeface="Verdana"/>
              </a:rPr>
              <a:t>t</a:t>
            </a:r>
            <a:r>
              <a:rPr sz="1000" b="1" spc="-5" dirty="0" smtClean="0">
                <a:latin typeface="Verdana"/>
                <a:cs typeface="Verdana"/>
              </a:rPr>
              <a:t>-</a:t>
            </a:r>
            <a:r>
              <a:rPr lang="en-US" sz="1000" b="1" spc="-5" dirty="0" smtClean="0">
                <a:latin typeface="Verdana"/>
                <a:cs typeface="Verdana"/>
              </a:rPr>
              <a:t>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2437" y="2968878"/>
            <a:ext cx="1116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200 </a:t>
            </a:r>
            <a:r>
              <a:rPr lang="en-US" sz="1000" b="1" spc="-10" dirty="0" err="1" smtClean="0">
                <a:latin typeface="Verdana"/>
                <a:cs typeface="Verdana"/>
              </a:rPr>
              <a:t>bln</a:t>
            </a:r>
            <a:r>
              <a:rPr sz="1000" b="1" spc="-60" dirty="0" smtClean="0">
                <a:latin typeface="Verdana"/>
                <a:cs typeface="Verdana"/>
              </a:rPr>
              <a:t> </a:t>
            </a:r>
            <a:r>
              <a:rPr lang="en-US" sz="1000" b="1" spc="-60" dirty="0" smtClean="0">
                <a:latin typeface="Verdana"/>
                <a:cs typeface="Verdana"/>
              </a:rPr>
              <a:t>t</a:t>
            </a:r>
            <a:r>
              <a:rPr sz="1000" b="1" spc="-5" dirty="0" smtClean="0">
                <a:latin typeface="Verdana"/>
                <a:cs typeface="Verdana"/>
              </a:rPr>
              <a:t>-</a:t>
            </a:r>
            <a:r>
              <a:rPr lang="en-US" sz="1000" b="1" spc="-5" dirty="0" smtClean="0">
                <a:latin typeface="Verdana"/>
                <a:cs typeface="Verdana"/>
              </a:rPr>
              <a:t>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2437" y="3439795"/>
            <a:ext cx="1116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100 </a:t>
            </a:r>
            <a:r>
              <a:rPr lang="en-US" sz="1000" b="1" spc="-10" dirty="0" err="1" smtClean="0">
                <a:latin typeface="Verdana"/>
                <a:cs typeface="Verdana"/>
              </a:rPr>
              <a:t>bln</a:t>
            </a:r>
            <a:r>
              <a:rPr sz="1000" b="1" spc="-60" dirty="0" smtClean="0">
                <a:latin typeface="Verdana"/>
                <a:cs typeface="Verdana"/>
              </a:rPr>
              <a:t> </a:t>
            </a:r>
            <a:r>
              <a:rPr lang="en-US" sz="1000" b="1" spc="-60" dirty="0" smtClean="0">
                <a:latin typeface="Verdana"/>
                <a:cs typeface="Verdana"/>
              </a:rPr>
              <a:t>t</a:t>
            </a:r>
            <a:r>
              <a:rPr sz="1000" b="1" spc="-5" dirty="0" smtClean="0">
                <a:latin typeface="Verdana"/>
                <a:cs typeface="Verdana"/>
              </a:rPr>
              <a:t>-</a:t>
            </a:r>
            <a:r>
              <a:rPr lang="en-US" sz="1000" b="1" spc="-5" dirty="0" smtClean="0">
                <a:latin typeface="Verdana"/>
                <a:cs typeface="Verdana"/>
              </a:rPr>
              <a:t>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2437" y="3974083"/>
            <a:ext cx="102743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50 </a:t>
            </a:r>
            <a:r>
              <a:rPr lang="en-US" sz="1000" b="1" spc="-10" dirty="0" err="1" smtClean="0">
                <a:latin typeface="Verdana"/>
                <a:cs typeface="Verdana"/>
              </a:rPr>
              <a:t>bln</a:t>
            </a:r>
            <a:r>
              <a:rPr sz="1000" b="1" spc="-60" dirty="0" smtClean="0">
                <a:latin typeface="Verdana"/>
                <a:cs typeface="Verdana"/>
              </a:rPr>
              <a:t> </a:t>
            </a:r>
            <a:r>
              <a:rPr lang="en-US" sz="1000" b="1" spc="-60" dirty="0" smtClean="0">
                <a:latin typeface="Verdana"/>
                <a:cs typeface="Verdana"/>
              </a:rPr>
              <a:t>t</a:t>
            </a:r>
            <a:r>
              <a:rPr sz="1000" b="1" spc="-5" dirty="0" smtClean="0">
                <a:latin typeface="Verdana"/>
                <a:cs typeface="Verdana"/>
              </a:rPr>
              <a:t>-</a:t>
            </a:r>
            <a:r>
              <a:rPr lang="en-US" sz="1000" b="1" spc="-5" dirty="0" smtClean="0">
                <a:latin typeface="Verdana"/>
                <a:cs typeface="Verdana"/>
              </a:rPr>
              <a:t>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2437" y="4376115"/>
            <a:ext cx="102743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 smtClean="0">
                <a:latin typeface="Verdana"/>
                <a:cs typeface="Verdana"/>
              </a:rPr>
              <a:t>30 </a:t>
            </a:r>
            <a:r>
              <a:rPr lang="en-US" sz="1000" b="1" spc="-10" dirty="0" err="1" smtClean="0">
                <a:latin typeface="Verdana"/>
                <a:cs typeface="Verdana"/>
              </a:rPr>
              <a:t>bln</a:t>
            </a:r>
            <a:r>
              <a:rPr sz="1000" b="1" spc="-60" dirty="0" smtClean="0">
                <a:latin typeface="Verdana"/>
                <a:cs typeface="Verdana"/>
              </a:rPr>
              <a:t> </a:t>
            </a:r>
            <a:r>
              <a:rPr lang="en-US" sz="1000" b="1" spc="-60" dirty="0" smtClean="0">
                <a:latin typeface="Verdana"/>
                <a:cs typeface="Verdana"/>
              </a:rPr>
              <a:t>t</a:t>
            </a:r>
            <a:r>
              <a:rPr sz="1000" b="1" spc="-5" dirty="0" smtClean="0">
                <a:latin typeface="Verdana"/>
                <a:cs typeface="Verdana"/>
              </a:rPr>
              <a:t>-</a:t>
            </a:r>
            <a:r>
              <a:rPr lang="en-US" sz="1000" b="1" spc="-5" dirty="0" smtClean="0">
                <a:latin typeface="Verdana"/>
                <a:cs typeface="Verdana"/>
              </a:rPr>
              <a:t>km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547622" y="2071116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5">
                <a:moveTo>
                  <a:pt x="0" y="0"/>
                </a:moveTo>
                <a:lnTo>
                  <a:pt x="90678" y="1523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47622" y="2564129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5">
                <a:moveTo>
                  <a:pt x="0" y="0"/>
                </a:moveTo>
                <a:lnTo>
                  <a:pt x="90678" y="152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47622" y="3044570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5">
                <a:moveTo>
                  <a:pt x="0" y="0"/>
                </a:moveTo>
                <a:lnTo>
                  <a:pt x="90678" y="139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47622" y="3533647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4">
                <a:moveTo>
                  <a:pt x="0" y="0"/>
                </a:moveTo>
                <a:lnTo>
                  <a:pt x="90678" y="1523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47622" y="4072254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4">
                <a:moveTo>
                  <a:pt x="0" y="0"/>
                </a:moveTo>
                <a:lnTo>
                  <a:pt x="90678" y="148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47622" y="4466971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4">
                <a:moveTo>
                  <a:pt x="0" y="0"/>
                </a:moveTo>
                <a:lnTo>
                  <a:pt x="90678" y="148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91960" y="1632330"/>
            <a:ext cx="520065" cy="323850"/>
          </a:xfrm>
          <a:custGeom>
            <a:avLst/>
            <a:gdLst/>
            <a:ahLst/>
            <a:cxnLst/>
            <a:rect l="l" t="t" r="r" b="b"/>
            <a:pathLst>
              <a:path w="520065" h="323850">
                <a:moveTo>
                  <a:pt x="0" y="323722"/>
                </a:moveTo>
                <a:lnTo>
                  <a:pt x="519658" y="323722"/>
                </a:lnTo>
                <a:lnTo>
                  <a:pt x="519658" y="0"/>
                </a:lnTo>
                <a:lnTo>
                  <a:pt x="0" y="0"/>
                </a:lnTo>
                <a:lnTo>
                  <a:pt x="0" y="323722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98946" y="2223897"/>
            <a:ext cx="520065" cy="284480"/>
          </a:xfrm>
          <a:custGeom>
            <a:avLst/>
            <a:gdLst/>
            <a:ahLst/>
            <a:cxnLst/>
            <a:rect l="l" t="t" r="r" b="b"/>
            <a:pathLst>
              <a:path w="520065" h="284480">
                <a:moveTo>
                  <a:pt x="0" y="142112"/>
                </a:moveTo>
                <a:lnTo>
                  <a:pt x="26410" y="79615"/>
                </a:lnTo>
                <a:lnTo>
                  <a:pt x="57083" y="53228"/>
                </a:lnTo>
                <a:lnTo>
                  <a:pt x="97322" y="31220"/>
                </a:lnTo>
                <a:lnTo>
                  <a:pt x="145568" y="14444"/>
                </a:lnTo>
                <a:lnTo>
                  <a:pt x="200261" y="3753"/>
                </a:lnTo>
                <a:lnTo>
                  <a:pt x="259842" y="0"/>
                </a:lnTo>
                <a:lnTo>
                  <a:pt x="319422" y="3753"/>
                </a:lnTo>
                <a:lnTo>
                  <a:pt x="374115" y="14444"/>
                </a:lnTo>
                <a:lnTo>
                  <a:pt x="422361" y="31220"/>
                </a:lnTo>
                <a:lnTo>
                  <a:pt x="462600" y="53228"/>
                </a:lnTo>
                <a:lnTo>
                  <a:pt x="493273" y="79615"/>
                </a:lnTo>
                <a:lnTo>
                  <a:pt x="519683" y="142112"/>
                </a:lnTo>
                <a:lnTo>
                  <a:pt x="512821" y="174697"/>
                </a:lnTo>
                <a:lnTo>
                  <a:pt x="493273" y="204610"/>
                </a:lnTo>
                <a:lnTo>
                  <a:pt x="462600" y="230997"/>
                </a:lnTo>
                <a:lnTo>
                  <a:pt x="422361" y="253005"/>
                </a:lnTo>
                <a:lnTo>
                  <a:pt x="374115" y="269781"/>
                </a:lnTo>
                <a:lnTo>
                  <a:pt x="319422" y="280472"/>
                </a:lnTo>
                <a:lnTo>
                  <a:pt x="259842" y="284225"/>
                </a:lnTo>
                <a:lnTo>
                  <a:pt x="200261" y="280472"/>
                </a:lnTo>
                <a:lnTo>
                  <a:pt x="145568" y="269781"/>
                </a:lnTo>
                <a:lnTo>
                  <a:pt x="97322" y="253005"/>
                </a:lnTo>
                <a:lnTo>
                  <a:pt x="57083" y="230997"/>
                </a:lnTo>
                <a:lnTo>
                  <a:pt x="26410" y="204610"/>
                </a:lnTo>
                <a:lnTo>
                  <a:pt x="0" y="142112"/>
                </a:lnTo>
                <a:close/>
              </a:path>
            </a:pathLst>
          </a:custGeom>
          <a:ln w="285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27266" y="2787078"/>
            <a:ext cx="527100" cy="352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17741" y="2777553"/>
            <a:ext cx="546735" cy="371475"/>
          </a:xfrm>
          <a:custGeom>
            <a:avLst/>
            <a:gdLst/>
            <a:ahLst/>
            <a:cxnLst/>
            <a:rect l="l" t="t" r="r" b="b"/>
            <a:pathLst>
              <a:path w="546734" h="371475">
                <a:moveTo>
                  <a:pt x="0" y="371157"/>
                </a:moveTo>
                <a:lnTo>
                  <a:pt x="546150" y="371157"/>
                </a:lnTo>
                <a:lnTo>
                  <a:pt x="546150" y="0"/>
                </a:lnTo>
                <a:lnTo>
                  <a:pt x="0" y="0"/>
                </a:lnTo>
                <a:lnTo>
                  <a:pt x="0" y="37115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27266" y="3320706"/>
            <a:ext cx="527100" cy="3521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17741" y="3311181"/>
            <a:ext cx="546735" cy="371475"/>
          </a:xfrm>
          <a:custGeom>
            <a:avLst/>
            <a:gdLst/>
            <a:ahLst/>
            <a:cxnLst/>
            <a:rect l="l" t="t" r="r" b="b"/>
            <a:pathLst>
              <a:path w="546734" h="371475">
                <a:moveTo>
                  <a:pt x="0" y="371182"/>
                </a:moveTo>
                <a:lnTo>
                  <a:pt x="546150" y="371182"/>
                </a:lnTo>
                <a:lnTo>
                  <a:pt x="546150" y="0"/>
                </a:lnTo>
                <a:lnTo>
                  <a:pt x="0" y="0"/>
                </a:lnTo>
                <a:lnTo>
                  <a:pt x="0" y="37118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54443" y="2954654"/>
            <a:ext cx="128905" cy="556895"/>
          </a:xfrm>
          <a:custGeom>
            <a:avLst/>
            <a:gdLst/>
            <a:ahLst/>
            <a:cxnLst/>
            <a:rect l="l" t="t" r="r" b="b"/>
            <a:pathLst>
              <a:path w="128904" h="556895">
                <a:moveTo>
                  <a:pt x="0" y="0"/>
                </a:moveTo>
                <a:lnTo>
                  <a:pt x="25062" y="5774"/>
                </a:lnTo>
                <a:lnTo>
                  <a:pt x="45529" y="21526"/>
                </a:lnTo>
                <a:lnTo>
                  <a:pt x="59328" y="44898"/>
                </a:lnTo>
                <a:lnTo>
                  <a:pt x="64388" y="73532"/>
                </a:lnTo>
                <a:lnTo>
                  <a:pt x="64388" y="204977"/>
                </a:lnTo>
                <a:lnTo>
                  <a:pt x="69468" y="233558"/>
                </a:lnTo>
                <a:lnTo>
                  <a:pt x="83311" y="256936"/>
                </a:lnTo>
                <a:lnTo>
                  <a:pt x="103822" y="272718"/>
                </a:lnTo>
                <a:lnTo>
                  <a:pt x="128904" y="278511"/>
                </a:lnTo>
                <a:lnTo>
                  <a:pt x="103822" y="284283"/>
                </a:lnTo>
                <a:lnTo>
                  <a:pt x="83311" y="300021"/>
                </a:lnTo>
                <a:lnTo>
                  <a:pt x="69468" y="323355"/>
                </a:lnTo>
                <a:lnTo>
                  <a:pt x="64388" y="351917"/>
                </a:lnTo>
                <a:lnTo>
                  <a:pt x="64388" y="483362"/>
                </a:lnTo>
                <a:lnTo>
                  <a:pt x="59328" y="511996"/>
                </a:lnTo>
                <a:lnTo>
                  <a:pt x="45529" y="535368"/>
                </a:lnTo>
                <a:lnTo>
                  <a:pt x="25062" y="551120"/>
                </a:lnTo>
                <a:lnTo>
                  <a:pt x="0" y="55689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20028" y="3833952"/>
            <a:ext cx="541604" cy="3521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10503" y="3824427"/>
            <a:ext cx="560705" cy="371475"/>
          </a:xfrm>
          <a:custGeom>
            <a:avLst/>
            <a:gdLst/>
            <a:ahLst/>
            <a:cxnLst/>
            <a:rect l="l" t="t" r="r" b="b"/>
            <a:pathLst>
              <a:path w="560704" h="371475">
                <a:moveTo>
                  <a:pt x="0" y="371182"/>
                </a:moveTo>
                <a:lnTo>
                  <a:pt x="560666" y="371182"/>
                </a:lnTo>
                <a:lnTo>
                  <a:pt x="560666" y="0"/>
                </a:lnTo>
                <a:lnTo>
                  <a:pt x="0" y="0"/>
                </a:lnTo>
                <a:lnTo>
                  <a:pt x="0" y="37118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228207" y="1448053"/>
            <a:ext cx="2799080" cy="2789225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85165" marR="76835" algn="ctr">
              <a:lnSpc>
                <a:spcPct val="100000"/>
              </a:lnSpc>
            </a:pPr>
            <a:r>
              <a:rPr lang="en-US" sz="1050" b="1" dirty="0" smtClean="0">
                <a:latin typeface="Verdana"/>
                <a:cs typeface="Verdana"/>
              </a:rPr>
              <a:t>Countries</a:t>
            </a:r>
            <a:r>
              <a:rPr lang="en-US" sz="1050" b="1" dirty="0">
                <a:latin typeface="Verdana"/>
                <a:cs typeface="Verdana"/>
              </a:rPr>
              <a:t> </a:t>
            </a:r>
            <a:r>
              <a:rPr lang="en-US" sz="1050" b="1" dirty="0" smtClean="0">
                <a:latin typeface="Verdana"/>
                <a:cs typeface="Verdana"/>
              </a:rPr>
              <a:t>carrying out structural reform</a:t>
            </a:r>
            <a:endParaRPr sz="10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721995" marR="155575" algn="ctr">
              <a:lnSpc>
                <a:spcPct val="100000"/>
              </a:lnSpc>
            </a:pPr>
            <a:r>
              <a:rPr lang="en-US" sz="1050" b="1" dirty="0" smtClean="0">
                <a:latin typeface="Verdana"/>
                <a:cs typeface="Verdana"/>
              </a:rPr>
              <a:t>Countries where structural reform is in a discussion stage</a:t>
            </a:r>
            <a:endParaRPr sz="10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035050" algn="ctr">
              <a:lnSpc>
                <a:spcPct val="100000"/>
              </a:lnSpc>
            </a:pPr>
            <a:r>
              <a:rPr lang="en-US" sz="1050" b="1" dirty="0" smtClean="0">
                <a:latin typeface="Verdana"/>
                <a:cs typeface="Verdana"/>
              </a:rPr>
              <a:t>Countries with experience of railroads on a model of vertical division</a:t>
            </a:r>
          </a:p>
          <a:p>
            <a:pPr marL="1035050">
              <a:lnSpc>
                <a:spcPct val="100000"/>
              </a:lnSpc>
            </a:pPr>
            <a:endParaRPr sz="1050" dirty="0">
              <a:latin typeface="Verdana"/>
              <a:cs typeface="Verdana"/>
            </a:endParaRPr>
          </a:p>
          <a:p>
            <a:pPr marL="728980" marR="170815" indent="193040" algn="ctr">
              <a:lnSpc>
                <a:spcPct val="100000"/>
              </a:lnSpc>
              <a:spcBef>
                <a:spcPts val="5"/>
              </a:spcBef>
            </a:pPr>
            <a:endParaRPr lang="en-US" sz="1550" dirty="0">
              <a:latin typeface="Times New Roman"/>
              <a:cs typeface="Times New Roman"/>
            </a:endParaRPr>
          </a:p>
          <a:p>
            <a:pPr marL="728980" marR="170815" indent="193040" algn="ctr">
              <a:lnSpc>
                <a:spcPct val="100000"/>
              </a:lnSpc>
              <a:spcBef>
                <a:spcPts val="5"/>
              </a:spcBef>
            </a:pPr>
            <a:r>
              <a:rPr lang="en-US" sz="1050" b="1" dirty="0" smtClean="0">
                <a:latin typeface="Verdana"/>
                <a:cs typeface="Verdana"/>
              </a:rPr>
              <a:t>Mixed model of	railroads work</a:t>
            </a:r>
            <a:endParaRPr sz="1050" dirty="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9951" y="1394759"/>
            <a:ext cx="146194" cy="3232785"/>
          </a:xfrm>
          <a:prstGeom prst="rect">
            <a:avLst/>
          </a:prstGeom>
        </p:spPr>
        <p:txBody>
          <a:bodyPr vert="vert270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950" b="1" spc="5" dirty="0" smtClean="0">
                <a:latin typeface="Verdana"/>
                <a:cs typeface="Verdana"/>
              </a:rPr>
              <a:t>Railway transport freight turnover</a:t>
            </a:r>
            <a:endParaRPr sz="950" dirty="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17969" y="4516932"/>
            <a:ext cx="2037080" cy="3366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</a:pPr>
            <a:r>
              <a:rPr lang="en-US" sz="1050" b="1" dirty="0" smtClean="0">
                <a:latin typeface="Verdana"/>
                <a:cs typeface="Verdana"/>
              </a:rPr>
              <a:t>vertical integration of holding type</a:t>
            </a:r>
            <a:endParaRPr sz="1050" dirty="0">
              <a:latin typeface="Verdana"/>
              <a:cs typeface="Verdana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152196" y="100964"/>
            <a:ext cx="883960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Structural reforming of railway transport in the world in 2012-2016</a:t>
            </a:r>
            <a:endParaRPr dirty="0"/>
          </a:p>
        </p:txBody>
      </p:sp>
      <p:sp>
        <p:nvSpPr>
          <p:cNvPr id="65" name="object 65"/>
          <p:cNvSpPr txBox="1"/>
          <p:nvPr/>
        </p:nvSpPr>
        <p:spPr>
          <a:xfrm>
            <a:off x="78739" y="4908905"/>
            <a:ext cx="77177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b="1" spc="-5" dirty="0" smtClean="0">
                <a:latin typeface="Verdana"/>
                <a:cs typeface="Verdana"/>
              </a:rPr>
              <a:t>Source</a:t>
            </a:r>
            <a:r>
              <a:rPr sz="1000" b="1" spc="-5" dirty="0" smtClean="0">
                <a:latin typeface="Verdana"/>
                <a:cs typeface="Verdana"/>
              </a:rPr>
              <a:t>: </a:t>
            </a:r>
            <a:r>
              <a:rPr lang="en-US" sz="1000" b="1" spc="-10" dirty="0">
                <a:latin typeface="Verdana"/>
                <a:cs typeface="Verdana"/>
              </a:rPr>
              <a:t>I</a:t>
            </a:r>
            <a:r>
              <a:rPr sz="1000" b="1" spc="-10" dirty="0" smtClean="0">
                <a:latin typeface="Verdana"/>
                <a:cs typeface="Verdana"/>
              </a:rPr>
              <a:t>nternational</a:t>
            </a:r>
            <a:r>
              <a:rPr sz="1000" b="1" spc="60" dirty="0" smtClean="0">
                <a:latin typeface="Verdana"/>
                <a:cs typeface="Verdana"/>
              </a:rPr>
              <a:t> </a:t>
            </a:r>
            <a:r>
              <a:rPr sz="1000" b="1" spc="-10" dirty="0">
                <a:latin typeface="Verdana"/>
                <a:cs typeface="Verdana"/>
              </a:rPr>
              <a:t>Union </a:t>
            </a:r>
            <a:r>
              <a:rPr sz="1000" b="1" spc="-5" dirty="0">
                <a:latin typeface="Verdana"/>
                <a:cs typeface="Verdana"/>
              </a:rPr>
              <a:t>of </a:t>
            </a:r>
            <a:r>
              <a:rPr sz="1000" b="1" spc="-10" dirty="0" smtClean="0">
                <a:latin typeface="Verdana"/>
                <a:cs typeface="Verdana"/>
              </a:rPr>
              <a:t>Railways</a:t>
            </a:r>
            <a:r>
              <a:rPr lang="en-US" sz="1000" b="1" spc="-10" dirty="0" smtClean="0">
                <a:latin typeface="Verdana"/>
                <a:cs typeface="Verdana"/>
              </a:rPr>
              <a:t> (UIC)</a:t>
            </a:r>
            <a:r>
              <a:rPr sz="1000" b="1" spc="-10" dirty="0" smtClean="0">
                <a:latin typeface="Verdana"/>
                <a:cs typeface="Verdana"/>
              </a:rPr>
              <a:t>, </a:t>
            </a:r>
            <a:r>
              <a:rPr sz="1000" b="1" spc="-5" dirty="0">
                <a:latin typeface="Verdana"/>
                <a:cs typeface="Verdana"/>
              </a:rPr>
              <a:t>The </a:t>
            </a:r>
            <a:r>
              <a:rPr sz="1000" b="1" spc="-10" dirty="0">
                <a:latin typeface="Verdana"/>
                <a:cs typeface="Verdana"/>
              </a:rPr>
              <a:t>Economist: </a:t>
            </a:r>
            <a:r>
              <a:rPr sz="1000" b="1" spc="-5" dirty="0">
                <a:latin typeface="Verdana"/>
                <a:cs typeface="Verdana"/>
              </a:rPr>
              <a:t>Pocket World in </a:t>
            </a:r>
            <a:r>
              <a:rPr sz="1000" b="1" spc="-10" dirty="0">
                <a:latin typeface="Verdana"/>
                <a:cs typeface="Verdana"/>
              </a:rPr>
              <a:t>Figures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958198" y="4921402"/>
            <a:ext cx="1060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96" y="100964"/>
            <a:ext cx="883960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Stages of railway transport reforming in the Russian Federation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2514" y="4924145"/>
            <a:ext cx="50361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Verdana"/>
                <a:cs typeface="Verdana"/>
              </a:rPr>
              <a:t>* </a:t>
            </a:r>
            <a:r>
              <a:rPr lang="en-US" sz="1000" b="1" spc="-10" dirty="0">
                <a:latin typeface="Verdana"/>
                <a:cs typeface="Verdana"/>
              </a:rPr>
              <a:t>P</a:t>
            </a:r>
            <a:r>
              <a:rPr lang="en-US" sz="1000" b="1" spc="-10" dirty="0" smtClean="0">
                <a:latin typeface="Verdana"/>
                <a:cs typeface="Verdana"/>
              </a:rPr>
              <a:t>lanned to acceptance by the Government of the Russian Federation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776" y="4271771"/>
            <a:ext cx="8980932" cy="635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197" y="4299940"/>
            <a:ext cx="8843772" cy="503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3164" y="4293590"/>
            <a:ext cx="8860790" cy="516255"/>
          </a:xfrm>
          <a:custGeom>
            <a:avLst/>
            <a:gdLst/>
            <a:ahLst/>
            <a:cxnLst/>
            <a:rect l="l" t="t" r="r" b="b"/>
            <a:pathLst>
              <a:path w="8860790" h="516254">
                <a:moveTo>
                  <a:pt x="0" y="515924"/>
                </a:moveTo>
                <a:lnTo>
                  <a:pt x="8860282" y="515924"/>
                </a:lnTo>
                <a:lnTo>
                  <a:pt x="8860282" y="0"/>
                </a:lnTo>
                <a:lnTo>
                  <a:pt x="0" y="0"/>
                </a:lnTo>
                <a:lnTo>
                  <a:pt x="0" y="5159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958198" y="4921402"/>
            <a:ext cx="1060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" y="1200150"/>
          <a:ext cx="464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4876800" y="2038350"/>
            <a:ext cx="2057400" cy="1776222"/>
            <a:chOff x="3098043" y="845820"/>
            <a:chExt cx="1547886" cy="177622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098043" y="845820"/>
              <a:ext cx="1547886" cy="177622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3098043" y="845820"/>
              <a:ext cx="1547886" cy="17762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chemeClr val="tx1"/>
                  </a:solidFill>
                </a:rPr>
                <a:t>IV </a:t>
              </a:r>
              <a:r>
                <a:rPr lang="en-US" sz="1500" kern="1200" dirty="0" smtClean="0">
                  <a:solidFill>
                    <a:schemeClr val="tx1"/>
                  </a:solidFill>
                </a:rPr>
                <a:t>stage: creation and development of the competitive market of railway transport services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chemeClr val="tx1"/>
                  </a:solidFill>
                </a:rPr>
                <a:t>(</a:t>
              </a:r>
              <a:r>
                <a:rPr lang="en-US" sz="1500" kern="1200" dirty="0" smtClean="0">
                  <a:solidFill>
                    <a:schemeClr val="tx1"/>
                  </a:solidFill>
                </a:rPr>
                <a:t>2011-2015)</a:t>
              </a:r>
              <a:endParaRPr lang="ru-RU" sz="15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876800" y="1276350"/>
            <a:ext cx="2057400" cy="769620"/>
            <a:chOff x="0" y="35245"/>
            <a:chExt cx="4648200" cy="84582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35245"/>
              <a:ext cx="4648200" cy="8458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0" y="35245"/>
              <a:ext cx="4648200" cy="8458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baseline="0" dirty="0" smtClean="0">
                  <a:solidFill>
                    <a:schemeClr val="tx1"/>
                  </a:solidFill>
                </a:rPr>
                <a:t>Target model</a:t>
              </a:r>
              <a:r>
                <a:rPr lang="en-US" sz="1500" kern="1200" dirty="0" smtClean="0">
                  <a:solidFill>
                    <a:schemeClr val="tx1"/>
                  </a:solidFill>
                </a:rPr>
                <a:t> of freight rail transportation until 2015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010400" y="1276350"/>
            <a:ext cx="2057400" cy="769620"/>
            <a:chOff x="0" y="35245"/>
            <a:chExt cx="4648200" cy="8458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0" y="35245"/>
              <a:ext cx="4648200" cy="8458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0" y="35245"/>
              <a:ext cx="4648200" cy="8458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>
                  <a:solidFill>
                    <a:schemeClr val="tx1"/>
                  </a:solidFill>
                </a:rPr>
                <a:t>Target model of freight rail transportation until 2020*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7010400" y="2038350"/>
            <a:ext cx="2057400" cy="17762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500" dirty="0" smtClean="0"/>
          </a:p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Setup of mechanisms of regulation of railway transport services (2016-2020)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96" y="100964"/>
            <a:ext cx="883960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Results of railway transport structural reform in the Russian Federation by 2016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8238" y="1419580"/>
            <a:ext cx="9004300" cy="3426460"/>
          </a:xfrm>
          <a:custGeom>
            <a:avLst/>
            <a:gdLst/>
            <a:ahLst/>
            <a:cxnLst/>
            <a:rect l="l" t="t" r="r" b="b"/>
            <a:pathLst>
              <a:path w="9004300" h="3426460">
                <a:moveTo>
                  <a:pt x="0" y="3426079"/>
                </a:moveTo>
                <a:lnTo>
                  <a:pt x="9003792" y="3426079"/>
                </a:lnTo>
                <a:lnTo>
                  <a:pt x="9003792" y="0"/>
                </a:lnTo>
                <a:lnTo>
                  <a:pt x="0" y="0"/>
                </a:lnTo>
                <a:lnTo>
                  <a:pt x="0" y="3426079"/>
                </a:lnTo>
                <a:close/>
              </a:path>
            </a:pathLst>
          </a:custGeom>
          <a:ln w="254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5567" y="1664207"/>
            <a:ext cx="6830568" cy="708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55748" y="1815083"/>
            <a:ext cx="330707" cy="321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4257" y="1864867"/>
            <a:ext cx="139636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500" b="1" spc="-5" dirty="0" smtClean="0">
                <a:solidFill>
                  <a:srgbClr val="FFFFFF"/>
                </a:solidFill>
                <a:latin typeface="Verdana"/>
                <a:cs typeface="Verdana"/>
              </a:rPr>
              <a:t>RZD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6965" y="982019"/>
            <a:ext cx="7477759" cy="70929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lang="en-US" sz="1600" b="1" spc="-5" dirty="0" smtClean="0">
                <a:latin typeface="Verdana"/>
                <a:cs typeface="Verdana"/>
              </a:rPr>
              <a:t>STRUCTURE OF RAILWAY TRANSPORT MARKET OF SERVICES</a:t>
            </a:r>
            <a:endParaRPr sz="1600" dirty="0">
              <a:latin typeface="Verdana"/>
              <a:cs typeface="Verdana"/>
            </a:endParaRPr>
          </a:p>
          <a:p>
            <a:pPr marL="27305" algn="ctr">
              <a:lnSpc>
                <a:spcPct val="100000"/>
              </a:lnSpc>
              <a:spcBef>
                <a:spcPts val="810"/>
              </a:spcBef>
            </a:pPr>
            <a:r>
              <a:rPr lang="en-US" sz="1500" b="1" spc="-5" dirty="0" smtClean="0">
                <a:latin typeface="Verdana"/>
                <a:cs typeface="Verdana"/>
              </a:rPr>
              <a:t>Naturally monopolistic segment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11195" y="1741932"/>
            <a:ext cx="5088635" cy="4983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14954" y="1752345"/>
            <a:ext cx="478917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500" spc="-5" dirty="0" smtClean="0">
                <a:solidFill>
                  <a:srgbClr val="C00000"/>
                </a:solidFill>
                <a:latin typeface="Verdana"/>
                <a:cs typeface="Verdana"/>
              </a:rPr>
              <a:t>railway transport infrastructure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500" spc="-5" dirty="0" smtClean="0">
                <a:solidFill>
                  <a:srgbClr val="C00000"/>
                </a:solidFill>
                <a:latin typeface="Verdana"/>
                <a:cs typeface="Verdana"/>
              </a:rPr>
              <a:t>freight railway transportations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10628" y="2386583"/>
            <a:ext cx="1760220" cy="699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483602" y="2477516"/>
            <a:ext cx="1378585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 algn="ctr">
              <a:lnSpc>
                <a:spcPct val="100000"/>
              </a:lnSpc>
              <a:spcBef>
                <a:spcPts val="100"/>
              </a:spcBef>
            </a:pPr>
            <a:r>
              <a:rPr lang="en-US" sz="1400" spc="-5" dirty="0" smtClean="0">
                <a:latin typeface="Verdana"/>
                <a:cs typeface="Verdana"/>
              </a:rPr>
              <a:t>p</a:t>
            </a:r>
            <a:r>
              <a:rPr lang="en-US" sz="1400" spc="-5" dirty="0" smtClean="0">
                <a:latin typeface="Verdana"/>
                <a:cs typeface="Verdana"/>
              </a:rPr>
              <a:t>assenger</a:t>
            </a:r>
          </a:p>
          <a:p>
            <a:pPr marL="192405" marR="5080" indent="-180340" algn="ctr">
              <a:lnSpc>
                <a:spcPct val="100000"/>
              </a:lnSpc>
              <a:spcBef>
                <a:spcPts val="100"/>
              </a:spcBef>
            </a:pPr>
            <a:r>
              <a:rPr lang="en-US" sz="1400" spc="-5" dirty="0" smtClean="0">
                <a:latin typeface="Verdana"/>
                <a:cs typeface="Verdana"/>
              </a:rPr>
              <a:t>transportations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9514" y="3075813"/>
            <a:ext cx="8785225" cy="1697989"/>
          </a:xfrm>
          <a:custGeom>
            <a:avLst/>
            <a:gdLst/>
            <a:ahLst/>
            <a:cxnLst/>
            <a:rect l="l" t="t" r="r" b="b"/>
            <a:pathLst>
              <a:path w="8785225" h="1697989">
                <a:moveTo>
                  <a:pt x="8501951" y="0"/>
                </a:moveTo>
                <a:lnTo>
                  <a:pt x="282981" y="0"/>
                </a:lnTo>
                <a:lnTo>
                  <a:pt x="237080" y="3705"/>
                </a:lnTo>
                <a:lnTo>
                  <a:pt x="193537" y="14431"/>
                </a:lnTo>
                <a:lnTo>
                  <a:pt x="152935" y="31594"/>
                </a:lnTo>
                <a:lnTo>
                  <a:pt x="115856" y="54612"/>
                </a:lnTo>
                <a:lnTo>
                  <a:pt x="82883" y="82899"/>
                </a:lnTo>
                <a:lnTo>
                  <a:pt x="54599" y="115872"/>
                </a:lnTo>
                <a:lnTo>
                  <a:pt x="31585" y="152948"/>
                </a:lnTo>
                <a:lnTo>
                  <a:pt x="14426" y="193543"/>
                </a:lnTo>
                <a:lnTo>
                  <a:pt x="3703" y="237074"/>
                </a:lnTo>
                <a:lnTo>
                  <a:pt x="0" y="282956"/>
                </a:lnTo>
                <a:lnTo>
                  <a:pt x="0" y="1414856"/>
                </a:lnTo>
                <a:lnTo>
                  <a:pt x="3703" y="1460757"/>
                </a:lnTo>
                <a:lnTo>
                  <a:pt x="14426" y="1504300"/>
                </a:lnTo>
                <a:lnTo>
                  <a:pt x="31585" y="1544902"/>
                </a:lnTo>
                <a:lnTo>
                  <a:pt x="54599" y="1581981"/>
                </a:lnTo>
                <a:lnTo>
                  <a:pt x="82883" y="1614954"/>
                </a:lnTo>
                <a:lnTo>
                  <a:pt x="115856" y="1643238"/>
                </a:lnTo>
                <a:lnTo>
                  <a:pt x="152935" y="1666251"/>
                </a:lnTo>
                <a:lnTo>
                  <a:pt x="193537" y="1683411"/>
                </a:lnTo>
                <a:lnTo>
                  <a:pt x="237080" y="1694133"/>
                </a:lnTo>
                <a:lnTo>
                  <a:pt x="282981" y="1697837"/>
                </a:lnTo>
                <a:lnTo>
                  <a:pt x="8501951" y="1697837"/>
                </a:lnTo>
                <a:lnTo>
                  <a:pt x="8547867" y="1694133"/>
                </a:lnTo>
                <a:lnTo>
                  <a:pt x="8591425" y="1683411"/>
                </a:lnTo>
                <a:lnTo>
                  <a:pt x="8632042" y="1666251"/>
                </a:lnTo>
                <a:lnTo>
                  <a:pt x="8669134" y="1643238"/>
                </a:lnTo>
                <a:lnTo>
                  <a:pt x="8702119" y="1614954"/>
                </a:lnTo>
                <a:lnTo>
                  <a:pt x="8730414" y="1581981"/>
                </a:lnTo>
                <a:lnTo>
                  <a:pt x="8753436" y="1544902"/>
                </a:lnTo>
                <a:lnTo>
                  <a:pt x="8770602" y="1504300"/>
                </a:lnTo>
                <a:lnTo>
                  <a:pt x="8781329" y="1460757"/>
                </a:lnTo>
                <a:lnTo>
                  <a:pt x="8785034" y="1414856"/>
                </a:lnTo>
                <a:lnTo>
                  <a:pt x="8784907" y="282956"/>
                </a:lnTo>
                <a:lnTo>
                  <a:pt x="8781236" y="237074"/>
                </a:lnTo>
                <a:lnTo>
                  <a:pt x="8770537" y="193543"/>
                </a:lnTo>
                <a:lnTo>
                  <a:pt x="8753392" y="152948"/>
                </a:lnTo>
                <a:lnTo>
                  <a:pt x="8730386" y="115872"/>
                </a:lnTo>
                <a:lnTo>
                  <a:pt x="8702103" y="82899"/>
                </a:lnTo>
                <a:lnTo>
                  <a:pt x="8669126" y="54612"/>
                </a:lnTo>
                <a:lnTo>
                  <a:pt x="8632038" y="31594"/>
                </a:lnTo>
                <a:lnTo>
                  <a:pt x="8591424" y="14431"/>
                </a:lnTo>
                <a:lnTo>
                  <a:pt x="8547867" y="3705"/>
                </a:lnTo>
                <a:lnTo>
                  <a:pt x="8501951" y="0"/>
                </a:lnTo>
                <a:close/>
              </a:path>
            </a:pathLst>
          </a:custGeom>
          <a:solidFill>
            <a:srgbClr val="ADB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9514" y="3075813"/>
            <a:ext cx="8785225" cy="1697989"/>
          </a:xfrm>
          <a:custGeom>
            <a:avLst/>
            <a:gdLst/>
            <a:ahLst/>
            <a:cxnLst/>
            <a:rect l="l" t="t" r="r" b="b"/>
            <a:pathLst>
              <a:path w="8785225" h="1697989">
                <a:moveTo>
                  <a:pt x="0" y="282956"/>
                </a:moveTo>
                <a:lnTo>
                  <a:pt x="3703" y="237074"/>
                </a:lnTo>
                <a:lnTo>
                  <a:pt x="14426" y="193543"/>
                </a:lnTo>
                <a:lnTo>
                  <a:pt x="31585" y="152948"/>
                </a:lnTo>
                <a:lnTo>
                  <a:pt x="54599" y="115872"/>
                </a:lnTo>
                <a:lnTo>
                  <a:pt x="82883" y="82899"/>
                </a:lnTo>
                <a:lnTo>
                  <a:pt x="115856" y="54612"/>
                </a:lnTo>
                <a:lnTo>
                  <a:pt x="152935" y="31594"/>
                </a:lnTo>
                <a:lnTo>
                  <a:pt x="193537" y="14431"/>
                </a:lnTo>
                <a:lnTo>
                  <a:pt x="237080" y="3705"/>
                </a:lnTo>
                <a:lnTo>
                  <a:pt x="282981" y="0"/>
                </a:lnTo>
                <a:lnTo>
                  <a:pt x="8501951" y="0"/>
                </a:lnTo>
                <a:lnTo>
                  <a:pt x="8547867" y="3705"/>
                </a:lnTo>
                <a:lnTo>
                  <a:pt x="8591424" y="14431"/>
                </a:lnTo>
                <a:lnTo>
                  <a:pt x="8632038" y="31594"/>
                </a:lnTo>
                <a:lnTo>
                  <a:pt x="8669126" y="54612"/>
                </a:lnTo>
                <a:lnTo>
                  <a:pt x="8702103" y="82899"/>
                </a:lnTo>
                <a:lnTo>
                  <a:pt x="8730386" y="115872"/>
                </a:lnTo>
                <a:lnTo>
                  <a:pt x="8753392" y="152948"/>
                </a:lnTo>
                <a:lnTo>
                  <a:pt x="8770537" y="193543"/>
                </a:lnTo>
                <a:lnTo>
                  <a:pt x="8781236" y="237074"/>
                </a:lnTo>
                <a:lnTo>
                  <a:pt x="8784907" y="282956"/>
                </a:lnTo>
                <a:lnTo>
                  <a:pt x="8785034" y="1414856"/>
                </a:lnTo>
                <a:lnTo>
                  <a:pt x="8781329" y="1460757"/>
                </a:lnTo>
                <a:lnTo>
                  <a:pt x="8770602" y="1504300"/>
                </a:lnTo>
                <a:lnTo>
                  <a:pt x="8753436" y="1544902"/>
                </a:lnTo>
                <a:lnTo>
                  <a:pt x="8730414" y="1581981"/>
                </a:lnTo>
                <a:lnTo>
                  <a:pt x="8702119" y="1614954"/>
                </a:lnTo>
                <a:lnTo>
                  <a:pt x="8669134" y="1643238"/>
                </a:lnTo>
                <a:lnTo>
                  <a:pt x="8632042" y="1666251"/>
                </a:lnTo>
                <a:lnTo>
                  <a:pt x="8591425" y="1683411"/>
                </a:lnTo>
                <a:lnTo>
                  <a:pt x="8547867" y="1694133"/>
                </a:lnTo>
                <a:lnTo>
                  <a:pt x="8501951" y="1697837"/>
                </a:lnTo>
                <a:lnTo>
                  <a:pt x="282981" y="1697837"/>
                </a:lnTo>
                <a:lnTo>
                  <a:pt x="237080" y="1694133"/>
                </a:lnTo>
                <a:lnTo>
                  <a:pt x="193537" y="1683411"/>
                </a:lnTo>
                <a:lnTo>
                  <a:pt x="152935" y="1666251"/>
                </a:lnTo>
                <a:lnTo>
                  <a:pt x="115856" y="1643238"/>
                </a:lnTo>
                <a:lnTo>
                  <a:pt x="82883" y="1614954"/>
                </a:lnTo>
                <a:lnTo>
                  <a:pt x="54599" y="1581981"/>
                </a:lnTo>
                <a:lnTo>
                  <a:pt x="31585" y="1544902"/>
                </a:lnTo>
                <a:lnTo>
                  <a:pt x="14426" y="1504300"/>
                </a:lnTo>
                <a:lnTo>
                  <a:pt x="3703" y="1460757"/>
                </a:lnTo>
                <a:lnTo>
                  <a:pt x="0" y="1414856"/>
                </a:lnTo>
                <a:lnTo>
                  <a:pt x="0" y="28295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736" y="3264408"/>
            <a:ext cx="3424428" cy="960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3915" y="3608654"/>
            <a:ext cx="30556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300" spc="-5" dirty="0" smtClean="0">
                <a:latin typeface="Verdana"/>
                <a:cs typeface="Verdana"/>
              </a:rPr>
              <a:t>transport and logistic services</a:t>
            </a:r>
            <a:endParaRPr sz="13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69617" y="2267839"/>
            <a:ext cx="4801235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sz="1050" b="1" spc="-55" dirty="0">
                <a:latin typeface="Verdana"/>
                <a:cs typeface="Verdana"/>
              </a:rPr>
              <a:t>t</a:t>
            </a:r>
            <a:r>
              <a:rPr lang="en-US" sz="1050" b="1" spc="-55" dirty="0" smtClean="0">
                <a:latin typeface="Verdana"/>
                <a:cs typeface="Verdana"/>
              </a:rPr>
              <a:t>ight</a:t>
            </a:r>
            <a:r>
              <a:rPr sz="1050" b="1" spc="-55" dirty="0" smtClean="0">
                <a:latin typeface="Verdana"/>
                <a:cs typeface="Verdana"/>
              </a:rPr>
              <a:t> </a:t>
            </a:r>
            <a:r>
              <a:rPr lang="en-US" sz="1050" b="1" dirty="0" smtClean="0">
                <a:latin typeface="Verdana"/>
                <a:cs typeface="Verdana"/>
              </a:rPr>
              <a:t>legal</a:t>
            </a:r>
            <a:r>
              <a:rPr sz="1050" b="1" dirty="0" smtClean="0">
                <a:latin typeface="Verdana"/>
                <a:cs typeface="Verdana"/>
              </a:rPr>
              <a:t> </a:t>
            </a:r>
            <a:r>
              <a:rPr lang="en-US" sz="1050" b="1" dirty="0" smtClean="0">
                <a:latin typeface="Verdana"/>
                <a:cs typeface="Verdana"/>
              </a:rPr>
              <a:t>regulation of activity</a:t>
            </a:r>
            <a:r>
              <a:rPr sz="1050" b="1" spc="-5" dirty="0" smtClean="0">
                <a:latin typeface="Verdana"/>
                <a:cs typeface="Verdana"/>
              </a:rPr>
              <a:t>, </a:t>
            </a:r>
            <a:r>
              <a:rPr lang="en-US" sz="1050" b="1" spc="-5" dirty="0" smtClean="0">
                <a:latin typeface="Verdana"/>
                <a:cs typeface="Verdana"/>
              </a:rPr>
              <a:t>including tariff policy</a:t>
            </a:r>
            <a:endParaRPr sz="1050" dirty="0" smtClean="0">
              <a:latin typeface="Verdana"/>
              <a:cs typeface="Verdana"/>
            </a:endParaRPr>
          </a:p>
          <a:p>
            <a:pPr marR="115570" algn="ctr">
              <a:lnSpc>
                <a:spcPct val="100000"/>
              </a:lnSpc>
              <a:spcBef>
                <a:spcPts val="975"/>
              </a:spcBef>
            </a:pPr>
            <a:r>
              <a:rPr lang="en-US" sz="1500" b="1" spc="-5" dirty="0" smtClean="0">
                <a:latin typeface="Verdana"/>
                <a:cs typeface="Verdana"/>
              </a:rPr>
              <a:t>Competitive segment</a:t>
            </a:r>
            <a:endParaRPr sz="1500" dirty="0" smtClean="0">
              <a:latin typeface="Verdana"/>
              <a:cs typeface="Verdana"/>
            </a:endParaRPr>
          </a:p>
          <a:p>
            <a:pPr marL="1267460">
              <a:lnSpc>
                <a:spcPct val="100000"/>
              </a:lnSpc>
              <a:spcBef>
                <a:spcPts val="1090"/>
              </a:spcBef>
            </a:pPr>
            <a:r>
              <a:rPr lang="en-US" sz="1050" b="1" spc="-5" dirty="0" smtClean="0">
                <a:latin typeface="Verdana"/>
                <a:cs typeface="Verdana"/>
              </a:rPr>
              <a:t>market regulation</a:t>
            </a:r>
            <a:endParaRPr sz="105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85184" y="4235602"/>
            <a:ext cx="113919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400" spc="-5" dirty="0" smtClean="0">
                <a:latin typeface="Verdana"/>
                <a:cs typeface="Verdana"/>
              </a:rPr>
              <a:t>social services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954" y="4116730"/>
            <a:ext cx="25400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 algn="ctr">
              <a:lnSpc>
                <a:spcPct val="100000"/>
              </a:lnSpc>
              <a:spcBef>
                <a:spcPts val="100"/>
              </a:spcBef>
            </a:pPr>
            <a:r>
              <a:rPr lang="en-US" sz="1400" dirty="0" smtClean="0">
                <a:latin typeface="Verdana"/>
                <a:cs typeface="Verdana"/>
              </a:rPr>
              <a:t>repair and maintenance services of locomotives and wagons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3600" y="4248150"/>
            <a:ext cx="275971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1400" spc="-5" dirty="0" smtClean="0">
                <a:latin typeface="Verdana"/>
                <a:cs typeface="Verdana"/>
              </a:rPr>
              <a:t>industrial production of goods for railway transport needs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93008" y="3268979"/>
            <a:ext cx="5463540" cy="955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72509" y="3344671"/>
            <a:ext cx="4310380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2210" marR="5080" indent="-1160145">
              <a:lnSpc>
                <a:spcPct val="100000"/>
              </a:lnSpc>
              <a:spcBef>
                <a:spcPts val="95"/>
              </a:spcBef>
            </a:pPr>
            <a:r>
              <a:rPr lang="en-US" sz="1300" spc="-10" dirty="0" smtClean="0">
                <a:latin typeface="Verdana"/>
                <a:cs typeface="Verdana"/>
              </a:rPr>
              <a:t>granting freight wagons under transportation </a:t>
            </a:r>
            <a:r>
              <a:rPr sz="1300" spc="-10" dirty="0" smtClean="0">
                <a:latin typeface="Verdana"/>
                <a:cs typeface="Verdana"/>
              </a:rPr>
              <a:t>(</a:t>
            </a:r>
            <a:r>
              <a:rPr lang="en-US" sz="1300" spc="-10" dirty="0" smtClean="0">
                <a:latin typeface="Verdana"/>
                <a:cs typeface="Verdana"/>
              </a:rPr>
              <a:t>operator sector</a:t>
            </a:r>
            <a:r>
              <a:rPr sz="1300" spc="-5" dirty="0" smtClean="0">
                <a:latin typeface="Verdana"/>
                <a:cs typeface="Verdana"/>
              </a:rPr>
              <a:t>)</a:t>
            </a:r>
            <a:endParaRPr sz="1300" dirty="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36898" y="3795877"/>
            <a:ext cx="2263140" cy="253365"/>
          </a:xfrm>
          <a:custGeom>
            <a:avLst/>
            <a:gdLst/>
            <a:ahLst/>
            <a:cxnLst/>
            <a:rect l="l" t="t" r="r" b="b"/>
            <a:pathLst>
              <a:path w="2263140" h="253364">
                <a:moveTo>
                  <a:pt x="0" y="253060"/>
                </a:moveTo>
                <a:lnTo>
                  <a:pt x="2262886" y="253060"/>
                </a:lnTo>
                <a:lnTo>
                  <a:pt x="2262886" y="0"/>
                </a:lnTo>
                <a:lnTo>
                  <a:pt x="0" y="0"/>
                </a:lnTo>
                <a:lnTo>
                  <a:pt x="0" y="253060"/>
                </a:lnTo>
                <a:close/>
              </a:path>
            </a:pathLst>
          </a:custGeom>
          <a:solidFill>
            <a:srgbClr val="585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95800" y="3790950"/>
            <a:ext cx="271272" cy="2621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636898" y="3795877"/>
            <a:ext cx="2263140" cy="219932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275"/>
              </a:spcBef>
            </a:pPr>
            <a:r>
              <a:rPr lang="en-US" sz="1200" spc="-5" dirty="0" smtClean="0">
                <a:solidFill>
                  <a:srgbClr val="FFFFFF"/>
                </a:solidFill>
                <a:latin typeface="Verdana"/>
                <a:cs typeface="Verdana"/>
              </a:rPr>
              <a:t>RZD Holding</a:t>
            </a:r>
            <a:r>
              <a:rPr sz="1200" dirty="0" smtClean="0">
                <a:solidFill>
                  <a:srgbClr val="FFFFFF"/>
                </a:solidFill>
                <a:latin typeface="Verdana"/>
                <a:cs typeface="Verdana"/>
              </a:rPr>
              <a:t>~</a:t>
            </a:r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 20%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72683" y="3795877"/>
            <a:ext cx="2847340" cy="253365"/>
          </a:xfrm>
          <a:custGeom>
            <a:avLst/>
            <a:gdLst/>
            <a:ahLst/>
            <a:cxnLst/>
            <a:rect l="l" t="t" r="r" b="b"/>
            <a:pathLst>
              <a:path w="2847340" h="253364">
                <a:moveTo>
                  <a:pt x="0" y="253060"/>
                </a:moveTo>
                <a:lnTo>
                  <a:pt x="2846832" y="253060"/>
                </a:lnTo>
                <a:lnTo>
                  <a:pt x="2846832" y="0"/>
                </a:lnTo>
                <a:lnTo>
                  <a:pt x="0" y="0"/>
                </a:lnTo>
                <a:lnTo>
                  <a:pt x="0" y="253060"/>
                </a:lnTo>
                <a:close/>
              </a:path>
            </a:pathLst>
          </a:custGeom>
          <a:solidFill>
            <a:srgbClr val="585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61019" y="3779520"/>
            <a:ext cx="271272" cy="2621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75547" y="3779520"/>
            <a:ext cx="269748" cy="2621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972683" y="3795877"/>
            <a:ext cx="2847340" cy="219932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45415" algn="ctr">
              <a:lnSpc>
                <a:spcPct val="100000"/>
              </a:lnSpc>
              <a:spcBef>
                <a:spcPts val="275"/>
              </a:spcBef>
            </a:pPr>
            <a:r>
              <a:rPr lang="en-US" sz="1200" dirty="0" smtClean="0">
                <a:solidFill>
                  <a:srgbClr val="FFFFFF"/>
                </a:solidFill>
                <a:latin typeface="Verdana"/>
                <a:cs typeface="Verdana"/>
              </a:rPr>
              <a:t>Independent operators</a:t>
            </a:r>
            <a:r>
              <a:rPr sz="1200" dirty="0" smtClean="0">
                <a:solidFill>
                  <a:srgbClr val="FFFFFF"/>
                </a:solidFill>
                <a:latin typeface="Verdana"/>
                <a:cs typeface="Verdana"/>
              </a:rPr>
              <a:t>~</a:t>
            </a:r>
            <a:r>
              <a:rPr sz="1200" spc="-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80%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41901" y="4238040"/>
            <a:ext cx="131508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400" spc="-5" dirty="0" smtClean="0">
                <a:latin typeface="Verdana"/>
                <a:cs typeface="Verdana"/>
              </a:rPr>
              <a:t>science and researches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64283" y="2309367"/>
            <a:ext cx="142875" cy="728345"/>
          </a:xfrm>
          <a:custGeom>
            <a:avLst/>
            <a:gdLst/>
            <a:ahLst/>
            <a:cxnLst/>
            <a:rect l="l" t="t" r="r" b="b"/>
            <a:pathLst>
              <a:path w="142875" h="728344">
                <a:moveTo>
                  <a:pt x="0" y="585215"/>
                </a:moveTo>
                <a:lnTo>
                  <a:pt x="71374" y="728090"/>
                </a:lnTo>
                <a:lnTo>
                  <a:pt x="114274" y="642365"/>
                </a:lnTo>
                <a:lnTo>
                  <a:pt x="57150" y="642365"/>
                </a:lnTo>
                <a:lnTo>
                  <a:pt x="57048" y="630895"/>
                </a:lnTo>
                <a:lnTo>
                  <a:pt x="0" y="585215"/>
                </a:lnTo>
                <a:close/>
              </a:path>
              <a:path w="142875" h="728344">
                <a:moveTo>
                  <a:pt x="57150" y="630976"/>
                </a:moveTo>
                <a:lnTo>
                  <a:pt x="57150" y="642365"/>
                </a:lnTo>
                <a:lnTo>
                  <a:pt x="71374" y="642365"/>
                </a:lnTo>
                <a:lnTo>
                  <a:pt x="57150" y="630976"/>
                </a:lnTo>
                <a:close/>
              </a:path>
              <a:path w="142875" h="728344">
                <a:moveTo>
                  <a:pt x="71374" y="85725"/>
                </a:moveTo>
                <a:lnTo>
                  <a:pt x="57150" y="97114"/>
                </a:lnTo>
                <a:lnTo>
                  <a:pt x="57150" y="630976"/>
                </a:lnTo>
                <a:lnTo>
                  <a:pt x="71374" y="642365"/>
                </a:lnTo>
                <a:lnTo>
                  <a:pt x="85623" y="630976"/>
                </a:lnTo>
                <a:lnTo>
                  <a:pt x="85623" y="97114"/>
                </a:lnTo>
                <a:lnTo>
                  <a:pt x="71374" y="85725"/>
                </a:lnTo>
                <a:close/>
              </a:path>
              <a:path w="142875" h="728344">
                <a:moveTo>
                  <a:pt x="85725" y="630895"/>
                </a:moveTo>
                <a:lnTo>
                  <a:pt x="71374" y="642365"/>
                </a:lnTo>
                <a:lnTo>
                  <a:pt x="85725" y="642365"/>
                </a:lnTo>
                <a:lnTo>
                  <a:pt x="85725" y="630895"/>
                </a:lnTo>
                <a:close/>
              </a:path>
              <a:path w="142875" h="728344">
                <a:moveTo>
                  <a:pt x="142875" y="585215"/>
                </a:moveTo>
                <a:lnTo>
                  <a:pt x="85725" y="630895"/>
                </a:lnTo>
                <a:lnTo>
                  <a:pt x="85725" y="642365"/>
                </a:lnTo>
                <a:lnTo>
                  <a:pt x="114274" y="642365"/>
                </a:lnTo>
                <a:lnTo>
                  <a:pt x="142875" y="585215"/>
                </a:lnTo>
                <a:close/>
              </a:path>
              <a:path w="142875" h="728344">
                <a:moveTo>
                  <a:pt x="71374" y="0"/>
                </a:moveTo>
                <a:lnTo>
                  <a:pt x="0" y="142875"/>
                </a:lnTo>
                <a:lnTo>
                  <a:pt x="57048" y="97195"/>
                </a:lnTo>
                <a:lnTo>
                  <a:pt x="57150" y="85725"/>
                </a:lnTo>
                <a:lnTo>
                  <a:pt x="114274" y="85725"/>
                </a:lnTo>
                <a:lnTo>
                  <a:pt x="71374" y="0"/>
                </a:lnTo>
                <a:close/>
              </a:path>
              <a:path w="142875" h="728344">
                <a:moveTo>
                  <a:pt x="114274" y="85725"/>
                </a:moveTo>
                <a:lnTo>
                  <a:pt x="85725" y="85725"/>
                </a:lnTo>
                <a:lnTo>
                  <a:pt x="85725" y="97195"/>
                </a:lnTo>
                <a:lnTo>
                  <a:pt x="142875" y="142875"/>
                </a:lnTo>
                <a:lnTo>
                  <a:pt x="114274" y="85725"/>
                </a:lnTo>
                <a:close/>
              </a:path>
              <a:path w="142875" h="728344">
                <a:moveTo>
                  <a:pt x="85725" y="85725"/>
                </a:moveTo>
                <a:lnTo>
                  <a:pt x="71374" y="85725"/>
                </a:lnTo>
                <a:lnTo>
                  <a:pt x="85725" y="97195"/>
                </a:lnTo>
                <a:lnTo>
                  <a:pt x="85725" y="85725"/>
                </a:lnTo>
                <a:close/>
              </a:path>
              <a:path w="142875" h="728344">
                <a:moveTo>
                  <a:pt x="71374" y="85725"/>
                </a:moveTo>
                <a:lnTo>
                  <a:pt x="57150" y="85725"/>
                </a:lnTo>
                <a:lnTo>
                  <a:pt x="57150" y="97114"/>
                </a:lnTo>
                <a:lnTo>
                  <a:pt x="71374" y="85725"/>
                </a:lnTo>
                <a:close/>
              </a:path>
            </a:pathLst>
          </a:custGeom>
          <a:solidFill>
            <a:srgbClr val="205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64831" y="2316607"/>
            <a:ext cx="142875" cy="728345"/>
          </a:xfrm>
          <a:custGeom>
            <a:avLst/>
            <a:gdLst/>
            <a:ahLst/>
            <a:cxnLst/>
            <a:rect l="l" t="t" r="r" b="b"/>
            <a:pathLst>
              <a:path w="142875" h="728344">
                <a:moveTo>
                  <a:pt x="0" y="585216"/>
                </a:moveTo>
                <a:lnTo>
                  <a:pt x="71500" y="728091"/>
                </a:lnTo>
                <a:lnTo>
                  <a:pt x="114325" y="642366"/>
                </a:lnTo>
                <a:lnTo>
                  <a:pt x="57150" y="642366"/>
                </a:lnTo>
                <a:lnTo>
                  <a:pt x="57150" y="630895"/>
                </a:lnTo>
                <a:lnTo>
                  <a:pt x="0" y="585216"/>
                </a:lnTo>
                <a:close/>
              </a:path>
              <a:path w="142875" h="728344">
                <a:moveTo>
                  <a:pt x="57150" y="630895"/>
                </a:moveTo>
                <a:lnTo>
                  <a:pt x="57150" y="642366"/>
                </a:lnTo>
                <a:lnTo>
                  <a:pt x="71500" y="642366"/>
                </a:lnTo>
                <a:lnTo>
                  <a:pt x="57150" y="630895"/>
                </a:lnTo>
                <a:close/>
              </a:path>
              <a:path w="142875" h="728344">
                <a:moveTo>
                  <a:pt x="71500" y="85725"/>
                </a:moveTo>
                <a:lnTo>
                  <a:pt x="57251" y="97114"/>
                </a:lnTo>
                <a:lnTo>
                  <a:pt x="57251" y="630976"/>
                </a:lnTo>
                <a:lnTo>
                  <a:pt x="71500" y="642366"/>
                </a:lnTo>
                <a:lnTo>
                  <a:pt x="85725" y="630976"/>
                </a:lnTo>
                <a:lnTo>
                  <a:pt x="85725" y="97114"/>
                </a:lnTo>
                <a:lnTo>
                  <a:pt x="71500" y="85725"/>
                </a:lnTo>
                <a:close/>
              </a:path>
              <a:path w="142875" h="728344">
                <a:moveTo>
                  <a:pt x="85725" y="630976"/>
                </a:moveTo>
                <a:lnTo>
                  <a:pt x="71500" y="642366"/>
                </a:lnTo>
                <a:lnTo>
                  <a:pt x="85725" y="642366"/>
                </a:lnTo>
                <a:lnTo>
                  <a:pt x="85725" y="630976"/>
                </a:lnTo>
                <a:close/>
              </a:path>
              <a:path w="142875" h="728344">
                <a:moveTo>
                  <a:pt x="142875" y="585216"/>
                </a:moveTo>
                <a:lnTo>
                  <a:pt x="85826" y="630895"/>
                </a:lnTo>
                <a:lnTo>
                  <a:pt x="85725" y="642366"/>
                </a:lnTo>
                <a:lnTo>
                  <a:pt x="114325" y="642366"/>
                </a:lnTo>
                <a:lnTo>
                  <a:pt x="142875" y="585216"/>
                </a:lnTo>
                <a:close/>
              </a:path>
              <a:path w="142875" h="728344">
                <a:moveTo>
                  <a:pt x="71500" y="0"/>
                </a:moveTo>
                <a:lnTo>
                  <a:pt x="0" y="142875"/>
                </a:lnTo>
                <a:lnTo>
                  <a:pt x="57150" y="97195"/>
                </a:lnTo>
                <a:lnTo>
                  <a:pt x="57150" y="85725"/>
                </a:lnTo>
                <a:lnTo>
                  <a:pt x="114325" y="85725"/>
                </a:lnTo>
                <a:lnTo>
                  <a:pt x="71500" y="0"/>
                </a:lnTo>
                <a:close/>
              </a:path>
              <a:path w="142875" h="728344">
                <a:moveTo>
                  <a:pt x="114325" y="85725"/>
                </a:moveTo>
                <a:lnTo>
                  <a:pt x="85725" y="85725"/>
                </a:lnTo>
                <a:lnTo>
                  <a:pt x="85826" y="97195"/>
                </a:lnTo>
                <a:lnTo>
                  <a:pt x="142875" y="142875"/>
                </a:lnTo>
                <a:lnTo>
                  <a:pt x="114325" y="85725"/>
                </a:lnTo>
                <a:close/>
              </a:path>
              <a:path w="142875" h="728344">
                <a:moveTo>
                  <a:pt x="71500" y="85725"/>
                </a:moveTo>
                <a:lnTo>
                  <a:pt x="57150" y="85725"/>
                </a:lnTo>
                <a:lnTo>
                  <a:pt x="57150" y="97195"/>
                </a:lnTo>
                <a:lnTo>
                  <a:pt x="71500" y="85725"/>
                </a:lnTo>
                <a:close/>
              </a:path>
              <a:path w="142875" h="728344">
                <a:moveTo>
                  <a:pt x="85725" y="85725"/>
                </a:moveTo>
                <a:lnTo>
                  <a:pt x="71500" y="85725"/>
                </a:lnTo>
                <a:lnTo>
                  <a:pt x="85725" y="97114"/>
                </a:lnTo>
                <a:lnTo>
                  <a:pt x="85725" y="85725"/>
                </a:lnTo>
                <a:close/>
              </a:path>
            </a:pathLst>
          </a:custGeom>
          <a:solidFill>
            <a:srgbClr val="205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06029" y="1964944"/>
            <a:ext cx="132715" cy="462915"/>
          </a:xfrm>
          <a:custGeom>
            <a:avLst/>
            <a:gdLst/>
            <a:ahLst/>
            <a:cxnLst/>
            <a:rect l="l" t="t" r="r" b="b"/>
            <a:pathLst>
              <a:path w="132715" h="462914">
                <a:moveTo>
                  <a:pt x="16001" y="332486"/>
                </a:moveTo>
                <a:lnTo>
                  <a:pt x="2286" y="340360"/>
                </a:lnTo>
                <a:lnTo>
                  <a:pt x="0" y="349123"/>
                </a:lnTo>
                <a:lnTo>
                  <a:pt x="4064" y="355981"/>
                </a:lnTo>
                <a:lnTo>
                  <a:pt x="66421" y="462914"/>
                </a:lnTo>
                <a:lnTo>
                  <a:pt x="83010" y="434467"/>
                </a:lnTo>
                <a:lnTo>
                  <a:pt x="52070" y="434467"/>
                </a:lnTo>
                <a:lnTo>
                  <a:pt x="52070" y="381664"/>
                </a:lnTo>
                <a:lnTo>
                  <a:pt x="28701" y="341630"/>
                </a:lnTo>
                <a:lnTo>
                  <a:pt x="24765" y="334772"/>
                </a:lnTo>
                <a:lnTo>
                  <a:pt x="16001" y="332486"/>
                </a:lnTo>
                <a:close/>
              </a:path>
              <a:path w="132715" h="462914">
                <a:moveTo>
                  <a:pt x="52070" y="381664"/>
                </a:moveTo>
                <a:lnTo>
                  <a:pt x="52070" y="434467"/>
                </a:lnTo>
                <a:lnTo>
                  <a:pt x="80645" y="434467"/>
                </a:lnTo>
                <a:lnTo>
                  <a:pt x="80645" y="427355"/>
                </a:lnTo>
                <a:lnTo>
                  <a:pt x="53975" y="427355"/>
                </a:lnTo>
                <a:lnTo>
                  <a:pt x="66357" y="406141"/>
                </a:lnTo>
                <a:lnTo>
                  <a:pt x="52070" y="381664"/>
                </a:lnTo>
                <a:close/>
              </a:path>
              <a:path w="132715" h="462914">
                <a:moveTo>
                  <a:pt x="116713" y="332486"/>
                </a:moveTo>
                <a:lnTo>
                  <a:pt x="107950" y="334772"/>
                </a:lnTo>
                <a:lnTo>
                  <a:pt x="104013" y="341630"/>
                </a:lnTo>
                <a:lnTo>
                  <a:pt x="80645" y="381664"/>
                </a:lnTo>
                <a:lnTo>
                  <a:pt x="80645" y="434467"/>
                </a:lnTo>
                <a:lnTo>
                  <a:pt x="83010" y="434467"/>
                </a:lnTo>
                <a:lnTo>
                  <a:pt x="128777" y="355981"/>
                </a:lnTo>
                <a:lnTo>
                  <a:pt x="132715" y="349123"/>
                </a:lnTo>
                <a:lnTo>
                  <a:pt x="130428" y="340360"/>
                </a:lnTo>
                <a:lnTo>
                  <a:pt x="116713" y="332486"/>
                </a:lnTo>
                <a:close/>
              </a:path>
              <a:path w="132715" h="462914">
                <a:moveTo>
                  <a:pt x="66357" y="406141"/>
                </a:moveTo>
                <a:lnTo>
                  <a:pt x="53975" y="427355"/>
                </a:lnTo>
                <a:lnTo>
                  <a:pt x="78740" y="427355"/>
                </a:lnTo>
                <a:lnTo>
                  <a:pt x="66357" y="406141"/>
                </a:lnTo>
                <a:close/>
              </a:path>
              <a:path w="132715" h="462914">
                <a:moveTo>
                  <a:pt x="80645" y="381664"/>
                </a:moveTo>
                <a:lnTo>
                  <a:pt x="66357" y="406141"/>
                </a:lnTo>
                <a:lnTo>
                  <a:pt x="78740" y="427355"/>
                </a:lnTo>
                <a:lnTo>
                  <a:pt x="80645" y="427355"/>
                </a:lnTo>
                <a:lnTo>
                  <a:pt x="80645" y="381664"/>
                </a:lnTo>
                <a:close/>
              </a:path>
              <a:path w="132715" h="462914">
                <a:moveTo>
                  <a:pt x="80645" y="0"/>
                </a:moveTo>
                <a:lnTo>
                  <a:pt x="52070" y="0"/>
                </a:lnTo>
                <a:lnTo>
                  <a:pt x="52070" y="381664"/>
                </a:lnTo>
                <a:lnTo>
                  <a:pt x="66357" y="406141"/>
                </a:lnTo>
                <a:lnTo>
                  <a:pt x="80645" y="381664"/>
                </a:lnTo>
                <a:lnTo>
                  <a:pt x="80645" y="0"/>
                </a:lnTo>
                <a:close/>
              </a:path>
            </a:pathLst>
          </a:custGeom>
          <a:solidFill>
            <a:srgbClr val="205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884286" y="1910969"/>
            <a:ext cx="288290" cy="132715"/>
          </a:xfrm>
          <a:custGeom>
            <a:avLst/>
            <a:gdLst/>
            <a:ahLst/>
            <a:cxnLst/>
            <a:rect l="l" t="t" r="r" b="b"/>
            <a:pathLst>
              <a:path w="288290" h="132714">
                <a:moveTo>
                  <a:pt x="113792" y="0"/>
                </a:moveTo>
                <a:lnTo>
                  <a:pt x="0" y="66167"/>
                </a:lnTo>
                <a:lnTo>
                  <a:pt x="106807" y="128650"/>
                </a:lnTo>
                <a:lnTo>
                  <a:pt x="113665" y="132587"/>
                </a:lnTo>
                <a:lnTo>
                  <a:pt x="122428" y="130301"/>
                </a:lnTo>
                <a:lnTo>
                  <a:pt x="126365" y="123443"/>
                </a:lnTo>
                <a:lnTo>
                  <a:pt x="130429" y="116712"/>
                </a:lnTo>
                <a:lnTo>
                  <a:pt x="128016" y="107950"/>
                </a:lnTo>
                <a:lnTo>
                  <a:pt x="121285" y="103886"/>
                </a:lnTo>
                <a:lnTo>
                  <a:pt x="81339" y="80569"/>
                </a:lnTo>
                <a:lnTo>
                  <a:pt x="28321" y="80518"/>
                </a:lnTo>
                <a:lnTo>
                  <a:pt x="28321" y="51943"/>
                </a:lnTo>
                <a:lnTo>
                  <a:pt x="81250" y="51943"/>
                </a:lnTo>
                <a:lnTo>
                  <a:pt x="128143" y="24637"/>
                </a:lnTo>
                <a:lnTo>
                  <a:pt x="130429" y="15875"/>
                </a:lnTo>
                <a:lnTo>
                  <a:pt x="126492" y="9143"/>
                </a:lnTo>
                <a:lnTo>
                  <a:pt x="122555" y="2286"/>
                </a:lnTo>
                <a:lnTo>
                  <a:pt x="113792" y="0"/>
                </a:lnTo>
                <a:close/>
              </a:path>
              <a:path w="288290" h="132714">
                <a:moveTo>
                  <a:pt x="81162" y="51994"/>
                </a:moveTo>
                <a:lnTo>
                  <a:pt x="56773" y="66230"/>
                </a:lnTo>
                <a:lnTo>
                  <a:pt x="81339" y="80569"/>
                </a:lnTo>
                <a:lnTo>
                  <a:pt x="288036" y="80772"/>
                </a:lnTo>
                <a:lnTo>
                  <a:pt x="288163" y="52197"/>
                </a:lnTo>
                <a:lnTo>
                  <a:pt x="81162" y="51994"/>
                </a:lnTo>
                <a:close/>
              </a:path>
              <a:path w="288290" h="132714">
                <a:moveTo>
                  <a:pt x="28321" y="51943"/>
                </a:moveTo>
                <a:lnTo>
                  <a:pt x="28321" y="80518"/>
                </a:lnTo>
                <a:lnTo>
                  <a:pt x="81339" y="80569"/>
                </a:lnTo>
                <a:lnTo>
                  <a:pt x="77987" y="78612"/>
                </a:lnTo>
                <a:lnTo>
                  <a:pt x="35560" y="78612"/>
                </a:lnTo>
                <a:lnTo>
                  <a:pt x="35560" y="53848"/>
                </a:lnTo>
                <a:lnTo>
                  <a:pt x="77987" y="53848"/>
                </a:lnTo>
                <a:lnTo>
                  <a:pt x="81162" y="51994"/>
                </a:lnTo>
                <a:lnTo>
                  <a:pt x="28321" y="51943"/>
                </a:lnTo>
                <a:close/>
              </a:path>
              <a:path w="288290" h="132714">
                <a:moveTo>
                  <a:pt x="35560" y="53848"/>
                </a:moveTo>
                <a:lnTo>
                  <a:pt x="35560" y="78612"/>
                </a:lnTo>
                <a:lnTo>
                  <a:pt x="56773" y="66230"/>
                </a:lnTo>
                <a:lnTo>
                  <a:pt x="35560" y="53848"/>
                </a:lnTo>
                <a:close/>
              </a:path>
              <a:path w="288290" h="132714">
                <a:moveTo>
                  <a:pt x="56773" y="66230"/>
                </a:moveTo>
                <a:lnTo>
                  <a:pt x="35560" y="78612"/>
                </a:lnTo>
                <a:lnTo>
                  <a:pt x="77987" y="78612"/>
                </a:lnTo>
                <a:lnTo>
                  <a:pt x="56773" y="66230"/>
                </a:lnTo>
                <a:close/>
              </a:path>
              <a:path w="288290" h="132714">
                <a:moveTo>
                  <a:pt x="77987" y="53848"/>
                </a:moveTo>
                <a:lnTo>
                  <a:pt x="35560" y="53848"/>
                </a:lnTo>
                <a:lnTo>
                  <a:pt x="56773" y="66230"/>
                </a:lnTo>
                <a:lnTo>
                  <a:pt x="77987" y="53848"/>
                </a:lnTo>
                <a:close/>
              </a:path>
              <a:path w="288290" h="132714">
                <a:moveTo>
                  <a:pt x="81250" y="51943"/>
                </a:moveTo>
                <a:lnTo>
                  <a:pt x="28321" y="51943"/>
                </a:lnTo>
                <a:lnTo>
                  <a:pt x="81162" y="51994"/>
                </a:lnTo>
                <a:close/>
              </a:path>
            </a:pathLst>
          </a:custGeom>
          <a:solidFill>
            <a:srgbClr val="205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00"/>
                </a:spcBef>
              </a:pPr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3692" y="2965195"/>
            <a:ext cx="460121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000" b="1" spc="-5" dirty="0" smtClean="0">
                <a:solidFill>
                  <a:srgbClr val="FFFFFF"/>
                </a:solidFill>
                <a:latin typeface="Verdana"/>
                <a:cs typeface="Verdana"/>
              </a:rPr>
              <a:t>Thank you for your attention!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330</Words>
  <Application>Microsoft Office PowerPoint</Application>
  <PresentationFormat>Экран (16:9)</PresentationFormat>
  <Paragraphs>65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Structural reforming of railway transport in the world in 2012-2016</vt:lpstr>
      <vt:lpstr>Stages of railway transport reforming in the Russian Federation</vt:lpstr>
      <vt:lpstr>Results of railway transport structural reform in the Russian Federation by 2016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нового евразийского транспортного коридора до Братиславы и Вены</dc:title>
  <dc:creator>Безызвестных Александр Васильевич</dc:creator>
  <cp:lastModifiedBy>Аллахвердян Константин Сергеевич</cp:lastModifiedBy>
  <cp:revision>18</cp:revision>
  <dcterms:created xsi:type="dcterms:W3CDTF">2017-11-17T09:40:03Z</dcterms:created>
  <dcterms:modified xsi:type="dcterms:W3CDTF">2017-11-21T10:49:27Z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2017-11-17T00:00:00Z</vt:filetime>
  </property>
</Properties>
</file>