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6" r:id="rId3"/>
    <p:sldId id="258" r:id="rId4"/>
    <p:sldId id="270" r:id="rId5"/>
    <p:sldId id="271" r:id="rId6"/>
    <p:sldId id="269" r:id="rId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A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1" autoAdjust="0"/>
    <p:restoredTop sz="94816" autoAdjust="0"/>
  </p:normalViewPr>
  <p:slideViewPr>
    <p:cSldViewPr snapToGrid="0">
      <p:cViewPr>
        <p:scale>
          <a:sx n="75" d="100"/>
          <a:sy n="75" d="100"/>
        </p:scale>
        <p:origin x="-1042" y="-19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2000" b="0" i="0" u="none" strike="noStrike" kern="1200" spc="0" baseline="0">
                <a:solidFill>
                  <a:schemeClr val="tx1"/>
                </a:solidFill>
                <a:latin typeface="+mn-lt"/>
                <a:ea typeface="+mn-ea"/>
                <a:cs typeface="+mn-cs"/>
              </a:defRPr>
            </a:pPr>
            <a:r>
              <a:rPr lang="en-US" altLang="ja-JP" sz="2000" dirty="0">
                <a:solidFill>
                  <a:schemeClr val="tx1"/>
                </a:solidFill>
              </a:rPr>
              <a:t>Rate</a:t>
            </a:r>
            <a:r>
              <a:rPr lang="en-US" altLang="ja-JP" sz="2000" baseline="0" dirty="0">
                <a:solidFill>
                  <a:schemeClr val="tx1"/>
                </a:solidFill>
              </a:rPr>
              <a:t> of vehicles with </a:t>
            </a:r>
            <a:r>
              <a:rPr lang="en-US" altLang="ja-JP" sz="2000" baseline="0" dirty="0" smtClean="0">
                <a:solidFill>
                  <a:schemeClr val="tx1"/>
                </a:solidFill>
              </a:rPr>
              <a:t>their headlamps </a:t>
            </a:r>
            <a:r>
              <a:rPr lang="en-US" altLang="ja-JP" sz="2000" baseline="0" dirty="0">
                <a:solidFill>
                  <a:schemeClr val="tx1"/>
                </a:solidFill>
              </a:rPr>
              <a:t>ON</a:t>
            </a:r>
            <a:endParaRPr lang="ja-JP" altLang="en-US" sz="2000" dirty="0">
              <a:solidFill>
                <a:schemeClr val="tx1"/>
              </a:solidFill>
            </a:endParaRPr>
          </a:p>
        </c:rich>
      </c:tx>
      <c:layout/>
      <c:overlay val="0"/>
      <c:spPr>
        <a:noFill/>
        <a:ln>
          <a:noFill/>
        </a:ln>
        <a:effectLst/>
      </c:spPr>
    </c:title>
    <c:autoTitleDeleted val="0"/>
    <c:plotArea>
      <c:layout>
        <c:manualLayout>
          <c:layoutTarget val="inner"/>
          <c:xMode val="edge"/>
          <c:yMode val="edge"/>
          <c:x val="0.12242191601049869"/>
          <c:y val="0.16372703412073492"/>
          <c:w val="0.84702252843394576"/>
          <c:h val="0.72761531390854628"/>
        </c:manualLayout>
      </c:layout>
      <c:barChart>
        <c:barDir val="col"/>
        <c:grouping val="clustered"/>
        <c:varyColors val="0"/>
        <c:ser>
          <c:idx val="0"/>
          <c:order val="0"/>
          <c:spPr>
            <a:solidFill>
              <a:schemeClr val="accent1"/>
            </a:solidFill>
            <a:ln>
              <a:noFill/>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lang="ja-JP" sz="1800" b="0"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lang="ja-JP"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Sheet1!$B$5:$B$13</c:f>
              <c:strCache>
                <c:ptCount val="9"/>
                <c:pt idx="0">
                  <c:v>30min before</c:v>
                </c:pt>
                <c:pt idx="1">
                  <c:v>25min before</c:v>
                </c:pt>
                <c:pt idx="2">
                  <c:v>20min before</c:v>
                </c:pt>
                <c:pt idx="3">
                  <c:v>15min before</c:v>
                </c:pt>
                <c:pt idx="4">
                  <c:v>10min before
(830lx)</c:v>
                </c:pt>
                <c:pt idx="5">
                  <c:v>5min before
(551lx)</c:v>
                </c:pt>
                <c:pt idx="6">
                  <c:v>sunset
(368lx)</c:v>
                </c:pt>
                <c:pt idx="7">
                  <c:v>5min after
(197lx)</c:v>
                </c:pt>
                <c:pt idx="8">
                  <c:v>10min after</c:v>
                </c:pt>
              </c:strCache>
            </c:strRef>
          </c:cat>
          <c:val>
            <c:numRef>
              <c:f>Sheet1!$C$5:$C$13</c:f>
              <c:numCache>
                <c:formatCode>0.0%</c:formatCode>
                <c:ptCount val="9"/>
                <c:pt idx="0">
                  <c:v>8.9999999999999993E-3</c:v>
                </c:pt>
                <c:pt idx="1">
                  <c:v>0.01</c:v>
                </c:pt>
                <c:pt idx="2">
                  <c:v>1.9E-2</c:v>
                </c:pt>
                <c:pt idx="3">
                  <c:v>3.3000000000000002E-2</c:v>
                </c:pt>
                <c:pt idx="4">
                  <c:v>5.8000000000000003E-2</c:v>
                </c:pt>
                <c:pt idx="5">
                  <c:v>0.10299999999999999</c:v>
                </c:pt>
                <c:pt idx="6">
                  <c:v>0.22800000000000001</c:v>
                </c:pt>
                <c:pt idx="7">
                  <c:v>0.441</c:v>
                </c:pt>
                <c:pt idx="8">
                  <c:v>0.72699999999999998</c:v>
                </c:pt>
              </c:numCache>
            </c:numRef>
          </c:val>
        </c:ser>
        <c:dLbls>
          <c:showLegendKey val="0"/>
          <c:showVal val="0"/>
          <c:showCatName val="0"/>
          <c:showSerName val="0"/>
          <c:showPercent val="0"/>
          <c:showBubbleSize val="0"/>
        </c:dLbls>
        <c:gapWidth val="120"/>
        <c:overlap val="-20"/>
        <c:axId val="104879616"/>
        <c:axId val="90450176"/>
      </c:barChart>
      <c:catAx>
        <c:axId val="10487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en-US"/>
          </a:p>
        </c:txPr>
        <c:crossAx val="90450176"/>
        <c:crosses val="autoZero"/>
        <c:auto val="1"/>
        <c:lblAlgn val="ctr"/>
        <c:lblOffset val="100"/>
        <c:noMultiLvlLbl val="0"/>
      </c:catAx>
      <c:valAx>
        <c:axId val="904501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en-US"/>
          </a:p>
        </c:txPr>
        <c:crossAx val="104879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14000A7-A633-4424-8BD8-BDB5B4541665}" type="datetimeFigureOut">
              <a:rPr kumimoji="1" lang="ja-JP" altLang="en-US" smtClean="0"/>
              <a:t>2017/10/20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0A97568-0040-480F-8F72-62151F576A36}" type="slidenum">
              <a:rPr kumimoji="1" lang="ja-JP" altLang="en-US" smtClean="0"/>
              <a:t>‹#›</a:t>
            </a:fld>
            <a:endParaRPr kumimoji="1" lang="ja-JP" altLang="en-US"/>
          </a:p>
        </p:txBody>
      </p:sp>
    </p:spTree>
    <p:extLst>
      <p:ext uri="{BB962C8B-B14F-4D97-AF65-F5344CB8AC3E}">
        <p14:creationId xmlns:p14="http://schemas.microsoft.com/office/powerpoint/2010/main" val="44461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97568-0040-480F-8F72-62151F576A36}" type="slidenum">
              <a:rPr kumimoji="1" lang="ja-JP" altLang="en-US" smtClean="0"/>
              <a:t>2</a:t>
            </a:fld>
            <a:endParaRPr kumimoji="1" lang="ja-JP" altLang="en-US"/>
          </a:p>
        </p:txBody>
      </p:sp>
    </p:spTree>
    <p:extLst>
      <p:ext uri="{BB962C8B-B14F-4D97-AF65-F5344CB8AC3E}">
        <p14:creationId xmlns:p14="http://schemas.microsoft.com/office/powerpoint/2010/main" val="4174173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97568-0040-480F-8F72-62151F576A36}" type="slidenum">
              <a:rPr kumimoji="1" lang="ja-JP" altLang="en-US" smtClean="0"/>
              <a:t>3</a:t>
            </a:fld>
            <a:endParaRPr kumimoji="1" lang="ja-JP" altLang="en-US"/>
          </a:p>
        </p:txBody>
      </p:sp>
    </p:spTree>
    <p:extLst>
      <p:ext uri="{BB962C8B-B14F-4D97-AF65-F5344CB8AC3E}">
        <p14:creationId xmlns:p14="http://schemas.microsoft.com/office/powerpoint/2010/main" val="222110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97568-0040-480F-8F72-62151F576A36}" type="slidenum">
              <a:rPr kumimoji="1" lang="ja-JP" altLang="en-US" smtClean="0"/>
              <a:t>4</a:t>
            </a:fld>
            <a:endParaRPr kumimoji="1" lang="ja-JP" altLang="en-US"/>
          </a:p>
        </p:txBody>
      </p:sp>
    </p:spTree>
    <p:extLst>
      <p:ext uri="{BB962C8B-B14F-4D97-AF65-F5344CB8AC3E}">
        <p14:creationId xmlns:p14="http://schemas.microsoft.com/office/powerpoint/2010/main" val="3059009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97568-0040-480F-8F72-62151F576A36}" type="slidenum">
              <a:rPr kumimoji="1" lang="ja-JP" altLang="en-US" smtClean="0"/>
              <a:t>5</a:t>
            </a:fld>
            <a:endParaRPr kumimoji="1" lang="ja-JP" altLang="en-US"/>
          </a:p>
        </p:txBody>
      </p:sp>
    </p:spTree>
    <p:extLst>
      <p:ext uri="{BB962C8B-B14F-4D97-AF65-F5344CB8AC3E}">
        <p14:creationId xmlns:p14="http://schemas.microsoft.com/office/powerpoint/2010/main" val="2401291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97568-0040-480F-8F72-62151F576A36}" type="slidenum">
              <a:rPr kumimoji="1" lang="ja-JP" altLang="en-US" smtClean="0"/>
              <a:t>6</a:t>
            </a:fld>
            <a:endParaRPr kumimoji="1" lang="ja-JP" altLang="en-US"/>
          </a:p>
        </p:txBody>
      </p:sp>
    </p:spTree>
    <p:extLst>
      <p:ext uri="{BB962C8B-B14F-4D97-AF65-F5344CB8AC3E}">
        <p14:creationId xmlns:p14="http://schemas.microsoft.com/office/powerpoint/2010/main" val="2373963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373928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202548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1330264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329789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103374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15499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846805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7746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427899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108295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435E4A-902E-4302-A2E0-FBDF0BC9B3A4}" type="datetimeFigureOut">
              <a:rPr kumimoji="1" lang="ja-JP" altLang="en-US" smtClean="0"/>
              <a:t>2017/10/20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49522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35E4A-902E-4302-A2E0-FBDF0BC9B3A4}" type="datetimeFigureOut">
              <a:rPr kumimoji="1" lang="ja-JP" altLang="en-US" smtClean="0"/>
              <a:t>2017/10/20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1956C-39FA-4B1E-9B6E-DFB5961D9A12}" type="slidenum">
              <a:rPr kumimoji="1" lang="ja-JP" altLang="en-US" smtClean="0"/>
              <a:t>‹#›</a:t>
            </a:fld>
            <a:endParaRPr kumimoji="1" lang="ja-JP" altLang="en-US"/>
          </a:p>
        </p:txBody>
      </p:sp>
    </p:spTree>
    <p:extLst>
      <p:ext uri="{BB962C8B-B14F-4D97-AF65-F5344CB8AC3E}">
        <p14:creationId xmlns:p14="http://schemas.microsoft.com/office/powerpoint/2010/main" val="519202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7715" y="2075538"/>
            <a:ext cx="11727542" cy="1683657"/>
          </a:xfrm>
        </p:spPr>
        <p:txBody>
          <a:bodyPr anchor="t">
            <a:normAutofit fontScale="90000"/>
          </a:bodyPr>
          <a:lstStyle/>
          <a:p>
            <a:r>
              <a:rPr kumimoji="1" lang="en-US" altLang="ja-JP" dirty="0" smtClean="0">
                <a:latin typeface="Arial" panose="020B0604020202020204" pitchFamily="34" charset="0"/>
                <a:ea typeface="ＭＳ ゴシック" panose="020B0609070205080204" pitchFamily="49" charset="-128"/>
                <a:cs typeface="Arial" panose="020B0604020202020204" pitchFamily="34" charset="0"/>
              </a:rPr>
              <a:t>Interpretation </a:t>
            </a:r>
            <a:r>
              <a:rPr lang="en-US" altLang="ja-JP" dirty="0" smtClean="0">
                <a:latin typeface="Arial" panose="020B0604020202020204" pitchFamily="34" charset="0"/>
                <a:ea typeface="ＭＳ ゴシック" panose="020B0609070205080204" pitchFamily="49" charset="-128"/>
                <a:cs typeface="Arial" panose="020B0604020202020204" pitchFamily="34" charset="0"/>
              </a:rPr>
              <a:t>of 06 </a:t>
            </a:r>
            <a:r>
              <a:rPr lang="en-US" altLang="ja-JP" dirty="0">
                <a:latin typeface="Arial" panose="020B0604020202020204" pitchFamily="34" charset="0"/>
                <a:ea typeface="ＭＳ ゴシック" panose="020B0609070205080204" pitchFamily="49" charset="-128"/>
                <a:cs typeface="Arial" panose="020B0604020202020204" pitchFamily="34" charset="0"/>
              </a:rPr>
              <a:t>series of amendments to Regulation No. 48</a:t>
            </a:r>
            <a:endParaRPr kumimoji="1" lang="ja-JP" altLang="en-US" dirty="0">
              <a:latin typeface="Arial" panose="020B0604020202020204" pitchFamily="34" charset="0"/>
              <a:ea typeface="ＭＳ ゴシック" panose="020B0609070205080204" pitchFamily="49" charset="-128"/>
              <a:cs typeface="Arial" panose="020B0604020202020204" pitchFamily="34" charset="0"/>
            </a:endParaRPr>
          </a:p>
        </p:txBody>
      </p:sp>
      <p:sp>
        <p:nvSpPr>
          <p:cNvPr id="6" name="テキスト ボックス 4"/>
          <p:cNvSpPr txBox="1">
            <a:spLocks noChangeArrowheads="1"/>
          </p:cNvSpPr>
          <p:nvPr/>
        </p:nvSpPr>
        <p:spPr bwMode="auto">
          <a:xfrm>
            <a:off x="447465" y="272314"/>
            <a:ext cx="4464050" cy="369332"/>
          </a:xfrm>
          <a:prstGeom prst="rect">
            <a:avLst/>
          </a:prstGeom>
          <a:noFill/>
          <a:ln w="9525">
            <a:noFill/>
            <a:miter lim="800000"/>
            <a:headEnd/>
            <a:tailEnd/>
          </a:ln>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0" lang="en-GB" altLang="ja-JP" dirty="0">
                <a:latin typeface="Arial Unicode MS" pitchFamily="50" charset="-128"/>
                <a:ea typeface="Arial Unicode MS" pitchFamily="50" charset="-128"/>
                <a:cs typeface="Times New Roman" pitchFamily="18" charset="0"/>
              </a:rPr>
              <a:t>Transmitted </a:t>
            </a:r>
            <a:r>
              <a:rPr kumimoji="0" lang="en-GB" altLang="ja-JP" dirty="0">
                <a:solidFill>
                  <a:schemeClr val="tx1"/>
                </a:solidFill>
                <a:latin typeface="Arial Unicode MS" pitchFamily="50" charset="-128"/>
                <a:ea typeface="Arial Unicode MS" pitchFamily="50" charset="-128"/>
                <a:cs typeface="Times New Roman" pitchFamily="18" charset="0"/>
              </a:rPr>
              <a:t>by the expert from Japan</a:t>
            </a:r>
            <a:endParaRPr lang="en-US" altLang="ja-JP" dirty="0">
              <a:solidFill>
                <a:schemeClr val="tx1"/>
              </a:solidFill>
              <a:latin typeface="Arial Unicode MS" pitchFamily="50" charset="-128"/>
              <a:ea typeface="Arial Unicode MS" pitchFamily="50" charset="-128"/>
              <a:cs typeface="Times New Roman" pitchFamily="18" charset="0"/>
            </a:endParaRPr>
          </a:p>
        </p:txBody>
      </p:sp>
      <p:sp>
        <p:nvSpPr>
          <p:cNvPr id="7" name="Text Box 4"/>
          <p:cNvSpPr txBox="1">
            <a:spLocks noChangeArrowheads="1"/>
          </p:cNvSpPr>
          <p:nvPr/>
        </p:nvSpPr>
        <p:spPr bwMode="auto">
          <a:xfrm>
            <a:off x="7721601" y="234736"/>
            <a:ext cx="4328438" cy="9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8000" tIns="36000" rIns="18000" bIns="3600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TT" altLang="ja-JP" u="sng" dirty="0">
                <a:solidFill>
                  <a:schemeClr val="tx1"/>
                </a:solidFill>
              </a:rPr>
              <a:t>Informal document No</a:t>
            </a:r>
            <a:r>
              <a:rPr lang="en-TT" altLang="ja-JP" dirty="0">
                <a:solidFill>
                  <a:schemeClr val="tx1"/>
                </a:solidFill>
              </a:rPr>
              <a:t>. </a:t>
            </a:r>
            <a:r>
              <a:rPr lang="en-TT" altLang="ja-JP" b="1" dirty="0" smtClean="0">
                <a:solidFill>
                  <a:schemeClr val="tx1"/>
                </a:solidFill>
              </a:rPr>
              <a:t>GRE-78-29</a:t>
            </a:r>
            <a:endParaRPr lang="en-US" altLang="ja-JP" b="1" dirty="0" smtClean="0">
              <a:solidFill>
                <a:srgbClr val="FF0000"/>
              </a:solidFill>
            </a:endParaRPr>
          </a:p>
          <a:p>
            <a:r>
              <a:rPr lang="en-TT" altLang="ja-JP" dirty="0" smtClean="0">
                <a:solidFill>
                  <a:schemeClr val="tx1"/>
                </a:solidFill>
              </a:rPr>
              <a:t>(7</a:t>
            </a:r>
            <a:r>
              <a:rPr lang="en-US" altLang="ja-JP" dirty="0"/>
              <a:t>8</a:t>
            </a:r>
            <a:r>
              <a:rPr lang="en-TT" altLang="ja-JP" dirty="0" err="1" smtClean="0">
                <a:solidFill>
                  <a:schemeClr val="tx1"/>
                </a:solidFill>
              </a:rPr>
              <a:t>th</a:t>
            </a:r>
            <a:r>
              <a:rPr lang="en-TT" altLang="ja-JP" dirty="0" smtClean="0">
                <a:solidFill>
                  <a:schemeClr val="tx1"/>
                </a:solidFill>
              </a:rPr>
              <a:t> </a:t>
            </a:r>
            <a:r>
              <a:rPr lang="en-TT" altLang="ja-JP" dirty="0">
                <a:solidFill>
                  <a:schemeClr val="tx1"/>
                </a:solidFill>
              </a:rPr>
              <a:t>GRE, </a:t>
            </a:r>
            <a:r>
              <a:rPr lang="en-TT" altLang="ja-JP" dirty="0" smtClean="0">
                <a:solidFill>
                  <a:schemeClr val="tx1"/>
                </a:solidFill>
              </a:rPr>
              <a:t>2</a:t>
            </a:r>
            <a:r>
              <a:rPr lang="en-US" altLang="ja-JP" dirty="0" smtClean="0"/>
              <a:t>4</a:t>
            </a:r>
            <a:r>
              <a:rPr lang="en-TT" altLang="ja-JP" dirty="0" smtClean="0">
                <a:solidFill>
                  <a:schemeClr val="tx1"/>
                </a:solidFill>
              </a:rPr>
              <a:t>-2</a:t>
            </a:r>
            <a:r>
              <a:rPr lang="en-US" altLang="ja-JP" dirty="0" smtClean="0"/>
              <a:t>7</a:t>
            </a:r>
            <a:r>
              <a:rPr lang="en-TT" altLang="ja-JP" dirty="0" smtClean="0">
                <a:solidFill>
                  <a:schemeClr val="tx1"/>
                </a:solidFill>
              </a:rPr>
              <a:t> October 2017</a:t>
            </a:r>
            <a:endParaRPr lang="ja-JP" altLang="ja-JP" dirty="0">
              <a:solidFill>
                <a:schemeClr val="tx1"/>
              </a:solidFill>
            </a:endParaRPr>
          </a:p>
          <a:p>
            <a:r>
              <a:rPr lang="en-TT" altLang="ja-JP" dirty="0">
                <a:solidFill>
                  <a:schemeClr val="tx1"/>
                </a:solidFill>
              </a:rPr>
              <a:t>agenda item </a:t>
            </a:r>
            <a:r>
              <a:rPr lang="en-TT" altLang="ja-JP" dirty="0" smtClean="0">
                <a:solidFill>
                  <a:schemeClr val="tx1"/>
                </a:solidFill>
              </a:rPr>
              <a:t>6 (a))</a:t>
            </a:r>
            <a:endParaRPr kumimoji="0" lang="en-GB"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8" name="タイトル 1"/>
          <p:cNvSpPr txBox="1">
            <a:spLocks/>
          </p:cNvSpPr>
          <p:nvPr/>
        </p:nvSpPr>
        <p:spPr>
          <a:xfrm>
            <a:off x="0" y="4950747"/>
            <a:ext cx="12204000" cy="112437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3200" b="1" dirty="0" smtClean="0">
                <a:latin typeface="Arial" panose="020B0604020202020204" pitchFamily="34" charset="0"/>
                <a:ea typeface="ＭＳ ゴシック" panose="020B0609070205080204" pitchFamily="49" charset="-128"/>
                <a:cs typeface="Arial" panose="020B0604020202020204" pitchFamily="34" charset="0"/>
              </a:rPr>
              <a:t>MLIT, Japan</a:t>
            </a:r>
          </a:p>
          <a:p>
            <a:r>
              <a:rPr lang="en-US" altLang="ja-JP" sz="3200" b="1" dirty="0" smtClean="0">
                <a:latin typeface="Arial" panose="020B0604020202020204" pitchFamily="34" charset="0"/>
                <a:ea typeface="ＭＳ ゴシック" panose="020B0609070205080204" pitchFamily="49" charset="-128"/>
                <a:cs typeface="Arial" panose="020B0604020202020204" pitchFamily="34" charset="0"/>
              </a:rPr>
              <a:t>(Ministry </a:t>
            </a:r>
            <a:r>
              <a:rPr lang="en-US" altLang="ja-JP" sz="3200" b="1" dirty="0">
                <a:latin typeface="Arial" panose="020B0604020202020204" pitchFamily="34" charset="0"/>
                <a:ea typeface="ＭＳ ゴシック" panose="020B0609070205080204" pitchFamily="49" charset="-128"/>
                <a:cs typeface="Arial" panose="020B0604020202020204" pitchFamily="34" charset="0"/>
              </a:rPr>
              <a:t>of Land, Infrastructure, Transport and </a:t>
            </a:r>
            <a:r>
              <a:rPr lang="en-US" altLang="ja-JP" sz="3200" b="1" dirty="0" smtClean="0">
                <a:latin typeface="Arial" panose="020B0604020202020204" pitchFamily="34" charset="0"/>
                <a:ea typeface="ＭＳ ゴシック" panose="020B0609070205080204" pitchFamily="49" charset="-128"/>
                <a:cs typeface="Arial" panose="020B0604020202020204" pitchFamily="34" charset="0"/>
              </a:rPr>
              <a:t>Tourism)</a:t>
            </a:r>
            <a:endParaRPr lang="ja-JP" altLang="en-US" sz="3200" b="1" dirty="0">
              <a:latin typeface="Arial" panose="020B0604020202020204" pitchFamily="34" charset="0"/>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13397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Rot="1" noChangeArrowheads="1"/>
          </p:cNvSpPr>
          <p:nvPr/>
        </p:nvSpPr>
        <p:spPr bwMode="auto">
          <a:xfrm>
            <a:off x="2813050" y="142875"/>
            <a:ext cx="7105650" cy="59372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3600" dirty="0" smtClean="0">
                <a:solidFill>
                  <a:srgbClr val="FFFF00"/>
                </a:solidFill>
              </a:rPr>
              <a:t>Background</a:t>
            </a:r>
            <a:endParaRPr lang="en-US" altLang="ja-JP" sz="3600" dirty="0">
              <a:solidFill>
                <a:srgbClr val="FFFF00"/>
              </a:solidFill>
            </a:endParaRPr>
          </a:p>
        </p:txBody>
      </p:sp>
      <p:sp>
        <p:nvSpPr>
          <p:cNvPr id="8" name="テキスト ボックス 7"/>
          <p:cNvSpPr txBox="1"/>
          <p:nvPr/>
        </p:nvSpPr>
        <p:spPr>
          <a:xfrm>
            <a:off x="73478" y="1048374"/>
            <a:ext cx="12024000" cy="5724644"/>
          </a:xfrm>
          <a:prstGeom prst="rect">
            <a:avLst/>
          </a:prstGeom>
          <a:noFill/>
        </p:spPr>
        <p:txBody>
          <a:bodyPr wrap="square" rtlCol="0">
            <a:spAutoFit/>
          </a:bodyPr>
          <a:lstStyle/>
          <a:p>
            <a:pPr marL="342900" indent="-342900" algn="just">
              <a:spcAft>
                <a:spcPts val="600"/>
              </a:spcAft>
              <a:buFont typeface="Arial" charset="0"/>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In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the 06 series of amendment to Regulation No.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48, </a:t>
            </a:r>
          </a:p>
          <a:p>
            <a:pPr marL="711200" indent="-347663" algn="just">
              <a:spcAft>
                <a:spcPts val="600"/>
              </a:spcAf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a:t>
            </a: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The </a:t>
            </a:r>
            <a:r>
              <a:rPr lang="en-US" altLang="ja-JP" sz="2400" u="sng" dirty="0">
                <a:latin typeface="Arial" panose="020B0604020202020204" pitchFamily="34" charset="0"/>
                <a:ea typeface="ＭＳ ゴシック" panose="020B0609070205080204" pitchFamily="49" charset="-128"/>
                <a:cs typeface="Arial" panose="020B0604020202020204" pitchFamily="34" charset="0"/>
              </a:rPr>
              <a:t>dipped-beam headlamps shall be switched ON and OFF automatically</a:t>
            </a:r>
            <a:r>
              <a:rPr lang="en-US" altLang="ja-JP" sz="2400" dirty="0">
                <a:latin typeface="Arial" panose="020B0604020202020204" pitchFamily="34" charset="0"/>
                <a:ea typeface="ＭＳ ゴシック" panose="020B0609070205080204" pitchFamily="49" charset="-128"/>
                <a:cs typeface="Arial" panose="020B0604020202020204" pitchFamily="34" charset="0"/>
              </a:rPr>
              <a:t> relative to the ambient light conditions (e.g. switch ON during night-time driving conditions, tunnels, etc.) according to the requirements of Annex 13. </a:t>
            </a:r>
          </a:p>
          <a:p>
            <a:pPr marL="711200" indent="-347663" algn="just">
              <a:spcAft>
                <a:spcPts val="600"/>
              </a:spcAf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a:t>
            </a: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The daytime running lamps (DRLs) shall be switched ON automatically</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except when at least one of the situations specified in paragraph 6.19.7.1.1. to 6.19.7.1.3., 6.19.7.2. and 6.19.7.3. exists.</a:t>
            </a:r>
          </a:p>
          <a:p>
            <a:pPr algn="just">
              <a:spcAft>
                <a:spcPts val="600"/>
              </a:spcAft>
            </a:pPr>
            <a:r>
              <a:rPr lang="ja-JP" altLang="en-US" sz="2400" dirty="0">
                <a:latin typeface="Arial" panose="020B0604020202020204" pitchFamily="34" charset="0"/>
                <a:ea typeface="ＭＳ ゴシック" panose="020B0609070205080204" pitchFamily="49" charset="-128"/>
                <a:cs typeface="Arial" panose="020B0604020202020204" pitchFamily="34" charset="0"/>
              </a:rPr>
              <a:t>　</a:t>
            </a:r>
            <a:endParaRPr kumimoji="1" lang="en-US" altLang="ja-JP" sz="2400" dirty="0" smtClean="0">
              <a:solidFill>
                <a:srgbClr val="FF0000"/>
              </a:solidFill>
              <a:latin typeface="Arial" panose="020B0604020202020204" pitchFamily="34" charset="0"/>
              <a:cs typeface="Arial" panose="020B0604020202020204" pitchFamily="34" charset="0"/>
            </a:endParaRPr>
          </a:p>
          <a:p>
            <a:pPr marL="342900" indent="-342900" algn="just">
              <a:spcAft>
                <a:spcPts val="600"/>
              </a:spcAft>
              <a:buFont typeface="Arial" charset="0"/>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On the other hand, there seems to be differences in interpretations of these provisions as to following two points.</a:t>
            </a:r>
          </a:p>
          <a:p>
            <a:pPr marL="711200" indent="-347663" algn="just">
              <a:spcAft>
                <a:spcPts val="600"/>
              </a:spcAf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a:t>
            </a: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Whether dipped-beam headlamps are allowed to be switched off manually by the drivers at night condition (below 1,000lx).</a:t>
            </a:r>
          </a:p>
          <a:p>
            <a:pPr marL="711200" indent="-347663" algn="just">
              <a:spcAft>
                <a:spcPts val="600"/>
              </a:spcAf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a:t>
            </a: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Whether the DRLs are allowed to be switched OFF when only the front position lamps are switched ON.</a:t>
            </a:r>
            <a:endParaRPr lang="en-US" altLang="ja-JP" sz="2400" u="sng" dirty="0">
              <a:latin typeface="Arial" panose="020B0604020202020204" pitchFamily="34" charset="0"/>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218704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Rot="1" noChangeArrowheads="1"/>
          </p:cNvSpPr>
          <p:nvPr/>
        </p:nvSpPr>
        <p:spPr bwMode="auto">
          <a:xfrm>
            <a:off x="89595" y="142875"/>
            <a:ext cx="11925300" cy="59372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dirty="0" smtClean="0">
                <a:solidFill>
                  <a:srgbClr val="FFFF00"/>
                </a:solidFill>
              </a:rPr>
              <a:t>Japan’s view about the interpretations of Regulation No. 48</a:t>
            </a:r>
            <a:endParaRPr lang="en-US" altLang="ja-JP" dirty="0">
              <a:solidFill>
                <a:srgbClr val="FFFF00"/>
              </a:solidFill>
            </a:endParaRPr>
          </a:p>
        </p:txBody>
      </p:sp>
      <p:sp>
        <p:nvSpPr>
          <p:cNvPr id="5" name="Rectangle 21"/>
          <p:cNvSpPr>
            <a:spLocks noChangeArrowheads="1"/>
          </p:cNvSpPr>
          <p:nvPr/>
        </p:nvSpPr>
        <p:spPr bwMode="auto">
          <a:xfrm>
            <a:off x="104109" y="1032755"/>
            <a:ext cx="8546405" cy="461665"/>
          </a:xfrm>
          <a:prstGeom prst="rect">
            <a:avLst/>
          </a:prstGeom>
          <a:solidFill>
            <a:srgbClr val="FFFF00">
              <a:alpha val="30000"/>
            </a:srgbClr>
          </a:solidFill>
          <a:ln>
            <a:solidFill>
              <a:schemeClr val="tx1"/>
            </a:solidFill>
          </a:ln>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spcBef>
                <a:spcPct val="0"/>
              </a:spcBef>
              <a:buFontTx/>
              <a:buNone/>
            </a:pPr>
            <a:r>
              <a:rPr lang="en-US" altLang="ja-JP" sz="2400" b="1" dirty="0" smtClean="0">
                <a:cs typeface="Arial" panose="020B0604020202020204" pitchFamily="34" charset="0"/>
              </a:rPr>
              <a:t>1.</a:t>
            </a:r>
            <a:r>
              <a:rPr lang="ja-JP" altLang="en-US" sz="2400" b="1" dirty="0" smtClean="0">
                <a:cs typeface="Arial" panose="020B0604020202020204" pitchFamily="34" charset="0"/>
              </a:rPr>
              <a:t>  </a:t>
            </a:r>
            <a:r>
              <a:rPr lang="en-US" altLang="ja-JP" sz="2400" b="1" dirty="0" smtClean="0">
                <a:cs typeface="Arial" panose="020B0604020202020204" pitchFamily="34" charset="0"/>
              </a:rPr>
              <a:t>Manual switching off of headlamps at night conditions</a:t>
            </a:r>
            <a:endParaRPr lang="ja-JP" altLang="en-US" sz="2400" b="1" dirty="0">
              <a:cs typeface="Arial" panose="020B0604020202020204" pitchFamily="34" charset="0"/>
            </a:endParaRPr>
          </a:p>
        </p:txBody>
      </p:sp>
      <p:sp>
        <p:nvSpPr>
          <p:cNvPr id="9" name="テキスト ボックス 8"/>
          <p:cNvSpPr txBox="1"/>
          <p:nvPr/>
        </p:nvSpPr>
        <p:spPr>
          <a:xfrm>
            <a:off x="104109" y="1728890"/>
            <a:ext cx="11925300" cy="4770537"/>
          </a:xfrm>
          <a:prstGeom prst="rect">
            <a:avLst/>
          </a:prstGeom>
          <a:noFill/>
        </p:spPr>
        <p:txBody>
          <a:bodyPr wrap="square" rtlCol="0">
            <a:spAutoFit/>
          </a:bodyPr>
          <a:lstStyle/>
          <a:p>
            <a:pPr marL="342900" indent="-342900" algn="just">
              <a:spcAft>
                <a:spcPts val="600"/>
              </a:spcAft>
              <a:buFont typeface="Arial" charset="0"/>
              <a:buChar char="•"/>
            </a:pP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Japan’s view about the manual </a:t>
            </a:r>
            <a:r>
              <a:rPr lang="en-US" altLang="ja-JP" sz="2400" u="sng" smtClean="0">
                <a:latin typeface="Arial" panose="020B0604020202020204" pitchFamily="34" charset="0"/>
                <a:ea typeface="ＭＳ ゴシック" panose="020B0609070205080204" pitchFamily="49" charset="-128"/>
                <a:cs typeface="Arial" panose="020B0604020202020204" pitchFamily="34" charset="0"/>
              </a:rPr>
              <a:t>switching off of </a:t>
            </a: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headlamps at night conditions</a:t>
            </a:r>
            <a:endParaRPr lang="en-US" altLang="ja-JP" sz="2400" u="sng" dirty="0">
              <a:latin typeface="Arial" panose="020B0604020202020204" pitchFamily="34" charset="0"/>
              <a:ea typeface="ＭＳ ゴシック" panose="020B0609070205080204" pitchFamily="49" charset="-128"/>
              <a:cs typeface="Arial" panose="020B0604020202020204" pitchFamily="34" charset="0"/>
            </a:endParaRPr>
          </a:p>
          <a:p>
            <a:pPr marL="706438" indent="-342900" algn="just">
              <a:spcAft>
                <a:spcPts val="600"/>
              </a:spcAf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As long as there is the provision of 06 series of amendment to Regulation No.48 which specifies “shall be switched ON and OFF automatically” without any exception, there is no room that manual switching off of headlamps is allowed.</a:t>
            </a:r>
          </a:p>
          <a:p>
            <a:pPr marL="706438" indent="-342900" algn="just">
              <a:spcAft>
                <a:spcPts val="3000"/>
              </a:spcAf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This means that headlamps shall not be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switched OFF manually at night conditions (below 1,000lx) in the 06 series of amendment to Regulation No.48</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a:t>
            </a:r>
            <a:endParaRPr lang="en-US" altLang="ja-JP" sz="2400" dirty="0">
              <a:latin typeface="Arial" panose="020B0604020202020204" pitchFamily="34" charset="0"/>
              <a:ea typeface="ＭＳ ゴシック" panose="020B0609070205080204" pitchFamily="49" charset="-128"/>
              <a:cs typeface="Arial" panose="020B0604020202020204" pitchFamily="34" charset="0"/>
            </a:endParaRPr>
          </a:p>
          <a:p>
            <a:pPr marL="342900" indent="-342900" algn="just">
              <a:spcAft>
                <a:spcPts val="600"/>
              </a:spcAft>
              <a:buFont typeface="Arial" charset="0"/>
              <a:buChar char="•"/>
            </a:pP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Improvement of traffic safety by the </a:t>
            </a:r>
            <a:r>
              <a:rPr lang="en-US" altLang="ja-JP" sz="2400" u="sng" dirty="0">
                <a:latin typeface="Arial" panose="020B0604020202020204" pitchFamily="34" charset="0"/>
                <a:ea typeface="ＭＳ ゴシック" panose="020B0609070205080204" pitchFamily="49" charset="-128"/>
                <a:cs typeface="Arial" panose="020B0604020202020204" pitchFamily="34" charset="0"/>
              </a:rPr>
              <a:t>a</a:t>
            </a: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utomatic activation of headlamps</a:t>
            </a:r>
            <a:endParaRPr lang="en-US" altLang="ja-JP" sz="2400" dirty="0" smtClean="0">
              <a:latin typeface="Arial" panose="020B0604020202020204" pitchFamily="34" charset="0"/>
              <a:ea typeface="ＭＳ ゴシック" panose="020B0609070205080204" pitchFamily="49" charset="-128"/>
              <a:cs typeface="Arial" panose="020B0604020202020204" pitchFamily="34" charset="0"/>
            </a:endParaRPr>
          </a:p>
          <a:p>
            <a:pPr marL="696913" indent="-333375" algn="just">
              <a:spcAft>
                <a:spcPts val="600"/>
              </a:spcAft>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a:t>
            </a:r>
            <a:r>
              <a:rPr lang="ja-JP" altLang="en-US" sz="2400" dirty="0">
                <a:latin typeface="Arial" panose="020B0604020202020204" pitchFamily="34" charset="0"/>
                <a:ea typeface="ＭＳ ゴシック" panose="020B0609070205080204" pitchFamily="49" charset="-128"/>
                <a:cs typeface="Arial" panose="020B0604020202020204" pitchFamily="34" charset="0"/>
              </a:rPr>
              <a:t>　</a:t>
            </a:r>
            <a:r>
              <a:rPr lang="ja-JP" altLang="en-US" sz="2400" dirty="0" smtClean="0">
                <a:latin typeface="Arial" panose="020B0604020202020204" pitchFamily="34" charset="0"/>
                <a:ea typeface="ＭＳ ゴシック" panose="020B0609070205080204" pitchFamily="49" charset="-128"/>
                <a:cs typeface="Arial" panose="020B0604020202020204" pitchFamily="34" charset="0"/>
              </a:rPr>
              <a:t>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Japan thinks that the automatic activation of headlamps contributes to an appropriate use of headlamps at night condition, because this function prevents drivers from forgetting to switch ON the headlamps, which secures both visibility from the drivers and conspicuity from the other surrounding traffic.</a:t>
            </a:r>
          </a:p>
        </p:txBody>
      </p:sp>
    </p:spTree>
    <p:extLst>
      <p:ext uri="{BB962C8B-B14F-4D97-AF65-F5344CB8AC3E}">
        <p14:creationId xmlns:p14="http://schemas.microsoft.com/office/powerpoint/2010/main" val="638303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Rot="1" noChangeArrowheads="1"/>
          </p:cNvSpPr>
          <p:nvPr/>
        </p:nvSpPr>
        <p:spPr bwMode="auto">
          <a:xfrm>
            <a:off x="89595" y="142875"/>
            <a:ext cx="11925300" cy="59372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dirty="0" smtClean="0">
                <a:solidFill>
                  <a:srgbClr val="FFFF00"/>
                </a:solidFill>
              </a:rPr>
              <a:t>Japan’s view about the interpretations of Regulation No. 48</a:t>
            </a:r>
            <a:endParaRPr lang="en-US" altLang="ja-JP" dirty="0">
              <a:solidFill>
                <a:srgbClr val="FFFF00"/>
              </a:solidFill>
            </a:endParaRPr>
          </a:p>
        </p:txBody>
      </p:sp>
      <p:sp>
        <p:nvSpPr>
          <p:cNvPr id="10" name="テキスト ボックス 9"/>
          <p:cNvSpPr txBox="1"/>
          <p:nvPr/>
        </p:nvSpPr>
        <p:spPr>
          <a:xfrm>
            <a:off x="79830" y="4158142"/>
            <a:ext cx="12060000" cy="1646605"/>
          </a:xfrm>
          <a:prstGeom prst="rect">
            <a:avLst/>
          </a:prstGeom>
          <a:noFill/>
        </p:spPr>
        <p:txBody>
          <a:bodyPr wrap="square" rtlCol="0">
            <a:spAutoFit/>
          </a:bodyPr>
          <a:lstStyle/>
          <a:p>
            <a:pPr marL="342900" indent="-342900" algn="just">
              <a:spcAft>
                <a:spcPts val="600"/>
              </a:spcAft>
              <a:buFont typeface="Arial" charset="0"/>
              <a:buChar char="•"/>
            </a:pP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Actual situations of traffic </a:t>
            </a:r>
            <a:r>
              <a:rPr lang="en-US" altLang="ja-JP" sz="2400" u="sng" dirty="0">
                <a:latin typeface="Arial" panose="020B0604020202020204" pitchFamily="34" charset="0"/>
                <a:ea typeface="ＭＳ ゴシック" panose="020B0609070205080204" pitchFamily="49" charset="-128"/>
                <a:cs typeface="Arial" panose="020B0604020202020204" pitchFamily="34" charset="0"/>
              </a:rPr>
              <a:t>accidents in </a:t>
            </a: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Japan (2015 and 2016)</a:t>
            </a:r>
            <a:endParaRPr lang="en-US" altLang="ja-JP" sz="2400" dirty="0" smtClean="0">
              <a:latin typeface="Arial" panose="020B0604020202020204" pitchFamily="34" charset="0"/>
              <a:ea typeface="ＭＳ ゴシック" panose="020B0609070205080204" pitchFamily="49" charset="-128"/>
              <a:cs typeface="Arial" panose="020B0604020202020204" pitchFamily="34" charset="0"/>
            </a:endParaRPr>
          </a:p>
          <a:p>
            <a:pPr marL="706438" indent="-342900" algn="jus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There are 115 fatal accidents pedestrians and cyclist involved, which happened in the twilight before sunset.</a:t>
            </a:r>
          </a:p>
          <a:p>
            <a:pPr marL="706438" indent="-342900" algn="just">
              <a:buFontTx/>
              <a:buChar char="-"/>
            </a:pPr>
            <a:r>
              <a:rPr lang="en-US" altLang="ja-JP" sz="2400" dirty="0">
                <a:latin typeface="Arial" panose="020B0604020202020204" pitchFamily="34" charset="0"/>
                <a:ea typeface="ＭＳ ゴシック" panose="020B0609070205080204" pitchFamily="49" charset="-128"/>
                <a:cs typeface="Arial" panose="020B0604020202020204" pitchFamily="34" charset="0"/>
              </a:rPr>
              <a:t>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Among the above, 89 accidents are caused by vehicles with their headlamps off.</a:t>
            </a:r>
          </a:p>
        </p:txBody>
      </p:sp>
      <p:sp>
        <p:nvSpPr>
          <p:cNvPr id="11" name="テキスト ボックス 10"/>
          <p:cNvSpPr txBox="1"/>
          <p:nvPr/>
        </p:nvSpPr>
        <p:spPr>
          <a:xfrm>
            <a:off x="89808" y="847277"/>
            <a:ext cx="6419850" cy="461665"/>
          </a:xfrm>
          <a:prstGeom prst="rect">
            <a:avLst/>
          </a:prstGeom>
          <a:noFill/>
        </p:spPr>
        <p:txBody>
          <a:bodyPr wrap="square" rtlCol="0">
            <a:spAutoFit/>
          </a:bodyPr>
          <a:lstStyle/>
          <a:p>
            <a:pPr marL="342900" indent="-342900" algn="just">
              <a:buFont typeface="Arial" charset="0"/>
              <a:buChar char="•"/>
            </a:pP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Actual situations of headlamp use in Japan</a:t>
            </a:r>
            <a:endParaRPr lang="en-US" altLang="ja-JP" sz="2400" u="sng" dirty="0">
              <a:latin typeface="Arial" panose="020B0604020202020204" pitchFamily="34" charset="0"/>
              <a:ea typeface="ＭＳ ゴシック" panose="020B0609070205080204" pitchFamily="49" charset="-128"/>
              <a:cs typeface="Arial" panose="020B0604020202020204" pitchFamily="34" charset="0"/>
            </a:endParaRPr>
          </a:p>
        </p:txBody>
      </p:sp>
      <p:sp>
        <p:nvSpPr>
          <p:cNvPr id="12" name="テキスト ボックス 11"/>
          <p:cNvSpPr txBox="1"/>
          <p:nvPr/>
        </p:nvSpPr>
        <p:spPr>
          <a:xfrm>
            <a:off x="368077" y="1310569"/>
            <a:ext cx="5016724" cy="2754600"/>
          </a:xfrm>
          <a:prstGeom prst="rect">
            <a:avLst/>
          </a:prstGeom>
          <a:noFill/>
        </p:spPr>
        <p:txBody>
          <a:bodyPr wrap="square" rtlCol="0">
            <a:spAutoFit/>
          </a:bodyPr>
          <a:lstStyle/>
          <a:p>
            <a:pPr marL="342900" indent="-255588" algn="just">
              <a:spcAft>
                <a:spcPts val="600"/>
              </a:spcAft>
              <a:buFontTx/>
              <a:buChar char="-"/>
            </a:pPr>
            <a:r>
              <a:rPr lang="ja-JP" altLang="en-US" sz="2400" dirty="0" smtClean="0">
                <a:latin typeface="Arial" panose="020B0604020202020204" pitchFamily="34" charset="0"/>
                <a:ea typeface="ＭＳ ゴシック" panose="020B0609070205080204" pitchFamily="49" charset="-128"/>
                <a:cs typeface="Arial" panose="020B0604020202020204" pitchFamily="34" charset="0"/>
              </a:rPr>
              <a:t>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Only 3.3% of vehicles switch ON their headlamps when the sky illuminance is about 1,000lx (15 minutes before sunset).</a:t>
            </a:r>
          </a:p>
          <a:p>
            <a:pPr marL="342900" indent="-255588" algn="just">
              <a:spcAft>
                <a:spcPts val="600"/>
              </a:spcAft>
              <a:buFontTx/>
              <a:buChar char="-"/>
            </a:pPr>
            <a:r>
              <a:rPr lang="en-US" altLang="ja-JP" sz="2400" dirty="0">
                <a:latin typeface="Arial" panose="020B0604020202020204" pitchFamily="34" charset="0"/>
                <a:ea typeface="ＭＳ ゴシック" panose="020B0609070205080204" pitchFamily="49" charset="-128"/>
                <a:cs typeface="Arial" panose="020B0604020202020204" pitchFamily="34" charset="0"/>
              </a:rPr>
              <a:t>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Only 22.8% of vehicles switch ON their headlamps even at the sunset.</a:t>
            </a:r>
          </a:p>
        </p:txBody>
      </p:sp>
      <p:sp>
        <p:nvSpPr>
          <p:cNvPr id="13" name="下矢印 12"/>
          <p:cNvSpPr/>
          <p:nvPr/>
        </p:nvSpPr>
        <p:spPr>
          <a:xfrm>
            <a:off x="5127284" y="5804747"/>
            <a:ext cx="1891570" cy="611508"/>
          </a:xfrm>
          <a:prstGeom prst="downArrow">
            <a:avLst>
              <a:gd name="adj1" fmla="val 40066"/>
              <a:gd name="adj2" fmla="val 50000"/>
            </a:avLst>
          </a:prstGeom>
          <a:solidFill>
            <a:schemeClr val="accent1">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タイトル 7"/>
          <p:cNvSpPr>
            <a:spLocks noGrp="1"/>
          </p:cNvSpPr>
          <p:nvPr>
            <p:ph type="ctrTitle"/>
          </p:nvPr>
        </p:nvSpPr>
        <p:spPr>
          <a:xfrm>
            <a:off x="304799" y="6320100"/>
            <a:ext cx="11603276" cy="576000"/>
          </a:xfrm>
          <a:ln w="19050">
            <a:noFill/>
          </a:ln>
        </p:spPr>
        <p:txBody>
          <a:bodyPr anchor="t">
            <a:normAutofit fontScale="90000"/>
          </a:bodyPr>
          <a:lstStyle/>
          <a:p>
            <a:pPr>
              <a:lnSpc>
                <a:spcPts val="3600"/>
              </a:lnSpc>
              <a:spcAft>
                <a:spcPts val="600"/>
              </a:spcAft>
            </a:pPr>
            <a:r>
              <a:rPr lang="en-US" altLang="ja-JP" sz="2800" u="sng" dirty="0" smtClean="0">
                <a:latin typeface="Arial" panose="020B0604020202020204" pitchFamily="34" charset="0"/>
                <a:ea typeface="ＭＳ ゴシック" panose="020B0609070205080204" pitchFamily="49" charset="-128"/>
                <a:cs typeface="Arial" panose="020B0604020202020204" pitchFamily="34" charset="0"/>
              </a:rPr>
              <a:t>Promotion of appropriate use of headlamps is crucial safety issue in Japan.</a:t>
            </a:r>
            <a:endParaRPr kumimoji="1" lang="ja-JP" altLang="en-US" sz="6600" u="sng" dirty="0">
              <a:latin typeface="Arial" panose="020B0604020202020204" pitchFamily="34" charset="0"/>
              <a:cs typeface="Arial" panose="020B0604020202020204" pitchFamily="34" charset="0"/>
            </a:endParaRPr>
          </a:p>
        </p:txBody>
      </p:sp>
      <p:graphicFrame>
        <p:nvGraphicFramePr>
          <p:cNvPr id="16" name="グラフ 15"/>
          <p:cNvGraphicFramePr>
            <a:graphicFrameLocks/>
          </p:cNvGraphicFramePr>
          <p:nvPr>
            <p:extLst>
              <p:ext uri="{D42A27DB-BD31-4B8C-83A1-F6EECF244321}">
                <p14:modId xmlns:p14="http://schemas.microsoft.com/office/powerpoint/2010/main" val="1078841001"/>
              </p:ext>
            </p:extLst>
          </p:nvPr>
        </p:nvGraphicFramePr>
        <p:xfrm>
          <a:off x="6106437" y="829573"/>
          <a:ext cx="6033393" cy="3509989"/>
        </p:xfrm>
        <a:graphic>
          <a:graphicData uri="http://schemas.openxmlformats.org/drawingml/2006/chart">
            <c:chart xmlns:c="http://schemas.openxmlformats.org/drawingml/2006/chart" xmlns:r="http://schemas.openxmlformats.org/officeDocument/2006/relationships" r:id="rId3"/>
          </a:graphicData>
        </a:graphic>
      </p:graphicFrame>
      <p:sp>
        <p:nvSpPr>
          <p:cNvPr id="17" name="テキスト ボックス 16"/>
          <p:cNvSpPr txBox="1"/>
          <p:nvPr/>
        </p:nvSpPr>
        <p:spPr>
          <a:xfrm>
            <a:off x="8230800" y="2649135"/>
            <a:ext cx="1472000" cy="338554"/>
          </a:xfrm>
          <a:prstGeom prst="rect">
            <a:avLst/>
          </a:prstGeom>
          <a:noFill/>
        </p:spPr>
        <p:txBody>
          <a:bodyPr wrap="square" rtlCol="0">
            <a:spAutoFit/>
          </a:bodyPr>
          <a:lstStyle/>
          <a:p>
            <a:r>
              <a:rPr lang="en-US" altLang="ja-JP" sz="1600" dirty="0" smtClean="0">
                <a:solidFill>
                  <a:srgbClr val="FF0000"/>
                </a:solidFill>
              </a:rPr>
              <a:t>About </a:t>
            </a:r>
            <a:r>
              <a:rPr kumimoji="1" lang="en-US" altLang="ja-JP" sz="1600" dirty="0" smtClean="0">
                <a:solidFill>
                  <a:srgbClr val="FF0000"/>
                </a:solidFill>
              </a:rPr>
              <a:t>1,000lx</a:t>
            </a:r>
            <a:endParaRPr kumimoji="1" lang="ja-JP" altLang="en-US" sz="1600" dirty="0">
              <a:solidFill>
                <a:srgbClr val="FF0000"/>
              </a:solidFill>
            </a:endParaRPr>
          </a:p>
        </p:txBody>
      </p:sp>
      <p:sp>
        <p:nvSpPr>
          <p:cNvPr id="19" name="正方形/長方形 18"/>
          <p:cNvSpPr/>
          <p:nvPr/>
        </p:nvSpPr>
        <p:spPr>
          <a:xfrm>
            <a:off x="8597900" y="3009900"/>
            <a:ext cx="576000" cy="106796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9123133" y="4294035"/>
            <a:ext cx="3171371" cy="276999"/>
          </a:xfrm>
          <a:prstGeom prst="rect">
            <a:avLst/>
          </a:prstGeom>
          <a:noFill/>
        </p:spPr>
        <p:txBody>
          <a:bodyPr wrap="square" rtlCol="0">
            <a:spAutoFit/>
          </a:bodyPr>
          <a:lstStyle/>
          <a:p>
            <a:r>
              <a:rPr kumimoji="1" lang="en-US" altLang="ja-JP" sz="1200" dirty="0" smtClean="0"/>
              <a:t>* Investigated by Japan Automobile Federation</a:t>
            </a:r>
            <a:endParaRPr kumimoji="1" lang="ja-JP" altLang="en-US" sz="1200" dirty="0"/>
          </a:p>
        </p:txBody>
      </p:sp>
      <p:sp>
        <p:nvSpPr>
          <p:cNvPr id="15" name="テキスト ボックス 14"/>
          <p:cNvSpPr txBox="1"/>
          <p:nvPr/>
        </p:nvSpPr>
        <p:spPr>
          <a:xfrm>
            <a:off x="9369172" y="5729949"/>
            <a:ext cx="2770658" cy="276999"/>
          </a:xfrm>
          <a:prstGeom prst="rect">
            <a:avLst/>
          </a:prstGeom>
          <a:noFill/>
        </p:spPr>
        <p:txBody>
          <a:bodyPr wrap="square" rtlCol="0">
            <a:spAutoFit/>
          </a:bodyPr>
          <a:lstStyle/>
          <a:p>
            <a:r>
              <a:rPr kumimoji="1" lang="en-US" altLang="ja-JP" sz="1200" dirty="0" smtClean="0"/>
              <a:t>* Investigated by National Police Agency</a:t>
            </a:r>
            <a:endParaRPr kumimoji="1" lang="ja-JP" altLang="en-US" sz="1200" dirty="0"/>
          </a:p>
        </p:txBody>
      </p:sp>
    </p:spTree>
    <p:extLst>
      <p:ext uri="{BB962C8B-B14F-4D97-AF65-F5344CB8AC3E}">
        <p14:creationId xmlns:p14="http://schemas.microsoft.com/office/powerpoint/2010/main" val="227799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Rot="1" noChangeArrowheads="1"/>
          </p:cNvSpPr>
          <p:nvPr/>
        </p:nvSpPr>
        <p:spPr bwMode="auto">
          <a:xfrm>
            <a:off x="89595" y="142875"/>
            <a:ext cx="11925300" cy="59372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dirty="0" smtClean="0">
                <a:solidFill>
                  <a:srgbClr val="FFFF00"/>
                </a:solidFill>
              </a:rPr>
              <a:t>Japan’s view about the interpretations of Regulation No. 48</a:t>
            </a:r>
            <a:endParaRPr lang="en-US" altLang="ja-JP" dirty="0">
              <a:solidFill>
                <a:srgbClr val="FFFF00"/>
              </a:solidFill>
            </a:endParaRPr>
          </a:p>
        </p:txBody>
      </p:sp>
      <p:sp>
        <p:nvSpPr>
          <p:cNvPr id="9" name="テキスト ボックス 8"/>
          <p:cNvSpPr txBox="1"/>
          <p:nvPr/>
        </p:nvSpPr>
        <p:spPr>
          <a:xfrm>
            <a:off x="89595" y="956476"/>
            <a:ext cx="11925300" cy="2385268"/>
          </a:xfrm>
          <a:prstGeom prst="rect">
            <a:avLst/>
          </a:prstGeom>
          <a:noFill/>
        </p:spPr>
        <p:txBody>
          <a:bodyPr wrap="square" rtlCol="0">
            <a:spAutoFit/>
          </a:bodyPr>
          <a:lstStyle/>
          <a:p>
            <a:pPr marL="342900" indent="-342900" algn="just">
              <a:spcAft>
                <a:spcPts val="600"/>
              </a:spcAft>
              <a:buFont typeface="Arial" charset="0"/>
              <a:buChar char="•"/>
            </a:pP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Possibility of making exception to automatic switching of headlamps</a:t>
            </a:r>
            <a:endParaRPr lang="en-US" altLang="ja-JP" sz="2400" u="sng" dirty="0">
              <a:latin typeface="Arial" panose="020B0604020202020204" pitchFamily="34" charset="0"/>
              <a:ea typeface="ＭＳ ゴシック" panose="020B0609070205080204" pitchFamily="49" charset="-128"/>
              <a:cs typeface="Arial" panose="020B0604020202020204" pitchFamily="34" charset="0"/>
            </a:endParaRPr>
          </a:p>
          <a:p>
            <a:pPr marL="706438" indent="-342900" algn="jus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In order to secure the traffic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safety,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the manual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switching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OFF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of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headlamps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should not be allowed in principle at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night condition.</a:t>
            </a:r>
          </a:p>
          <a:p>
            <a:pPr marL="706438" indent="-342900" algn="jus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On the other hands</a:t>
            </a:r>
            <a:r>
              <a:rPr lang="en-US" altLang="ja-JP" sz="2400" dirty="0">
                <a:latin typeface="Arial" panose="020B0604020202020204" pitchFamily="34" charset="0"/>
                <a:ea typeface="ＭＳ ゴシック" panose="020B0609070205080204" pitchFamily="49" charset="-128"/>
                <a:cs typeface="Arial" panose="020B0604020202020204" pitchFamily="34" charset="0"/>
              </a:rPr>
              <a:t>,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there are some situations where drivers need to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switch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OFF  headlamps for the other safety reasons (e.g. fog condition) or where they can switch them OFF without causing any safety problem</a:t>
            </a:r>
            <a:r>
              <a:rPr lang="en-US" altLang="ja-JP" sz="2400" dirty="0">
                <a:latin typeface="Arial" panose="020B0604020202020204" pitchFamily="34" charset="0"/>
                <a:ea typeface="ＭＳ ゴシック" panose="020B0609070205080204" pitchFamily="49" charset="-128"/>
                <a:cs typeface="Arial" panose="020B0604020202020204" pitchFamily="34" charset="0"/>
              </a:rPr>
              <a:t> (e.g</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stationary state).</a:t>
            </a:r>
          </a:p>
        </p:txBody>
      </p:sp>
      <p:sp>
        <p:nvSpPr>
          <p:cNvPr id="6" name="下矢印 5"/>
          <p:cNvSpPr/>
          <p:nvPr/>
        </p:nvSpPr>
        <p:spPr>
          <a:xfrm>
            <a:off x="5065436" y="3539883"/>
            <a:ext cx="1944589" cy="628648"/>
          </a:xfrm>
          <a:prstGeom prst="downArrow">
            <a:avLst>
              <a:gd name="adj1" fmla="val 40066"/>
              <a:gd name="adj2" fmla="val 50000"/>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595086" y="4373464"/>
            <a:ext cx="11059886" cy="2385268"/>
          </a:xfrm>
          <a:prstGeom prst="rect">
            <a:avLst/>
          </a:prstGeom>
          <a:noFill/>
          <a:ln w="28575">
            <a:solidFill>
              <a:srgbClr val="FF0000"/>
            </a:solidFill>
          </a:ln>
        </p:spPr>
        <p:txBody>
          <a:bodyPr wrap="square" rtlCol="0">
            <a:spAutoFit/>
          </a:bodyPr>
          <a:lstStyle/>
          <a:p>
            <a:pPr lvl="0" algn="just">
              <a:spcAft>
                <a:spcPts val="600"/>
              </a:spcAft>
            </a:pPr>
            <a:r>
              <a:rPr lang="en-US" altLang="ja-JP" sz="2400" u="sng" dirty="0" smtClean="0">
                <a:latin typeface="Arial" panose="020B0604020202020204" pitchFamily="34" charset="0"/>
                <a:ea typeface="ＭＳ ゴシック" panose="020B0609070205080204" pitchFamily="49" charset="-128"/>
                <a:cs typeface="Arial" panose="020B0604020202020204" pitchFamily="34" charset="0"/>
              </a:rPr>
              <a:t>Japan’s view to automatic switching of headlamps is that</a:t>
            </a:r>
          </a:p>
          <a:p>
            <a:pPr marL="363538" indent="-188913" algn="jus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Manual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switching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OFF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of headlamps at night conditions should be prohibited in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principle.</a:t>
            </a:r>
          </a:p>
          <a:p>
            <a:pPr marL="363538" indent="-188913" algn="jus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Then</a:t>
            </a:r>
            <a:r>
              <a:rPr lang="en-US" altLang="ja-JP" sz="2400" dirty="0">
                <a:latin typeface="Arial" panose="020B0604020202020204" pitchFamily="34" charset="0"/>
                <a:ea typeface="ＭＳ ゴシック" panose="020B0609070205080204" pitchFamily="49" charset="-128"/>
                <a:cs typeface="Arial" panose="020B0604020202020204" pitchFamily="34" charset="0"/>
              </a:rPr>
              <a:t>, if there are some situations where drivers need to switch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OFF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headlamps for  any rational reasons, these situations should be limitedly specified as “exception” to the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automatic activation of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headlamps.</a:t>
            </a:r>
            <a:endParaRPr lang="en-US" altLang="ja-JP" sz="2400" dirty="0" smtClean="0">
              <a:latin typeface="Arial" panose="020B0604020202020204" pitchFamily="34" charset="0"/>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0604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Rot="1" noChangeArrowheads="1"/>
          </p:cNvSpPr>
          <p:nvPr/>
        </p:nvSpPr>
        <p:spPr bwMode="auto">
          <a:xfrm>
            <a:off x="89595" y="142875"/>
            <a:ext cx="11925300" cy="59372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dirty="0" smtClean="0">
                <a:solidFill>
                  <a:srgbClr val="FFFF00"/>
                </a:solidFill>
              </a:rPr>
              <a:t>Japan’s view about the interpretations of Regulation No. 48</a:t>
            </a:r>
            <a:endParaRPr lang="en-US" altLang="ja-JP" dirty="0">
              <a:solidFill>
                <a:srgbClr val="FFFF00"/>
              </a:solidFill>
            </a:endParaRPr>
          </a:p>
        </p:txBody>
      </p:sp>
      <p:sp>
        <p:nvSpPr>
          <p:cNvPr id="5" name="Rectangle 21"/>
          <p:cNvSpPr>
            <a:spLocks noChangeArrowheads="1"/>
          </p:cNvSpPr>
          <p:nvPr/>
        </p:nvSpPr>
        <p:spPr bwMode="auto">
          <a:xfrm>
            <a:off x="102295" y="954949"/>
            <a:ext cx="8546405" cy="461665"/>
          </a:xfrm>
          <a:prstGeom prst="rect">
            <a:avLst/>
          </a:prstGeom>
          <a:solidFill>
            <a:srgbClr val="FFFF00">
              <a:alpha val="30000"/>
            </a:srgbClr>
          </a:solidFill>
          <a:ln>
            <a:solidFill>
              <a:schemeClr val="tx1"/>
            </a:solidFill>
          </a:ln>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spcBef>
                <a:spcPct val="0"/>
              </a:spcBef>
              <a:buFontTx/>
              <a:buNone/>
            </a:pPr>
            <a:r>
              <a:rPr lang="en-US" altLang="ja-JP" sz="2400" b="1" dirty="0">
                <a:cs typeface="Arial" panose="020B0604020202020204" pitchFamily="34" charset="0"/>
              </a:rPr>
              <a:t>2</a:t>
            </a:r>
            <a:r>
              <a:rPr lang="en-US" altLang="ja-JP" sz="2400" b="1" dirty="0" smtClean="0">
                <a:cs typeface="Arial" panose="020B0604020202020204" pitchFamily="34" charset="0"/>
              </a:rPr>
              <a:t>.</a:t>
            </a:r>
            <a:r>
              <a:rPr lang="ja-JP" altLang="en-US" sz="2400" b="1" dirty="0" smtClean="0">
                <a:cs typeface="Arial" panose="020B0604020202020204" pitchFamily="34" charset="0"/>
              </a:rPr>
              <a:t>  </a:t>
            </a:r>
            <a:r>
              <a:rPr lang="en-US" altLang="ja-JP" sz="2400" b="1" dirty="0" smtClean="0">
                <a:cs typeface="Arial" panose="020B0604020202020204" pitchFamily="34" charset="0"/>
              </a:rPr>
              <a:t>Relationship between DRLs and front position lamps</a:t>
            </a:r>
            <a:endParaRPr lang="ja-JP" altLang="en-US" sz="2400" b="1" dirty="0">
              <a:cs typeface="Arial" panose="020B0604020202020204" pitchFamily="34" charset="0"/>
            </a:endParaRPr>
          </a:p>
        </p:txBody>
      </p:sp>
      <p:sp>
        <p:nvSpPr>
          <p:cNvPr id="6" name="テキスト ボックス 5"/>
          <p:cNvSpPr txBox="1"/>
          <p:nvPr/>
        </p:nvSpPr>
        <p:spPr>
          <a:xfrm>
            <a:off x="57323" y="1610361"/>
            <a:ext cx="12132000" cy="3431709"/>
          </a:xfrm>
          <a:prstGeom prst="rect">
            <a:avLst/>
          </a:prstGeom>
          <a:noFill/>
        </p:spPr>
        <p:txBody>
          <a:bodyPr wrap="square" rtlCol="0">
            <a:spAutoFit/>
          </a:bodyPr>
          <a:lstStyle/>
          <a:p>
            <a:pPr marL="342900" indent="-342900" algn="just">
              <a:spcAft>
                <a:spcPts val="600"/>
              </a:spcAft>
              <a:buFont typeface="Arial" charset="0"/>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In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the 06 series of amendment to Regulation No.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48, DRLs shall not be switched off except when;</a:t>
            </a:r>
            <a:endParaRPr lang="en-US" altLang="ja-JP" sz="2400" dirty="0">
              <a:latin typeface="Arial" panose="020B0604020202020204" pitchFamily="34" charset="0"/>
              <a:ea typeface="ＭＳ ゴシック" panose="020B0609070205080204" pitchFamily="49" charset="-128"/>
              <a:cs typeface="Arial" panose="020B0604020202020204" pitchFamily="34" charset="0"/>
            </a:endParaRPr>
          </a:p>
          <a:p>
            <a:pPr marL="703262" indent="-342900" algn="just">
              <a:spcAft>
                <a:spcPts val="600"/>
              </a:spcAft>
              <a:buFontTx/>
              <a:buChar char="-"/>
            </a:pPr>
            <a:r>
              <a:rPr lang="en-US" altLang="ja-JP" sz="2400" dirty="0">
                <a:latin typeface="Arial" panose="020B0604020202020204" pitchFamily="34" charset="0"/>
                <a:ea typeface="ＭＳ ゴシック" panose="020B0609070205080204" pitchFamily="49" charset="-128"/>
                <a:cs typeface="Arial" panose="020B0604020202020204" pitchFamily="34" charset="0"/>
              </a:rPr>
              <a:t>V</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ehicle speed does not exceed 10km/h. (paragraph 6.19.7.2.)</a:t>
            </a:r>
            <a:endParaRPr lang="en-US" altLang="ja-JP" sz="2400" dirty="0">
              <a:latin typeface="Arial" panose="020B0604020202020204" pitchFamily="34" charset="0"/>
              <a:ea typeface="ＭＳ ゴシック" panose="020B0609070205080204" pitchFamily="49" charset="-128"/>
              <a:cs typeface="Arial" panose="020B0604020202020204" pitchFamily="34" charset="0"/>
            </a:endParaRPr>
          </a:p>
          <a:p>
            <a:pPr marL="703262" indent="-342900" algn="just">
              <a:spcAft>
                <a:spcPts val="600"/>
              </a:spcAft>
              <a:buFontTx/>
              <a:buChar char="-"/>
            </a:pPr>
            <a:r>
              <a:rPr lang="en-US" altLang="ja-JP" sz="2400" dirty="0">
                <a:latin typeface="Arial" panose="020B0604020202020204" pitchFamily="34" charset="0"/>
                <a:ea typeface="ＭＳ ゴシック" panose="020B0609070205080204" pitchFamily="49" charset="-128"/>
                <a:cs typeface="Arial" panose="020B0604020202020204" pitchFamily="34" charset="0"/>
              </a:rPr>
              <a:t>E</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ngine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(propulsion system)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 is impossible to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operate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(paragraph 6.19.7.3.)</a:t>
            </a:r>
          </a:p>
          <a:p>
            <a:pPr marL="703262" indent="-342900" algn="just">
              <a:spcAft>
                <a:spcPts val="600"/>
              </a:spcAf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Front fog lamps or headlamps are switched ON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(paragraph 6.19.7.3.)</a:t>
            </a:r>
            <a:endParaRPr lang="en-US" altLang="ja-JP" sz="2400" dirty="0" smtClean="0">
              <a:latin typeface="Arial" panose="020B0604020202020204" pitchFamily="34" charset="0"/>
              <a:ea typeface="ＭＳ ゴシック" panose="020B0609070205080204" pitchFamily="49" charset="-128"/>
              <a:cs typeface="Arial" panose="020B0604020202020204" pitchFamily="34" charset="0"/>
            </a:endParaRPr>
          </a:p>
          <a:p>
            <a:pPr marL="703262" indent="-342900" algn="just">
              <a:spcAft>
                <a:spcPts val="600"/>
              </a:spcAft>
              <a:buFontTx/>
              <a:buChar char="-"/>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Direction indicators operate, provided that front indicators are reciprocally incorporated with DRLs or the distance between both lamps is less than 40mm.</a:t>
            </a:r>
          </a:p>
          <a:p>
            <a:pPr marL="360362" algn="r">
              <a:spcAft>
                <a:spcPts val="600"/>
              </a:spcAft>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(paragraph 6.19.7.5. and 6.19.7.6.)</a:t>
            </a:r>
          </a:p>
        </p:txBody>
      </p:sp>
      <p:sp>
        <p:nvSpPr>
          <p:cNvPr id="8" name="下矢印 7"/>
          <p:cNvSpPr/>
          <p:nvPr/>
        </p:nvSpPr>
        <p:spPr>
          <a:xfrm>
            <a:off x="5079950" y="4974643"/>
            <a:ext cx="1944589" cy="628648"/>
          </a:xfrm>
          <a:prstGeom prst="downArrow">
            <a:avLst>
              <a:gd name="adj1" fmla="val 40066"/>
              <a:gd name="adj2" fmla="val 50000"/>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49703" y="5757890"/>
            <a:ext cx="11347554" cy="830997"/>
          </a:xfrm>
          <a:prstGeom prst="rect">
            <a:avLst/>
          </a:prstGeom>
          <a:noFill/>
          <a:ln w="28575">
            <a:solidFill>
              <a:srgbClr val="FF0000"/>
            </a:solidFill>
          </a:ln>
        </p:spPr>
        <p:txBody>
          <a:bodyPr wrap="square" rtlCol="0">
            <a:spAutoFit/>
          </a:bodyPr>
          <a:lstStyle/>
          <a:p>
            <a:pPr lvl="0" algn="just">
              <a:spcAft>
                <a:spcPts val="600"/>
              </a:spcAft>
            </a:pP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In case that vehicle speed exceeds 10km/h, there is no legal basis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that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the DRLs can be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switched OFF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when only </a:t>
            </a:r>
            <a:r>
              <a:rPr lang="en-US" altLang="ja-JP" sz="2400" dirty="0">
                <a:latin typeface="Arial" panose="020B0604020202020204" pitchFamily="34" charset="0"/>
                <a:ea typeface="ＭＳ ゴシック" panose="020B0609070205080204" pitchFamily="49" charset="-128"/>
                <a:cs typeface="Arial" panose="020B0604020202020204" pitchFamily="34" charset="0"/>
              </a:rPr>
              <a:t>the front position lamps are switched </a:t>
            </a:r>
            <a:r>
              <a:rPr lang="en-US" altLang="ja-JP" sz="2400" dirty="0" smtClean="0">
                <a:latin typeface="Arial" panose="020B0604020202020204" pitchFamily="34" charset="0"/>
                <a:ea typeface="ＭＳ ゴシック" panose="020B0609070205080204" pitchFamily="49" charset="-128"/>
                <a:cs typeface="Arial" panose="020B0604020202020204" pitchFamily="34" charset="0"/>
              </a:rPr>
              <a:t>ON.</a:t>
            </a:r>
            <a:endParaRPr lang="en-US" altLang="ja-JP" sz="2400" dirty="0">
              <a:latin typeface="Arial" panose="020B0604020202020204" pitchFamily="34" charset="0"/>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28444798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6651</TotalTime>
  <Words>686</Words>
  <Application>Microsoft Office PowerPoint</Application>
  <PresentationFormat>Custom</PresentationFormat>
  <Paragraphs>56</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テーマ</vt:lpstr>
      <vt:lpstr>Interpretation of 06 series of amendments to Regulation No. 48</vt:lpstr>
      <vt:lpstr>PowerPoint Presentation</vt:lpstr>
      <vt:lpstr>PowerPoint Presentation</vt:lpstr>
      <vt:lpstr>Promotion of appropriate use of headlamps is crucial safety issue in Japan.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DRL夜間時のグレア間の評価解析</dc:title>
  <dc:creator>aoki</dc:creator>
  <cp:lastModifiedBy>Konstantin Glukhenkiy</cp:lastModifiedBy>
  <cp:revision>261</cp:revision>
  <cp:lastPrinted>2017-10-12T03:00:33Z</cp:lastPrinted>
  <dcterms:created xsi:type="dcterms:W3CDTF">2016-06-03T04:43:23Z</dcterms:created>
  <dcterms:modified xsi:type="dcterms:W3CDTF">2017-10-20T09:02:43Z</dcterms:modified>
</cp:coreProperties>
</file>