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8"/>
  </p:sldMasterIdLst>
  <p:notesMasterIdLst>
    <p:notesMasterId r:id="rId21"/>
  </p:notesMasterIdLst>
  <p:handoutMasterIdLst>
    <p:handoutMasterId r:id="rId22"/>
  </p:handoutMasterIdLst>
  <p:sldIdLst>
    <p:sldId id="256" r:id="rId9"/>
    <p:sldId id="280" r:id="rId10"/>
    <p:sldId id="299" r:id="rId11"/>
    <p:sldId id="300" r:id="rId12"/>
    <p:sldId id="301" r:id="rId13"/>
    <p:sldId id="306" r:id="rId14"/>
    <p:sldId id="302" r:id="rId15"/>
    <p:sldId id="303" r:id="rId16"/>
    <p:sldId id="304" r:id="rId17"/>
    <p:sldId id="305" r:id="rId18"/>
    <p:sldId id="260" r:id="rId19"/>
    <p:sldId id="30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40" autoAdjust="0"/>
    <p:restoredTop sz="94799" autoAdjust="0"/>
  </p:normalViewPr>
  <p:slideViewPr>
    <p:cSldViewPr>
      <p:cViewPr>
        <p:scale>
          <a:sx n="105" d="100"/>
          <a:sy n="105" d="100"/>
        </p:scale>
        <p:origin x="-2034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customXml" Target="../customXml/item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23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GRPE-65-nn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7E7CB-09AF-43F2-ADA4-B2B423205EE4}" type="datetimeFigureOut">
              <a:rPr lang="en-US" smtClean="0"/>
              <a:pPr/>
              <a:t>1/11/2017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0532F-1526-46CA-8FD1-CC19224FD0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6835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GRPE-65-nn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8D883-694A-41C9-ACD9-6257BE9C1E94}" type="datetimeFigureOut">
              <a:rPr lang="en-US" smtClean="0"/>
              <a:pPr/>
              <a:t>1/11/2017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2BFAC-DA74-4C24-AAF2-8D09F2FE08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14809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GRPE-65-nn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265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5506-71AD-4702-B852-37BFA4148757}" type="datetime1">
              <a:rPr lang="en-US" smtClean="0"/>
              <a:pPr/>
              <a:t>1/11/2017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FCD68-1FF2-4B80-A104-54D675CB397A}" type="datetime1">
              <a:rPr lang="en-US" smtClean="0"/>
              <a:pPr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271F-990C-43C7-8781-D304754763A4}" type="datetime1">
              <a:rPr lang="en-US" smtClean="0"/>
              <a:pPr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A50C-D222-436D-A117-AA388BAFFE5E}" type="datetime1">
              <a:rPr lang="en-US" smtClean="0"/>
              <a:pPr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A52D-BE50-4F08-AD58-8265CD255240}" type="datetime1">
              <a:rPr lang="en-US" smtClean="0"/>
              <a:pPr/>
              <a:t>1/11/2017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AA8F1C0-37A7-44DD-93BE-0E3F2F961832}" type="datetime1">
              <a:rPr lang="en-US" smtClean="0"/>
              <a:pPr/>
              <a:t>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6DAD-3BDC-419E-AE3F-D8FC6E36B033}" type="datetime1">
              <a:rPr lang="en-US" smtClean="0"/>
              <a:pPr/>
              <a:t>1/11/2017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DF2A-444D-4333-891F-660515AA55A0}" type="datetime1">
              <a:rPr lang="en-US" smtClean="0"/>
              <a:pPr/>
              <a:t>1/11/2017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AE2A-32A9-4F0C-933E-D0FDAE8BA04F}" type="datetime1">
              <a:rPr lang="en-US" smtClean="0"/>
              <a:pPr/>
              <a:t>1/11/2017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F63CA-B077-4590-B190-CE7E3D6602DD}" type="datetime1">
              <a:rPr lang="en-US" smtClean="0"/>
              <a:pPr/>
              <a:t>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394D68C-FAA0-4FCE-902D-8BB0274CF2EB}" type="datetime1">
              <a:rPr lang="en-US" smtClean="0"/>
              <a:pPr/>
              <a:t>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803112B-5E2C-4A90-A818-D325F3E5456A}" type="datetime1">
              <a:rPr lang="en-US" smtClean="0"/>
              <a:pPr/>
              <a:t>1/11/2017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ce.org/trans/areas-of-work/wp29/working-parties-and-documents/world-forum-for-harmonization-of-vehicle-regulations-wp29/informal-documents/transmainwp29wp29wgswp29gengeninf170.html" TargetMode="External"/><Relationship Id="rId2" Type="http://schemas.openxmlformats.org/officeDocument/2006/relationships/hyperlink" Target="http://www.unece.org/fileadmin/DAM/trans/doc/2016/wp29/ECE-TRANS-WP29-2016-116e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Report to GRPE 74</a:t>
            </a:r>
            <a:r>
              <a:rPr lang="en-US" sz="2000" baseline="30000" dirty="0" smtClean="0">
                <a:solidFill>
                  <a:schemeClr val="tx1"/>
                </a:solidFill>
              </a:rPr>
              <a:t>th</a:t>
            </a:r>
            <a:r>
              <a:rPr lang="en-US" sz="2000" dirty="0" smtClean="0">
                <a:solidFill>
                  <a:schemeClr val="tx1"/>
                </a:solidFill>
              </a:rPr>
              <a:t> Session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Electric Vehicles and the Environment</a:t>
            </a:r>
            <a:br>
              <a:rPr lang="en-US" sz="3200" b="1" dirty="0" smtClean="0"/>
            </a:br>
            <a:r>
              <a:rPr lang="en-US" sz="3200" b="1" dirty="0" smtClean="0"/>
              <a:t> (EVE IWG)</a:t>
            </a:r>
            <a:endParaRPr lang="en-US" sz="3200" b="1" dirty="0"/>
          </a:p>
        </p:txBody>
      </p:sp>
      <p:sp>
        <p:nvSpPr>
          <p:cNvPr id="6" name="Textfeld 12"/>
          <p:cNvSpPr txBox="1">
            <a:spLocks noChangeArrowheads="1"/>
          </p:cNvSpPr>
          <p:nvPr/>
        </p:nvSpPr>
        <p:spPr bwMode="auto">
          <a:xfrm>
            <a:off x="5626968" y="152400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lang="en-US" sz="1200">
                <a:latin typeface="Times New Roman" pitchFamily="18" charset="0"/>
                <a:cs typeface="Times New Roman" pitchFamily="18" charset="0"/>
              </a:rPr>
              <a:t>document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smtClean="0">
                <a:latin typeface="Times New Roman" pitchFamily="18" charset="0"/>
                <a:cs typeface="Times New Roman" pitchFamily="18" charset="0"/>
              </a:rPr>
              <a:t>GRPE-74-15</a:t>
            </a:r>
            <a:endParaRPr lang="de-DE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74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GRPE,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-13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January 2017</a:t>
            </a:r>
          </a:p>
          <a:p>
            <a:pPr algn="r" eaLnBrk="1" hangingPunct="1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item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feld 39"/>
          <p:cNvSpPr txBox="1">
            <a:spLocks noChangeArrowheads="1"/>
          </p:cNvSpPr>
          <p:nvPr/>
        </p:nvSpPr>
        <p:spPr bwMode="auto">
          <a:xfrm>
            <a:off x="152400" y="1524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Submitted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the EVE informal working group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Next Steps for </a:t>
            </a:r>
            <a:r>
              <a:rPr lang="en-US" sz="3600" dirty="0" smtClean="0"/>
              <a:t>Battery Recyclability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Remove from EVE mandate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648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EVE IWG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10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Continue leading work on two primary work items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Determination of Electrified Vehicle 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Electrified Vehicle </a:t>
            </a:r>
            <a:r>
              <a:rPr lang="en-US" dirty="0" smtClean="0">
                <a:solidFill>
                  <a:schemeClr val="tx1"/>
                </a:solidFill>
              </a:rPr>
              <a:t>Durability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Approach GEEE about leading the work on Method of Stating Energy Consumption with EVE in a supporting role</a:t>
            </a:r>
          </a:p>
          <a:p>
            <a:r>
              <a:rPr lang="en-US" dirty="0" smtClean="0"/>
              <a:t>Next meeting in Spring 2017</a:t>
            </a:r>
          </a:p>
          <a:p>
            <a:pPr lvl="1"/>
            <a:r>
              <a:rPr lang="en-US" dirty="0" smtClean="0"/>
              <a:t>Target 10-11 April in United States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/>
              <a:t>October 2017 confirmed in Austria</a:t>
            </a:r>
          </a:p>
          <a:p>
            <a:pPr lvl="1"/>
            <a:r>
              <a:rPr lang="en-US" dirty="0" smtClean="0"/>
              <a:t>Spring 2018 possibly in Japan</a:t>
            </a:r>
          </a:p>
          <a:p>
            <a:pPr lvl="1"/>
            <a:r>
              <a:rPr lang="en-US" dirty="0" smtClean="0"/>
              <a:t>Fall 2018 probably in Canada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EVE Next Steps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026" name="Picture 2" descr="C:\Users\giallonardoa\AppData\Local\Microsoft\Windows\Temporary Internet Files\Content.IE5\LFDK2573\question-mark[1]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619" y="1527175"/>
            <a:ext cx="42862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970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Past EVE Mandate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 IWG had a two-part mandate approved in November 2014, and conducted Part A of that mandate through 2015 and 2016</a:t>
            </a:r>
          </a:p>
          <a:p>
            <a:r>
              <a:rPr lang="en-US" dirty="0" smtClean="0"/>
              <a:t>Work was divided into two parts:</a:t>
            </a:r>
          </a:p>
          <a:p>
            <a:pPr lvl="1"/>
            <a:r>
              <a:rPr lang="en-US" dirty="0" smtClean="0"/>
              <a:t>Part A – Information gathering and recommendations for follow-up work</a:t>
            </a:r>
          </a:p>
          <a:p>
            <a:pPr lvl="2"/>
            <a:r>
              <a:rPr lang="en-US" dirty="0" smtClean="0"/>
              <a:t>Method of stating energy consumption</a:t>
            </a:r>
          </a:p>
          <a:p>
            <a:pPr lvl="2"/>
            <a:r>
              <a:rPr lang="en-US" dirty="0" smtClean="0"/>
              <a:t>Electrified </a:t>
            </a:r>
            <a:r>
              <a:rPr lang="en-US" dirty="0"/>
              <a:t>vehicle durability</a:t>
            </a:r>
          </a:p>
          <a:p>
            <a:pPr lvl="2"/>
            <a:r>
              <a:rPr lang="en-US" dirty="0" smtClean="0"/>
              <a:t>Determination of electrified vehicle power</a:t>
            </a:r>
          </a:p>
          <a:p>
            <a:pPr lvl="2"/>
            <a:r>
              <a:rPr lang="en-US" dirty="0" smtClean="0"/>
              <a:t>Battery Recyclability</a:t>
            </a:r>
          </a:p>
          <a:p>
            <a:pPr lvl="1"/>
            <a:r>
              <a:rPr lang="en-US" dirty="0" smtClean="0"/>
              <a:t>Part B – Potential development of GTR’s related to durability and power determination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767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Meeting Frequency and Locations During Part 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Four (4) </a:t>
            </a:r>
            <a:r>
              <a:rPr lang="en-US" dirty="0"/>
              <a:t>h</a:t>
            </a:r>
            <a:r>
              <a:rPr lang="en-US" dirty="0" smtClean="0"/>
              <a:t>alf-day meetings coincident with GRPE</a:t>
            </a:r>
          </a:p>
          <a:p>
            <a:pPr lvl="1"/>
            <a:r>
              <a:rPr lang="en-US" dirty="0" smtClean="0"/>
              <a:t>January 2015, June 2015, January 2016, June 2016</a:t>
            </a:r>
          </a:p>
          <a:p>
            <a:r>
              <a:rPr lang="en-US" dirty="0" smtClean="0"/>
              <a:t>Two (2) teleconference meetings</a:t>
            </a:r>
          </a:p>
          <a:p>
            <a:pPr lvl="1"/>
            <a:r>
              <a:rPr lang="en-US" dirty="0" smtClean="0"/>
              <a:t>April 2015, July 2016</a:t>
            </a:r>
          </a:p>
          <a:p>
            <a:r>
              <a:rPr lang="en-US" dirty="0" smtClean="0"/>
              <a:t>One (1) meeting in Canada</a:t>
            </a:r>
          </a:p>
          <a:p>
            <a:pPr lvl="1"/>
            <a:r>
              <a:rPr lang="en-US" dirty="0" smtClean="0"/>
              <a:t>October 2015</a:t>
            </a:r>
          </a:p>
          <a:p>
            <a:r>
              <a:rPr lang="en-US" dirty="0" smtClean="0"/>
              <a:t>One (1) meeting in China</a:t>
            </a:r>
          </a:p>
          <a:p>
            <a:pPr lvl="1"/>
            <a:r>
              <a:rPr lang="en-US" dirty="0" smtClean="0"/>
              <a:t>April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011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Outcomes of Part 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Draft documents presented to GRPE in June 2016</a:t>
            </a:r>
          </a:p>
          <a:p>
            <a:pPr lvl="1"/>
            <a:r>
              <a:rPr lang="en-US" dirty="0" smtClean="0"/>
              <a:t>Draft formal document</a:t>
            </a:r>
          </a:p>
          <a:p>
            <a:pPr lvl="1"/>
            <a:r>
              <a:rPr lang="en-US" dirty="0" smtClean="0"/>
              <a:t>Draft status report</a:t>
            </a:r>
          </a:p>
          <a:p>
            <a:pPr lvl="1"/>
            <a:r>
              <a:rPr lang="en-US" dirty="0" smtClean="0"/>
              <a:t>Draft energy consumption model and explanatory document</a:t>
            </a:r>
          </a:p>
          <a:p>
            <a:r>
              <a:rPr lang="en-US" dirty="0" smtClean="0"/>
              <a:t>Final documents submitted to WP.29 for consideration in November 2017 and endorsed by AC.3</a:t>
            </a:r>
          </a:p>
          <a:p>
            <a:pPr lvl="1"/>
            <a:r>
              <a:rPr lang="en-US" dirty="0" smtClean="0"/>
              <a:t>Formal Document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www.unece.org/fileadmin/DAM/trans/doc/2016/wp29/ECE-TRANS-WP29-2016-116e.pdf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WP.29-170-28</a:t>
            </a:r>
            <a:r>
              <a:rPr lang="en-US" dirty="0"/>
              <a:t>, </a:t>
            </a:r>
            <a:r>
              <a:rPr lang="en-US" dirty="0" smtClean="0"/>
              <a:t>WP.29-170-29, WP.29-170-30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www.unece.org/trans/areas-of-work/wp29/working-parties-and-documents/world-forum-for-harmonization-of-vehicle-regulations-wp29/informal-documents/transmainwp29wp29wgswp29gengeninf170.html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0338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as Adopted by AC.3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Determination of electrified vehicle power</a:t>
            </a:r>
          </a:p>
          <a:p>
            <a:pPr lvl="1"/>
            <a:r>
              <a:rPr lang="en-US" dirty="0" smtClean="0"/>
              <a:t>Proceed with GTR development as outlined in formal document</a:t>
            </a:r>
          </a:p>
          <a:p>
            <a:r>
              <a:rPr lang="en-US" dirty="0"/>
              <a:t>Method of stating energy </a:t>
            </a:r>
            <a:r>
              <a:rPr lang="en-US" dirty="0" smtClean="0"/>
              <a:t>consumption</a:t>
            </a:r>
          </a:p>
          <a:p>
            <a:pPr lvl="1"/>
            <a:r>
              <a:rPr lang="en-US" dirty="0" smtClean="0"/>
              <a:t>Approach </a:t>
            </a:r>
            <a:r>
              <a:rPr lang="en-US" dirty="0"/>
              <a:t>the </a:t>
            </a:r>
            <a:r>
              <a:rPr lang="en-US" i="1" dirty="0" smtClean="0"/>
              <a:t>Group </a:t>
            </a:r>
            <a:r>
              <a:rPr lang="en-US" i="1" dirty="0"/>
              <a:t>of Experts on Energy </a:t>
            </a:r>
            <a:r>
              <a:rPr lang="en-US" i="1" dirty="0" smtClean="0"/>
              <a:t>Efficiency </a:t>
            </a:r>
            <a:r>
              <a:rPr lang="en-US" i="1" dirty="0"/>
              <a:t>(</a:t>
            </a:r>
            <a:r>
              <a:rPr lang="en-US" i="1" dirty="0" smtClean="0"/>
              <a:t>GEEE) </a:t>
            </a:r>
            <a:r>
              <a:rPr lang="en-US" dirty="0" smtClean="0"/>
              <a:t>to </a:t>
            </a:r>
            <a:r>
              <a:rPr lang="en-US" dirty="0"/>
              <a:t>request  that  they </a:t>
            </a:r>
            <a:r>
              <a:rPr lang="en-US" dirty="0" smtClean="0"/>
              <a:t>take a leadership role in this work with the EVE IWG playing a supporting role</a:t>
            </a:r>
          </a:p>
          <a:p>
            <a:r>
              <a:rPr lang="en-US" dirty="0" smtClean="0"/>
              <a:t>Electrified </a:t>
            </a:r>
            <a:r>
              <a:rPr lang="en-US" dirty="0"/>
              <a:t>vehicle </a:t>
            </a:r>
            <a:r>
              <a:rPr lang="en-US" dirty="0" smtClean="0"/>
              <a:t>durability</a:t>
            </a:r>
          </a:p>
          <a:p>
            <a:pPr lvl="1"/>
            <a:r>
              <a:rPr lang="en-US" dirty="0" smtClean="0"/>
              <a:t>Continue  </a:t>
            </a:r>
            <a:r>
              <a:rPr lang="en-US" dirty="0"/>
              <a:t>research </a:t>
            </a:r>
            <a:r>
              <a:rPr lang="en-US" dirty="0" smtClean="0"/>
              <a:t>on battery  </a:t>
            </a:r>
            <a:r>
              <a:rPr lang="en-US" dirty="0"/>
              <a:t>performance  and  </a:t>
            </a:r>
            <a:r>
              <a:rPr lang="en-US" dirty="0" smtClean="0"/>
              <a:t>durability</a:t>
            </a:r>
          </a:p>
          <a:p>
            <a:pPr lvl="1"/>
            <a:r>
              <a:rPr lang="en-US" dirty="0" smtClean="0"/>
              <a:t>Target </a:t>
            </a:r>
            <a:r>
              <a:rPr lang="en-US" dirty="0"/>
              <a:t>returning to AC.3 seeking authorization  for relevant </a:t>
            </a:r>
            <a:r>
              <a:rPr lang="en-US" dirty="0" smtClean="0"/>
              <a:t>activities </a:t>
            </a:r>
            <a:r>
              <a:rPr lang="en-US" dirty="0"/>
              <a:t>(including </a:t>
            </a:r>
            <a:r>
              <a:rPr lang="en-US" dirty="0" smtClean="0"/>
              <a:t>GTR </a:t>
            </a:r>
            <a:r>
              <a:rPr lang="en-US" dirty="0"/>
              <a:t>development</a:t>
            </a:r>
            <a:r>
              <a:rPr lang="en-US" dirty="0" smtClean="0"/>
              <a:t>) if warranted</a:t>
            </a:r>
            <a:endParaRPr lang="en-US" dirty="0"/>
          </a:p>
          <a:p>
            <a:r>
              <a:rPr lang="en-US" dirty="0" smtClean="0"/>
              <a:t>Battery Recyclability</a:t>
            </a:r>
          </a:p>
          <a:p>
            <a:pPr lvl="1"/>
            <a:r>
              <a:rPr lang="en-US" dirty="0" smtClean="0"/>
              <a:t>Will be removed </a:t>
            </a:r>
            <a:r>
              <a:rPr lang="en-US" dirty="0"/>
              <a:t>from the </a:t>
            </a:r>
            <a:r>
              <a:rPr lang="en-US" dirty="0" smtClean="0"/>
              <a:t>mandate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393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Outcomes of EVE-21 (11-Jan-2017)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Leadership of EVE IWG and WLTP IWG met and confirmed a mutual understanding of how the two groups will collaborate going forward</a:t>
            </a:r>
          </a:p>
          <a:p>
            <a:pPr lvl="1"/>
            <a:r>
              <a:rPr lang="en-US" dirty="0" smtClean="0"/>
              <a:t>General agreement between EVE and WLTP on approach to create test method and duty cycle for battery durability testing</a:t>
            </a:r>
          </a:p>
          <a:p>
            <a:r>
              <a:rPr lang="en-US" dirty="0" smtClean="0"/>
              <a:t>Emphasis that EVE should try to collaborate with and build on the work of ISO to the extent possible</a:t>
            </a:r>
          </a:p>
          <a:p>
            <a:r>
              <a:rPr lang="en-US" dirty="0" smtClean="0"/>
              <a:t>European </a:t>
            </a:r>
            <a:r>
              <a:rPr lang="en-US" dirty="0"/>
              <a:t>Commission </a:t>
            </a:r>
            <a:r>
              <a:rPr lang="en-US" dirty="0" smtClean="0"/>
              <a:t>confirmed that the approach for durability outlined at EVE-21 remains appropriate for their purposes</a:t>
            </a:r>
          </a:p>
          <a:p>
            <a:r>
              <a:rPr lang="en-US" dirty="0" smtClean="0"/>
              <a:t>Identify host countries for upcoming meetings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842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Next Steps for Determination of Electrified Vehicle Power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procedure would ideally have two certification methods</a:t>
            </a:r>
          </a:p>
          <a:p>
            <a:pPr lvl="1"/>
            <a:r>
              <a:rPr lang="en-US" dirty="0"/>
              <a:t>Reference method which is validated by testing</a:t>
            </a:r>
          </a:p>
          <a:p>
            <a:pPr lvl="1"/>
            <a:r>
              <a:rPr lang="en-US" dirty="0"/>
              <a:t>Candidate method, which would allow certification based on component data</a:t>
            </a:r>
          </a:p>
          <a:p>
            <a:pPr lvl="2"/>
            <a:r>
              <a:rPr lang="en-US" dirty="0"/>
              <a:t>Candidate method will only be developed if testing and analysis show good correlation to the reference method</a:t>
            </a:r>
          </a:p>
          <a:p>
            <a:r>
              <a:rPr lang="en-US" dirty="0"/>
              <a:t>Procedure should consider WLTP needs for power determination, </a:t>
            </a:r>
            <a:r>
              <a:rPr lang="en-US" dirty="0" smtClean="0"/>
              <a:t>progress of similar process at ISO and potential use in for </a:t>
            </a:r>
            <a:r>
              <a:rPr lang="en-US" dirty="0"/>
              <a:t>customer information purposes</a:t>
            </a:r>
          </a:p>
          <a:p>
            <a:r>
              <a:rPr lang="en-US" dirty="0"/>
              <a:t>Timelines target GTR development in 2 years, but allow for 1 additional year to </a:t>
            </a:r>
            <a:r>
              <a:rPr lang="en-US" dirty="0" smtClean="0"/>
              <a:t>validate candidate method, if necessary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350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Steps For Electrified Vehicle Durability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Continue  </a:t>
            </a:r>
            <a:r>
              <a:rPr lang="en-US" dirty="0"/>
              <a:t>research  on  the </a:t>
            </a:r>
            <a:r>
              <a:rPr lang="en-US" dirty="0" smtClean="0"/>
              <a:t>topic  </a:t>
            </a:r>
            <a:r>
              <a:rPr lang="en-US" dirty="0"/>
              <a:t>of  battery  performance  and  durability,  which  influences </a:t>
            </a:r>
            <a:r>
              <a:rPr lang="en-US" dirty="0" smtClean="0"/>
              <a:t>vehicle  performance</a:t>
            </a:r>
          </a:p>
          <a:p>
            <a:r>
              <a:rPr lang="en-US" dirty="0" smtClean="0"/>
              <a:t>Cooperate with WLTP IWG to obtain vehicle level durability requirements</a:t>
            </a:r>
          </a:p>
          <a:p>
            <a:r>
              <a:rPr lang="en-US" dirty="0" smtClean="0"/>
              <a:t>If required, return </a:t>
            </a:r>
            <a:r>
              <a:rPr lang="en-US" dirty="0"/>
              <a:t>to AC.3 </a:t>
            </a:r>
            <a:r>
              <a:rPr lang="en-US" dirty="0" smtClean="0"/>
              <a:t>to seek </a:t>
            </a:r>
            <a:r>
              <a:rPr lang="en-US" dirty="0"/>
              <a:t>authorization  for relevant </a:t>
            </a:r>
            <a:r>
              <a:rPr lang="en-US" dirty="0" smtClean="0"/>
              <a:t>additional activities such as GTR development</a:t>
            </a:r>
          </a:p>
        </p:txBody>
      </p:sp>
    </p:spTree>
    <p:extLst>
      <p:ext uri="{BB962C8B-B14F-4D97-AF65-F5344CB8AC3E}">
        <p14:creationId xmlns:p14="http://schemas.microsoft.com/office/powerpoint/2010/main" val="156428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Next Steps for Method of Stating Energy Consumption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Approach the </a:t>
            </a:r>
            <a:r>
              <a:rPr lang="en-US" i="1" dirty="0"/>
              <a:t>Group of Experts on Energy Efficiency (GEEE) </a:t>
            </a:r>
            <a:r>
              <a:rPr lang="en-US" dirty="0"/>
              <a:t>to request  that  they continue  the  work </a:t>
            </a:r>
            <a:r>
              <a:rPr lang="en-US" dirty="0" smtClean="0"/>
              <a:t>on the model and incorporate experts in electricity generation and distribution</a:t>
            </a:r>
          </a:p>
          <a:p>
            <a:r>
              <a:rPr lang="en-US" dirty="0" smtClean="0"/>
              <a:t>If GEEE is unwilling/unable to continue the work, EVE IWG will request </a:t>
            </a:r>
            <a:r>
              <a:rPr lang="en-US" dirty="0"/>
              <a:t>the </a:t>
            </a:r>
            <a:r>
              <a:rPr lang="en-US" dirty="0" smtClean="0"/>
              <a:t>aide </a:t>
            </a:r>
            <a:r>
              <a:rPr lang="en-US" dirty="0"/>
              <a:t>of the UNECE </a:t>
            </a:r>
            <a:r>
              <a:rPr lang="en-US" dirty="0" smtClean="0"/>
              <a:t>Executive Secretary </a:t>
            </a:r>
            <a:r>
              <a:rPr lang="en-US" dirty="0"/>
              <a:t>in identifying a suitable forum within the UNECE </a:t>
            </a:r>
            <a:r>
              <a:rPr lang="en-US" dirty="0" smtClean="0"/>
              <a:t>structure </a:t>
            </a:r>
            <a:r>
              <a:rPr lang="en-US" dirty="0"/>
              <a:t>where experts in electric vehicles and experts </a:t>
            </a:r>
            <a:r>
              <a:rPr lang="en-US" dirty="0" smtClean="0"/>
              <a:t>in the </a:t>
            </a:r>
            <a:r>
              <a:rPr lang="en-US" dirty="0"/>
              <a:t>generation and distribution of </a:t>
            </a:r>
            <a:r>
              <a:rPr lang="en-US" dirty="0" smtClean="0"/>
              <a:t>electricity  </a:t>
            </a:r>
            <a:r>
              <a:rPr lang="en-US" dirty="0"/>
              <a:t>may  collaborate  on  this  </a:t>
            </a:r>
            <a:r>
              <a:rPr lang="en-US" dirty="0" smtClean="0"/>
              <a:t>work</a:t>
            </a:r>
          </a:p>
          <a:p>
            <a:r>
              <a:rPr lang="en-US" dirty="0" smtClean="0"/>
              <a:t>EVE IWG plans to continue supporting this work, but will not lead the work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394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350796A4-F683-42B9-B9A0-A148095989FC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872DCF48-8B29-4732-8B21-6E82ABC5DB00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9513F230-9B04-4F77-9950-BAC2A73E365C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B1AA88D7-04AD-4BA0-84CA-62D29BAA3579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3928156D-96F6-4AA5-A92C-52DFC0F06241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9676C2A0-E263-44DD-911D-2B506B6D870E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9DDAFD44-3EB2-451E-805B-808916D639DC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2267</TotalTime>
  <Words>731</Words>
  <Application>Microsoft Office PowerPoint</Application>
  <PresentationFormat>On-screen Show (4:3)</PresentationFormat>
  <Paragraphs>104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Electric Vehicles and the Environment  (EVE IWG)</vt:lpstr>
      <vt:lpstr>Review of Past EVE Mandate</vt:lpstr>
      <vt:lpstr>Meeting Frequency and Locations During Part A</vt:lpstr>
      <vt:lpstr>Key Outcomes of Part A</vt:lpstr>
      <vt:lpstr>Next Steps as Adopted by AC.3</vt:lpstr>
      <vt:lpstr>Key Outcomes of EVE-21 (11-Jan-2017)</vt:lpstr>
      <vt:lpstr>Next Steps for Determination of Electrified Vehicle Power</vt:lpstr>
      <vt:lpstr>Next Steps For Electrified Vehicle Durability</vt:lpstr>
      <vt:lpstr>Next Steps for Method of Stating Energy Consumption</vt:lpstr>
      <vt:lpstr>Next Steps for Battery Recyclability</vt:lpstr>
      <vt:lpstr>Overall EVE Next Steps</vt:lpstr>
      <vt:lpstr>Questions</vt:lpstr>
    </vt:vector>
  </TitlesOfParts>
  <Company>US-EPA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Vehicles and the Environment (EVE IWG)</dc:title>
  <dc:creator>Michael Olechiw</dc:creator>
  <cp:lastModifiedBy>United Nations</cp:lastModifiedBy>
  <cp:revision>282</cp:revision>
  <dcterms:created xsi:type="dcterms:W3CDTF">2014-06-05T20:11:34Z</dcterms:created>
  <dcterms:modified xsi:type="dcterms:W3CDTF">2017-01-11T16:54:43Z</dcterms:modified>
</cp:coreProperties>
</file>