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9" r:id="rId2"/>
    <p:sldId id="507" r:id="rId3"/>
    <p:sldId id="509" r:id="rId4"/>
    <p:sldId id="496" r:id="rId5"/>
    <p:sldId id="497" r:id="rId6"/>
    <p:sldId id="519" r:id="rId7"/>
    <p:sldId id="511" r:id="rId8"/>
    <p:sldId id="525" r:id="rId9"/>
    <p:sldId id="516" r:id="rId10"/>
    <p:sldId id="535" r:id="rId11"/>
    <p:sldId id="512" r:id="rId12"/>
    <p:sldId id="528" r:id="rId13"/>
    <p:sldId id="513" r:id="rId14"/>
    <p:sldId id="514" r:id="rId15"/>
    <p:sldId id="505" r:id="rId16"/>
    <p:sldId id="523" r:id="rId17"/>
    <p:sldId id="521" r:id="rId18"/>
    <p:sldId id="522" r:id="rId19"/>
  </p:sldIdLst>
  <p:sldSz cx="9906000" cy="6858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3399"/>
    <a:srgbClr val="0000CC"/>
    <a:srgbClr val="FFCC00"/>
    <a:srgbClr val="4A66AC"/>
    <a:srgbClr val="6699FF"/>
    <a:srgbClr val="FFCCCC"/>
    <a:srgbClr val="FFFFFF"/>
    <a:srgbClr val="FF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6" autoAdjust="0"/>
    <p:restoredTop sz="94424" autoAdjust="0"/>
  </p:normalViewPr>
  <p:slideViewPr>
    <p:cSldViewPr>
      <p:cViewPr varScale="1">
        <p:scale>
          <a:sx n="50" d="100"/>
          <a:sy n="50" d="100"/>
        </p:scale>
        <p:origin x="-198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20107;&#25925;&#12487;&#12540;&#12479;_161222_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12304;AEB&#12503;&#12524;&#12476;&#12531;&#12305;&#20107;&#25925;&#12487;&#12540;&#12479;_161222_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12304;AEB&#12503;&#12524;&#12476;&#12531;&#12305;&#20107;&#25925;&#12487;&#12540;&#12479;_161222_01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12304;AEB&#12503;&#12524;&#12476;&#12531;&#12305;&#20107;&#25925;&#12487;&#12540;&#12479;_161222_0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12304;AEB&#12503;&#12524;&#12476;&#12531;&#12305;&#20107;&#25925;&#12487;&#12540;&#12479;_161222_0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12304;AEB&#12503;&#12524;&#12476;&#12531;&#12305;&#20107;&#25925;&#12487;&#12540;&#12479;_161222_0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12304;AEB&#12503;&#12524;&#12476;&#12531;&#12305;&#36895;&#24230;&#21029;&#37197;&#28857;&#65288;&#23550;&#36554;&#20001;&#65289;_170105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12304;AEB&#12503;&#12524;&#12476;&#12531;&#12305;&#36895;&#24230;&#21029;&#37197;&#28857;&#65288;&#23550;&#36554;&#20001;&#65289;_170105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HSVFS11PV\TPBGKK-HD\&#20849;&#26377;&#12487;&#12473;&#12463;&#12488;&#12483;&#12503;PC&#65288;TPBGKKDT001&#65289;&#12501;&#12457;&#12523;&#12480;\&#9734;&#65318;&#12489;&#12521;&#12452;&#12502;&#9734;\&#22269;&#38555;&#29677;150409&#31227;&#21205;\04_&#22269;&#38555;&#29677;\&#22269;&#38555;&#21332;&#23450;&#20418;\01%20WP.29&#38306;&#20418;\GRRF\&#31532;83&#22238;&#20250;&#21512;\&#12503;&#12524;&#12476;&#12531;\&#12487;&#12540;&#12479;\&#12304;AEB&#12503;&#12524;&#12476;&#12531;&#12305;&#36895;&#24230;&#21029;&#37197;&#28857;&#65288;&#23550;&#27497;&#34892;&#32773;&#65289;_1701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①事故件数!$A$6:$A$12</c:f>
              <c:strCache>
                <c:ptCount val="7"/>
                <c:pt idx="0">
                  <c:v>普通乗用</c:v>
                </c:pt>
                <c:pt idx="1">
                  <c:v>軽乗用</c:v>
                </c:pt>
                <c:pt idx="2">
                  <c:v>軽貨物</c:v>
                </c:pt>
                <c:pt idx="3">
                  <c:v>トラック</c:v>
                </c:pt>
                <c:pt idx="4">
                  <c:v>二輪</c:v>
                </c:pt>
                <c:pt idx="5">
                  <c:v>バス</c:v>
                </c:pt>
                <c:pt idx="6">
                  <c:v>その他・不明</c:v>
                </c:pt>
              </c:strCache>
            </c:strRef>
          </c:cat>
          <c:val>
            <c:numRef>
              <c:f>①事故件数!$B$6:$B$12</c:f>
              <c:numCache>
                <c:formatCode>#,##0_);[Red]\(#,##0\)</c:formatCode>
                <c:ptCount val="7"/>
                <c:pt idx="0">
                  <c:v>253626</c:v>
                </c:pt>
                <c:pt idx="1">
                  <c:v>139812</c:v>
                </c:pt>
                <c:pt idx="2">
                  <c:v>40890</c:v>
                </c:pt>
                <c:pt idx="3">
                  <c:v>50875</c:v>
                </c:pt>
                <c:pt idx="4">
                  <c:v>22039</c:v>
                </c:pt>
                <c:pt idx="5">
                  <c:v>2300</c:v>
                </c:pt>
                <c:pt idx="6">
                  <c:v>27357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①事故件数!$A$22:$A$28</c:f>
              <c:strCache>
                <c:ptCount val="7"/>
                <c:pt idx="0">
                  <c:v>普通乗用</c:v>
                </c:pt>
                <c:pt idx="1">
                  <c:v>軽乗用</c:v>
                </c:pt>
                <c:pt idx="2">
                  <c:v>軽貨物</c:v>
                </c:pt>
                <c:pt idx="3">
                  <c:v>トラック</c:v>
                </c:pt>
                <c:pt idx="4">
                  <c:v>二輪</c:v>
                </c:pt>
                <c:pt idx="5">
                  <c:v>バス</c:v>
                </c:pt>
                <c:pt idx="6">
                  <c:v>その他・不明</c:v>
                </c:pt>
              </c:strCache>
            </c:strRef>
          </c:cat>
          <c:val>
            <c:numRef>
              <c:f>①事故件数!$B$22:$B$28</c:f>
              <c:numCache>
                <c:formatCode>#,##0_);[Red]\(#,##0\)</c:formatCode>
                <c:ptCount val="7"/>
                <c:pt idx="0">
                  <c:v>1275</c:v>
                </c:pt>
                <c:pt idx="1">
                  <c:v>818</c:v>
                </c:pt>
                <c:pt idx="2">
                  <c:v>423</c:v>
                </c:pt>
                <c:pt idx="3">
                  <c:v>560</c:v>
                </c:pt>
                <c:pt idx="4">
                  <c:v>451</c:v>
                </c:pt>
                <c:pt idx="5">
                  <c:v>23</c:v>
                </c:pt>
                <c:pt idx="6">
                  <c:v>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7033341416555"/>
          <c:y val="2.468009399812179E-2"/>
          <c:w val="0.75103041462604569"/>
          <c:h val="0.9321297415051650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</c:dPt>
          <c:cat>
            <c:strRef>
              <c:f>①事故件数!$T$6:$T$15</c:f>
              <c:strCache>
                <c:ptCount val="10"/>
                <c:pt idx="0">
                  <c:v>追突</c:v>
                </c:pt>
                <c:pt idx="1">
                  <c:v>出会い頭</c:v>
                </c:pt>
                <c:pt idx="2">
                  <c:v>右折時</c:v>
                </c:pt>
                <c:pt idx="3">
                  <c:v>左折時</c:v>
                </c:pt>
                <c:pt idx="4">
                  <c:v>後退時</c:v>
                </c:pt>
                <c:pt idx="5">
                  <c:v>正面衝突</c:v>
                </c:pt>
                <c:pt idx="6">
                  <c:v>その他</c:v>
                </c:pt>
                <c:pt idx="7">
                  <c:v>車両対人</c:v>
                </c:pt>
                <c:pt idx="8">
                  <c:v>車両単独</c:v>
                </c:pt>
                <c:pt idx="9">
                  <c:v>その他</c:v>
                </c:pt>
              </c:strCache>
            </c:strRef>
          </c:cat>
          <c:val>
            <c:numRef>
              <c:f>①事故件数!$U$6:$U$15</c:f>
              <c:numCache>
                <c:formatCode>#,##0_);[Red]\(#,##0\)</c:formatCode>
                <c:ptCount val="10"/>
                <c:pt idx="0">
                  <c:v>166501</c:v>
                </c:pt>
                <c:pt idx="1">
                  <c:v>105965</c:v>
                </c:pt>
                <c:pt idx="2">
                  <c:v>36936</c:v>
                </c:pt>
                <c:pt idx="3">
                  <c:v>19605</c:v>
                </c:pt>
                <c:pt idx="4">
                  <c:v>15807</c:v>
                </c:pt>
                <c:pt idx="5">
                  <c:v>9130</c:v>
                </c:pt>
                <c:pt idx="6">
                  <c:v>29670</c:v>
                </c:pt>
                <c:pt idx="7">
                  <c:v>41938</c:v>
                </c:pt>
                <c:pt idx="8">
                  <c:v>8751</c:v>
                </c:pt>
                <c:pt idx="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①事故件数!$J$22:$J$25</c:f>
              <c:strCache>
                <c:ptCount val="4"/>
                <c:pt idx="0">
                  <c:v>車両相互</c:v>
                </c:pt>
                <c:pt idx="1">
                  <c:v>車両対人</c:v>
                </c:pt>
                <c:pt idx="2">
                  <c:v>車両単独</c:v>
                </c:pt>
                <c:pt idx="3">
                  <c:v>その他</c:v>
                </c:pt>
              </c:strCache>
            </c:strRef>
          </c:cat>
          <c:val>
            <c:numRef>
              <c:f>①事故件数!$K$22:$K$25</c:f>
              <c:numCache>
                <c:formatCode>#,##0_);[Red]\(#,##0\)</c:formatCode>
                <c:ptCount val="4"/>
                <c:pt idx="0">
                  <c:v>925</c:v>
                </c:pt>
                <c:pt idx="1">
                  <c:v>1032</c:v>
                </c:pt>
                <c:pt idx="2">
                  <c:v>547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②AEB削減効果!$A$12:$A$13</c:f>
              <c:strCache>
                <c:ptCount val="2"/>
                <c:pt idx="0">
                  <c:v>AEB標準装備</c:v>
                </c:pt>
                <c:pt idx="1">
                  <c:v>AEB非対応</c:v>
                </c:pt>
              </c:strCache>
            </c:strRef>
          </c:cat>
          <c:val>
            <c:numRef>
              <c:f>②AEB削減効果!$B$12:$B$13</c:f>
              <c:numCache>
                <c:formatCode>#,##0.00_);[Red]\(#,##0.00\)</c:formatCode>
                <c:ptCount val="2"/>
                <c:pt idx="0">
                  <c:v>0.52446655242725349</c:v>
                </c:pt>
                <c:pt idx="1">
                  <c:v>1.7401707063308922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891840"/>
        <c:axId val="75893376"/>
      </c:barChart>
      <c:catAx>
        <c:axId val="7589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5893376"/>
        <c:crosses val="autoZero"/>
        <c:auto val="1"/>
        <c:lblAlgn val="ctr"/>
        <c:lblOffset val="100"/>
        <c:noMultiLvlLbl val="0"/>
      </c:catAx>
      <c:valAx>
        <c:axId val="75893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[Red]\(#,##0.00\)" sourceLinked="1"/>
        <c:majorTickMark val="none"/>
        <c:minorTickMark val="none"/>
        <c:tickLblPos val="none"/>
        <c:crossAx val="7589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②AEB削減効果!$A$12:$A$13</c:f>
              <c:strCache>
                <c:ptCount val="2"/>
                <c:pt idx="0">
                  <c:v>AEB標準装備</c:v>
                </c:pt>
                <c:pt idx="1">
                  <c:v>AEB非対応</c:v>
                </c:pt>
              </c:strCache>
            </c:strRef>
          </c:cat>
          <c:val>
            <c:numRef>
              <c:f>②AEB削減効果!$D$12:$D$13</c:f>
              <c:numCache>
                <c:formatCode>#,##0.00_);[Red]\(#,##0.00\)</c:formatCode>
                <c:ptCount val="2"/>
                <c:pt idx="0">
                  <c:v>0.16021889907085554</c:v>
                </c:pt>
                <c:pt idx="1">
                  <c:v>0.23835959248621072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955200"/>
        <c:axId val="75965184"/>
      </c:barChart>
      <c:catAx>
        <c:axId val="75955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5965184"/>
        <c:crosses val="autoZero"/>
        <c:auto val="1"/>
        <c:lblAlgn val="ctr"/>
        <c:lblOffset val="100"/>
        <c:noMultiLvlLbl val="0"/>
      </c:catAx>
      <c:valAx>
        <c:axId val="75965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[Red]\(#,##0.00\)" sourceLinked="1"/>
        <c:majorTickMark val="none"/>
        <c:minorTickMark val="none"/>
        <c:tickLblPos val="none"/>
        <c:crossAx val="759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508425094189112E-2"/>
          <c:y val="4.0905674244238965E-2"/>
          <c:w val="0.79774702584472579"/>
          <c:h val="0.68700806001403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②対走行車両!$B$7:$B$17</c:f>
              <c:strCache>
                <c:ptCount val="11"/>
                <c:pt idx="0">
                  <c:v>～10km/h</c:v>
                </c:pt>
                <c:pt idx="1">
                  <c:v>～20km/h</c:v>
                </c:pt>
                <c:pt idx="2">
                  <c:v>～30km/h</c:v>
                </c:pt>
                <c:pt idx="3">
                  <c:v>～40km/h</c:v>
                </c:pt>
                <c:pt idx="4">
                  <c:v>～50km/h</c:v>
                </c:pt>
                <c:pt idx="5">
                  <c:v>～60km/h</c:v>
                </c:pt>
                <c:pt idx="6">
                  <c:v>～70km/h</c:v>
                </c:pt>
                <c:pt idx="7">
                  <c:v>～80km/h</c:v>
                </c:pt>
                <c:pt idx="8">
                  <c:v>～90km/h</c:v>
                </c:pt>
                <c:pt idx="9">
                  <c:v>～100km/h</c:v>
                </c:pt>
                <c:pt idx="10">
                  <c:v>101km/h ～</c:v>
                </c:pt>
              </c:strCache>
            </c:strRef>
          </c:cat>
          <c:val>
            <c:numRef>
              <c:f>②対走行車両!$F$7:$F$17</c:f>
              <c:numCache>
                <c:formatCode>#,##0_);[Red]\(#,##0\)</c:formatCode>
                <c:ptCount val="11"/>
                <c:pt idx="0">
                  <c:v>869.04399999999998</c:v>
                </c:pt>
                <c:pt idx="1">
                  <c:v>1226.6399999999999</c:v>
                </c:pt>
                <c:pt idx="2">
                  <c:v>1576.6879999999999</c:v>
                </c:pt>
                <c:pt idx="3">
                  <c:v>3338.0359999999996</c:v>
                </c:pt>
                <c:pt idx="4">
                  <c:v>4446.2359999999999</c:v>
                </c:pt>
                <c:pt idx="5">
                  <c:v>3088.4820000000004</c:v>
                </c:pt>
                <c:pt idx="6">
                  <c:v>1233.76</c:v>
                </c:pt>
                <c:pt idx="7">
                  <c:v>1232.288</c:v>
                </c:pt>
                <c:pt idx="8">
                  <c:v>377.29599999999994</c:v>
                </c:pt>
                <c:pt idx="9">
                  <c:v>1078.9580000000001</c:v>
                </c:pt>
                <c:pt idx="10">
                  <c:v>1078.4360000000001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68394368"/>
        <c:axId val="68392832"/>
      </c:barChart>
      <c:lineChart>
        <c:grouping val="standard"/>
        <c:varyColors val="0"/>
        <c:ser>
          <c:idx val="1"/>
          <c:order val="1"/>
          <c:tx>
            <c:strRef>
              <c:f>②対走行車両!$H$6</c:f>
              <c:strCache>
                <c:ptCount val="1"/>
                <c:pt idx="0">
                  <c:v>累計
％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diamond"/>
              <c:size val="15"/>
              <c:spPr>
                <a:solidFill>
                  <a:schemeClr val="accent2"/>
                </a:solidFill>
                <a:ln w="146050">
                  <a:noFill/>
                </a:ln>
                <a:effectLst/>
              </c:spPr>
            </c:marker>
            <c:bubble3D val="0"/>
          </c:dPt>
          <c:cat>
            <c:strRef>
              <c:f>②対走行車両!$B$7:$B$17</c:f>
              <c:strCache>
                <c:ptCount val="11"/>
                <c:pt idx="0">
                  <c:v>～10km/h</c:v>
                </c:pt>
                <c:pt idx="1">
                  <c:v>～20km/h</c:v>
                </c:pt>
                <c:pt idx="2">
                  <c:v>～30km/h</c:v>
                </c:pt>
                <c:pt idx="3">
                  <c:v>～40km/h</c:v>
                </c:pt>
                <c:pt idx="4">
                  <c:v>～50km/h</c:v>
                </c:pt>
                <c:pt idx="5">
                  <c:v>～60km/h</c:v>
                </c:pt>
                <c:pt idx="6">
                  <c:v>～70km/h</c:v>
                </c:pt>
                <c:pt idx="7">
                  <c:v>～80km/h</c:v>
                </c:pt>
                <c:pt idx="8">
                  <c:v>～90km/h</c:v>
                </c:pt>
                <c:pt idx="9">
                  <c:v>～100km/h</c:v>
                </c:pt>
                <c:pt idx="10">
                  <c:v>101km/h ～</c:v>
                </c:pt>
              </c:strCache>
            </c:strRef>
          </c:cat>
          <c:val>
            <c:numRef>
              <c:f>②対走行車両!$H$7:$H$17</c:f>
              <c:numCache>
                <c:formatCode>#,##0.0;[Red]\-#,##0.0</c:formatCode>
                <c:ptCount val="11"/>
                <c:pt idx="0">
                  <c:v>4.44617848563768</c:v>
                </c:pt>
                <c:pt idx="1">
                  <c:v>10.721879575136715</c:v>
                </c:pt>
                <c:pt idx="2">
                  <c:v>18.788486403056929</c:v>
                </c:pt>
                <c:pt idx="3">
                  <c:v>35.86645236045846</c:v>
                </c:pt>
                <c:pt idx="4">
                  <c:v>58.614160008480575</c:v>
                </c:pt>
                <c:pt idx="5">
                  <c:v>74.415364805567066</c:v>
                </c:pt>
                <c:pt idx="6">
                  <c:v>80.727493038936544</c:v>
                </c:pt>
                <c:pt idx="7">
                  <c:v>87.032090267281092</c:v>
                </c:pt>
                <c:pt idx="8">
                  <c:v>88.962401457413179</c:v>
                </c:pt>
                <c:pt idx="9">
                  <c:v>94.482536049570371</c:v>
                </c:pt>
                <c:pt idx="1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01792"/>
        <c:axId val="68400256"/>
      </c:lineChart>
      <c:valAx>
        <c:axId val="68392832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94368"/>
        <c:crosses val="autoZero"/>
        <c:crossBetween val="between"/>
      </c:valAx>
      <c:catAx>
        <c:axId val="6839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92832"/>
        <c:crosses val="autoZero"/>
        <c:auto val="1"/>
        <c:lblAlgn val="ctr"/>
        <c:lblOffset val="100"/>
        <c:noMultiLvlLbl val="0"/>
      </c:catAx>
      <c:valAx>
        <c:axId val="68400256"/>
        <c:scaling>
          <c:orientation val="minMax"/>
          <c:max val="105"/>
          <c:min val="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01792"/>
        <c:crosses val="max"/>
        <c:crossBetween val="between"/>
        <c:majorUnit val="20"/>
      </c:valAx>
      <c:catAx>
        <c:axId val="6840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840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①対停止車両!$B$7:$B$17</c:f>
              <c:strCache>
                <c:ptCount val="11"/>
                <c:pt idx="0">
                  <c:v>～10km/h</c:v>
                </c:pt>
                <c:pt idx="1">
                  <c:v>～20km/h</c:v>
                </c:pt>
                <c:pt idx="2">
                  <c:v>～30km/h</c:v>
                </c:pt>
                <c:pt idx="3">
                  <c:v>～40km/h</c:v>
                </c:pt>
                <c:pt idx="4">
                  <c:v>～50km/h</c:v>
                </c:pt>
                <c:pt idx="5">
                  <c:v>～60km/h</c:v>
                </c:pt>
                <c:pt idx="6">
                  <c:v>～70km/h</c:v>
                </c:pt>
                <c:pt idx="7">
                  <c:v>～80km/h</c:v>
                </c:pt>
                <c:pt idx="8">
                  <c:v>～90km/h</c:v>
                </c:pt>
                <c:pt idx="9">
                  <c:v>～100km/h</c:v>
                </c:pt>
                <c:pt idx="10">
                  <c:v>101km/h ～</c:v>
                </c:pt>
              </c:strCache>
            </c:strRef>
          </c:cat>
          <c:val>
            <c:numRef>
              <c:f>①対停止車両!$F$7:$F$17</c:f>
              <c:numCache>
                <c:formatCode>#,##0_);[Red]\(#,##0\)</c:formatCode>
                <c:ptCount val="11"/>
                <c:pt idx="0">
                  <c:v>11058.938</c:v>
                </c:pt>
                <c:pt idx="1">
                  <c:v>7882.3960000000015</c:v>
                </c:pt>
                <c:pt idx="2">
                  <c:v>8915.8779999999988</c:v>
                </c:pt>
                <c:pt idx="3">
                  <c:v>13528.546</c:v>
                </c:pt>
                <c:pt idx="4">
                  <c:v>11586.286000000002</c:v>
                </c:pt>
                <c:pt idx="5">
                  <c:v>5552.442</c:v>
                </c:pt>
                <c:pt idx="6">
                  <c:v>1401.2360000000001</c:v>
                </c:pt>
                <c:pt idx="7">
                  <c:v>1000.774</c:v>
                </c:pt>
                <c:pt idx="8">
                  <c:v>326.35999999999996</c:v>
                </c:pt>
                <c:pt idx="9">
                  <c:v>539.74</c:v>
                </c:pt>
                <c:pt idx="10">
                  <c:v>316.29599999999999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68542464"/>
        <c:axId val="68540672"/>
      </c:barChart>
      <c:lineChart>
        <c:grouping val="standard"/>
        <c:varyColors val="0"/>
        <c:ser>
          <c:idx val="1"/>
          <c:order val="1"/>
          <c:tx>
            <c:strRef>
              <c:f>①対停止車両!$H$6</c:f>
              <c:strCache>
                <c:ptCount val="1"/>
                <c:pt idx="0">
                  <c:v>累計
％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diamond"/>
              <c:size val="1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</c:dPt>
          <c:cat>
            <c:strRef>
              <c:f>①対停止車両!$B$7:$B$17</c:f>
              <c:strCache>
                <c:ptCount val="11"/>
                <c:pt idx="0">
                  <c:v>～10km/h</c:v>
                </c:pt>
                <c:pt idx="1">
                  <c:v>～20km/h</c:v>
                </c:pt>
                <c:pt idx="2">
                  <c:v>～30km/h</c:v>
                </c:pt>
                <c:pt idx="3">
                  <c:v>～40km/h</c:v>
                </c:pt>
                <c:pt idx="4">
                  <c:v>～50km/h</c:v>
                </c:pt>
                <c:pt idx="5">
                  <c:v>～60km/h</c:v>
                </c:pt>
                <c:pt idx="6">
                  <c:v>～70km/h</c:v>
                </c:pt>
                <c:pt idx="7">
                  <c:v>～80km/h</c:v>
                </c:pt>
                <c:pt idx="8">
                  <c:v>～90km/h</c:v>
                </c:pt>
                <c:pt idx="9">
                  <c:v>～100km/h</c:v>
                </c:pt>
                <c:pt idx="10">
                  <c:v>101km/h ～</c:v>
                </c:pt>
              </c:strCache>
            </c:strRef>
          </c:cat>
          <c:val>
            <c:numRef>
              <c:f>①対停止車両!$H$7:$H$17</c:f>
              <c:numCache>
                <c:formatCode>#,##0.0;[Red]\-#,##0.0</c:formatCode>
                <c:ptCount val="11"/>
                <c:pt idx="0">
                  <c:v>17.80572417875366</c:v>
                </c:pt>
                <c:pt idx="1">
                  <c:v>30.496976181767977</c:v>
                </c:pt>
                <c:pt idx="2">
                  <c:v>44.852212143794155</c:v>
                </c:pt>
                <c:pt idx="3">
                  <c:v>66.634191445566287</c:v>
                </c:pt>
                <c:pt idx="4">
                  <c:v>85.288985673742175</c:v>
                </c:pt>
                <c:pt idx="5">
                  <c:v>94.228836025604835</c:v>
                </c:pt>
                <c:pt idx="6">
                  <c:v>96.484931658416969</c:v>
                </c:pt>
                <c:pt idx="7">
                  <c:v>98.096253270787713</c:v>
                </c:pt>
                <c:pt idx="8">
                  <c:v>98.62171748290082</c:v>
                </c:pt>
                <c:pt idx="9">
                  <c:v>99.490739586853351</c:v>
                </c:pt>
                <c:pt idx="1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45536"/>
        <c:axId val="68544000"/>
      </c:lineChart>
      <c:valAx>
        <c:axId val="68540672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42464"/>
        <c:crosses val="autoZero"/>
        <c:crossBetween val="between"/>
      </c:valAx>
      <c:catAx>
        <c:axId val="6854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40672"/>
        <c:crosses val="autoZero"/>
        <c:auto val="1"/>
        <c:lblAlgn val="ctr"/>
        <c:lblOffset val="100"/>
        <c:noMultiLvlLbl val="0"/>
      </c:catAx>
      <c:valAx>
        <c:axId val="68544000"/>
        <c:scaling>
          <c:orientation val="minMax"/>
          <c:max val="105"/>
          <c:min val="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45536"/>
        <c:crosses val="max"/>
        <c:crossBetween val="between"/>
        <c:majorUnit val="20"/>
      </c:valAx>
      <c:catAx>
        <c:axId val="68545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8544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Sheet1!$C$6:$C$14</c:f>
              <c:strCache>
                <c:ptCount val="9"/>
                <c:pt idx="0">
                  <c:v>～10km/h</c:v>
                </c:pt>
                <c:pt idx="1">
                  <c:v>～20km/h</c:v>
                </c:pt>
                <c:pt idx="2">
                  <c:v>～30km/h</c:v>
                </c:pt>
                <c:pt idx="3">
                  <c:v>～40km/h</c:v>
                </c:pt>
                <c:pt idx="4">
                  <c:v>～50km/h</c:v>
                </c:pt>
                <c:pt idx="5">
                  <c:v>～60km/h</c:v>
                </c:pt>
                <c:pt idx="6">
                  <c:v>～70km/h</c:v>
                </c:pt>
                <c:pt idx="7">
                  <c:v>～80km/h</c:v>
                </c:pt>
                <c:pt idx="8">
                  <c:v>81km/h ～</c:v>
                </c:pt>
              </c:strCache>
            </c:strRef>
          </c:cat>
          <c:val>
            <c:numRef>
              <c:f>Sheet1!$G$6:$G$14</c:f>
              <c:numCache>
                <c:formatCode>#,##0_);[Red]\(#,##0\)</c:formatCode>
                <c:ptCount val="9"/>
                <c:pt idx="0">
                  <c:v>1165.1179999999999</c:v>
                </c:pt>
                <c:pt idx="1">
                  <c:v>1471.778</c:v>
                </c:pt>
                <c:pt idx="2">
                  <c:v>2312.6239999999998</c:v>
                </c:pt>
                <c:pt idx="3">
                  <c:v>3131.348</c:v>
                </c:pt>
                <c:pt idx="4">
                  <c:v>2283.0479999999998</c:v>
                </c:pt>
                <c:pt idx="5">
                  <c:v>847.96599999999989</c:v>
                </c:pt>
                <c:pt idx="6">
                  <c:v>191.68600000000001</c:v>
                </c:pt>
                <c:pt idx="7">
                  <c:v>105.432</c:v>
                </c:pt>
                <c:pt idx="8">
                  <c:v>8.07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68481792"/>
        <c:axId val="68475904"/>
      </c:barChart>
      <c:lineChart>
        <c:grouping val="standard"/>
        <c:varyColors val="0"/>
        <c:ser>
          <c:idx val="1"/>
          <c:order val="1"/>
          <c:tx>
            <c:strRef>
              <c:f>Sheet1!$I$5</c:f>
              <c:strCache>
                <c:ptCount val="1"/>
                <c:pt idx="0">
                  <c:v>累計
％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diamond"/>
              <c:size val="1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</c:dPt>
          <c:val>
            <c:numRef>
              <c:f>Sheet1!$I$6:$I$14</c:f>
              <c:numCache>
                <c:formatCode>#,##0.0;[Red]\-#,##0.0</c:formatCode>
                <c:ptCount val="9"/>
                <c:pt idx="0">
                  <c:v>10.116444547094011</c:v>
                </c:pt>
                <c:pt idx="1">
                  <c:v>22.895545481619887</c:v>
                </c:pt>
                <c:pt idx="2">
                  <c:v>42.975513737434959</c:v>
                </c:pt>
                <c:pt idx="3">
                  <c:v>70.164269210832288</c:v>
                </c:pt>
                <c:pt idx="4">
                  <c:v>89.987436040590183</c:v>
                </c:pt>
                <c:pt idx="5">
                  <c:v>97.350124641076249</c:v>
                </c:pt>
                <c:pt idx="6">
                  <c:v>99.014488928173577</c:v>
                </c:pt>
                <c:pt idx="7">
                  <c:v>99.92993009506759</c:v>
                </c:pt>
                <c:pt idx="8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93312"/>
        <c:axId val="68483328"/>
      </c:lineChart>
      <c:valAx>
        <c:axId val="6847590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8481792"/>
        <c:crosses val="autoZero"/>
        <c:crossBetween val="between"/>
      </c:valAx>
      <c:catAx>
        <c:axId val="6848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8475904"/>
        <c:crosses val="autoZero"/>
        <c:auto val="1"/>
        <c:lblAlgn val="ctr"/>
        <c:lblOffset val="100"/>
        <c:noMultiLvlLbl val="0"/>
      </c:catAx>
      <c:valAx>
        <c:axId val="68483328"/>
        <c:scaling>
          <c:orientation val="minMax"/>
          <c:max val="105"/>
          <c:min val="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8493312"/>
        <c:crosses val="max"/>
        <c:crossBetween val="between"/>
        <c:majorUnit val="20"/>
      </c:valAx>
      <c:catAx>
        <c:axId val="68493312"/>
        <c:scaling>
          <c:orientation val="minMax"/>
        </c:scaling>
        <c:delete val="1"/>
        <c:axPos val="b"/>
        <c:majorTickMark val="out"/>
        <c:minorTickMark val="none"/>
        <c:tickLblPos val="none"/>
        <c:crossAx val="68483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0.13208</cdr:x>
      <cdr:y>0.55672</cdr:y>
    </cdr:from>
    <cdr:to>
      <cdr:x>0.47203</cdr:x>
      <cdr:y>0.73167</cdr:y>
    </cdr:to>
    <cdr:sp macro="" textlink="">
      <cdr:nvSpPr>
        <cdr:cNvPr id="2" name="テキスト ボックス 43"/>
        <cdr:cNvSpPr txBox="1"/>
      </cdr:nvSpPr>
      <cdr:spPr>
        <a:xfrm xmlns:a="http://schemas.openxmlformats.org/drawingml/2006/main">
          <a:off x="663277" y="2252566"/>
          <a:ext cx="1707158" cy="7078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5pPr>
          <a:lvl6pPr marL="2286000" algn="l" defTabSz="914400" rtl="0" eaLnBrk="1" latinLnBrk="0" hangingPunct="1"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6pPr>
          <a:lvl7pPr marL="2743200" algn="l" defTabSz="914400" rtl="0" eaLnBrk="1" latinLnBrk="0" hangingPunct="1"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7pPr>
          <a:lvl8pPr marL="3200400" algn="l" defTabSz="914400" rtl="0" eaLnBrk="1" latinLnBrk="0" hangingPunct="1"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8pPr>
          <a:lvl9pPr marL="3657600" algn="l" defTabSz="914400" rtl="0" eaLnBrk="1" latinLnBrk="0" hangingPunct="1">
            <a:defRPr kumimoji="1" kern="1200">
              <a:solidFill>
                <a:schemeClr val="tx1"/>
              </a:solidFill>
              <a:latin typeface="Arial" charset="0"/>
              <a:ea typeface="ＭＳ Ｐゴシック" pitchFamily="50" charset="-128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Turning Right</a:t>
          </a:r>
        </a:p>
        <a:p xmlns:a="http://schemas.openxmlformats.org/drawingml/2006/main">
          <a:pPr algn="ctr"/>
          <a:r>
            <a:rPr kumimoji="1"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9%</a:t>
          </a:r>
          <a:endParaRPr kumimoji="1" lang="ja-JP" altLang="en-US" sz="20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0.22818</cdr:x>
      <cdr:y>0.39315</cdr:y>
    </cdr:from>
    <cdr:to>
      <cdr:x>0.30786</cdr:x>
      <cdr:y>0.53388</cdr:y>
    </cdr:to>
    <cdr:sp macro="" textlink="">
      <cdr:nvSpPr>
        <cdr:cNvPr id="3" name="テキスト ボックス 43"/>
        <cdr:cNvSpPr txBox="1"/>
      </cdr:nvSpPr>
      <cdr:spPr>
        <a:xfrm xmlns:a="http://schemas.openxmlformats.org/drawingml/2006/main" rot="5400000">
          <a:off x="1061248" y="1675385"/>
          <a:ext cx="56938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・・・</a:t>
          </a:r>
          <a:endParaRPr kumimoji="1" lang="ja-JP" altLang="en-US" sz="20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22" cy="494813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2" cy="494813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100"/>
            </a:lvl1pPr>
          </a:lstStyle>
          <a:p>
            <a:fld id="{D6805412-F7C1-45BF-8F76-1C70662A9D50}" type="datetimeFigureOut">
              <a:rPr kumimoji="1" lang="ja-JP" altLang="en-US" smtClean="0"/>
              <a:pPr/>
              <a:t>2017/1/24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501"/>
            <a:ext cx="2918622" cy="494813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2" cy="494813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100"/>
            </a:lvl1pPr>
          </a:lstStyle>
          <a:p>
            <a:fld id="{2CB51FB8-1115-4484-AF40-3FCB57CAE2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2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2" cy="493237"/>
          </a:xfrm>
          <a:prstGeom prst="rect">
            <a:avLst/>
          </a:prstGeom>
        </p:spPr>
        <p:txBody>
          <a:bodyPr vert="horz" lIns="90630" tIns="45315" rIns="90630" bIns="45315" rtlCol="0"/>
          <a:lstStyle>
            <a:lvl1pPr algn="l"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573" y="0"/>
            <a:ext cx="2918622" cy="493237"/>
          </a:xfrm>
          <a:prstGeom prst="rect">
            <a:avLst/>
          </a:prstGeom>
        </p:spPr>
        <p:txBody>
          <a:bodyPr vert="horz" lIns="90630" tIns="45315" rIns="90630" bIns="45315" rtlCol="0"/>
          <a:lstStyle>
            <a:lvl1pPr algn="r"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867557F-B087-4A4A-ADEC-6C6A24C31A9F}" type="datetimeFigureOut">
              <a:rPr lang="ja-JP" altLang="en-US"/>
              <a:pPr>
                <a:defRPr/>
              </a:pPr>
              <a:t>2017/1/24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741363"/>
            <a:ext cx="5340350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0" tIns="45315" rIns="90630" bIns="4531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891" y="4686539"/>
            <a:ext cx="5387982" cy="4439132"/>
          </a:xfrm>
          <a:prstGeom prst="rect">
            <a:avLst/>
          </a:prstGeom>
        </p:spPr>
        <p:txBody>
          <a:bodyPr vert="horz" lIns="90630" tIns="45315" rIns="90630" bIns="45315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502"/>
            <a:ext cx="2918622" cy="493236"/>
          </a:xfrm>
          <a:prstGeom prst="rect">
            <a:avLst/>
          </a:prstGeom>
        </p:spPr>
        <p:txBody>
          <a:bodyPr vert="horz" lIns="90630" tIns="45315" rIns="90630" bIns="45315" rtlCol="0" anchor="b"/>
          <a:lstStyle>
            <a:lvl1pPr algn="l"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573" y="9371502"/>
            <a:ext cx="2918622" cy="493236"/>
          </a:xfrm>
          <a:prstGeom prst="rect">
            <a:avLst/>
          </a:prstGeom>
        </p:spPr>
        <p:txBody>
          <a:bodyPr vert="horz" wrap="square" lIns="90630" tIns="45315" rIns="90630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F8216993-5E32-4D64-AE99-1AB30B0E72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502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8500" y="741363"/>
            <a:ext cx="5340350" cy="3698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aseline="0" dirty="0" smtClean="0"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768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679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5617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030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6881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1354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1644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859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55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859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169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535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853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495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679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499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2907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6993-5E32-4D64-AE99-1AB30B0E72CF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225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906000" cy="14700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+mn-ea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ea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612"/>
            <a:ext cx="9906000" cy="6943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174625" indent="0" algn="l">
              <a:defRPr sz="2800">
                <a:solidFill>
                  <a:schemeClr val="bg1"/>
                </a:solidFill>
                <a:latin typeface="+mn-ea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3017B-4BC2-4361-99BA-48E00BD9555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060CF0-9AA6-4947-A985-BD9FE6FE40D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556146" y="6552239"/>
            <a:ext cx="2311400" cy="2809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A938D7BF-85E0-4301-A416-A1A34203355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0" r:id="rId2"/>
    <p:sldLayoutId id="214748374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3600" dirty="0" smtClean="0">
                <a:latin typeface="+mj-lt"/>
              </a:rPr>
              <a:t>Proposal for UN Regulation on AEBS for M1/N1</a:t>
            </a:r>
            <a:endParaRPr lang="ja-JP" altLang="en-US" sz="3600" dirty="0">
              <a:latin typeface="+mj-lt"/>
            </a:endParaRPr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752600" y="4509120"/>
            <a:ext cx="6400800" cy="1129680"/>
          </a:xfrm>
        </p:spPr>
        <p:txBody>
          <a:bodyPr/>
          <a:lstStyle/>
          <a:p>
            <a:r>
              <a:rPr lang="en-US" altLang="ja-JP" sz="1800" dirty="0">
                <a:latin typeface="+mj-lt"/>
                <a:cs typeface="Arial" panose="020B0604020202020204" pitchFamily="34" charset="0"/>
              </a:rPr>
              <a:t>MLIT, Japan</a:t>
            </a:r>
            <a:endParaRPr lang="ja-JP" altLang="en-US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6894636" y="203200"/>
            <a:ext cx="2767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CH" altLang="ja-JP" sz="1200" b="0" u="sng" dirty="0">
                <a:solidFill>
                  <a:schemeClr val="tx1"/>
                </a:solidFill>
              </a:rPr>
              <a:t>Informal </a:t>
            </a:r>
            <a:r>
              <a:rPr lang="fr-CH" altLang="ja-JP" sz="1200" b="0" u="sng">
                <a:solidFill>
                  <a:schemeClr val="tx1"/>
                </a:solidFill>
              </a:rPr>
              <a:t>document</a:t>
            </a:r>
            <a:r>
              <a:rPr lang="fr-CH" altLang="ja-JP" sz="1200" b="0">
                <a:solidFill>
                  <a:schemeClr val="tx1"/>
                </a:solidFill>
              </a:rPr>
              <a:t> </a:t>
            </a:r>
            <a:r>
              <a:rPr lang="fr-CH" altLang="ja-JP" sz="1200" smtClean="0">
                <a:solidFill>
                  <a:schemeClr val="tx1"/>
                </a:solidFill>
              </a:rPr>
              <a:t>GRRF-83-17</a:t>
            </a:r>
            <a:endParaRPr lang="fr-CH" altLang="ja-JP" sz="1200" dirty="0">
              <a:solidFill>
                <a:schemeClr val="tx1"/>
              </a:solidFill>
            </a:endParaRPr>
          </a:p>
          <a:p>
            <a:pPr eaLnBrk="1" hangingPunct="1"/>
            <a:r>
              <a:rPr lang="fr-CH" altLang="ja-JP" sz="1200" b="0" dirty="0" smtClean="0">
                <a:solidFill>
                  <a:schemeClr val="tx1"/>
                </a:solidFill>
              </a:rPr>
              <a:t>83</a:t>
            </a:r>
            <a:r>
              <a:rPr lang="fr-CH" altLang="ja-JP" sz="1200" b="0" baseline="30000" dirty="0" smtClean="0">
                <a:solidFill>
                  <a:schemeClr val="tx1"/>
                </a:solidFill>
              </a:rPr>
              <a:t>nd</a:t>
            </a:r>
            <a:r>
              <a:rPr lang="fr-CH" altLang="ja-JP" sz="1200" b="0" dirty="0" smtClean="0">
                <a:solidFill>
                  <a:schemeClr val="tx1"/>
                </a:solidFill>
              </a:rPr>
              <a:t> </a:t>
            </a:r>
            <a:r>
              <a:rPr lang="fr-CH" altLang="ja-JP" sz="1200" b="0" dirty="0">
                <a:solidFill>
                  <a:schemeClr val="tx1"/>
                </a:solidFill>
              </a:rPr>
              <a:t>GRRF, </a:t>
            </a:r>
            <a:r>
              <a:rPr lang="fr-CH" altLang="ja-JP" sz="1200" b="0" dirty="0" smtClean="0">
                <a:solidFill>
                  <a:schemeClr val="tx1"/>
                </a:solidFill>
              </a:rPr>
              <a:t>23-27 January 2017</a:t>
            </a:r>
            <a:endParaRPr lang="fr-CH" altLang="ja-JP" sz="1200" b="0" dirty="0">
              <a:solidFill>
                <a:schemeClr val="tx1"/>
              </a:solidFill>
            </a:endParaRPr>
          </a:p>
          <a:p>
            <a:pPr eaLnBrk="1" hangingPunct="1"/>
            <a:r>
              <a:rPr lang="fr-CH" altLang="ja-JP" sz="1200" b="0" dirty="0">
                <a:solidFill>
                  <a:schemeClr val="tx1"/>
                </a:solidFill>
              </a:rPr>
              <a:t>Agenda item </a:t>
            </a:r>
            <a:r>
              <a:rPr lang="fr-CH" altLang="ja-JP" sz="1200" b="0" dirty="0" smtClean="0">
                <a:solidFill>
                  <a:schemeClr val="tx1"/>
                </a:solidFill>
              </a:rPr>
              <a:t>2</a:t>
            </a:r>
            <a:endParaRPr lang="en-US" altLang="ja-JP" sz="1200" b="0" dirty="0">
              <a:solidFill>
                <a:schemeClr val="tx1"/>
              </a:solidFill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200472" y="295532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CH" altLang="ja-JP" sz="1200" b="0" dirty="0">
                <a:solidFill>
                  <a:schemeClr val="tx1"/>
                </a:solidFill>
              </a:rPr>
              <a:t>Submitted by the expert </a:t>
            </a:r>
            <a:r>
              <a:rPr lang="fr-CH" altLang="ja-JP" sz="1200" b="0" dirty="0" smtClean="0">
                <a:solidFill>
                  <a:schemeClr val="tx1"/>
                </a:solidFill>
              </a:rPr>
              <a:t>from Japan</a:t>
            </a:r>
            <a:endParaRPr lang="en-US" altLang="ja-JP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Effectiveness of AEBS for M1,N1 in Japan </a:t>
            </a:r>
            <a:r>
              <a:rPr lang="en-US" altLang="ja-JP" dirty="0" smtClean="0">
                <a:latin typeface="+mj-lt"/>
              </a:rPr>
              <a:t>(2015)</a:t>
            </a:r>
            <a:r>
              <a:rPr kumimoji="1" lang="en-US" altLang="ja-JP" dirty="0" smtClean="0">
                <a:latin typeface="+mj-lt"/>
              </a:rPr>
              <a:t> 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333100" y="145487"/>
            <a:ext cx="13881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Japan case</a:t>
            </a:r>
            <a:endParaRPr lang="en-US" altLang="ja-JP" sz="2000" dirty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166" y="614135"/>
            <a:ext cx="88602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Effectiveness for Moving/stationary obstacle</a:t>
            </a:r>
          </a:p>
          <a:p>
            <a:r>
              <a:rPr lang="en-US" altLang="ja-JP" dirty="0" smtClean="0">
                <a:latin typeface="+mj-lt"/>
              </a:rPr>
              <a:t>Number of M1/N1 accidents of Rear-end collision per 1,000 vehicles decrease by 70%.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1166" y="3543266"/>
            <a:ext cx="9240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Effectiveness for Pedestrian</a:t>
            </a:r>
          </a:p>
          <a:p>
            <a:r>
              <a:rPr lang="en-US" altLang="ja-JP" dirty="0">
                <a:latin typeface="+mj-lt"/>
              </a:rPr>
              <a:t>Number of </a:t>
            </a:r>
            <a:r>
              <a:rPr lang="en-US" altLang="ja-JP" dirty="0" smtClean="0">
                <a:latin typeface="+mj-lt"/>
              </a:rPr>
              <a:t>M1/N1 accidents </a:t>
            </a:r>
            <a:r>
              <a:rPr lang="en-US" altLang="ja-JP" dirty="0">
                <a:latin typeface="+mj-lt"/>
              </a:rPr>
              <a:t>of </a:t>
            </a:r>
            <a:r>
              <a:rPr lang="en-US" altLang="ja-JP" dirty="0" smtClean="0">
                <a:latin typeface="+mj-lt"/>
              </a:rPr>
              <a:t>Vehicle to Pedestrian per </a:t>
            </a:r>
            <a:r>
              <a:rPr lang="en-US" altLang="ja-JP" dirty="0">
                <a:latin typeface="+mj-lt"/>
              </a:rPr>
              <a:t>1,000 </a:t>
            </a:r>
            <a:r>
              <a:rPr lang="en-US" altLang="ja-JP" dirty="0" smtClean="0">
                <a:latin typeface="+mj-lt"/>
              </a:rPr>
              <a:t>vehicles </a:t>
            </a:r>
            <a:r>
              <a:rPr lang="en-US" altLang="ja-JP" dirty="0"/>
              <a:t>decrease by </a:t>
            </a:r>
            <a:r>
              <a:rPr lang="en-US" altLang="ja-JP" dirty="0" smtClean="0"/>
              <a:t>33%.</a:t>
            </a:r>
            <a:endParaRPr lang="en-US" altLang="ja-JP" dirty="0"/>
          </a:p>
        </p:txBody>
      </p:sp>
      <p:graphicFrame>
        <p:nvGraphicFramePr>
          <p:cNvPr id="17" name="グラフ 16"/>
          <p:cNvGraphicFramePr>
            <a:graphicFrameLocks/>
          </p:cNvGraphicFramePr>
          <p:nvPr>
            <p:extLst/>
          </p:nvPr>
        </p:nvGraphicFramePr>
        <p:xfrm>
          <a:off x="2554637" y="1290663"/>
          <a:ext cx="6201908" cy="197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-15552" y="6196971"/>
            <a:ext cx="10142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Source:</a:t>
            </a:r>
            <a:r>
              <a:rPr lang="en-US" altLang="ja-JP" sz="1200" dirty="0" smtClean="0">
                <a:solidFill>
                  <a:prstClr val="black"/>
                </a:solidFill>
                <a:latin typeface="+mj-lt"/>
              </a:rPr>
              <a:t> Created </a:t>
            </a:r>
            <a:r>
              <a:rPr lang="en-US" altLang="ja-JP" sz="1200" dirty="0">
                <a:solidFill>
                  <a:prstClr val="black"/>
                </a:solidFill>
                <a:latin typeface="+mj-lt"/>
              </a:rPr>
              <a:t>from data of 2016 </a:t>
            </a:r>
            <a:r>
              <a:rPr lang="en-US" altLang="ja-JP" sz="1200" dirty="0" smtClean="0">
                <a:solidFill>
                  <a:prstClr val="black"/>
                </a:solidFill>
                <a:latin typeface="+mj-lt"/>
              </a:rPr>
              <a:t>Vehicle Safety Measure Study Committee, </a:t>
            </a:r>
            <a:r>
              <a:rPr lang="en-US" altLang="ja-JP" sz="1200" dirty="0">
                <a:solidFill>
                  <a:prstClr val="black"/>
                </a:solidFill>
                <a:latin typeface="+mj-lt"/>
              </a:rPr>
              <a:t>Japan </a:t>
            </a:r>
            <a:endParaRPr lang="en-US" altLang="ja-JP" sz="1200" dirty="0" smtClean="0">
              <a:solidFill>
                <a:prstClr val="black"/>
              </a:solidFill>
              <a:latin typeface="+mj-lt"/>
            </a:endParaRPr>
          </a:p>
          <a:p>
            <a:r>
              <a:rPr lang="ja-JP" altLang="en-US" sz="1200" dirty="0" smtClean="0">
                <a:latin typeface="+mj-lt"/>
              </a:rPr>
              <a:t>　　</a:t>
            </a:r>
            <a:r>
              <a:rPr lang="en-US" altLang="ja-JP" sz="1200" dirty="0" smtClean="0">
                <a:latin typeface="+mj-lt"/>
              </a:rPr>
              <a:t>Vehicle non-compliant with AEBS (55.6 million units, Rear-end collision: </a:t>
            </a:r>
            <a:r>
              <a:rPr lang="en-US" altLang="ja-JP" sz="1200" dirty="0">
                <a:latin typeface="+mj-lt"/>
              </a:rPr>
              <a:t>96,755 </a:t>
            </a:r>
            <a:r>
              <a:rPr lang="en-US" altLang="ja-JP" sz="1200" dirty="0" smtClean="0">
                <a:latin typeface="+mj-lt"/>
              </a:rPr>
              <a:t>accidents, 43 fatalities, </a:t>
            </a:r>
            <a:r>
              <a:rPr lang="en-US" altLang="ja-JP" sz="1200" dirty="0" err="1" smtClean="0">
                <a:latin typeface="+mj-lt"/>
              </a:rPr>
              <a:t>VtoP</a:t>
            </a:r>
            <a:r>
              <a:rPr lang="en-US" altLang="ja-JP" sz="1200" dirty="0" smtClean="0">
                <a:latin typeface="+mj-lt"/>
              </a:rPr>
              <a:t>: 13,253 accidents, 626 fatalities )</a:t>
            </a:r>
            <a:r>
              <a:rPr lang="ja-JP" altLang="en-US" sz="1200" dirty="0" smtClean="0">
                <a:latin typeface="+mj-lt"/>
              </a:rPr>
              <a:t>　</a:t>
            </a:r>
            <a:endParaRPr lang="en-US" altLang="ja-JP" sz="1200" dirty="0" smtClean="0">
              <a:latin typeface="+mj-lt"/>
            </a:endParaRPr>
          </a:p>
          <a:p>
            <a:r>
              <a:rPr lang="ja-JP" altLang="en-US" sz="1200" dirty="0" smtClean="0">
                <a:latin typeface="+mj-lt"/>
              </a:rPr>
              <a:t>　　</a:t>
            </a:r>
            <a:r>
              <a:rPr lang="en-US" altLang="ja-JP" sz="1200" dirty="0" smtClean="0">
                <a:latin typeface="+mj-lt"/>
              </a:rPr>
              <a:t>Vehicle equipped with AEBS as standard (0.8 million </a:t>
            </a:r>
            <a:r>
              <a:rPr lang="en-US" altLang="ja-JP" sz="1200" dirty="0">
                <a:latin typeface="+mj-lt"/>
              </a:rPr>
              <a:t>units, Rear-end collision: </a:t>
            </a:r>
            <a:r>
              <a:rPr lang="en-US" altLang="ja-JP" sz="1200" dirty="0" smtClean="0">
                <a:latin typeface="+mj-lt"/>
              </a:rPr>
              <a:t>419 </a:t>
            </a:r>
            <a:r>
              <a:rPr lang="en-US" altLang="ja-JP" sz="1200" dirty="0">
                <a:latin typeface="+mj-lt"/>
              </a:rPr>
              <a:t>accidents</a:t>
            </a:r>
            <a:r>
              <a:rPr lang="en-US" altLang="ja-JP" sz="1200" dirty="0" smtClean="0">
                <a:latin typeface="+mj-lt"/>
              </a:rPr>
              <a:t>, 0 fatalities, </a:t>
            </a:r>
            <a:r>
              <a:rPr lang="en-US" altLang="ja-JP" sz="1200" dirty="0" err="1">
                <a:latin typeface="+mj-lt"/>
              </a:rPr>
              <a:t>VtoP</a:t>
            </a:r>
            <a:r>
              <a:rPr lang="en-US" altLang="ja-JP" sz="1200" dirty="0">
                <a:latin typeface="+mj-lt"/>
              </a:rPr>
              <a:t>: </a:t>
            </a:r>
            <a:r>
              <a:rPr lang="en-US" altLang="ja-JP" sz="1200" dirty="0" smtClean="0">
                <a:latin typeface="+mj-lt"/>
              </a:rPr>
              <a:t>128 </a:t>
            </a:r>
            <a:r>
              <a:rPr lang="en-US" altLang="ja-JP" sz="1200" dirty="0">
                <a:latin typeface="+mj-lt"/>
              </a:rPr>
              <a:t>accidents, </a:t>
            </a:r>
            <a:r>
              <a:rPr lang="en-US" altLang="ja-JP" sz="1200" dirty="0" smtClean="0">
                <a:latin typeface="+mj-lt"/>
              </a:rPr>
              <a:t>6 </a:t>
            </a:r>
            <a:r>
              <a:rPr lang="en-US" altLang="ja-JP" sz="1200" dirty="0">
                <a:latin typeface="+mj-lt"/>
              </a:rPr>
              <a:t>fatalities ) 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92041" y="6465263"/>
            <a:ext cx="137124" cy="137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2041" y="6637693"/>
            <a:ext cx="137124" cy="137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17103" y="1664204"/>
            <a:ext cx="280878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Non-compliant with </a:t>
            </a:r>
            <a:r>
              <a:rPr kumimoji="1" lang="en-US" altLang="ja-JP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AEBS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6490" y="2518526"/>
            <a:ext cx="24849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2"/>
                </a:solidFill>
                <a:latin typeface="+mj-lt"/>
              </a:rPr>
              <a:t>Equipped with AEBS*</a:t>
            </a:r>
          </a:p>
        </p:txBody>
      </p:sp>
      <p:sp>
        <p:nvSpPr>
          <p:cNvPr id="27" name="左矢印 26"/>
          <p:cNvSpPr/>
          <p:nvPr/>
        </p:nvSpPr>
        <p:spPr>
          <a:xfrm>
            <a:off x="4270727" y="2384014"/>
            <a:ext cx="3607292" cy="648072"/>
          </a:xfrm>
          <a:prstGeom prst="leftArrow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60569" y="2523384"/>
            <a:ext cx="113043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2"/>
                </a:solidFill>
              </a:rPr>
              <a:t>70% OFF</a:t>
            </a:r>
            <a:endParaRPr kumimoji="1" lang="ja-JP" altLang="en-US" b="1" baseline="30000" dirty="0">
              <a:solidFill>
                <a:schemeClr val="accent2"/>
              </a:solidFill>
            </a:endParaRPr>
          </a:p>
        </p:txBody>
      </p:sp>
      <p:graphicFrame>
        <p:nvGraphicFramePr>
          <p:cNvPr id="29" name="グラフ 28"/>
          <p:cNvGraphicFramePr>
            <a:graphicFrameLocks/>
          </p:cNvGraphicFramePr>
          <p:nvPr>
            <p:extLst/>
          </p:nvPr>
        </p:nvGraphicFramePr>
        <p:xfrm>
          <a:off x="2569066" y="4248029"/>
          <a:ext cx="6835551" cy="194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左矢印 33"/>
          <p:cNvSpPr/>
          <p:nvPr/>
        </p:nvSpPr>
        <p:spPr>
          <a:xfrm>
            <a:off x="6240217" y="5309035"/>
            <a:ext cx="1652231" cy="648072"/>
          </a:xfrm>
          <a:prstGeom prst="leftArrow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37743" y="5448265"/>
            <a:ext cx="113043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2"/>
                </a:solidFill>
              </a:rPr>
              <a:t>33% OFF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504630" y="1335403"/>
            <a:ext cx="247151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1.74</a:t>
            </a:r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(cases</a:t>
            </a: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/thousand</a:t>
            </a:r>
          </a:p>
          <a:p>
            <a:r>
              <a:rPr lang="en-US" altLang="ja-JP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                </a:t>
            </a: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vehicles</a:t>
            </a: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90242" y="2160597"/>
            <a:ext cx="51328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2"/>
                </a:solidFill>
                <a:latin typeface="+mj-lt"/>
              </a:rPr>
              <a:t>0.5</a:t>
            </a:r>
            <a:endParaRPr kumimoji="1" lang="ja-JP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16513" y="4298188"/>
            <a:ext cx="247151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0</a:t>
            </a: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.24</a:t>
            </a:r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</a:rPr>
              <a:t>(cases/thousand</a:t>
            </a:r>
            <a:endParaRPr lang="en-US" altLang="ja-JP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ja-JP" b="1" dirty="0">
                <a:solidFill>
                  <a:schemeClr val="accent5">
                    <a:lumMod val="75000"/>
                  </a:schemeClr>
                </a:solidFill>
              </a:rPr>
              <a:t>                     vehicles</a:t>
            </a:r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06682" y="5071475"/>
            <a:ext cx="6463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2"/>
                </a:solidFill>
                <a:latin typeface="+mj-lt"/>
              </a:rPr>
              <a:t>0.16</a:t>
            </a:r>
            <a:endParaRPr kumimoji="1" lang="ja-JP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2674" y="4621353"/>
            <a:ext cx="280878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Non-compliant with </a:t>
            </a:r>
            <a:r>
              <a:rPr kumimoji="1" lang="en-US" altLang="ja-JP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AEBS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2384" y="5448265"/>
            <a:ext cx="24849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2"/>
                </a:solidFill>
                <a:latin typeface="+mj-lt"/>
              </a:rPr>
              <a:t>Equipped with AEBS*</a:t>
            </a:r>
            <a:endParaRPr kumimoji="1" lang="ja-JP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2384" y="5889067"/>
            <a:ext cx="554857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2"/>
                </a:solidFill>
              </a:rPr>
              <a:t>*AEBS </a:t>
            </a:r>
            <a:r>
              <a:rPr lang="en-US" altLang="ja-JP" sz="1400" dirty="0">
                <a:solidFill>
                  <a:schemeClr val="accent2"/>
                </a:solidFill>
              </a:rPr>
              <a:t>designed for avoiding Rear-end collision of Vehicle to Vehicle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256" y="2991902"/>
            <a:ext cx="554857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2"/>
                </a:solidFill>
                <a:latin typeface="+mj-lt"/>
              </a:rPr>
              <a:t>*AEBS designed for avoiding Rear-end collision of Vehicle to Vehicle</a:t>
            </a:r>
            <a:endParaRPr kumimoji="1" lang="ja-JP" altLang="en-US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0648" y="3636481"/>
            <a:ext cx="9846000" cy="25445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47266" y="3311533"/>
            <a:ext cx="166462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Only reference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Contents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496" y="1181434"/>
            <a:ext cx="8735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1. Background</a:t>
            </a:r>
          </a:p>
          <a:p>
            <a:endParaRPr lang="en-US" altLang="ja-JP" sz="2800" dirty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2. Proposal</a:t>
            </a:r>
          </a:p>
          <a:p>
            <a:endParaRPr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3. Next Step</a:t>
            </a:r>
          </a:p>
        </p:txBody>
      </p:sp>
    </p:spTree>
    <p:extLst>
      <p:ext uri="{BB962C8B-B14F-4D97-AF65-F5344CB8AC3E}">
        <p14:creationId xmlns:p14="http://schemas.microsoft.com/office/powerpoint/2010/main" val="31326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613"/>
            <a:ext cx="9906000" cy="888045"/>
          </a:xfrm>
        </p:spPr>
        <p:txBody>
          <a:bodyPr/>
          <a:lstStyle/>
          <a:p>
            <a:r>
              <a:rPr lang="en-US" altLang="ja-JP" b="1" dirty="0" smtClean="0">
                <a:latin typeface="+mj-lt"/>
              </a:rPr>
              <a:t>Proposal</a:t>
            </a:r>
            <a:r>
              <a:rPr kumimoji="1" lang="ja-JP" altLang="en-US" dirty="0" smtClean="0">
                <a:latin typeface="+mj-lt"/>
              </a:rPr>
              <a:t>：</a:t>
            </a:r>
            <a:r>
              <a:rPr kumimoji="1" lang="en-US" altLang="ja-JP" dirty="0" smtClean="0">
                <a:latin typeface="+mj-lt"/>
              </a:rPr>
              <a:t>Revision of UNR131</a:t>
            </a:r>
            <a:r>
              <a:rPr kumimoji="1" lang="en-US" altLang="ja-JP" sz="2400" dirty="0" smtClean="0">
                <a:latin typeface="+mj-lt"/>
              </a:rPr>
              <a:t>(Advanced Emergency Braking System)</a:t>
            </a:r>
            <a:r>
              <a:rPr kumimoji="1" lang="en-US" altLang="ja-JP" dirty="0" smtClean="0">
                <a:latin typeface="+mj-lt"/>
              </a:rPr>
              <a:t> to establish new requirements of AEBS for M1/N1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15" y="1971184"/>
            <a:ext cx="983327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800" b="1" dirty="0" smtClean="0">
                <a:latin typeface="+mj-lt"/>
              </a:rPr>
              <a:t>02 series  </a:t>
            </a:r>
            <a:r>
              <a:rPr lang="en-US" altLang="ja-JP" sz="2800" dirty="0" smtClean="0">
                <a:latin typeface="+mj-lt"/>
              </a:rPr>
              <a:t>Moving obstacle/Stationary obstacle for M1/N1</a:t>
            </a:r>
            <a:endParaRPr lang="en-US" altLang="ja-JP" sz="2400" dirty="0" smtClean="0"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en-US" altLang="ja-JP" sz="2400" dirty="0" smtClean="0">
                <a:latin typeface="+mj-lt"/>
              </a:rPr>
              <a:t>Timeline:     2020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for new types of vehicles</a:t>
            </a:r>
          </a:p>
          <a:p>
            <a:pPr>
              <a:lnSpc>
                <a:spcPts val="2200"/>
              </a:lnSpc>
            </a:pPr>
            <a:r>
              <a:rPr lang="en-US" altLang="ja-JP" sz="2400" dirty="0" smtClean="0">
                <a:latin typeface="+mj-lt"/>
              </a:rPr>
              <a:t>                </a:t>
            </a:r>
            <a:r>
              <a:rPr lang="ja-JP" altLang="en-US" sz="700" dirty="0">
                <a:latin typeface="+mj-lt"/>
              </a:rPr>
              <a:t> </a:t>
            </a:r>
            <a:r>
              <a:rPr lang="ja-JP" altLang="en-US" sz="700" dirty="0" smtClean="0">
                <a:latin typeface="+mj-lt"/>
              </a:rPr>
              <a:t>          </a:t>
            </a:r>
            <a:r>
              <a:rPr lang="en-US" altLang="ja-JP" sz="2400" dirty="0" smtClean="0">
                <a:latin typeface="+mj-lt"/>
              </a:rPr>
              <a:t>2022 for new vehicles</a:t>
            </a:r>
          </a:p>
          <a:p>
            <a:pPr>
              <a:lnSpc>
                <a:spcPts val="2200"/>
              </a:lnSpc>
            </a:pPr>
            <a:r>
              <a:rPr lang="en-US" altLang="ja-JP" sz="2400" dirty="0" smtClean="0">
                <a:latin typeface="+mj-lt"/>
              </a:rPr>
              <a:t>Test procedure*: 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15" y="1044218"/>
            <a:ext cx="2945293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800" b="1" dirty="0" smtClean="0">
                <a:latin typeface="+mj-lt"/>
              </a:rPr>
              <a:t>Scope</a:t>
            </a:r>
          </a:p>
          <a:p>
            <a:pPr>
              <a:lnSpc>
                <a:spcPts val="2200"/>
              </a:lnSpc>
            </a:pPr>
            <a:r>
              <a:rPr lang="en-US" altLang="ja-JP" sz="2400" dirty="0">
                <a:latin typeface="+mj-lt"/>
              </a:rPr>
              <a:t>To extend </a:t>
            </a:r>
            <a:r>
              <a:rPr lang="en-US" altLang="ja-JP" sz="2400" dirty="0" smtClean="0">
                <a:latin typeface="+mj-lt"/>
              </a:rPr>
              <a:t>to </a:t>
            </a:r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M1</a:t>
            </a:r>
            <a:r>
              <a:rPr lang="en-US" altLang="ja-JP" sz="2400" dirty="0">
                <a:latin typeface="+mj-lt"/>
              </a:rPr>
              <a:t>,</a:t>
            </a:r>
            <a:r>
              <a:rPr lang="en-US" altLang="ja-JP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N1</a:t>
            </a:r>
            <a:endParaRPr lang="en-US" altLang="ja-JP" sz="2400" dirty="0" smtClean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32920" y="1053670"/>
            <a:ext cx="5616474" cy="40011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*Based </a:t>
            </a:r>
            <a:r>
              <a:rPr lang="en-US" altLang="ja-JP" sz="2000" dirty="0">
                <a:solidFill>
                  <a:schemeClr val="tx1"/>
                </a:solidFill>
              </a:rPr>
              <a:t>on test procedures of JNCAP/Euro NCAP</a:t>
            </a:r>
            <a:endParaRPr lang="en-US" altLang="ja-JP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4667041"/>
            <a:ext cx="984939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03 series  </a:t>
            </a:r>
            <a:r>
              <a:rPr lang="en-US" altLang="ja-JP" sz="2800" dirty="0" smtClean="0">
                <a:latin typeface="+mj-lt"/>
              </a:rPr>
              <a:t>Pedestrian detection for M1/N1</a:t>
            </a:r>
            <a:endParaRPr lang="en-US" altLang="ja-JP" sz="2400" dirty="0" smtClean="0"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en-US" altLang="ja-JP" sz="2400" dirty="0" smtClean="0">
                <a:latin typeface="+mj-lt"/>
              </a:rPr>
              <a:t>Timeline:     2024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for new types of vehicles</a:t>
            </a:r>
          </a:p>
          <a:p>
            <a:pPr>
              <a:lnSpc>
                <a:spcPts val="2200"/>
              </a:lnSpc>
            </a:pPr>
            <a:r>
              <a:rPr lang="en-US" altLang="ja-JP" sz="2400" dirty="0" smtClean="0">
                <a:latin typeface="+mj-lt"/>
              </a:rPr>
              <a:t>                </a:t>
            </a:r>
            <a:r>
              <a:rPr lang="en-US" altLang="ja-JP" sz="700" dirty="0" smtClean="0">
                <a:latin typeface="+mj-lt"/>
              </a:rPr>
              <a:t>           </a:t>
            </a:r>
            <a:r>
              <a:rPr lang="en-US" altLang="ja-JP" sz="2400" dirty="0" smtClean="0">
                <a:latin typeface="+mj-lt"/>
              </a:rPr>
              <a:t>2026 for new vehicles</a:t>
            </a:r>
          </a:p>
          <a:p>
            <a:pPr>
              <a:lnSpc>
                <a:spcPts val="2200"/>
              </a:lnSpc>
            </a:pPr>
            <a:r>
              <a:rPr lang="en-US" altLang="ja-JP" sz="2400" dirty="0" smtClean="0">
                <a:latin typeface="+mj-lt"/>
              </a:rPr>
              <a:t>Test procedure*:  </a:t>
            </a:r>
            <a:endParaRPr lang="en-US" altLang="ja-JP" sz="2400" dirty="0">
              <a:latin typeface="+mj-lt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32712"/>
              </p:ext>
            </p:extLst>
          </p:nvPr>
        </p:nvGraphicFramePr>
        <p:xfrm>
          <a:off x="46576" y="3130240"/>
          <a:ext cx="9792000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1548000"/>
                <a:gridCol w="66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Obstacle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Start speed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Requirement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Moving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 km/h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Avoid impacting a moving target</a:t>
                      </a:r>
                      <a:r>
                        <a:rPr kumimoji="1" lang="ja-JP" altLang="en-US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(20km/h)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Stationary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 km/h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impacting a stationary target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97140"/>
              </p:ext>
            </p:extLst>
          </p:nvPr>
        </p:nvGraphicFramePr>
        <p:xfrm>
          <a:off x="46576" y="5970664"/>
          <a:ext cx="982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1584000"/>
                <a:gridCol w="66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Obstacle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Start speed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Requirement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Moving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 km/h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Avoid impacting a cross-moving target (5km/h)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Contents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496" y="1181434"/>
            <a:ext cx="8735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1. Background</a:t>
            </a:r>
          </a:p>
          <a:p>
            <a:endParaRPr lang="en-US" altLang="ja-JP" sz="2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2. Proposal</a:t>
            </a:r>
          </a:p>
          <a:p>
            <a:endParaRPr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3. Next Step</a:t>
            </a:r>
          </a:p>
        </p:txBody>
      </p:sp>
    </p:spTree>
    <p:extLst>
      <p:ext uri="{BB962C8B-B14F-4D97-AF65-F5344CB8AC3E}">
        <p14:creationId xmlns:p14="http://schemas.microsoft.com/office/powerpoint/2010/main" val="37792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Next step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496" y="1181434"/>
            <a:ext cx="9330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</a:rPr>
              <a:t>At the 83th GRRF, Japan has submitted the draft </a:t>
            </a:r>
            <a:r>
              <a:rPr lang="en-US" altLang="ja-JP" sz="2400" dirty="0" err="1">
                <a:latin typeface="+mj-lt"/>
              </a:rPr>
              <a:t>ToR</a:t>
            </a:r>
            <a:r>
              <a:rPr lang="en-US" altLang="ja-JP" sz="2400" dirty="0">
                <a:latin typeface="+mj-lt"/>
              </a:rPr>
              <a:t> of the new IWG </a:t>
            </a:r>
            <a:r>
              <a:rPr lang="en-US" altLang="ja-JP" sz="2400">
                <a:latin typeface="+mj-lt"/>
              </a:rPr>
              <a:t>(</a:t>
            </a:r>
            <a:r>
              <a:rPr lang="en-US" altLang="ja-JP" sz="2400" smtClean="0">
                <a:latin typeface="+mj-lt"/>
              </a:rPr>
              <a:t>GRRF-83-18).</a:t>
            </a:r>
            <a:endParaRPr lang="en-US" altLang="ja-JP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</a:rPr>
              <a:t>If the other CPs kindly support it, we would like to hold preparatory meetings before the 84th GRRF. (e.g. during the week of ACSF-IWG) to discuss and refine the draft of </a:t>
            </a:r>
            <a:r>
              <a:rPr lang="en-US" altLang="ja-JP" sz="2400" dirty="0" err="1">
                <a:latin typeface="+mj-lt"/>
              </a:rPr>
              <a:t>ToR</a:t>
            </a:r>
            <a:r>
              <a:rPr lang="en-US" altLang="ja-JP" sz="2400" dirty="0" smtClean="0">
                <a:latin typeface="+mj-lt"/>
              </a:rPr>
              <a:t>.</a:t>
            </a:r>
            <a:endParaRPr lang="en-US" altLang="ja-JP" sz="2400" dirty="0">
              <a:latin typeface="+mj-lt"/>
            </a:endParaRPr>
          </a:p>
          <a:p>
            <a:endParaRPr lang="en-US" altLang="ja-JP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</a:rPr>
              <a:t>Japan welcome CPs and stakeholders</a:t>
            </a:r>
            <a:r>
              <a:rPr lang="en-US" altLang="ja-JP" sz="2400" dirty="0" smtClean="0">
                <a:latin typeface="+mj-lt"/>
              </a:rPr>
              <a:t>' </a:t>
            </a:r>
            <a:r>
              <a:rPr lang="en-US" altLang="ja-JP" sz="2400" dirty="0">
                <a:latin typeface="+mj-lt"/>
              </a:rPr>
              <a:t>participation to the preparatory meetings</a:t>
            </a:r>
            <a:r>
              <a:rPr lang="en-US" altLang="ja-JP" sz="2400" dirty="0" smtClean="0">
                <a:latin typeface="+mj-lt"/>
              </a:rPr>
              <a:t>.</a:t>
            </a:r>
            <a:endParaRPr lang="en-US" altLang="ja-JP" sz="2400" dirty="0">
              <a:latin typeface="+mj-lt"/>
            </a:endParaRPr>
          </a:p>
          <a:p>
            <a:endParaRPr lang="en-US" altLang="ja-JP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5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874" y="3081846"/>
            <a:ext cx="9144000" cy="694308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Thank you for your attention.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92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Ref. Basis of regulation value </a:t>
            </a:r>
            <a:r>
              <a:rPr lang="en-US" altLang="ja-JP" dirty="0" smtClean="0">
                <a:latin typeface="+mj-lt"/>
              </a:rPr>
              <a:t>(Moving obstacle)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333100" y="145487"/>
            <a:ext cx="13881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Japan case</a:t>
            </a:r>
            <a:endParaRPr lang="en-US" altLang="ja-JP" sz="2000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0779" y="5718316"/>
            <a:ext cx="128131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Speed at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hazard 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perception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8464" y="1158974"/>
            <a:ext cx="55276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Total economic loss (million yen)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(= Killed or seriously injured people x Economic loss)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49344" y="1342509"/>
            <a:ext cx="18742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Accumulated 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economic loss %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8183" y="741154"/>
            <a:ext cx="682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+mj-lt"/>
              </a:rPr>
              <a:t>Rear-end collision with moving vehicles (2009)</a:t>
            </a:r>
            <a:endParaRPr lang="en-US" altLang="ja-JP" sz="2400" dirty="0">
              <a:latin typeface="+mj-lt"/>
            </a:endParaRP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777011"/>
              </p:ext>
            </p:extLst>
          </p:nvPr>
        </p:nvGraphicFramePr>
        <p:xfrm>
          <a:off x="632520" y="1669097"/>
          <a:ext cx="8856984" cy="529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直線コネクタ 14"/>
          <p:cNvCxnSpPr/>
          <p:nvPr/>
        </p:nvCxnSpPr>
        <p:spPr>
          <a:xfrm>
            <a:off x="5128979" y="2965241"/>
            <a:ext cx="3348000" cy="0"/>
          </a:xfrm>
          <a:prstGeom prst="line">
            <a:avLst/>
          </a:prstGeom>
          <a:ln w="53975">
            <a:solidFill>
              <a:schemeClr val="accent2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478392" y="2872788"/>
            <a:ext cx="79861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74</a:t>
            </a:r>
            <a:r>
              <a:rPr kumimoji="1" lang="en-US" altLang="ja-JP" dirty="0" smtClean="0">
                <a:solidFill>
                  <a:schemeClr val="accent2"/>
                </a:solidFill>
                <a:latin typeface="+mj-lt"/>
              </a:rPr>
              <a:t>.4%</a:t>
            </a:r>
            <a:endParaRPr kumimoji="1" lang="ja-JP" alt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08984" y="5601229"/>
            <a:ext cx="504056" cy="10914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22112" y="6641646"/>
            <a:ext cx="6307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Source:  Created from data of FY2013 Advisory committee of new car assessment of Japan</a:t>
            </a:r>
            <a:endParaRPr lang="en-US" altLang="ja-JP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5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white"/>
                </a:solidFill>
                <a:latin typeface="Segoe UI"/>
              </a:rPr>
              <a:t>Ref. Basis of regulation </a:t>
            </a:r>
            <a:r>
              <a:rPr lang="en-US" altLang="ja-JP" dirty="0" smtClean="0">
                <a:solidFill>
                  <a:prstClr val="white"/>
                </a:solidFill>
                <a:latin typeface="Segoe UI"/>
              </a:rPr>
              <a:t>value (Stationary </a:t>
            </a:r>
            <a:r>
              <a:rPr lang="en-US" altLang="ja-JP" dirty="0">
                <a:solidFill>
                  <a:prstClr val="white"/>
                </a:solidFill>
                <a:latin typeface="Segoe UI"/>
              </a:rPr>
              <a:t>obstacle)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333100" y="145487"/>
            <a:ext cx="13881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Japan case</a:t>
            </a:r>
            <a:endParaRPr lang="en-US" altLang="ja-JP" sz="2000" dirty="0">
              <a:latin typeface="+mj-lt"/>
            </a:endParaRPr>
          </a:p>
        </p:txBody>
      </p:sp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8337"/>
              </p:ext>
            </p:extLst>
          </p:nvPr>
        </p:nvGraphicFramePr>
        <p:xfrm>
          <a:off x="704528" y="1668184"/>
          <a:ext cx="8489156" cy="522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直線コネクタ 21"/>
          <p:cNvCxnSpPr/>
          <p:nvPr/>
        </p:nvCxnSpPr>
        <p:spPr>
          <a:xfrm>
            <a:off x="4549528" y="2558482"/>
            <a:ext cx="3744000" cy="0"/>
          </a:xfrm>
          <a:prstGeom prst="line">
            <a:avLst/>
          </a:prstGeom>
          <a:ln w="53975">
            <a:solidFill>
              <a:schemeClr val="accent2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330279" y="2268010"/>
            <a:ext cx="79861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  <a:latin typeface="+mj-lt"/>
              </a:rPr>
              <a:t>85.3%</a:t>
            </a:r>
            <a:endParaRPr kumimoji="1" lang="ja-JP" alt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203776" y="5621153"/>
            <a:ext cx="504056" cy="10914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8183" y="741154"/>
            <a:ext cx="733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+mj-lt"/>
              </a:rPr>
              <a:t>Rear-end collision with stationary vehicles (2009)</a:t>
            </a:r>
            <a:endParaRPr lang="en-US" altLang="ja-JP" sz="2400" dirty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0779" y="5718316"/>
            <a:ext cx="128131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Speed at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hazard 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perception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8464" y="1158974"/>
            <a:ext cx="55276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Total economic loss (million yen)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(= Killed or seriously injured people x Economic loss)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49344" y="1342509"/>
            <a:ext cx="18742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Accumulated 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economic loss %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2112" y="6641646"/>
            <a:ext cx="6307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Source:  Created from data of FY2013 Advisory committee of new car assessment of Japan</a:t>
            </a:r>
            <a:endParaRPr lang="en-US" altLang="ja-JP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9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white"/>
                </a:solidFill>
                <a:latin typeface="Segoe UI"/>
              </a:rPr>
              <a:t>Ref. Basis of regulation </a:t>
            </a:r>
            <a:r>
              <a:rPr lang="en-US" altLang="ja-JP" dirty="0" smtClean="0">
                <a:solidFill>
                  <a:prstClr val="white"/>
                </a:solidFill>
                <a:latin typeface="Segoe UI"/>
              </a:rPr>
              <a:t>value (Pedestrian detection)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333100" y="145487"/>
            <a:ext cx="13881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Japan case</a:t>
            </a:r>
            <a:endParaRPr lang="en-US" altLang="ja-JP" sz="2000" dirty="0">
              <a:latin typeface="+mj-lt"/>
            </a:endParaRPr>
          </a:p>
        </p:txBody>
      </p:sp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771763"/>
              </p:ext>
            </p:extLst>
          </p:nvPr>
        </p:nvGraphicFramePr>
        <p:xfrm>
          <a:off x="632519" y="1702540"/>
          <a:ext cx="85419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直線コネクタ 17"/>
          <p:cNvCxnSpPr/>
          <p:nvPr/>
        </p:nvCxnSpPr>
        <p:spPr>
          <a:xfrm>
            <a:off x="5024548" y="2492328"/>
            <a:ext cx="3348000" cy="0"/>
          </a:xfrm>
          <a:prstGeom prst="line">
            <a:avLst/>
          </a:prstGeom>
          <a:ln w="53975">
            <a:solidFill>
              <a:schemeClr val="accent2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393382" y="2281868"/>
            <a:ext cx="79861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  <a:latin typeface="+mj-lt"/>
              </a:rPr>
              <a:t>90.0%</a:t>
            </a:r>
            <a:endParaRPr kumimoji="1" lang="ja-JP" alt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733590" y="5694618"/>
            <a:ext cx="504056" cy="10914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8183" y="741154"/>
            <a:ext cx="1003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+mj-lt"/>
              </a:rPr>
              <a:t>Collision with cross moving pedestrians(excl. rush out), daytime(2009)</a:t>
            </a:r>
            <a:endParaRPr lang="en-US" altLang="ja-JP" sz="2400" dirty="0">
              <a:latin typeface="+mj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0779" y="5718316"/>
            <a:ext cx="128131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Speed at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hazard 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perception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8464" y="1158974"/>
            <a:ext cx="55276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Total economic loss (million yen)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(= Killed or seriously injured people x Economic loss)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49344" y="1342509"/>
            <a:ext cx="18742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Accumulated 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economic loss %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22112" y="6641646"/>
            <a:ext cx="6307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Source:  Created from data of FY2015 Advisory committee of new car assessment of Japan</a:t>
            </a:r>
            <a:endParaRPr lang="en-US" altLang="ja-JP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58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Contents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496" y="1181434"/>
            <a:ext cx="8735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1. Background</a:t>
            </a:r>
          </a:p>
          <a:p>
            <a:endParaRPr lang="en-US" altLang="ja-JP" sz="2800" dirty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2. Proposal</a:t>
            </a:r>
          </a:p>
          <a:p>
            <a:endParaRPr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3. Next Step</a:t>
            </a:r>
          </a:p>
        </p:txBody>
      </p:sp>
    </p:spTree>
    <p:extLst>
      <p:ext uri="{BB962C8B-B14F-4D97-AF65-F5344CB8AC3E}">
        <p14:creationId xmlns:p14="http://schemas.microsoft.com/office/powerpoint/2010/main" val="28698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Contents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496" y="1181434"/>
            <a:ext cx="8735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1. Background</a:t>
            </a:r>
          </a:p>
          <a:p>
            <a:endParaRPr lang="en-US" altLang="ja-JP" sz="2800" dirty="0">
              <a:latin typeface="+mj-lt"/>
            </a:endParaRPr>
          </a:p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2. Proposal</a:t>
            </a:r>
          </a:p>
          <a:p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3. Next Step</a:t>
            </a:r>
          </a:p>
        </p:txBody>
      </p:sp>
    </p:spTree>
    <p:extLst>
      <p:ext uri="{BB962C8B-B14F-4D97-AF65-F5344CB8AC3E}">
        <p14:creationId xmlns:p14="http://schemas.microsoft.com/office/powerpoint/2010/main" val="3787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Progress on harmonization of AEBS under WP.29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6214" y="1183873"/>
            <a:ext cx="790466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Sep. 2008, GRRF</a:t>
            </a:r>
          </a:p>
          <a:p>
            <a:r>
              <a:rPr lang="en-US" altLang="ja-JP" sz="2400" dirty="0" smtClean="0">
                <a:latin typeface="+mj-lt"/>
              </a:rPr>
              <a:t>First proposal for a new UN Regulation on </a:t>
            </a: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AEBS</a:t>
            </a:r>
          </a:p>
          <a:p>
            <a:r>
              <a:rPr lang="en-US" altLang="ja-JP" sz="2400" dirty="0" smtClean="0">
                <a:latin typeface="+mj-lt"/>
              </a:rPr>
              <a:t>Initial Scope: 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M2</a:t>
            </a:r>
            <a:r>
              <a:rPr lang="en-US" altLang="ja-JP" sz="2400" dirty="0">
                <a:latin typeface="+mj-lt"/>
              </a:rPr>
              <a:t>,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N2</a:t>
            </a:r>
            <a:r>
              <a:rPr lang="en-US" altLang="ja-JP" sz="2400" dirty="0">
                <a:latin typeface="+mj-lt"/>
              </a:rPr>
              <a:t>,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M3</a:t>
            </a:r>
            <a:r>
              <a:rPr lang="en-US" altLang="ja-JP" sz="2400" dirty="0">
                <a:latin typeface="+mj-lt"/>
              </a:rPr>
              <a:t>,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N3</a:t>
            </a:r>
            <a:r>
              <a:rPr lang="en-US" altLang="ja-JP" sz="2400" dirty="0" smtClean="0">
                <a:latin typeface="+mj-lt"/>
              </a:rPr>
              <a:t>    (Future target: </a:t>
            </a:r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M1</a:t>
            </a:r>
            <a:r>
              <a:rPr lang="en-US" altLang="ja-JP" sz="2400" dirty="0" smtClean="0">
                <a:latin typeface="+mj-lt"/>
              </a:rPr>
              <a:t>,</a:t>
            </a:r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 N1</a:t>
            </a:r>
            <a:r>
              <a:rPr lang="en-US" altLang="ja-JP" sz="2400" dirty="0" smtClean="0">
                <a:latin typeface="+mj-lt"/>
              </a:rPr>
              <a:t>)    </a:t>
            </a:r>
            <a:endParaRPr lang="en-US" altLang="ja-JP" dirty="0" smtClean="0"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6214" y="3093928"/>
            <a:ext cx="79803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July 2013</a:t>
            </a:r>
          </a:p>
          <a:p>
            <a:r>
              <a:rPr lang="en-US" altLang="ja-JP" sz="2400" dirty="0" smtClean="0">
                <a:latin typeface="+mj-lt"/>
              </a:rPr>
              <a:t>Entry into force of UNR131(</a:t>
            </a: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AEBS</a:t>
            </a:r>
            <a:r>
              <a:rPr lang="en-US" altLang="ja-JP" sz="2400" dirty="0" smtClean="0">
                <a:latin typeface="+mj-lt"/>
              </a:rPr>
              <a:t>) 00 series and 01 series</a:t>
            </a:r>
          </a:p>
          <a:p>
            <a:r>
              <a:rPr lang="en-US" altLang="ja-JP" sz="2400" dirty="0" smtClean="0">
                <a:latin typeface="+mj-lt"/>
              </a:rPr>
              <a:t>Scope 00series: 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N2</a:t>
            </a:r>
            <a:r>
              <a:rPr lang="en-US" altLang="ja-JP" sz="2400" dirty="0" smtClean="0">
                <a:latin typeface="+mj-lt"/>
              </a:rPr>
              <a:t> above 8 tons, 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M3</a:t>
            </a:r>
            <a:r>
              <a:rPr lang="en-US" altLang="ja-JP" sz="2400" dirty="0" smtClean="0">
                <a:latin typeface="+mj-lt"/>
              </a:rPr>
              <a:t>, 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N3</a:t>
            </a:r>
          </a:p>
          <a:p>
            <a:r>
              <a:rPr lang="en-US" altLang="ja-JP" sz="2400" dirty="0" smtClean="0">
                <a:latin typeface="+mj-lt"/>
              </a:rPr>
              <a:t>           01series: 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M2</a:t>
            </a:r>
            <a:r>
              <a:rPr lang="en-US" altLang="ja-JP" sz="2400" dirty="0" smtClean="0">
                <a:latin typeface="+mj-lt"/>
              </a:rPr>
              <a:t>,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N2</a:t>
            </a:r>
            <a:r>
              <a:rPr lang="en-US" altLang="ja-JP" sz="2400" dirty="0" smtClean="0">
                <a:latin typeface="+mj-lt"/>
              </a:rPr>
              <a:t>,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M3</a:t>
            </a:r>
            <a:r>
              <a:rPr lang="en-US" altLang="ja-JP" sz="2400" dirty="0" smtClean="0">
                <a:latin typeface="+mj-lt"/>
              </a:rPr>
              <a:t>,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N3</a:t>
            </a:r>
            <a:endParaRPr lang="en-US" altLang="ja-JP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4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Spread of technology on AEBS for passenger vehicles</a:t>
            </a:r>
            <a:endParaRPr kumimoji="1" lang="ja-JP" altLang="en-US" sz="2600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8198" b="4345"/>
          <a:stretch/>
        </p:blipFill>
        <p:spPr bwMode="auto">
          <a:xfrm>
            <a:off x="24906" y="1278204"/>
            <a:ext cx="6092834" cy="14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7240" r="3696" b="18500"/>
          <a:stretch/>
        </p:blipFill>
        <p:spPr>
          <a:xfrm>
            <a:off x="6188015" y="1268760"/>
            <a:ext cx="3688168" cy="19391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55390" r="4236"/>
          <a:stretch/>
        </p:blipFill>
        <p:spPr bwMode="auto">
          <a:xfrm>
            <a:off x="24906" y="2866387"/>
            <a:ext cx="5264726" cy="297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28464" y="630039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Source: [Upper-left]Fuji </a:t>
            </a:r>
            <a:r>
              <a:rPr lang="en-US" altLang="ja-JP" sz="1200" dirty="0">
                <a:latin typeface="+mj-lt"/>
              </a:rPr>
              <a:t>Heavy </a:t>
            </a:r>
            <a:r>
              <a:rPr lang="en-US" altLang="ja-JP" sz="1200" dirty="0" smtClean="0">
                <a:latin typeface="+mj-lt"/>
              </a:rPr>
              <a:t>Industries Ltd. Homepage, [Upper-right]Volvo Car </a:t>
            </a:r>
            <a:r>
              <a:rPr lang="en-US" altLang="ja-JP" sz="1200" dirty="0">
                <a:latin typeface="+mj-lt"/>
              </a:rPr>
              <a:t>Japan Co., Ltd</a:t>
            </a:r>
            <a:r>
              <a:rPr lang="en-US" altLang="ja-JP" sz="1200" dirty="0" smtClean="0">
                <a:latin typeface="+mj-lt"/>
              </a:rPr>
              <a:t>. homepage</a:t>
            </a:r>
          </a:p>
          <a:p>
            <a:r>
              <a:rPr lang="en-US" altLang="ja-JP" sz="1200" dirty="0">
                <a:latin typeface="+mj-lt"/>
              </a:rPr>
              <a:t>             [Lower-right]Toyota Motor Corporation homepage, [</a:t>
            </a:r>
            <a:r>
              <a:rPr lang="en-US" altLang="ja-JP" sz="1200" dirty="0" smtClean="0">
                <a:latin typeface="+mj-lt"/>
              </a:rPr>
              <a:t>Lower-right]Mercedes-Benz </a:t>
            </a:r>
            <a:r>
              <a:rPr lang="en-US" altLang="ja-JP" sz="1200" dirty="0">
                <a:latin typeface="+mj-lt"/>
              </a:rPr>
              <a:t>Japan Co., Ltd</a:t>
            </a:r>
            <a:r>
              <a:rPr lang="en-US" altLang="ja-JP" sz="1200" dirty="0" smtClean="0">
                <a:latin typeface="+mj-lt"/>
              </a:rPr>
              <a:t>. homepage</a:t>
            </a:r>
            <a:endParaRPr lang="en-US" altLang="ja-JP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11289" r="11180" b="9628"/>
          <a:stretch/>
        </p:blipFill>
        <p:spPr bwMode="auto">
          <a:xfrm>
            <a:off x="5330483" y="3420653"/>
            <a:ext cx="4545700" cy="239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CPs’ targets on AEBS for passenger vehicles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3694" y="980728"/>
            <a:ext cx="94638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Japan  </a:t>
            </a:r>
            <a:r>
              <a:rPr lang="en-US" altLang="ja-JP" sz="2800" dirty="0" smtClean="0">
                <a:latin typeface="+mj-lt"/>
              </a:rPr>
              <a:t>Motor Vehicle Safety Policy </a:t>
            </a:r>
            <a:r>
              <a:rPr lang="en-US" altLang="ja-JP" sz="2000" dirty="0" smtClean="0">
                <a:latin typeface="+mj-lt"/>
              </a:rPr>
              <a:t>(from FY2016 to FY2020)</a:t>
            </a:r>
          </a:p>
          <a:p>
            <a:r>
              <a:rPr lang="en-US" altLang="ja-JP" sz="2400" dirty="0" smtClean="0">
                <a:latin typeface="+mj-lt"/>
              </a:rPr>
              <a:t>To prevent accidents arising from human errors by utilizing</a:t>
            </a:r>
          </a:p>
          <a:p>
            <a:r>
              <a:rPr lang="en-US" altLang="ja-JP" sz="2400" dirty="0" smtClean="0">
                <a:latin typeface="+mj-lt"/>
              </a:rPr>
              <a:t>advanced safety technology, </a:t>
            </a:r>
            <a:r>
              <a:rPr lang="en-GB" altLang="ja-JP" sz="2400" dirty="0" err="1" smtClean="0">
                <a:latin typeface="+mj-lt"/>
              </a:rPr>
              <a:t>e.g</a:t>
            </a:r>
            <a:r>
              <a:rPr lang="en-US" altLang="ja-JP" sz="2400" dirty="0" smtClean="0">
                <a:latin typeface="+mj-lt"/>
              </a:rPr>
              <a:t>. </a:t>
            </a: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AEBS</a:t>
            </a:r>
            <a:r>
              <a:rPr lang="en-US" altLang="ja-JP" sz="2400" dirty="0" smtClean="0">
                <a:latin typeface="+mj-lt"/>
              </a:rPr>
              <a:t>  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3693" y="2733888"/>
            <a:ext cx="9589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EU  </a:t>
            </a:r>
            <a:r>
              <a:rPr lang="en-US" altLang="ja-JP" sz="2800" dirty="0" smtClean="0">
                <a:latin typeface="+mj-lt"/>
              </a:rPr>
              <a:t>Draft amendment General Safety Regulation </a:t>
            </a:r>
            <a:r>
              <a:rPr lang="en-US" altLang="ja-JP" sz="2000" dirty="0" smtClean="0">
                <a:latin typeface="+mj-lt"/>
              </a:rPr>
              <a:t>(for CARS2020)</a:t>
            </a:r>
          </a:p>
          <a:p>
            <a:r>
              <a:rPr lang="en-US" altLang="ja-JP" sz="2400" dirty="0" smtClean="0">
                <a:latin typeface="+mj-lt"/>
              </a:rPr>
              <a:t>To make </a:t>
            </a: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AEBS</a:t>
            </a:r>
            <a:r>
              <a:rPr lang="en-US" altLang="ja-JP" sz="2400" dirty="0" smtClean="0">
                <a:latin typeface="+mj-lt"/>
              </a:rPr>
              <a:t> mandate for </a:t>
            </a:r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M1</a:t>
            </a:r>
            <a:r>
              <a:rPr lang="en-US" altLang="ja-JP" sz="2400" dirty="0" smtClean="0">
                <a:latin typeface="+mj-lt"/>
              </a:rPr>
              <a:t> and </a:t>
            </a:r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N1</a:t>
            </a:r>
            <a:r>
              <a:rPr lang="en-US" altLang="ja-JP" sz="2400" dirty="0" smtClean="0">
                <a:latin typeface="+mj-lt"/>
              </a:rPr>
              <a:t> categories to avoid collisions</a:t>
            </a:r>
          </a:p>
          <a:p>
            <a:r>
              <a:rPr lang="en-US" altLang="ja-JP" sz="2400" dirty="0" smtClean="0">
                <a:latin typeface="+mj-lt"/>
              </a:rPr>
              <a:t>with vehicles(moving obstacle by 2020, stationary obstacle by 2022)</a:t>
            </a:r>
          </a:p>
          <a:p>
            <a:r>
              <a:rPr lang="en-US" altLang="ja-JP" sz="2400" dirty="0" smtClean="0">
                <a:latin typeface="+mj-lt"/>
              </a:rPr>
              <a:t>and pedestrians(by 2024)</a:t>
            </a:r>
            <a:endParaRPr lang="en-US" altLang="ja-JP" dirty="0" smtClean="0">
              <a:latin typeface="+mj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3693" y="4740820"/>
            <a:ext cx="89550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USA  </a:t>
            </a:r>
            <a:r>
              <a:rPr lang="en-US" altLang="ja-JP" sz="2800" dirty="0" smtClean="0">
                <a:latin typeface="+mj-lt"/>
              </a:rPr>
              <a:t>Commitment on Automatic Emergency Braking</a:t>
            </a:r>
            <a:endParaRPr lang="en-US" altLang="ja-JP" sz="2400" dirty="0" smtClean="0">
              <a:latin typeface="+mj-lt"/>
            </a:endParaRPr>
          </a:p>
          <a:p>
            <a:r>
              <a:rPr lang="en-US" altLang="ja-JP" sz="2400" dirty="0">
                <a:latin typeface="+mj-lt"/>
              </a:rPr>
              <a:t>T</a:t>
            </a:r>
            <a:r>
              <a:rPr lang="en-US" altLang="ja-JP" sz="2400" dirty="0" smtClean="0">
                <a:latin typeface="+mj-lt"/>
              </a:rPr>
              <a:t>o make </a:t>
            </a: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AEB</a:t>
            </a:r>
            <a:r>
              <a:rPr lang="en-US" altLang="ja-JP" sz="2400" dirty="0" smtClean="0">
                <a:latin typeface="+mj-lt"/>
              </a:rPr>
              <a:t> a standard feature on </a:t>
            </a:r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light duty vehicles </a:t>
            </a:r>
            <a:r>
              <a:rPr lang="en-US" altLang="ja-JP" sz="2400" dirty="0" smtClean="0">
                <a:latin typeface="+mj-lt"/>
              </a:rPr>
              <a:t>and </a:t>
            </a:r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trucks</a:t>
            </a:r>
          </a:p>
          <a:p>
            <a:r>
              <a:rPr lang="en-US" altLang="ja-JP" sz="2400" dirty="0" smtClean="0">
                <a:solidFill>
                  <a:schemeClr val="accent2"/>
                </a:solidFill>
                <a:latin typeface="+mj-lt"/>
              </a:rPr>
              <a:t>8,500 lbs. GVWR or less </a:t>
            </a:r>
            <a:r>
              <a:rPr lang="en-US" altLang="ja-JP" sz="2400" dirty="0" smtClean="0">
                <a:latin typeface="+mj-lt"/>
              </a:rPr>
              <a:t>no later than 2022 voluntarily by twenty</a:t>
            </a:r>
          </a:p>
          <a:p>
            <a:r>
              <a:rPr lang="en-US" altLang="ja-JP" sz="2400" dirty="0" smtClean="0">
                <a:latin typeface="+mj-lt"/>
              </a:rPr>
              <a:t>automakers representing more than 99% of the U.S. market </a:t>
            </a:r>
            <a:endParaRPr lang="en-US" altLang="ja-JP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4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CPs’ roadmaps of NCAP on AEBS for passenger vehicles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3694" y="1011981"/>
            <a:ext cx="49939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Japan</a:t>
            </a:r>
            <a:r>
              <a:rPr lang="en-US" altLang="ja-JP" sz="28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en-US" altLang="ja-JP" sz="2800" dirty="0" smtClean="0">
                <a:solidFill>
                  <a:prstClr val="black"/>
                </a:solidFill>
                <a:latin typeface="+mj-lt"/>
              </a:rPr>
              <a:t>JNCAP 2016 </a:t>
            </a:r>
            <a:r>
              <a:rPr lang="en-US" altLang="ja-JP" sz="2800" dirty="0">
                <a:solidFill>
                  <a:prstClr val="black"/>
                </a:solidFill>
                <a:latin typeface="+mj-lt"/>
              </a:rPr>
              <a:t>Roadmap </a:t>
            </a:r>
            <a:endParaRPr lang="en-US" altLang="ja-JP" sz="2800" b="1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2014  moving/stationary obstacle</a:t>
            </a:r>
          </a:p>
          <a:p>
            <a:r>
              <a:rPr lang="en-US" altLang="ja-JP" sz="2400" dirty="0" smtClean="0">
                <a:latin typeface="+mj-lt"/>
              </a:rPr>
              <a:t>2016  pedestrian detection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693" y="2871310"/>
            <a:ext cx="74313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EU</a:t>
            </a:r>
            <a:r>
              <a:rPr lang="en-US" altLang="ja-JP" sz="2800" b="1" dirty="0">
                <a:latin typeface="+mj-lt"/>
              </a:rPr>
              <a:t> </a:t>
            </a:r>
            <a:r>
              <a:rPr lang="en-US" altLang="ja-JP" sz="2800" b="1" dirty="0" smtClean="0">
                <a:latin typeface="+mj-lt"/>
              </a:rPr>
              <a:t>   </a:t>
            </a:r>
            <a:r>
              <a:rPr lang="en-US" altLang="ja-JP" sz="2800" dirty="0" smtClean="0">
                <a:latin typeface="+mj-lt"/>
              </a:rPr>
              <a:t>Euro NCAP 2020 Roadmap (March 2015)</a:t>
            </a:r>
            <a:endParaRPr lang="en-US" altLang="ja-JP" sz="2800" b="1" dirty="0" smtClean="0">
              <a:latin typeface="+mj-lt"/>
            </a:endParaRPr>
          </a:p>
          <a:p>
            <a:pPr marL="457200" indent="-457200">
              <a:buAutoNum type="arabicPlain" startAt="2014"/>
            </a:pPr>
            <a:r>
              <a:rPr lang="en-US" altLang="ja-JP" sz="2400" dirty="0" smtClean="0">
                <a:latin typeface="+mj-lt"/>
              </a:rPr>
              <a:t>  moving/stationary obstacle</a:t>
            </a:r>
          </a:p>
          <a:p>
            <a:r>
              <a:rPr lang="en-US" altLang="ja-JP" sz="2400" dirty="0" smtClean="0">
                <a:latin typeface="+mj-lt"/>
              </a:rPr>
              <a:t>2016  pedestrian detection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3693" y="4740820"/>
            <a:ext cx="689804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USA</a:t>
            </a:r>
            <a:r>
              <a:rPr lang="en-US" altLang="ja-JP" sz="2800" dirty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 Federal Register (November 5, 2015)</a:t>
            </a:r>
            <a:endParaRPr lang="en-US" altLang="ja-JP" sz="2800" b="1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2018  </a:t>
            </a:r>
            <a:r>
              <a:rPr lang="en-US" altLang="ja-JP" sz="2400" dirty="0">
                <a:latin typeface="+mj-lt"/>
              </a:rPr>
              <a:t> moving/stationary </a:t>
            </a:r>
            <a:r>
              <a:rPr lang="en-US" altLang="ja-JP" sz="2400" dirty="0" smtClean="0">
                <a:latin typeface="+mj-lt"/>
              </a:rPr>
              <a:t>obstacle</a:t>
            </a:r>
          </a:p>
          <a:p>
            <a:r>
              <a:rPr lang="en-US" altLang="ja-JP" sz="2400" dirty="0" smtClean="0">
                <a:latin typeface="+mj-lt"/>
              </a:rPr>
              <a:t>(By IIHS  2013</a:t>
            </a:r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moving/stationary </a:t>
            </a:r>
            <a:r>
              <a:rPr lang="en-US" altLang="ja-JP" sz="2400" dirty="0">
                <a:latin typeface="+mj-lt"/>
              </a:rPr>
              <a:t>obstacle</a:t>
            </a:r>
            <a:r>
              <a:rPr lang="en-US" altLang="ja-JP" sz="2400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63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787201" y="6165304"/>
            <a:ext cx="7822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Source: </a:t>
            </a:r>
            <a:r>
              <a:rPr lang="en-US" altLang="ja-JP" sz="1200" dirty="0"/>
              <a:t>2015 Road traffic accident statics (ITARDA)</a:t>
            </a:r>
          </a:p>
          <a:p>
            <a:r>
              <a:rPr lang="ja-JP" altLang="en-US" sz="1200" dirty="0">
                <a:latin typeface="+mj-lt"/>
              </a:rPr>
              <a:t>　</a:t>
            </a:r>
            <a:r>
              <a:rPr lang="ja-JP" altLang="en-US" sz="1200" dirty="0" smtClean="0">
                <a:latin typeface="+mj-lt"/>
              </a:rPr>
              <a:t>　</a:t>
            </a:r>
            <a:r>
              <a:rPr lang="en-US" altLang="ja-JP" sz="1200" dirty="0" smtClean="0">
                <a:latin typeface="+mj-lt"/>
              </a:rPr>
              <a:t>M1</a:t>
            </a:r>
            <a:r>
              <a:rPr lang="en-US" altLang="ja-JP" sz="1200" dirty="0" smtClean="0">
                <a:latin typeface="+mn-lt"/>
              </a:rPr>
              <a:t> </a:t>
            </a:r>
            <a:r>
              <a:rPr lang="ja-JP" altLang="en-US" sz="1200" dirty="0" smtClean="0">
                <a:latin typeface="+mn-lt"/>
              </a:rPr>
              <a:t>　　　</a:t>
            </a:r>
            <a:r>
              <a:rPr lang="en-US" altLang="ja-JP" sz="1200" dirty="0" smtClean="0">
                <a:latin typeface="+mn-lt"/>
              </a:rPr>
              <a:t>N1</a:t>
            </a:r>
            <a:r>
              <a:rPr lang="ja-JP" altLang="en-US" sz="1200" dirty="0">
                <a:latin typeface="+mn-lt"/>
              </a:rPr>
              <a:t>　</a:t>
            </a:r>
            <a:r>
              <a:rPr lang="ja-JP" altLang="en-US" sz="1200" dirty="0" smtClean="0">
                <a:latin typeface="+mn-lt"/>
              </a:rPr>
              <a:t>　　</a:t>
            </a:r>
            <a:r>
              <a:rPr lang="en-US" altLang="ja-JP" sz="1200" dirty="0" smtClean="0">
                <a:latin typeface="+mn-lt"/>
              </a:rPr>
              <a:t>Truck(N other than N1)</a:t>
            </a:r>
            <a:r>
              <a:rPr lang="ja-JP" altLang="en-US" sz="1200" dirty="0" smtClean="0">
                <a:latin typeface="+mn-lt"/>
              </a:rPr>
              <a:t>　　　</a:t>
            </a:r>
            <a:r>
              <a:rPr lang="en-US" altLang="ja-JP" sz="1200" dirty="0" smtClean="0">
                <a:latin typeface="+mn-lt"/>
              </a:rPr>
              <a:t>Motor cycle(L1~L5)</a:t>
            </a:r>
            <a:r>
              <a:rPr lang="ja-JP" altLang="en-US" sz="1200" dirty="0" smtClean="0">
                <a:latin typeface="+mn-lt"/>
              </a:rPr>
              <a:t>　　　</a:t>
            </a:r>
            <a:r>
              <a:rPr lang="en-US" altLang="ja-JP" sz="1200" dirty="0" smtClean="0">
                <a:latin typeface="+mn-lt"/>
              </a:rPr>
              <a:t>Bus(M other than M1)</a:t>
            </a:r>
            <a:r>
              <a:rPr lang="ja-JP" altLang="en-US" sz="1200" dirty="0" smtClean="0">
                <a:latin typeface="+mn-lt"/>
              </a:rPr>
              <a:t>　　　</a:t>
            </a:r>
            <a:r>
              <a:rPr lang="en-US" altLang="ja-JP" sz="1200" dirty="0" smtClean="0">
                <a:latin typeface="+mn-lt"/>
              </a:rPr>
              <a:t>Other/Unknown</a:t>
            </a:r>
          </a:p>
          <a:p>
            <a:r>
              <a:rPr lang="en-US" altLang="ja-JP" sz="1200" dirty="0" smtClean="0">
                <a:latin typeface="+mn-lt"/>
              </a:rPr>
              <a:t>Number of accidents: 536,899 </a:t>
            </a:r>
            <a:r>
              <a:rPr lang="ja-JP" altLang="en-US" sz="1200" dirty="0" smtClean="0">
                <a:latin typeface="+mn-lt"/>
              </a:rPr>
              <a:t>　   </a:t>
            </a:r>
            <a:r>
              <a:rPr lang="en-US" altLang="ja-JP" sz="1200" dirty="0" smtClean="0">
                <a:latin typeface="+mn-lt"/>
              </a:rPr>
              <a:t>Number of fatal accidents</a:t>
            </a:r>
            <a:r>
              <a:rPr lang="ja-JP" altLang="en-US" sz="1200" dirty="0" smtClean="0">
                <a:latin typeface="+mn-lt"/>
              </a:rPr>
              <a:t>：</a:t>
            </a:r>
            <a:r>
              <a:rPr lang="en-US" altLang="ja-JP" sz="1200" dirty="0" smtClean="0">
                <a:latin typeface="+mn-lt"/>
              </a:rPr>
              <a:t>4,028</a:t>
            </a:r>
            <a:endParaRPr lang="en-US" altLang="ja-JP" sz="1200" dirty="0"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Road traffic accidents in Japan (2015)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902414" y="6420511"/>
            <a:ext cx="137124" cy="137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476860" y="6424976"/>
            <a:ext cx="137124" cy="137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8333100" y="145487"/>
            <a:ext cx="13881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Japan case</a:t>
            </a:r>
            <a:endParaRPr lang="en-US" altLang="ja-JP" sz="2000" dirty="0">
              <a:latin typeface="+mj-lt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998498" y="6434986"/>
            <a:ext cx="137124" cy="137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836813" y="6434986"/>
            <a:ext cx="137124" cy="137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5444177" y="6434986"/>
            <a:ext cx="137124" cy="137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212990" y="6425155"/>
            <a:ext cx="137124" cy="137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5" name="グラフ 24"/>
          <p:cNvGraphicFramePr>
            <a:graphicFrameLocks/>
          </p:cNvGraphicFramePr>
          <p:nvPr>
            <p:extLst/>
          </p:nvPr>
        </p:nvGraphicFramePr>
        <p:xfrm>
          <a:off x="56456" y="1848866"/>
          <a:ext cx="4999794" cy="402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パイ 36"/>
          <p:cNvSpPr/>
          <p:nvPr/>
        </p:nvSpPr>
        <p:spPr>
          <a:xfrm>
            <a:off x="691153" y="2011095"/>
            <a:ext cx="3712404" cy="3710811"/>
          </a:xfrm>
          <a:prstGeom prst="pie">
            <a:avLst>
              <a:gd name="adj1" fmla="val 16220792"/>
              <a:gd name="adj2" fmla="val 121015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95596" y="3349439"/>
            <a:ext cx="909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M1</a:t>
            </a:r>
          </a:p>
          <a:p>
            <a:r>
              <a:rPr lang="en-US" altLang="ja-JP" sz="2800" b="1" dirty="0" smtClean="0">
                <a:solidFill>
                  <a:schemeClr val="bg1"/>
                </a:solidFill>
                <a:latin typeface="+mj-lt"/>
              </a:rPr>
              <a:t>73</a:t>
            </a:r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%</a:t>
            </a:r>
            <a:endParaRPr kumimoji="1" lang="ja-JP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8707" y="3524156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N1  8%</a:t>
            </a:r>
            <a:endParaRPr kumimoji="1" lang="ja-JP" alt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5" name="グラフ 44"/>
          <p:cNvGraphicFramePr>
            <a:graphicFrameLocks/>
          </p:cNvGraphicFramePr>
          <p:nvPr>
            <p:extLst/>
          </p:nvPr>
        </p:nvGraphicFramePr>
        <p:xfrm>
          <a:off x="4917991" y="1828042"/>
          <a:ext cx="5025640" cy="40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パイ 45"/>
          <p:cNvSpPr/>
          <p:nvPr/>
        </p:nvSpPr>
        <p:spPr>
          <a:xfrm>
            <a:off x="5542460" y="1966714"/>
            <a:ext cx="3760597" cy="3758983"/>
          </a:xfrm>
          <a:prstGeom prst="pie">
            <a:avLst>
              <a:gd name="adj1" fmla="val 16220792"/>
              <a:gd name="adj2" fmla="val 809742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-81790" y="2447890"/>
            <a:ext cx="11721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Truck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(other N)</a:t>
            </a:r>
            <a:endParaRPr kumimoji="1" lang="en-US" altLang="ja-JP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-74005" y="1923857"/>
            <a:ext cx="1835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5"/>
                </a:solidFill>
                <a:latin typeface="+mj-lt"/>
              </a:rPr>
              <a:t>Motor cycle</a:t>
            </a:r>
            <a:r>
              <a:rPr lang="ja-JP" altLang="en-U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kumimoji="1" lang="en-US" altLang="ja-JP" dirty="0" smtClean="0">
                <a:solidFill>
                  <a:schemeClr val="accent5"/>
                </a:solidFill>
                <a:latin typeface="+mj-lt"/>
              </a:rPr>
              <a:t>(L)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73956" y="1533205"/>
            <a:ext cx="1205778" cy="487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Bus</a:t>
            </a:r>
          </a:p>
          <a:p>
            <a:pPr algn="ctr">
              <a:lnSpc>
                <a:spcPts val="1500"/>
              </a:lnSpc>
            </a:pPr>
            <a:r>
              <a:rPr lang="en-US" altLang="ja-JP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kumimoji="1" lang="en-US" altLang="ja-JP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(other M)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96956" y="3928123"/>
            <a:ext cx="779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Truck</a:t>
            </a:r>
            <a:endParaRPr lang="en-US" altLang="ja-JP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39546" y="2658653"/>
            <a:ext cx="1518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5"/>
                </a:solidFill>
                <a:latin typeface="+mj-lt"/>
              </a:rPr>
              <a:t>Motor cycle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564336" y="2189207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Bus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691081" y="959016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Accidents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39945" y="961564"/>
            <a:ext cx="2665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Fatal accidents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977336" y="3349438"/>
            <a:ext cx="909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M1</a:t>
            </a:r>
          </a:p>
          <a:p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52%</a:t>
            </a:r>
            <a:endParaRPr kumimoji="1" lang="ja-JP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419117" y="4561088"/>
            <a:ext cx="909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N1</a:t>
            </a:r>
          </a:p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11%</a:t>
            </a:r>
            <a:endParaRPr kumimoji="1" lang="ja-JP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88423" y="1701840"/>
            <a:ext cx="982961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M1/N1</a:t>
            </a:r>
            <a:endParaRPr kumimoji="1" lang="ja-JP" alt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9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787201" y="6165304"/>
            <a:ext cx="5966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Source: </a:t>
            </a:r>
            <a:r>
              <a:rPr lang="en-US" altLang="ja-JP" sz="1200" dirty="0"/>
              <a:t>2015 Road traffic accident statics (ITARDA)</a:t>
            </a:r>
          </a:p>
          <a:p>
            <a:r>
              <a:rPr lang="ja-JP" altLang="en-US" sz="1200" dirty="0">
                <a:latin typeface="+mj-lt"/>
              </a:rPr>
              <a:t>　</a:t>
            </a:r>
            <a:r>
              <a:rPr lang="ja-JP" altLang="en-US" sz="1200" dirty="0" smtClean="0">
                <a:latin typeface="+mj-lt"/>
              </a:rPr>
              <a:t>　</a:t>
            </a:r>
            <a:r>
              <a:rPr lang="en-US" altLang="ja-JP" sz="1200" dirty="0" smtClean="0">
                <a:latin typeface="+mj-lt"/>
              </a:rPr>
              <a:t>Vehicle to Vehicle</a:t>
            </a:r>
            <a:r>
              <a:rPr lang="en-US" altLang="ja-JP" sz="1200" dirty="0" smtClean="0">
                <a:latin typeface="+mn-lt"/>
              </a:rPr>
              <a:t> </a:t>
            </a:r>
            <a:r>
              <a:rPr lang="ja-JP" altLang="en-US" sz="1200" dirty="0" smtClean="0">
                <a:latin typeface="+mn-lt"/>
              </a:rPr>
              <a:t>　　　</a:t>
            </a:r>
            <a:r>
              <a:rPr lang="en-US" altLang="ja-JP" sz="1200" dirty="0" smtClean="0">
                <a:latin typeface="+mn-lt"/>
              </a:rPr>
              <a:t>Vehicle to Pedestrian</a:t>
            </a:r>
            <a:r>
              <a:rPr lang="ja-JP" altLang="en-US" sz="1200" dirty="0">
                <a:latin typeface="+mn-lt"/>
              </a:rPr>
              <a:t>　</a:t>
            </a:r>
            <a:r>
              <a:rPr lang="ja-JP" altLang="en-US" sz="1200" dirty="0" smtClean="0">
                <a:latin typeface="+mn-lt"/>
              </a:rPr>
              <a:t>　　</a:t>
            </a:r>
            <a:r>
              <a:rPr lang="en-US" altLang="ja-JP" sz="1200" dirty="0" smtClean="0">
                <a:latin typeface="+mn-lt"/>
              </a:rPr>
              <a:t>Single Vehicle</a:t>
            </a:r>
            <a:r>
              <a:rPr lang="ja-JP" altLang="en-US" sz="1200" dirty="0" smtClean="0">
                <a:latin typeface="+mn-lt"/>
              </a:rPr>
              <a:t>　　　</a:t>
            </a:r>
            <a:r>
              <a:rPr lang="en-US" altLang="ja-JP" sz="1200" dirty="0" smtClean="0">
                <a:latin typeface="+mn-lt"/>
              </a:rPr>
              <a:t>Other/Unknown</a:t>
            </a:r>
          </a:p>
          <a:p>
            <a:r>
              <a:rPr lang="en-US" altLang="ja-JP" sz="1200" dirty="0">
                <a:latin typeface="+mn-lt"/>
              </a:rPr>
              <a:t>Number of </a:t>
            </a:r>
            <a:r>
              <a:rPr lang="en-US" altLang="ja-JP" sz="1200" dirty="0" smtClean="0">
                <a:latin typeface="+mn-lt"/>
              </a:rPr>
              <a:t>M1/N1 accidents</a:t>
            </a:r>
            <a:r>
              <a:rPr lang="en-US" altLang="ja-JP" sz="1200" dirty="0">
                <a:latin typeface="+mn-lt"/>
              </a:rPr>
              <a:t>: </a:t>
            </a:r>
            <a:r>
              <a:rPr lang="en-US" altLang="ja-JP" sz="1200" dirty="0" smtClean="0">
                <a:latin typeface="+mn-lt"/>
              </a:rPr>
              <a:t>434,328 </a:t>
            </a:r>
            <a:r>
              <a:rPr lang="ja-JP" altLang="en-US" sz="1200" dirty="0">
                <a:latin typeface="+mn-lt"/>
              </a:rPr>
              <a:t>　   </a:t>
            </a:r>
            <a:r>
              <a:rPr lang="en-US" altLang="ja-JP" sz="1200" dirty="0">
                <a:latin typeface="+mn-lt"/>
              </a:rPr>
              <a:t>Number of </a:t>
            </a:r>
            <a:r>
              <a:rPr lang="en-US" altLang="ja-JP" sz="1200" dirty="0" smtClean="0">
                <a:latin typeface="+mn-lt"/>
              </a:rPr>
              <a:t>M1/N1 fatal </a:t>
            </a:r>
            <a:r>
              <a:rPr lang="en-US" altLang="ja-JP" sz="1200" dirty="0">
                <a:latin typeface="+mn-lt"/>
              </a:rPr>
              <a:t>accidents</a:t>
            </a:r>
            <a:r>
              <a:rPr lang="ja-JP" altLang="en-US" sz="1200" dirty="0" smtClean="0">
                <a:latin typeface="+mn-lt"/>
              </a:rPr>
              <a:t>：</a:t>
            </a:r>
            <a:r>
              <a:rPr lang="en-US" altLang="ja-JP" sz="1200" dirty="0" smtClean="0">
                <a:latin typeface="+mn-lt"/>
              </a:rPr>
              <a:t>2,516</a:t>
            </a:r>
            <a:endParaRPr lang="en-US" altLang="ja-JP" sz="1200" dirty="0">
              <a:latin typeface="+mn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M1/N1 accidents </a:t>
            </a:r>
            <a:r>
              <a:rPr lang="en-US" altLang="ja-JP" dirty="0">
                <a:latin typeface="+mj-lt"/>
              </a:rPr>
              <a:t>in Japan (</a:t>
            </a:r>
            <a:r>
              <a:rPr lang="en-US" altLang="ja-JP" dirty="0" smtClean="0">
                <a:latin typeface="+mj-lt"/>
              </a:rPr>
              <a:t>2015)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017B-4BC2-4361-99BA-48E00BD95556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910034" y="6420511"/>
            <a:ext cx="137124" cy="137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8333100" y="145487"/>
            <a:ext cx="13881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Japan case</a:t>
            </a:r>
            <a:endParaRPr lang="en-US" altLang="ja-JP" sz="2000" dirty="0">
              <a:latin typeface="+mj-lt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434346" y="6427619"/>
            <a:ext cx="137124" cy="1370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140420" y="6434773"/>
            <a:ext cx="137124" cy="137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972132"/>
              </p:ext>
            </p:extLst>
          </p:nvPr>
        </p:nvGraphicFramePr>
        <p:xfrm>
          <a:off x="55289" y="1969602"/>
          <a:ext cx="5021792" cy="404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2586823" y="2884446"/>
            <a:ext cx="17210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Rear-end</a:t>
            </a:r>
          </a:p>
          <a:p>
            <a:r>
              <a:rPr lang="en-US" altLang="ja-JP" sz="2800" b="1" dirty="0" smtClean="0">
                <a:solidFill>
                  <a:schemeClr val="bg1"/>
                </a:solidFill>
                <a:latin typeface="+mj-lt"/>
              </a:rPr>
              <a:t>Collision</a:t>
            </a:r>
            <a:endParaRPr kumimoji="1" lang="en-US" altLang="ja-JP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altLang="ja-JP" sz="2800" b="1" dirty="0" smtClean="0">
                <a:solidFill>
                  <a:schemeClr val="bg1"/>
                </a:solidFill>
                <a:latin typeface="+mj-lt"/>
              </a:rPr>
              <a:t>    38</a:t>
            </a:r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% </a:t>
            </a:r>
            <a:endParaRPr kumimoji="1" lang="ja-JP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56036" y="4645410"/>
            <a:ext cx="1157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Crossing</a:t>
            </a:r>
          </a:p>
          <a:p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Collision</a:t>
            </a:r>
            <a:endParaRPr kumimoji="1"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24</a:t>
            </a:r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85396" y="1586650"/>
            <a:ext cx="136236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Vehicle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 to Vehicle</a:t>
            </a:r>
            <a:endParaRPr kumimoji="1" lang="ja-JP" alt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007" y="1677485"/>
            <a:ext cx="1668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Vehicle</a:t>
            </a:r>
          </a:p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to Pedestrian</a:t>
            </a:r>
          </a:p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 10%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01286" y="1700808"/>
            <a:ext cx="174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Single Vehicle</a:t>
            </a:r>
          </a:p>
        </p:txBody>
      </p:sp>
      <p:graphicFrame>
        <p:nvGraphicFramePr>
          <p:cNvPr id="37" name="グラフ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939439"/>
              </p:ext>
            </p:extLst>
          </p:nvPr>
        </p:nvGraphicFramePr>
        <p:xfrm>
          <a:off x="4875888" y="1916832"/>
          <a:ext cx="5089567" cy="410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パイ 37"/>
          <p:cNvSpPr/>
          <p:nvPr/>
        </p:nvSpPr>
        <p:spPr>
          <a:xfrm>
            <a:off x="5545224" y="2093269"/>
            <a:ext cx="3747862" cy="3747862"/>
          </a:xfrm>
          <a:prstGeom prst="pie">
            <a:avLst>
              <a:gd name="adj1" fmla="val 2495650"/>
              <a:gd name="adj2" fmla="val 1139748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07711" y="2784596"/>
            <a:ext cx="17285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Vehicle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+mj-lt"/>
              </a:rPr>
              <a:t>t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o Vehicle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+mj-lt"/>
              </a:rPr>
              <a:t>    37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%</a:t>
            </a:r>
            <a:endParaRPr kumimoji="1" lang="ja-JP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28965" y="4078999"/>
            <a:ext cx="24594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Vehicle</a:t>
            </a:r>
          </a:p>
          <a:p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To Pedestrian</a:t>
            </a:r>
          </a:p>
          <a:p>
            <a:r>
              <a:rPr lang="ja-JP" altLang="en-US" sz="2800" b="1" dirty="0" smtClean="0">
                <a:solidFill>
                  <a:schemeClr val="bg1"/>
                </a:solidFill>
                <a:latin typeface="+mj-lt"/>
              </a:rPr>
              <a:t>　　 </a:t>
            </a:r>
            <a:r>
              <a:rPr lang="en-US" altLang="ja-JP" sz="2800" b="1" dirty="0" smtClean="0">
                <a:solidFill>
                  <a:schemeClr val="bg1"/>
                </a:solidFill>
                <a:latin typeface="+mj-lt"/>
              </a:rPr>
              <a:t>41</a:t>
            </a:r>
            <a:r>
              <a:rPr kumimoji="1" lang="en-US" altLang="ja-JP" sz="2800" b="1" dirty="0" smtClean="0">
                <a:solidFill>
                  <a:schemeClr val="bg1"/>
                </a:solidFill>
                <a:latin typeface="+mj-lt"/>
              </a:rPr>
              <a:t>%</a:t>
            </a:r>
            <a:endParaRPr kumimoji="1" lang="ja-JP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31354" y="2544685"/>
            <a:ext cx="986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</a:rPr>
              <a:t>Single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</a:rPr>
              <a:t>Vehicle</a:t>
            </a:r>
          </a:p>
          <a:p>
            <a:pPr algn="ctr"/>
            <a:r>
              <a:rPr lang="en-US" altLang="ja-JP" sz="2000" dirty="0" smtClean="0">
                <a:solidFill>
                  <a:schemeClr val="bg1"/>
                </a:solidFill>
                <a:latin typeface="+mj-lt"/>
              </a:rPr>
              <a:t>22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</a:rPr>
              <a:t>%</a:t>
            </a:r>
            <a:endParaRPr kumimoji="1" lang="ja-JP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353840" y="6431855"/>
            <a:ext cx="137124" cy="137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4149" y="957421"/>
            <a:ext cx="3569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Accidents of M1/N1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18657" y="958790"/>
            <a:ext cx="4414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Fatal accidents of M1/N1</a:t>
            </a:r>
          </a:p>
        </p:txBody>
      </p:sp>
      <p:sp>
        <p:nvSpPr>
          <p:cNvPr id="36" name="パイ 35"/>
          <p:cNvSpPr/>
          <p:nvPr/>
        </p:nvSpPr>
        <p:spPr>
          <a:xfrm>
            <a:off x="5558671" y="2058322"/>
            <a:ext cx="3747862" cy="3747862"/>
          </a:xfrm>
          <a:prstGeom prst="pie">
            <a:avLst>
              <a:gd name="adj1" fmla="val 16261292"/>
              <a:gd name="adj2" fmla="val 246108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パイ 42"/>
          <p:cNvSpPr/>
          <p:nvPr/>
        </p:nvSpPr>
        <p:spPr>
          <a:xfrm>
            <a:off x="750951" y="2058322"/>
            <a:ext cx="3747862" cy="3747862"/>
          </a:xfrm>
          <a:prstGeom prst="pie">
            <a:avLst>
              <a:gd name="adj1" fmla="val 13661881"/>
              <a:gd name="adj2" fmla="val 1568085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パイ 3"/>
          <p:cNvSpPr/>
          <p:nvPr/>
        </p:nvSpPr>
        <p:spPr>
          <a:xfrm>
            <a:off x="737504" y="2084455"/>
            <a:ext cx="3747862" cy="3747862"/>
          </a:xfrm>
          <a:prstGeom prst="pie">
            <a:avLst>
              <a:gd name="adj1" fmla="val 16123469"/>
              <a:gd name="adj2" fmla="val 1363427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3">
      <a:majorFont>
        <a:latin typeface="Segoe UI"/>
        <a:ea typeface="ＭＳ Ｐゴシック"/>
        <a:cs typeface=""/>
      </a:majorFont>
      <a:minorFont>
        <a:latin typeface="Segoe U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17658</TotalTime>
  <Words>1012</Words>
  <Application>Microsoft Office PowerPoint</Application>
  <PresentationFormat>A4 Paper (210x297 mm)</PresentationFormat>
  <Paragraphs>246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テーマ</vt:lpstr>
      <vt:lpstr>Proposal for UN Regulation on AEBS for M1/N1</vt:lpstr>
      <vt:lpstr>Contents</vt:lpstr>
      <vt:lpstr>Contents</vt:lpstr>
      <vt:lpstr>Progress on harmonization of AEBS under WP.29</vt:lpstr>
      <vt:lpstr>Spread of technology on AEBS for passenger vehicles</vt:lpstr>
      <vt:lpstr>CPs’ targets on AEBS for passenger vehicles</vt:lpstr>
      <vt:lpstr>CPs’ roadmaps of NCAP on AEBS for passenger vehicles</vt:lpstr>
      <vt:lpstr>Road traffic accidents in Japan (2015)</vt:lpstr>
      <vt:lpstr>M1/N1 accidents in Japan (2015)</vt:lpstr>
      <vt:lpstr>Effectiveness of AEBS for M1,N1 in Japan (2015) </vt:lpstr>
      <vt:lpstr>Contents</vt:lpstr>
      <vt:lpstr>Proposal：Revision of UNR131(Advanced Emergency Braking System) to establish new requirements of AEBS for M1/N1</vt:lpstr>
      <vt:lpstr>Contents</vt:lpstr>
      <vt:lpstr>Next step</vt:lpstr>
      <vt:lpstr>Thank you for your attention.</vt:lpstr>
      <vt:lpstr>Ref. Basis of regulation value (Moving obstacle)</vt:lpstr>
      <vt:lpstr>Ref. Basis of regulation value (Stationary obstacle)</vt:lpstr>
      <vt:lpstr>Ref. Basis of regulation value (Pedestrian detection)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杉本　岳史</dc:creator>
  <cp:lastModifiedBy>ONU</cp:lastModifiedBy>
  <cp:revision>933</cp:revision>
  <cp:lastPrinted>2017-01-18T11:15:33Z</cp:lastPrinted>
  <dcterms:created xsi:type="dcterms:W3CDTF">2012-10-30T02:54:57Z</dcterms:created>
  <dcterms:modified xsi:type="dcterms:W3CDTF">2017-01-24T11:36:31Z</dcterms:modified>
</cp:coreProperties>
</file>