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D4C77-0CD3-40AD-93F4-192306638333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1250F-A71A-4C8D-80F5-979E9DB053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809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D6410D-DFDE-49A0-970A-80988A15AEE1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8DE98-1D1C-4EE9-B467-290F13694A3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3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73B7ED-CE8A-43C1-BFB5-061299840855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F8586D-2197-4FB2-83F0-CEF4229A07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00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51340-377F-4F9E-8E8E-BC16AE51A6F1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01B40A-2969-4C21-93FD-A8DA54A8DBA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971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5FB92-2929-431F-89E7-3F61C0A16EA9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271C73-438F-4155-A76A-C6B4E32722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8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CB2AE8-13BD-4DE4-9D98-871DFBD7768C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4EEEAA-2A0C-4A00-8379-9A0B159E8E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9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A3F644-28C1-43AA-A9DE-CCE369CDF7CA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CDC052-BED9-4F98-8B14-87A91D0D898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6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CE292-C793-48D2-830B-FE55FFAC713D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B224C-A698-47B6-9680-5440393A08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9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B41B6-AE06-4DDB-87B9-29DE66F10D09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229466-51B8-4E9D-A352-586469A454D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7C17FD-49BA-4937-8D43-268CAA6A9ED1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7DC945-C6A9-44B4-854C-297B56FAA29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4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805ECA-2AF0-496B-BEAD-5410D3AC23E8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981691-BBA5-4A51-AED2-08F7B022C05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4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FF45B38-F8E6-4D73-837F-9534C791A784}" type="datetime1">
              <a:rPr lang="en-GB"/>
              <a:pPr lvl="0"/>
              <a:t>19/09/2017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984A6B8-C52D-4250-8040-28D195FD265C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/>
              <a:t>Replacement Brake Callipers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CLEPA Presentation to GRRF 84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767" y="417250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Submitted</a:t>
            </a:r>
            <a:r>
              <a:rPr lang="fr-CH" dirty="0" smtClean="0"/>
              <a:t> by CLEPA</a:t>
            </a:r>
            <a:endParaRPr lang="en-US" dirty="0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8878503" y="278749"/>
            <a:ext cx="2573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GRRF-84-25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84th GRRF, 19–22 September 2017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652305"/>
          </a:xfrm>
        </p:spPr>
        <p:txBody>
          <a:bodyPr/>
          <a:lstStyle/>
          <a:p>
            <a:pPr lvl="0"/>
            <a:r>
              <a:rPr lang="en-GB" sz="4000"/>
              <a:t>Market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173707"/>
            <a:ext cx="10515600" cy="543315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70000"/>
              </a:lnSpc>
            </a:pPr>
            <a:endParaRPr lang="en-GB" sz="2400" dirty="0"/>
          </a:p>
          <a:p>
            <a:pPr lvl="0">
              <a:lnSpc>
                <a:spcPct val="70000"/>
              </a:lnSpc>
            </a:pPr>
            <a:r>
              <a:rPr lang="en-GB" sz="2600" dirty="0"/>
              <a:t>The market for replacement brake callipers is serviced by:</a:t>
            </a:r>
          </a:p>
          <a:p>
            <a:pPr marL="0" lvl="0" indent="0">
              <a:lnSpc>
                <a:spcPct val="70000"/>
              </a:lnSpc>
              <a:buNone/>
            </a:pPr>
            <a:endParaRPr lang="en-GB" sz="2600" dirty="0"/>
          </a:p>
          <a:p>
            <a:pPr lvl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GB" sz="2600" dirty="0"/>
              <a:t>new callipers from OEM suppliers 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GB" sz="2600" dirty="0"/>
              <a:t>remanufactured* callipers from OEM suppliers</a:t>
            </a:r>
          </a:p>
          <a:p>
            <a:pPr lvl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en-GB" sz="2600" dirty="0"/>
              <a:t>new “copy” callipers from non - OEM suppliers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600" dirty="0"/>
              <a:t>remanufactured* callipers from non - OEM suppliers </a:t>
            </a:r>
          </a:p>
          <a:p>
            <a:pPr marL="457200" lvl="1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* Common definition agreed by APRA, CLEPA, FIRM, VDA and ACEA</a:t>
            </a:r>
          </a:p>
          <a:p>
            <a:pPr marL="457200" lvl="1" indent="0">
              <a:buNone/>
            </a:pPr>
            <a:r>
              <a:rPr lang="en-GB" sz="2600" b="1" i="1" dirty="0"/>
              <a:t>“</a:t>
            </a:r>
            <a:r>
              <a:rPr lang="en-GB" sz="2600" i="1" dirty="0"/>
              <a:t>A remanufactured part fulfils </a:t>
            </a:r>
            <a:r>
              <a:rPr lang="en-US" sz="2600" i="1" dirty="0"/>
              <a:t>a function which is </a:t>
            </a:r>
            <a:r>
              <a:rPr lang="en-US" sz="2600" i="1" u="sng" dirty="0"/>
              <a:t>at least equivalent </a:t>
            </a:r>
            <a:r>
              <a:rPr lang="en-GB" sz="2600" i="1" dirty="0"/>
              <a:t>compared to the original part[1]. It is restored </a:t>
            </a:r>
            <a:r>
              <a:rPr lang="en-GB" sz="2600" i="1" u="sng" dirty="0"/>
              <a:t>from an existing part </a:t>
            </a:r>
            <a:r>
              <a:rPr lang="en-GB" sz="2600" i="1" dirty="0"/>
              <a:t>(core), using </a:t>
            </a:r>
            <a:r>
              <a:rPr lang="en-GB" sz="2600" i="1" u="sng" dirty="0"/>
              <a:t>standardized industrial processes </a:t>
            </a:r>
            <a:r>
              <a:rPr lang="en-GB" sz="2600" i="1" dirty="0"/>
              <a:t> in line with specific </a:t>
            </a:r>
            <a:r>
              <a:rPr lang="en-GB" sz="2600" i="1" u="sng" dirty="0"/>
              <a:t>technical specifications </a:t>
            </a:r>
            <a:r>
              <a:rPr lang="en-GB" sz="2600" i="1" dirty="0"/>
              <a:t>. A remanufactured part is given the </a:t>
            </a:r>
            <a:r>
              <a:rPr lang="en-GB" sz="2600" i="1" u="sng" dirty="0"/>
              <a:t>same warranty </a:t>
            </a:r>
            <a:r>
              <a:rPr lang="en-GB" sz="2600" i="1" dirty="0"/>
              <a:t>as a new part and it </a:t>
            </a:r>
            <a:r>
              <a:rPr lang="en-GB" sz="2600" i="1" u="sng" dirty="0"/>
              <a:t>clearly identifies </a:t>
            </a:r>
            <a:r>
              <a:rPr lang="en-GB" sz="2600" i="1" dirty="0"/>
              <a:t>the part as a remanufactured part and the remanufacturer </a:t>
            </a:r>
            <a:r>
              <a:rPr lang="en-GB" sz="2600" b="1" i="1" dirty="0"/>
              <a:t>” </a:t>
            </a:r>
          </a:p>
          <a:p>
            <a:pPr marL="457200" lvl="1" indent="0">
              <a:buNone/>
            </a:pPr>
            <a:endParaRPr lang="en-GB" sz="2600" b="1" i="1" dirty="0"/>
          </a:p>
          <a:p>
            <a:pPr marL="0" indent="0">
              <a:buNone/>
            </a:pPr>
            <a:r>
              <a:rPr lang="en-GB" sz="2600" i="1" dirty="0"/>
              <a:t>A </a:t>
            </a:r>
            <a:r>
              <a:rPr lang="en-GB" sz="2600" b="1" i="1" dirty="0"/>
              <a:t>remanufactured</a:t>
            </a:r>
            <a:r>
              <a:rPr lang="en-GB" sz="2600" i="1" dirty="0"/>
              <a:t> part is </a:t>
            </a:r>
            <a:r>
              <a:rPr lang="en-GB" sz="2600" b="1" i="1" dirty="0"/>
              <a:t>different </a:t>
            </a:r>
            <a:r>
              <a:rPr lang="en-GB" sz="2600" i="1" dirty="0"/>
              <a:t>from a </a:t>
            </a:r>
            <a:r>
              <a:rPr lang="en-GB" sz="2600" b="1" i="1" dirty="0"/>
              <a:t>reused, repaired, rebuilt, refurbished, reworked or reconditioned part</a:t>
            </a:r>
            <a:r>
              <a:rPr lang="en-GB" sz="2600" i="1" dirty="0"/>
              <a:t>. These categories are not subject to this definition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Background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 sz="2600" dirty="0"/>
              <a:t>In view of the evolution of the market it has been suggested that UN Regulation No. 90-02 should be extended to cover replacement brake callipers – both new “copy” parts and remanufactured units</a:t>
            </a:r>
          </a:p>
          <a:p>
            <a:pPr lvl="0">
              <a:lnSpc>
                <a:spcPct val="80000"/>
              </a:lnSpc>
            </a:pPr>
            <a:r>
              <a:rPr lang="en-GB" sz="2600" dirty="0"/>
              <a:t>During discussions at the R90SIG in Spain (2016) it was envisaged that a legislative regime for new and remanufactured callipers could follow similar lines to existing tyre legislation for new and re-treaded tyres (R.108 PC &amp; R.109 CV) which employ common test regimes but different COP procedures  </a:t>
            </a:r>
          </a:p>
          <a:p>
            <a:pPr lvl="0">
              <a:lnSpc>
                <a:spcPct val="80000"/>
              </a:lnSpc>
            </a:pPr>
            <a:r>
              <a:rPr lang="en-GB" sz="2600" dirty="0"/>
              <a:t>CLEPA was asked to consider the matter based on their members experience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CLEPA Position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542197"/>
            <a:ext cx="10515600" cy="480401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r>
              <a:rPr lang="en-GB" dirty="0"/>
              <a:t>CLEPA members have found serious problems in the replacement market with products offered by some non –OEM suppliers</a:t>
            </a:r>
          </a:p>
          <a:p>
            <a:pPr lvl="0">
              <a:lnSpc>
                <a:spcPct val="80000"/>
              </a:lnSpc>
            </a:pPr>
            <a:r>
              <a:rPr lang="en-GB" dirty="0"/>
              <a:t>These problems are with both new “copy” callipers and (supposed) “remanufactured” parts </a:t>
            </a:r>
          </a:p>
          <a:p>
            <a:pPr lvl="0">
              <a:lnSpc>
                <a:spcPct val="80000"/>
              </a:lnSpc>
            </a:pPr>
            <a:r>
              <a:rPr lang="en-GB" dirty="0"/>
              <a:t>There are different views within the CLEPA membership as to how best these problems might be addressed  </a:t>
            </a:r>
          </a:p>
          <a:p>
            <a:pPr lvl="0">
              <a:lnSpc>
                <a:spcPct val="80000"/>
              </a:lnSpc>
            </a:pPr>
            <a:r>
              <a:rPr lang="en-GB" dirty="0"/>
              <a:t>CLEPA recognises that for GRRF to consider any proposal for legislation it is essential to establish if a safety risk of sufficient scale exists  </a:t>
            </a:r>
          </a:p>
          <a:p>
            <a:pPr lvl="0">
              <a:lnSpc>
                <a:spcPct val="80000"/>
              </a:lnSpc>
            </a:pPr>
            <a:r>
              <a:rPr lang="en-GB" dirty="0"/>
              <a:t>CLEPA members do not have any vehicle accident statistics directly attributed to brake calliper failures - </a:t>
            </a:r>
            <a:r>
              <a:rPr lang="en-GB" i="1" dirty="0"/>
              <a:t>any information from CP’s would be very welcome </a:t>
            </a:r>
            <a:r>
              <a:rPr lang="en-GB" dirty="0"/>
              <a:t>- but examples of the type of faults that have been found with new “copy” parts and supposed “remanufactured” parts follow  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4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177421"/>
            <a:ext cx="10515600" cy="873457"/>
          </a:xfrm>
        </p:spPr>
        <p:txBody>
          <a:bodyPr/>
          <a:lstStyle/>
          <a:p>
            <a:r>
              <a:rPr lang="en-GB" dirty="0"/>
              <a:t>“Copy” Callipers – problems identified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1337482"/>
            <a:ext cx="10515600" cy="5377218"/>
          </a:xfrm>
        </p:spPr>
        <p:txBody>
          <a:bodyPr>
            <a:noAutofit/>
          </a:bodyPr>
          <a:lstStyle/>
          <a:p>
            <a:r>
              <a:rPr lang="en-GB" dirty="0"/>
              <a:t>Problems have been found with “copy” callipers that are associated with the use of poor quality/low strength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Structural failure (carrier) &lt; 700 brake applications of an ISO26965 brake pad test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Internal component failures (e.g. actuation levers, roller bearings) during early stages (~ 1000 brake applications) of endurance tests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dirty="0"/>
              <a:t>Problems have also been found with ”copy” callipers associated with poor </a:t>
            </a:r>
            <a:r>
              <a:rPr lang="en-GB" dirty="0" err="1"/>
              <a:t>tolerancing</a:t>
            </a:r>
            <a:r>
              <a:rPr lang="en-GB" dirty="0"/>
              <a:t>/manufacture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Poor calliper efficiency (&lt; 90%) @ higher pressures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Excessive load/unload hysteresis effects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Heavy/uneven actuation component wear</a:t>
            </a:r>
          </a:p>
        </p:txBody>
      </p:sp>
    </p:spTree>
    <p:extLst>
      <p:ext uri="{BB962C8B-B14F-4D97-AF65-F5344CB8AC3E}">
        <p14:creationId xmlns:p14="http://schemas.microsoft.com/office/powerpoint/2010/main" val="105133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177421"/>
            <a:ext cx="10515600" cy="873457"/>
          </a:xfrm>
        </p:spPr>
        <p:txBody>
          <a:bodyPr>
            <a:normAutofit fontScale="90000"/>
          </a:bodyPr>
          <a:lstStyle/>
          <a:p>
            <a:r>
              <a:rPr lang="en-GB" dirty="0"/>
              <a:t>“Remanufactured” Callipers – problems identified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1337482"/>
            <a:ext cx="10515600" cy="5377218"/>
          </a:xfrm>
        </p:spPr>
        <p:txBody>
          <a:bodyPr>
            <a:noAutofit/>
          </a:bodyPr>
          <a:lstStyle/>
          <a:p>
            <a:r>
              <a:rPr lang="en-GB" dirty="0"/>
              <a:t>Continued incorporation of worn/damaged parts that should have been replaced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e.g. castings/carriers/fasteners/bearings/adjusters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dirty="0"/>
              <a:t>Use of new components of poor quality/low strength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e.g. </a:t>
            </a:r>
            <a:r>
              <a:rPr lang="en-GB" sz="2800"/>
              <a:t>fasteners/bearings/shafts/tappets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dirty="0"/>
              <a:t>Poor assembly processes and practices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e.g. cleaning/sealing/lubrication/testing/traceability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28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534</Words>
  <Application>Microsoft Office PowerPoint</Application>
  <PresentationFormat>Custom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Replacement Brake Callipers</vt:lpstr>
      <vt:lpstr>Market </vt:lpstr>
      <vt:lpstr>Background</vt:lpstr>
      <vt:lpstr>CLEPA Position</vt:lpstr>
      <vt:lpstr>“Copy” Callipers – problems identified </vt:lpstr>
      <vt:lpstr>“Remanufactured” Callipers – problems identified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Replacement Brake Callipers</dc:title>
  <dc:creator>Geoff</dc:creator>
  <cp:lastModifiedBy>Francois E. Guichard</cp:lastModifiedBy>
  <cp:revision>39</cp:revision>
  <dcterms:created xsi:type="dcterms:W3CDTF">2017-07-25T15:15:33Z</dcterms:created>
  <dcterms:modified xsi:type="dcterms:W3CDTF">2017-09-19T11:58:01Z</dcterms:modified>
</cp:coreProperties>
</file>