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62" r:id="rId4"/>
    <p:sldId id="264" r:id="rId5"/>
    <p:sldId id="263" r:id="rId6"/>
    <p:sldId id="257" r:id="rId7"/>
    <p:sldId id="258" r:id="rId8"/>
    <p:sldId id="260" r:id="rId9"/>
  </p:sldIdLst>
  <p:sldSz cx="9144000" cy="6858000" type="screen4x3"/>
  <p:notesSz cx="6761163" cy="98567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737" autoAdjust="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1538"/>
            <a:ext cx="5408613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smtClean="0"/>
              <a:t>Cliquez pour modifier les styles du texte du masque</a:t>
            </a:r>
          </a:p>
          <a:p>
            <a:pPr lvl="1"/>
            <a:r>
              <a:rPr lang="fr-FR" altLang="ja-JP" smtClean="0"/>
              <a:t>Deuxième niveau</a:t>
            </a:r>
          </a:p>
          <a:p>
            <a:pPr lvl="2"/>
            <a:r>
              <a:rPr lang="fr-FR" altLang="ja-JP" smtClean="0"/>
              <a:t>Troisième niveau</a:t>
            </a:r>
          </a:p>
          <a:p>
            <a:pPr lvl="3"/>
            <a:r>
              <a:rPr lang="fr-FR" altLang="ja-JP" smtClean="0"/>
              <a:t>Quatrième niveau</a:t>
            </a:r>
          </a:p>
          <a:p>
            <a:pPr lvl="4"/>
            <a:r>
              <a:rPr lang="fr-FR" altLang="ja-JP" smtClean="0"/>
              <a:t>Cinquième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3614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41FE2CFF-C77F-45F5-8196-7FFE9E57B434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24586452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E2CFF-C77F-45F5-8196-7FFE9E57B434}" type="slidenum">
              <a:rPr lang="ja-JP" altLang="fr-FR" smtClean="0"/>
              <a:pPr/>
              <a:t>1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3706888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 smtClean="0"/>
              <a:t>Cliquez pour modifier les styles du texte du masque</a:t>
            </a:r>
          </a:p>
          <a:p>
            <a:pPr lvl="1"/>
            <a:r>
              <a:rPr lang="fr-FR" altLang="ja-JP" dirty="0" smtClean="0"/>
              <a:t>Deuxième niveau</a:t>
            </a:r>
          </a:p>
          <a:p>
            <a:pPr lvl="2"/>
            <a:r>
              <a:rPr lang="fr-FR" altLang="ja-JP" dirty="0" smtClean="0"/>
              <a:t>Troisième niveau</a:t>
            </a:r>
          </a:p>
          <a:p>
            <a:pPr lvl="3"/>
            <a:r>
              <a:rPr lang="fr-FR" altLang="ja-JP" dirty="0" smtClean="0"/>
              <a:t>Quatrième niveau</a:t>
            </a:r>
          </a:p>
          <a:p>
            <a:pPr lvl="4"/>
            <a:r>
              <a:rPr lang="fr-FR" altLang="ja-JP" dirty="0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endParaRPr lang="fr-FR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r>
              <a:rPr lang="ja-JP" altLang="fr-FR"/>
              <a:t>YvdS - 28 May 06</a:t>
            </a:r>
            <a:endParaRPr lang="fr-FR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‹#›</a:t>
            </a:fld>
            <a:endParaRPr lang="fr-FR" altLang="ja-JP"/>
          </a:p>
        </p:txBody>
      </p:sp>
      <p:pic>
        <p:nvPicPr>
          <p:cNvPr id="8" name="Image 7" descr="oica_logolarge.jpg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8600" y="381000"/>
            <a:ext cx="1447800" cy="7806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187624" y="2276872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Regarding Secondary Activities during Automated Driving</a:t>
            </a:r>
            <a:br>
              <a:rPr lang="en-GB" sz="3600" dirty="0" smtClean="0"/>
            </a:br>
            <a:r>
              <a:rPr lang="en-GB" sz="2400" dirty="0" smtClean="0"/>
              <a:t>Joint Meeting WP.29-GRRF and WP.1</a:t>
            </a:r>
            <a:endParaRPr lang="en-GB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899592" y="5805264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GRRF-84 – WP1-75</a:t>
            </a:r>
            <a:endParaRPr lang="en-GB" dirty="0"/>
          </a:p>
          <a:p>
            <a:r>
              <a:rPr lang="en-GB" dirty="0" smtClean="0"/>
              <a:t>18-22 September 2017</a:t>
            </a:r>
            <a:endParaRPr lang="en-GB" dirty="0"/>
          </a:p>
        </p:txBody>
      </p:sp>
      <p:sp>
        <p:nvSpPr>
          <p:cNvPr id="5" name="Textfeld 12"/>
          <p:cNvSpPr txBox="1">
            <a:spLocks noChangeArrowheads="1"/>
          </p:cNvSpPr>
          <p:nvPr/>
        </p:nvSpPr>
        <p:spPr bwMode="auto">
          <a:xfrm>
            <a:off x="6558636" y="16282"/>
            <a:ext cx="25736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u="sng" dirty="0" smtClean="0">
                <a:latin typeface="Times New Roman" pitchFamily="18" charset="0"/>
                <a:cs typeface="Times New Roman" pitchFamily="18" charset="0"/>
              </a:rPr>
              <a:t>Informal </a:t>
            </a:r>
            <a:r>
              <a:rPr lang="en-US" sz="1200" u="sng" smtClean="0">
                <a:latin typeface="Times New Roman" pitchFamily="18" charset="0"/>
                <a:cs typeface="Times New Roman" pitchFamily="18" charset="0"/>
              </a:rPr>
              <a:t>document</a:t>
            </a:r>
            <a:r>
              <a:rPr lang="en-US" sz="1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smtClean="0">
                <a:latin typeface="Times New Roman" pitchFamily="18" charset="0"/>
                <a:cs typeface="Times New Roman" pitchFamily="18" charset="0"/>
              </a:rPr>
              <a:t>GRRF-84-32</a:t>
            </a:r>
            <a:endParaRPr lang="de-DE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84th GRRF, 19–22 September 2017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Agenda item 8(b)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Introduction</a:t>
            </a:r>
            <a:endParaRPr lang="en-US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000" dirty="0" smtClean="0"/>
              <a:t>Secondary </a:t>
            </a:r>
            <a:r>
              <a:rPr lang="en-US" sz="2000" dirty="0"/>
              <a:t>a</a:t>
            </a:r>
            <a:r>
              <a:rPr lang="en-US" sz="2000" dirty="0" smtClean="0"/>
              <a:t>ctivities have also been referred to as </a:t>
            </a:r>
            <a:r>
              <a:rPr lang="en-US" sz="2000" b="1" dirty="0" smtClean="0"/>
              <a:t>side activities/tasks</a:t>
            </a:r>
            <a:r>
              <a:rPr lang="en-US" sz="2000" dirty="0" smtClean="0"/>
              <a:t>, </a:t>
            </a:r>
            <a:r>
              <a:rPr lang="en-US" sz="2000" b="1" dirty="0" smtClean="0"/>
              <a:t>non-driving activities/tasks</a:t>
            </a:r>
            <a:r>
              <a:rPr lang="en-US" sz="2000" dirty="0" smtClean="0"/>
              <a:t>, </a:t>
            </a:r>
            <a:r>
              <a:rPr lang="en-US" sz="2000" b="1" dirty="0" smtClean="0"/>
              <a:t>secondary tasks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Secondary activities in the context of automated/autonomous driving (Level 3 -5) mean activities that go beyond the use of e.g. radio/navigation/Air Conditioning/Heating systems etc. that are established today for manual/assisted driving.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Examples of secondary </a:t>
            </a:r>
            <a:r>
              <a:rPr lang="en-US" sz="2000" dirty="0" smtClean="0"/>
              <a:t>activities for automated driving: </a:t>
            </a:r>
            <a:r>
              <a:rPr lang="en-US" sz="2000" dirty="0"/>
              <a:t>reading and writing </a:t>
            </a:r>
            <a:r>
              <a:rPr lang="en-US" sz="2000" dirty="0" smtClean="0"/>
              <a:t>e-</a:t>
            </a:r>
            <a:r>
              <a:rPr lang="en-US" sz="2000" dirty="0"/>
              <a:t>m</a:t>
            </a:r>
            <a:r>
              <a:rPr lang="en-US" sz="2000" dirty="0" smtClean="0"/>
              <a:t>ails, texting, </a:t>
            </a:r>
            <a:r>
              <a:rPr lang="en-US" sz="2000" dirty="0"/>
              <a:t>etc</a:t>
            </a:r>
            <a:r>
              <a:rPr lang="en-US" sz="2000" dirty="0" smtClean="0"/>
              <a:t>. (see also ITS-AD-06-05)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OICA proposes to use the term “</a:t>
            </a:r>
            <a:r>
              <a:rPr lang="en-US" sz="2000" b="1" dirty="0" smtClean="0"/>
              <a:t>secondary activities</a:t>
            </a:r>
            <a:r>
              <a:rPr lang="en-US" sz="2000" dirty="0" smtClean="0"/>
              <a:t>”</a:t>
            </a:r>
            <a:endParaRPr lang="en-US" sz="2000" dirty="0"/>
          </a:p>
          <a:p>
            <a:endParaRPr lang="en-US" sz="20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2271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7272808" cy="1143000"/>
          </a:xfrm>
        </p:spPr>
        <p:txBody>
          <a:bodyPr/>
          <a:lstStyle/>
          <a:p>
            <a:r>
              <a:rPr lang="en-US" sz="3600" dirty="0" smtClean="0"/>
              <a:t>Manufacturers’ Approach</a:t>
            </a:r>
            <a:endParaRPr lang="en-US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824536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000" dirty="0" smtClean="0"/>
              <a:t>For secondary activities in the context of Automated Driving Systems (i.e. Level 3 and some Level 4 systems):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Manufacturers focus on </a:t>
            </a:r>
            <a:r>
              <a:rPr lang="en-US" sz="2000" b="1" dirty="0" smtClean="0"/>
              <a:t>vehicle integrated communication displays </a:t>
            </a:r>
            <a:r>
              <a:rPr lang="en-US" sz="2000" dirty="0" smtClean="0"/>
              <a:t>for the use of secondary activities (so called “infotainment systems”) that are operated from the driver’s seat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On-board integrated solutions for secondary activities are developed under full control of the vehicle manufacturer.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On-board integrated infotainment </a:t>
            </a:r>
            <a:r>
              <a:rPr lang="en-US" sz="2000" b="1" dirty="0" smtClean="0"/>
              <a:t>can be controlled by the automation system</a:t>
            </a:r>
            <a:r>
              <a:rPr lang="en-US" sz="2000" dirty="0" smtClean="0"/>
              <a:t>: in case of a take-over request, secondary activities are automatically terminated by the system (i.e. the projection on the screen instantly vanishes and the takeover request is instead displayed)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Automation </a:t>
            </a:r>
            <a:r>
              <a:rPr lang="en-US" sz="2000" dirty="0"/>
              <a:t>system ensures </a:t>
            </a:r>
            <a:r>
              <a:rPr lang="en-US" sz="2000" b="1" dirty="0"/>
              <a:t>sufficient lead time </a:t>
            </a:r>
            <a:r>
              <a:rPr lang="en-US" sz="2000" dirty="0"/>
              <a:t>for a safe </a:t>
            </a:r>
            <a:r>
              <a:rPr lang="en-US" sz="2000" dirty="0" smtClean="0"/>
              <a:t>take-over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95537" y="6273225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5350" indent="-895350"/>
            <a:r>
              <a:rPr lang="de-DE" sz="1600" dirty="0" smtClean="0"/>
              <a:t>Note: 	Levels 3 &amp; 4: </a:t>
            </a:r>
            <a:r>
              <a:rPr lang="de-DE" sz="1600" dirty="0" err="1" smtClean="0"/>
              <a:t>Automated</a:t>
            </a:r>
            <a:r>
              <a:rPr lang="de-DE" sz="1600" dirty="0" smtClean="0"/>
              <a:t> </a:t>
            </a:r>
            <a:r>
              <a:rPr lang="de-DE" sz="1600" dirty="0" err="1" smtClean="0"/>
              <a:t>Driving</a:t>
            </a:r>
            <a:r>
              <a:rPr lang="de-DE" sz="1600" dirty="0" smtClean="0"/>
              <a:t> </a:t>
            </a:r>
            <a:r>
              <a:rPr lang="de-DE" sz="1600" dirty="0" err="1" smtClean="0"/>
              <a:t>functions</a:t>
            </a:r>
            <a:r>
              <a:rPr lang="de-DE" sz="1600" dirty="0" smtClean="0"/>
              <a:t> </a:t>
            </a:r>
            <a:r>
              <a:rPr lang="de-DE" sz="1600" dirty="0" err="1" smtClean="0"/>
              <a:t>that</a:t>
            </a:r>
            <a:r>
              <a:rPr lang="de-DE" sz="1600" dirty="0" smtClean="0"/>
              <a:t> still </a:t>
            </a:r>
            <a:r>
              <a:rPr lang="de-DE" sz="1600" dirty="0" err="1" smtClean="0"/>
              <a:t>require</a:t>
            </a:r>
            <a:r>
              <a:rPr lang="de-DE" sz="1600" dirty="0" smtClean="0"/>
              <a:t> a </a:t>
            </a:r>
            <a:r>
              <a:rPr lang="de-DE" sz="1600" dirty="0" err="1" smtClean="0"/>
              <a:t>driver</a:t>
            </a:r>
            <a:r>
              <a:rPr lang="de-DE" sz="1600" dirty="0" smtClean="0"/>
              <a:t> </a:t>
            </a:r>
            <a:r>
              <a:rPr lang="de-DE" sz="1600" dirty="0" err="1" smtClean="0"/>
              <a:t>either</a:t>
            </a:r>
            <a:r>
              <a:rPr lang="de-DE" sz="1600" dirty="0" smtClean="0"/>
              <a:t> </a:t>
            </a:r>
            <a:r>
              <a:rPr lang="de-DE" sz="1600" dirty="0" err="1" smtClean="0"/>
              <a:t>during</a:t>
            </a:r>
            <a:r>
              <a:rPr lang="de-DE" sz="1600" dirty="0" smtClean="0"/>
              <a:t> </a:t>
            </a:r>
            <a:r>
              <a:rPr lang="de-DE" sz="1600" dirty="0" err="1" smtClean="0"/>
              <a:t>or</a:t>
            </a:r>
            <a:r>
              <a:rPr lang="de-DE" sz="1600" dirty="0" smtClean="0"/>
              <a:t> at </a:t>
            </a:r>
            <a:r>
              <a:rPr lang="de-DE" sz="1600" dirty="0" err="1" smtClean="0"/>
              <a:t>the</a:t>
            </a:r>
            <a:r>
              <a:rPr lang="de-DE" sz="1600" dirty="0" smtClean="0"/>
              <a:t> end of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use-case</a:t>
            </a:r>
            <a:r>
              <a:rPr lang="de-DE" sz="1600" dirty="0" smtClean="0"/>
              <a:t>.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38692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7272808" cy="1143000"/>
          </a:xfrm>
        </p:spPr>
        <p:txBody>
          <a:bodyPr/>
          <a:lstStyle/>
          <a:p>
            <a:r>
              <a:rPr lang="en-US" sz="3600" dirty="0" smtClean="0"/>
              <a:t>Manufacturers’ Approach</a:t>
            </a:r>
            <a:endParaRPr lang="en-US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606220"/>
            <a:ext cx="8229600" cy="4824536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For secondary activities in the context of Autonomous Driving Systems (i.e. some Level 4 and Level 5 systems):</a:t>
            </a:r>
          </a:p>
          <a:p>
            <a:pPr marL="0" indent="0">
              <a:buNone/>
            </a:pPr>
            <a:endParaRPr lang="en-US" sz="2000" dirty="0" smtClean="0"/>
          </a:p>
          <a:p>
            <a:pPr>
              <a:spcAft>
                <a:spcPts val="600"/>
              </a:spcAft>
            </a:pPr>
            <a:r>
              <a:rPr lang="en-US" sz="2000" dirty="0" smtClean="0"/>
              <a:t>The conventional driver becomes a “passenger”. Driver take-over not relevant anymore.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“Passenger’s” distraction is not a safety issue anymore</a:t>
            </a:r>
            <a:endParaRPr lang="en-US" sz="2000" dirty="0"/>
          </a:p>
        </p:txBody>
      </p:sp>
      <p:sp>
        <p:nvSpPr>
          <p:cNvPr id="4" name="Textfeld 3"/>
          <p:cNvSpPr txBox="1"/>
          <p:nvPr/>
        </p:nvSpPr>
        <p:spPr>
          <a:xfrm>
            <a:off x="395536" y="6093296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5350" indent="-895350"/>
            <a:r>
              <a:rPr lang="de-DE" sz="1600" dirty="0" smtClean="0"/>
              <a:t>Note:	</a:t>
            </a:r>
            <a:r>
              <a:rPr lang="de-DE" sz="1600" dirty="0" err="1" smtClean="0"/>
              <a:t>Autonomous</a:t>
            </a:r>
            <a:r>
              <a:rPr lang="de-DE" sz="1600" dirty="0" smtClean="0"/>
              <a:t> </a:t>
            </a:r>
            <a:r>
              <a:rPr lang="de-DE" sz="1600" dirty="0" err="1" smtClean="0"/>
              <a:t>Driving</a:t>
            </a:r>
            <a:r>
              <a:rPr lang="de-DE" sz="1600" dirty="0" smtClean="0"/>
              <a:t> </a:t>
            </a:r>
            <a:r>
              <a:rPr lang="de-DE" sz="1600" dirty="0" err="1" smtClean="0"/>
              <a:t>Functions</a:t>
            </a:r>
            <a:r>
              <a:rPr lang="de-DE" sz="1600" dirty="0" smtClean="0"/>
              <a:t> (Level 4 &amp; 5) </a:t>
            </a:r>
            <a:r>
              <a:rPr lang="de-DE" sz="1600" dirty="0" err="1" smtClean="0"/>
              <a:t>are</a:t>
            </a:r>
            <a:r>
              <a:rPr lang="de-DE" sz="1600" dirty="0" smtClean="0"/>
              <a:t> </a:t>
            </a:r>
            <a:r>
              <a:rPr lang="de-DE" sz="1600" dirty="0" err="1" smtClean="0"/>
              <a:t>those</a:t>
            </a:r>
            <a:r>
              <a:rPr lang="de-DE" sz="1600" dirty="0" smtClean="0"/>
              <a:t> </a:t>
            </a:r>
            <a:r>
              <a:rPr lang="de-DE" sz="1600" dirty="0" err="1" smtClean="0"/>
              <a:t>functions</a:t>
            </a:r>
            <a:r>
              <a:rPr lang="de-DE" sz="1600" dirty="0" smtClean="0"/>
              <a:t> </a:t>
            </a:r>
            <a:r>
              <a:rPr lang="de-DE" sz="1600" dirty="0" err="1" smtClean="0"/>
              <a:t>which</a:t>
            </a:r>
            <a:r>
              <a:rPr lang="de-DE" sz="1600" dirty="0" smtClean="0"/>
              <a:t> do not </a:t>
            </a:r>
            <a:r>
              <a:rPr lang="de-DE" sz="1600" dirty="0" err="1" smtClean="0"/>
              <a:t>require</a:t>
            </a:r>
            <a:r>
              <a:rPr lang="de-DE" sz="1600" dirty="0" smtClean="0"/>
              <a:t> a </a:t>
            </a:r>
            <a:r>
              <a:rPr lang="de-DE" sz="1600" dirty="0" err="1" smtClean="0"/>
              <a:t>conventional</a:t>
            </a:r>
            <a:r>
              <a:rPr lang="de-DE" sz="1600" dirty="0" smtClean="0"/>
              <a:t> </a:t>
            </a:r>
            <a:r>
              <a:rPr lang="de-DE" sz="1600" dirty="0" err="1" smtClean="0"/>
              <a:t>driver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38845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Secondary Activities in the traffic laws as of Today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pPr>
              <a:spcAft>
                <a:spcPts val="600"/>
              </a:spcAft>
            </a:pPr>
            <a:r>
              <a:rPr lang="en-US" sz="2000" b="1" dirty="0" smtClean="0"/>
              <a:t>Traffic </a:t>
            </a:r>
            <a:r>
              <a:rPr lang="en-US" sz="2000" b="1" dirty="0"/>
              <a:t>laws </a:t>
            </a:r>
            <a:r>
              <a:rPr lang="en-US" sz="2000" dirty="0" smtClean="0"/>
              <a:t>regulate </a:t>
            </a:r>
            <a:r>
              <a:rPr lang="en-US" sz="2000" dirty="0"/>
              <a:t>the obligations of </a:t>
            </a:r>
            <a:r>
              <a:rPr lang="en-US" sz="2000" dirty="0" smtClean="0"/>
              <a:t>the </a:t>
            </a:r>
            <a:r>
              <a:rPr lang="en-US" sz="2000" dirty="0"/>
              <a:t>driver while technical </a:t>
            </a:r>
            <a:r>
              <a:rPr lang="en-US" sz="2000" b="1" dirty="0"/>
              <a:t>vehicle regulations </a:t>
            </a:r>
            <a:r>
              <a:rPr lang="en-US" sz="2000" dirty="0"/>
              <a:t>define a minimum </a:t>
            </a:r>
            <a:r>
              <a:rPr lang="en-US" sz="2000" dirty="0" smtClean="0"/>
              <a:t>level of </a:t>
            </a:r>
            <a:r>
              <a:rPr lang="en-US" sz="2000" dirty="0"/>
              <a:t>requirements to ensure road safety</a:t>
            </a:r>
            <a:r>
              <a:rPr lang="en-US" sz="20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sz="2000" b="1" dirty="0" smtClean="0"/>
              <a:t>Traffic laws</a:t>
            </a:r>
            <a:r>
              <a:rPr lang="en-US" sz="2000" dirty="0" smtClean="0"/>
              <a:t>: As </a:t>
            </a:r>
            <a:r>
              <a:rPr lang="en-US" sz="2000" dirty="0"/>
              <a:t>of today, there are </a:t>
            </a:r>
            <a:r>
              <a:rPr lang="en-US" sz="2000" dirty="0" smtClean="0"/>
              <a:t>national differences </a:t>
            </a:r>
            <a:r>
              <a:rPr lang="en-US" sz="2000" dirty="0"/>
              <a:t>regarding </a:t>
            </a:r>
            <a:r>
              <a:rPr lang="en-US" sz="2000" dirty="0" smtClean="0"/>
              <a:t>secondary </a:t>
            </a:r>
            <a:r>
              <a:rPr lang="en-US" sz="2000" dirty="0"/>
              <a:t>activities that are </a:t>
            </a:r>
            <a:r>
              <a:rPr lang="en-US" sz="2000" dirty="0" smtClean="0"/>
              <a:t>permitted </a:t>
            </a:r>
            <a:r>
              <a:rPr lang="en-US" sz="2000" dirty="0"/>
              <a:t>and drivers themselves have to decide if and when they use them (in compliance with national </a:t>
            </a:r>
            <a:r>
              <a:rPr lang="en-US" sz="2000" dirty="0" smtClean="0"/>
              <a:t>traffic </a:t>
            </a:r>
            <a:r>
              <a:rPr lang="en-US" sz="2000" dirty="0"/>
              <a:t>law</a:t>
            </a:r>
            <a:r>
              <a:rPr lang="en-US" sz="2000" dirty="0" smtClean="0"/>
              <a:t>).</a:t>
            </a:r>
          </a:p>
          <a:p>
            <a:pPr>
              <a:spcAft>
                <a:spcPts val="600"/>
              </a:spcAft>
            </a:pPr>
            <a:r>
              <a:rPr lang="en-US" sz="2000" b="1" dirty="0" smtClean="0"/>
              <a:t>Vehicle technology</a:t>
            </a:r>
            <a:r>
              <a:rPr lang="en-US" sz="2000" dirty="0" smtClean="0"/>
              <a:t>: For manually driven vehicles, the manufacturers have committed to HMI principles/guidelines (e.g. European Standard of Principles, </a:t>
            </a:r>
            <a:r>
              <a:rPr lang="en-US" sz="2000" dirty="0" err="1" smtClean="0"/>
              <a:t>ESoP</a:t>
            </a:r>
            <a:r>
              <a:rPr lang="en-US" sz="2000" dirty="0" smtClean="0"/>
              <a:t>) to minimize driver’s distraction while driving.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17371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14500" y="260648"/>
            <a:ext cx="7205972" cy="1642194"/>
          </a:xfrm>
        </p:spPr>
        <p:txBody>
          <a:bodyPr/>
          <a:lstStyle/>
          <a:p>
            <a:r>
              <a:rPr lang="fr-FR" sz="3600" dirty="0" err="1" smtClean="0"/>
              <a:t>Current</a:t>
            </a:r>
            <a:r>
              <a:rPr lang="fr-FR" sz="3600" dirty="0" smtClean="0"/>
              <a:t> </a:t>
            </a:r>
            <a:r>
              <a:rPr lang="fr-FR" sz="3600" dirty="0" err="1" smtClean="0"/>
              <a:t>Status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WP29/IWG ITS-AD and GRRF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556792"/>
            <a:ext cx="8712968" cy="489654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 sz="2200" dirty="0" smtClean="0"/>
              <a:t>ITS-AD-12-05-3: The </a:t>
            </a:r>
            <a:r>
              <a:rPr lang="en-GB" sz="2200" dirty="0"/>
              <a:t>driver </a:t>
            </a:r>
            <a:r>
              <a:rPr lang="en-GB" sz="2200" b="1" dirty="0"/>
              <a:t>may</a:t>
            </a:r>
            <a:r>
              <a:rPr lang="en-GB" sz="2200" dirty="0"/>
              <a:t> </a:t>
            </a:r>
            <a:r>
              <a:rPr lang="en-GB" sz="2200" dirty="0" smtClean="0"/>
              <a:t>perform secondary </a:t>
            </a:r>
            <a:r>
              <a:rPr lang="en-GB" sz="2200" dirty="0"/>
              <a:t>activities only with </a:t>
            </a:r>
            <a:r>
              <a:rPr lang="en-GB" sz="2200" dirty="0" smtClean="0"/>
              <a:t>appropriate reaction times when using automated driving functions of Levels 3 and 4 (there is still a driver).</a:t>
            </a:r>
          </a:p>
          <a:p>
            <a:pPr marL="354013" indent="0">
              <a:spcAft>
                <a:spcPts val="600"/>
              </a:spcAft>
              <a:buNone/>
            </a:pPr>
            <a:r>
              <a:rPr lang="en-GB" sz="2200" dirty="0" smtClean="0"/>
              <a:t>Recommendation </a:t>
            </a:r>
            <a:r>
              <a:rPr lang="en-GB" sz="2200" dirty="0"/>
              <a:t>that the vehicle built-in displays are used for secondary activities since they can be controlled by the automated driving function.</a:t>
            </a:r>
          </a:p>
          <a:p>
            <a:pPr>
              <a:spcAft>
                <a:spcPts val="600"/>
              </a:spcAft>
            </a:pPr>
            <a:r>
              <a:rPr lang="en-GB" sz="2200" dirty="0" smtClean="0"/>
              <a:t>ACSF-06-28 Para </a:t>
            </a:r>
            <a:r>
              <a:rPr lang="en-GB" sz="2200" i="1" dirty="0" smtClean="0"/>
              <a:t>5.6.1.4.6.: </a:t>
            </a:r>
            <a:r>
              <a:rPr lang="en-GB" sz="2200" i="1" dirty="0"/>
              <a:t>In case the vehicle is fitted with a built-in infotainment system, content visible to the driver, which is not relevant for driving, shall be deactivated as long as a transition demand is issued</a:t>
            </a:r>
            <a:r>
              <a:rPr lang="en-GB" sz="2200" dirty="0"/>
              <a:t>.”</a:t>
            </a:r>
          </a:p>
          <a:p>
            <a:pPr>
              <a:spcAft>
                <a:spcPts val="600"/>
              </a:spcAft>
            </a:pPr>
            <a:r>
              <a:rPr lang="en-GB" sz="2000" dirty="0" smtClean="0"/>
              <a:t>The </a:t>
            </a:r>
            <a:r>
              <a:rPr lang="en-GB" sz="2000" dirty="0"/>
              <a:t>system performs </a:t>
            </a:r>
            <a:r>
              <a:rPr lang="en-GB" sz="2000" dirty="0" smtClean="0"/>
              <a:t>emergency manoeuvres, the driver is not expected to intervene immediately as at Level 1 and Level 2 (assisted driving).</a:t>
            </a:r>
            <a:endParaRPr lang="en-GB" sz="2000" dirty="0"/>
          </a:p>
          <a:p>
            <a:r>
              <a:rPr lang="en-GB" sz="2000" dirty="0"/>
              <a:t>The system </a:t>
            </a:r>
            <a:r>
              <a:rPr lang="en-GB" sz="2000" dirty="0" smtClean="0"/>
              <a:t>initiates the </a:t>
            </a:r>
            <a:r>
              <a:rPr lang="en-GB" sz="2000" dirty="0"/>
              <a:t>minimal risk manoeuvre if no manual takeover is detected following a takeover </a:t>
            </a:r>
            <a:r>
              <a:rPr lang="en-GB" sz="2000" dirty="0" smtClean="0"/>
              <a:t>demand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/>
          <a:lstStyle/>
          <a:p>
            <a:r>
              <a:rPr lang="fr-FR" sz="3600" dirty="0" err="1" smtClean="0"/>
              <a:t>Current</a:t>
            </a:r>
            <a:r>
              <a:rPr lang="fr-FR" sz="3600" dirty="0" smtClean="0"/>
              <a:t> </a:t>
            </a:r>
            <a:r>
              <a:rPr lang="fr-FR" sz="3600" dirty="0" err="1" smtClean="0"/>
              <a:t>Status</a:t>
            </a:r>
            <a:r>
              <a:rPr lang="fr-FR" sz="3600" dirty="0" smtClean="0"/>
              <a:t> WP1/IGEAD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3917032"/>
          </a:xfrm>
        </p:spPr>
        <p:txBody>
          <a:bodyPr/>
          <a:lstStyle/>
          <a:p>
            <a:r>
              <a:rPr lang="fr-FR" sz="2000" dirty="0" err="1" smtClean="0"/>
              <a:t>Two</a:t>
            </a:r>
            <a:r>
              <a:rPr lang="fr-FR" sz="2000" dirty="0" smtClean="0"/>
              <a:t> </a:t>
            </a:r>
            <a:r>
              <a:rPr lang="fr-FR" sz="2000" dirty="0" err="1" smtClean="0"/>
              <a:t>leading</a:t>
            </a:r>
            <a:r>
              <a:rPr lang="fr-FR" sz="2000" dirty="0" smtClean="0"/>
              <a:t> principles (Levels</a:t>
            </a:r>
            <a:r>
              <a:rPr lang="fr-FR" sz="2000" baseline="30000" dirty="0"/>
              <a:t>*</a:t>
            </a:r>
            <a:r>
              <a:rPr lang="fr-FR" sz="2000" dirty="0" smtClean="0"/>
              <a:t> 3 &amp; 4):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1800" dirty="0" smtClean="0"/>
              <a:t>Secondary activities </a:t>
            </a:r>
            <a:r>
              <a:rPr lang="en-GB" sz="1800" b="1" dirty="0" smtClean="0"/>
              <a:t>shall not </a:t>
            </a:r>
            <a:r>
              <a:rPr lang="en-GB" sz="1800" b="1" dirty="0"/>
              <a:t>prevent the driver from responding </a:t>
            </a:r>
            <a:r>
              <a:rPr lang="en-GB" sz="1800" dirty="0"/>
              <a:t>to demands from the vehicle systems for taking over the driving </a:t>
            </a:r>
            <a:r>
              <a:rPr lang="en-GB" sz="1800" dirty="0" smtClean="0"/>
              <a:t>task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1800" dirty="0" smtClean="0"/>
              <a:t>Secondary activities </a:t>
            </a:r>
            <a:r>
              <a:rPr lang="en-GB" sz="1800" b="1" dirty="0" smtClean="0"/>
              <a:t>shall be consistent </a:t>
            </a:r>
            <a:r>
              <a:rPr lang="en-GB" sz="1800" b="1" dirty="0"/>
              <a:t>with the prescribed use </a:t>
            </a:r>
            <a:r>
              <a:rPr lang="en-GB" sz="1800" dirty="0"/>
              <a:t>of the vehicle systems and their defined functions</a:t>
            </a:r>
            <a:r>
              <a:rPr lang="en-GB" sz="1800" dirty="0" smtClean="0"/>
              <a:t>.</a:t>
            </a:r>
            <a:br>
              <a:rPr lang="en-GB" sz="1800" dirty="0" smtClean="0"/>
            </a:br>
            <a:endParaRPr lang="en-GB" sz="1800" dirty="0" smtClean="0"/>
          </a:p>
          <a:p>
            <a:r>
              <a:rPr lang="en-GB" sz="2000" dirty="0" smtClean="0"/>
              <a:t>Application of these principles is subject of the national traffic laws and may be further regulated nationally</a:t>
            </a:r>
          </a:p>
          <a:p>
            <a:endParaRPr lang="en-GB" sz="2000" dirty="0" smtClean="0"/>
          </a:p>
          <a:p>
            <a:r>
              <a:rPr lang="en-GB" sz="2000" dirty="0" smtClean="0"/>
              <a:t>Ongoing debate at WP.1 on how to manage the agreed principles in the Vienna Convention</a:t>
            </a:r>
            <a:endParaRPr lang="en-GB" sz="2000" dirty="0"/>
          </a:p>
        </p:txBody>
      </p:sp>
      <p:sp>
        <p:nvSpPr>
          <p:cNvPr id="4" name="Textfeld 3"/>
          <p:cNvSpPr txBox="1"/>
          <p:nvPr/>
        </p:nvSpPr>
        <p:spPr>
          <a:xfrm>
            <a:off x="395537" y="6093296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1338" indent="-541338"/>
            <a:r>
              <a:rPr lang="de-DE" sz="1600" baseline="30000" dirty="0" smtClean="0"/>
              <a:t>*	</a:t>
            </a:r>
            <a:r>
              <a:rPr lang="de-DE" sz="1600" dirty="0" smtClean="0"/>
              <a:t>Levels 3 &amp; 4: </a:t>
            </a:r>
            <a:r>
              <a:rPr lang="de-DE" sz="1600" dirty="0" err="1" smtClean="0"/>
              <a:t>Automated</a:t>
            </a:r>
            <a:r>
              <a:rPr lang="de-DE" sz="1600" dirty="0" smtClean="0"/>
              <a:t> </a:t>
            </a:r>
            <a:r>
              <a:rPr lang="de-DE" sz="1600" dirty="0" err="1" smtClean="0"/>
              <a:t>Driving</a:t>
            </a:r>
            <a:r>
              <a:rPr lang="de-DE" sz="1600" dirty="0" smtClean="0"/>
              <a:t> </a:t>
            </a:r>
            <a:r>
              <a:rPr lang="de-DE" sz="1600" dirty="0" err="1" smtClean="0"/>
              <a:t>functions</a:t>
            </a:r>
            <a:r>
              <a:rPr lang="de-DE" sz="1600" dirty="0" smtClean="0"/>
              <a:t> </a:t>
            </a:r>
            <a:r>
              <a:rPr lang="de-DE" sz="1600" dirty="0" err="1" smtClean="0"/>
              <a:t>that</a:t>
            </a:r>
            <a:r>
              <a:rPr lang="de-DE" sz="1600" dirty="0" smtClean="0"/>
              <a:t> still </a:t>
            </a:r>
            <a:r>
              <a:rPr lang="de-DE" sz="1600" dirty="0" err="1" smtClean="0"/>
              <a:t>require</a:t>
            </a:r>
            <a:r>
              <a:rPr lang="de-DE" sz="1600" dirty="0" smtClean="0"/>
              <a:t> a </a:t>
            </a:r>
            <a:r>
              <a:rPr lang="de-DE" sz="1600" dirty="0" err="1" smtClean="0"/>
              <a:t>driver</a:t>
            </a:r>
            <a:r>
              <a:rPr lang="de-DE" sz="1600" dirty="0" smtClean="0"/>
              <a:t> </a:t>
            </a:r>
            <a:r>
              <a:rPr lang="de-DE" sz="1600" dirty="0" err="1" smtClean="0"/>
              <a:t>either</a:t>
            </a:r>
            <a:r>
              <a:rPr lang="de-DE" sz="1600" dirty="0" smtClean="0"/>
              <a:t> </a:t>
            </a:r>
            <a:r>
              <a:rPr lang="de-DE" sz="1600" dirty="0" err="1" smtClean="0"/>
              <a:t>during</a:t>
            </a:r>
            <a:r>
              <a:rPr lang="de-DE" sz="1600" dirty="0" smtClean="0"/>
              <a:t> </a:t>
            </a:r>
            <a:r>
              <a:rPr lang="de-DE" sz="1600" dirty="0" err="1" smtClean="0"/>
              <a:t>or</a:t>
            </a:r>
            <a:r>
              <a:rPr lang="de-DE" sz="1600" dirty="0" smtClean="0"/>
              <a:t> at </a:t>
            </a:r>
            <a:r>
              <a:rPr lang="de-DE" sz="1600" dirty="0" err="1" smtClean="0"/>
              <a:t>the</a:t>
            </a:r>
            <a:r>
              <a:rPr lang="de-DE" sz="1600" dirty="0" smtClean="0"/>
              <a:t> end of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use-case</a:t>
            </a:r>
            <a:r>
              <a:rPr lang="de-DE" sz="1600" dirty="0" smtClean="0"/>
              <a:t>.</a:t>
            </a:r>
            <a:endParaRPr lang="de-DE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14500" y="260648"/>
            <a:ext cx="5915000" cy="1143000"/>
          </a:xfrm>
        </p:spPr>
        <p:txBody>
          <a:bodyPr/>
          <a:lstStyle/>
          <a:p>
            <a:r>
              <a:rPr lang="fr-FR" sz="3600" dirty="0" err="1" smtClean="0"/>
              <a:t>Next</a:t>
            </a:r>
            <a:r>
              <a:rPr lang="fr-FR" sz="3600" dirty="0" smtClean="0"/>
              <a:t> </a:t>
            </a:r>
            <a:r>
              <a:rPr lang="fr-FR" sz="3600" dirty="0" err="1"/>
              <a:t>S</a:t>
            </a:r>
            <a:r>
              <a:rPr lang="fr-FR" sz="3600" dirty="0" err="1" smtClean="0"/>
              <a:t>teps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en-US" sz="2400" dirty="0" smtClean="0"/>
              <a:t>Good collaboration between WP.29 and WP.1 will permit avoiding any legal gap(s) between the driver’s requirements and the vehicle’s construction requirements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The intended use of automated driving functions of Levels* 3 and 4 can be further detailed by the industry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Collaboration between the WP.1 and WP.29 relevant groups is key in the process of exchanging knowledge and approaches in regulating automated and autonomous</a:t>
            </a:r>
            <a:r>
              <a:rPr lang="en-US" sz="2400" baseline="30000" dirty="0"/>
              <a:t> </a:t>
            </a:r>
            <a:r>
              <a:rPr lang="en-US" sz="2400" dirty="0" smtClean="0"/>
              <a:t>driving functions.</a:t>
            </a:r>
          </a:p>
          <a:p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395536" y="6093296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5475" indent="-625475"/>
            <a:r>
              <a:rPr lang="de-DE" sz="1600" baseline="30000" dirty="0" smtClean="0"/>
              <a:t>*	</a:t>
            </a:r>
            <a:r>
              <a:rPr lang="de-DE" sz="1600" dirty="0" err="1" smtClean="0"/>
              <a:t>Autonomous</a:t>
            </a:r>
            <a:r>
              <a:rPr lang="de-DE" sz="1600" dirty="0" smtClean="0"/>
              <a:t> </a:t>
            </a:r>
            <a:r>
              <a:rPr lang="de-DE" sz="1600" dirty="0" err="1" smtClean="0"/>
              <a:t>Driving</a:t>
            </a:r>
            <a:r>
              <a:rPr lang="de-DE" sz="1600" dirty="0" smtClean="0"/>
              <a:t> </a:t>
            </a:r>
            <a:r>
              <a:rPr lang="de-DE" sz="1600" dirty="0" err="1" smtClean="0"/>
              <a:t>Functions</a:t>
            </a:r>
            <a:r>
              <a:rPr lang="de-DE" sz="1600" dirty="0" smtClean="0"/>
              <a:t> (Level 4 &amp; 5) </a:t>
            </a:r>
            <a:r>
              <a:rPr lang="de-DE" sz="1600" dirty="0" err="1" smtClean="0"/>
              <a:t>are</a:t>
            </a:r>
            <a:r>
              <a:rPr lang="de-DE" sz="1600" dirty="0" smtClean="0"/>
              <a:t> </a:t>
            </a:r>
            <a:r>
              <a:rPr lang="de-DE" sz="1600" dirty="0" err="1" smtClean="0"/>
              <a:t>those</a:t>
            </a:r>
            <a:r>
              <a:rPr lang="de-DE" sz="1600" dirty="0" smtClean="0"/>
              <a:t> </a:t>
            </a:r>
            <a:r>
              <a:rPr lang="de-DE" sz="1600" dirty="0" err="1" smtClean="0"/>
              <a:t>functions</a:t>
            </a:r>
            <a:r>
              <a:rPr lang="de-DE" sz="1600" dirty="0" smtClean="0"/>
              <a:t> </a:t>
            </a:r>
            <a:r>
              <a:rPr lang="de-DE" sz="1600" dirty="0" err="1" smtClean="0"/>
              <a:t>which</a:t>
            </a:r>
            <a:r>
              <a:rPr lang="de-DE" sz="1600" dirty="0" smtClean="0"/>
              <a:t> do not </a:t>
            </a:r>
            <a:r>
              <a:rPr lang="de-DE" sz="1600" dirty="0" err="1" smtClean="0"/>
              <a:t>require</a:t>
            </a:r>
            <a:r>
              <a:rPr lang="de-DE" sz="1600" dirty="0" smtClean="0"/>
              <a:t> a </a:t>
            </a:r>
            <a:r>
              <a:rPr lang="de-DE" sz="1600" dirty="0" err="1" smtClean="0"/>
              <a:t>conventional</a:t>
            </a:r>
            <a:r>
              <a:rPr lang="de-DE" sz="1600" dirty="0" smtClean="0"/>
              <a:t> </a:t>
            </a:r>
            <a:r>
              <a:rPr lang="de-DE" sz="1600" dirty="0" err="1" smtClean="0"/>
              <a:t>driver</a:t>
            </a:r>
            <a:endParaRPr lang="de-DE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 Présentation OICA</Template>
  <TotalTime>62</TotalTime>
  <Words>601</Words>
  <Application>Microsoft Office PowerPoint</Application>
  <PresentationFormat>On-screen Show (4:3)</PresentationFormat>
  <Paragraphs>50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Masque présentation OICA</vt:lpstr>
      <vt:lpstr>PowerPoint Presentation</vt:lpstr>
      <vt:lpstr>Introduction</vt:lpstr>
      <vt:lpstr>Manufacturers’ Approach</vt:lpstr>
      <vt:lpstr>Manufacturers’ Approach</vt:lpstr>
      <vt:lpstr>Secondary Activities in the traffic laws as of Today</vt:lpstr>
      <vt:lpstr>Current Status WP29/IWG ITS-AD and GRRF</vt:lpstr>
      <vt:lpstr>Current Status WP1/IGEAD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FONTAINE</dc:creator>
  <cp:lastModifiedBy>Francois E. Guichard</cp:lastModifiedBy>
  <cp:revision>37</cp:revision>
  <dcterms:created xsi:type="dcterms:W3CDTF">2017-09-19T20:32:04Z</dcterms:created>
  <dcterms:modified xsi:type="dcterms:W3CDTF">2017-09-21T07:02:02Z</dcterms:modified>
</cp:coreProperties>
</file>