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470"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545E2821-4304-4F8B-8B37-91ECB4BB9741}" type="datetimeFigureOut">
              <a:rPr lang="it-IT" smtClean="0"/>
              <a:pPr/>
              <a:t>21/09/2017</a:t>
            </a:fld>
            <a:endParaRPr lang="it-IT"/>
          </a:p>
        </p:txBody>
      </p:sp>
      <p:sp>
        <p:nvSpPr>
          <p:cNvPr id="8" name="Slide Number Placeholder 7"/>
          <p:cNvSpPr>
            <a:spLocks noGrp="1"/>
          </p:cNvSpPr>
          <p:nvPr>
            <p:ph type="sldNum" sz="quarter" idx="11"/>
          </p:nvPr>
        </p:nvSpPr>
        <p:spPr/>
        <p:txBody>
          <a:bodyPr/>
          <a:lstStyle/>
          <a:p>
            <a:fld id="{B11ABEF3-963D-40F1-8C51-222320523615}" type="slidenum">
              <a:rPr lang="it-IT" smtClean="0"/>
              <a:pPr/>
              <a:t>‹#›</a:t>
            </a:fld>
            <a:endParaRPr lang="it-IT"/>
          </a:p>
        </p:txBody>
      </p:sp>
      <p:sp>
        <p:nvSpPr>
          <p:cNvPr id="9" name="Footer Placeholder 8"/>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545E2821-4304-4F8B-8B37-91ECB4BB9741}" type="datetimeFigureOut">
              <a:rPr lang="it-IT" smtClean="0"/>
              <a:pPr/>
              <a:t>21/09/2017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11ABEF3-963D-40F1-8C51-222320523615}"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545E2821-4304-4F8B-8B37-91ECB4BB9741}" type="datetimeFigureOut">
              <a:rPr lang="it-IT" smtClean="0"/>
              <a:pPr/>
              <a:t>21/09/2017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11ABEF3-963D-40F1-8C51-222320523615}"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p>
            <a:fld id="{545E2821-4304-4F8B-8B37-91ECB4BB9741}" type="datetimeFigureOut">
              <a:rPr lang="it-IT" smtClean="0"/>
              <a:pPr/>
              <a:t>21/09/2017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11ABEF3-963D-40F1-8C51-222320523615}"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545E2821-4304-4F8B-8B37-91ECB4BB9741}" type="datetimeFigureOut">
              <a:rPr lang="it-IT" smtClean="0"/>
              <a:pPr/>
              <a:t>21/09/2017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11ABEF3-963D-40F1-8C51-222320523615}" type="slidenum">
              <a:rPr lang="it-IT" smtClean="0"/>
              <a:pPr/>
              <a:t>‹#›</a:t>
            </a:fld>
            <a:endParaRPr lang="it-IT"/>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5" name="Date Placeholder 4"/>
          <p:cNvSpPr>
            <a:spLocks noGrp="1"/>
          </p:cNvSpPr>
          <p:nvPr>
            <p:ph type="dt" sz="half" idx="10"/>
          </p:nvPr>
        </p:nvSpPr>
        <p:spPr/>
        <p:txBody>
          <a:bodyPr/>
          <a:lstStyle/>
          <a:p>
            <a:fld id="{545E2821-4304-4F8B-8B37-91ECB4BB9741}" type="datetimeFigureOut">
              <a:rPr lang="it-IT" smtClean="0"/>
              <a:pPr/>
              <a:t>21/09/2017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11ABEF3-963D-40F1-8C51-222320523615}" type="slidenum">
              <a:rPr lang="it-IT" smtClean="0"/>
              <a:pPr/>
              <a:t>‹#›</a:t>
            </a:fld>
            <a:endParaRPr lang="it-IT"/>
          </a:p>
        </p:txBody>
      </p:sp>
      <p:sp>
        <p:nvSpPr>
          <p:cNvPr id="9" name="Content Placeholder 8"/>
          <p:cNvSpPr>
            <a:spLocks noGrp="1"/>
          </p:cNvSpPr>
          <p:nvPr>
            <p:ph sz="quarter" idx="13"/>
          </p:nvPr>
        </p:nvSpPr>
        <p:spPr>
          <a:xfrm>
            <a:off x="365760" y="1600200"/>
            <a:ext cx="4041648" cy="452628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7" name="Date Placeholder 6"/>
          <p:cNvSpPr>
            <a:spLocks noGrp="1"/>
          </p:cNvSpPr>
          <p:nvPr>
            <p:ph type="dt" sz="half" idx="10"/>
          </p:nvPr>
        </p:nvSpPr>
        <p:spPr/>
        <p:txBody>
          <a:bodyPr/>
          <a:lstStyle/>
          <a:p>
            <a:fld id="{545E2821-4304-4F8B-8B37-91ECB4BB9741}" type="datetimeFigureOut">
              <a:rPr lang="it-IT" smtClean="0"/>
              <a:pPr/>
              <a:t>21/09/2017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11ABEF3-963D-40F1-8C51-222320523615}" type="slidenum">
              <a:rPr lang="it-IT" smtClean="0"/>
              <a:pPr/>
              <a:t>‹#›</a:t>
            </a:fld>
            <a:endParaRPr lang="it-IT"/>
          </a:p>
        </p:txBody>
      </p:sp>
      <p:sp>
        <p:nvSpPr>
          <p:cNvPr id="11" name="Content Placeholder 10"/>
          <p:cNvSpPr>
            <a:spLocks noGrp="1"/>
          </p:cNvSpPr>
          <p:nvPr>
            <p:ph sz="quarter" idx="13"/>
          </p:nvPr>
        </p:nvSpPr>
        <p:spPr>
          <a:xfrm>
            <a:off x="457200" y="2212848"/>
            <a:ext cx="4041648"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545E2821-4304-4F8B-8B37-91ECB4BB9741}" type="datetimeFigureOut">
              <a:rPr lang="it-IT" smtClean="0"/>
              <a:pPr/>
              <a:t>21/09/2017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11ABEF3-963D-40F1-8C51-222320523615}"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E2821-4304-4F8B-8B37-91ECB4BB9741}" type="datetimeFigureOut">
              <a:rPr lang="it-IT" smtClean="0"/>
              <a:pPr/>
              <a:t>21/09/2017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11ABEF3-963D-40F1-8C51-222320523615}"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45E2821-4304-4F8B-8B37-91ECB4BB9741}" type="datetimeFigureOut">
              <a:rPr lang="it-IT" smtClean="0"/>
              <a:pPr/>
              <a:t>21/09/2017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11ABEF3-963D-40F1-8C51-222320523615}"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45E2821-4304-4F8B-8B37-91ECB4BB9741}" type="datetimeFigureOut">
              <a:rPr lang="it-IT" smtClean="0"/>
              <a:pPr/>
              <a:t>21/09/2017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11ABEF3-963D-40F1-8C51-222320523615}"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45E2821-4304-4F8B-8B37-91ECB4BB9741}" type="datetimeFigureOut">
              <a:rPr lang="it-IT" smtClean="0"/>
              <a:pPr/>
              <a:t>21/09/2017</a:t>
            </a:fld>
            <a:endParaRPr lang="it-IT"/>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it-IT"/>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1ABEF3-963D-40F1-8C51-222320523615}" type="slidenum">
              <a:rPr lang="it-IT" smtClean="0"/>
              <a:pPr/>
              <a:t>‹#›</a:t>
            </a:fld>
            <a:endParaRPr lang="it-IT"/>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817984"/>
            <a:ext cx="7772400" cy="4267200"/>
          </a:xfrm>
        </p:spPr>
        <p:txBody>
          <a:bodyPr/>
          <a:lstStyle/>
          <a:p>
            <a:r>
              <a:rPr lang="it-IT" sz="7200" dirty="0" err="1" smtClean="0"/>
              <a:t>Conceptualizing</a:t>
            </a:r>
            <a:r>
              <a:rPr lang="it-IT" sz="7200" dirty="0" smtClean="0"/>
              <a:t> Road </a:t>
            </a:r>
            <a:r>
              <a:rPr lang="it-IT" sz="7200" dirty="0" err="1" smtClean="0"/>
              <a:t>Safety</a:t>
            </a:r>
            <a:r>
              <a:rPr lang="it-IT" sz="7200" dirty="0" smtClean="0"/>
              <a:t> </a:t>
            </a:r>
            <a:r>
              <a:rPr lang="it-IT" sz="7200" dirty="0" err="1" smtClean="0"/>
              <a:t>Principles</a:t>
            </a:r>
            <a:r>
              <a:rPr lang="it-IT" sz="7200" dirty="0" smtClean="0"/>
              <a:t> in the </a:t>
            </a:r>
            <a:r>
              <a:rPr lang="it-IT" sz="7200" dirty="0" err="1" smtClean="0"/>
              <a:t>IoT</a:t>
            </a:r>
            <a:r>
              <a:rPr lang="it-IT" sz="7200" dirty="0" smtClean="0"/>
              <a:t> era </a:t>
            </a:r>
            <a:endParaRPr lang="it-IT" sz="7200" dirty="0"/>
          </a:p>
        </p:txBody>
      </p:sp>
      <p:sp>
        <p:nvSpPr>
          <p:cNvPr id="3" name="Sottotitolo 2"/>
          <p:cNvSpPr>
            <a:spLocks noGrp="1"/>
          </p:cNvSpPr>
          <p:nvPr>
            <p:ph type="subTitle" idx="1"/>
          </p:nvPr>
        </p:nvSpPr>
        <p:spPr>
          <a:xfrm>
            <a:off x="1371600" y="5162128"/>
            <a:ext cx="6400800" cy="1219200"/>
          </a:xfrm>
        </p:spPr>
        <p:txBody>
          <a:bodyPr>
            <a:normAutofit fontScale="85000" lnSpcReduction="20000"/>
          </a:bodyPr>
          <a:lstStyle/>
          <a:p>
            <a:r>
              <a:rPr lang="it-IT" dirty="0" smtClean="0"/>
              <a:t>Joint meeting Global Forum for Road Traffic Safety ( WP1) </a:t>
            </a:r>
            <a:r>
              <a:rPr lang="it-IT" dirty="0" smtClean="0"/>
              <a:t>– WP29/GRRF</a:t>
            </a:r>
            <a:endParaRPr lang="it-IT" dirty="0" smtClean="0"/>
          </a:p>
          <a:p>
            <a:r>
              <a:rPr lang="it-IT" i="1" dirty="0" smtClean="0"/>
              <a:t>20 </a:t>
            </a:r>
            <a:r>
              <a:rPr lang="it-IT" i="1" dirty="0" err="1" smtClean="0"/>
              <a:t>September</a:t>
            </a:r>
            <a:r>
              <a:rPr lang="it-IT" i="1" dirty="0" smtClean="0"/>
              <a:t> 2017</a:t>
            </a:r>
          </a:p>
          <a:p>
            <a:r>
              <a:rPr lang="it-IT" dirty="0" smtClean="0"/>
              <a:t>WP1 Chair Ms. Luciana Iorio </a:t>
            </a:r>
            <a:endParaRPr lang="it-IT" dirty="0"/>
          </a:p>
        </p:txBody>
      </p:sp>
      <p:sp>
        <p:nvSpPr>
          <p:cNvPr id="4" name="TextBox 3"/>
          <p:cNvSpPr txBox="1"/>
          <p:nvPr/>
        </p:nvSpPr>
        <p:spPr>
          <a:xfrm>
            <a:off x="179512" y="188640"/>
            <a:ext cx="2293898" cy="276999"/>
          </a:xfrm>
          <a:prstGeom prst="rect">
            <a:avLst/>
          </a:prstGeom>
          <a:noFill/>
        </p:spPr>
        <p:txBody>
          <a:bodyPr wrap="none" rtlCol="0">
            <a:spAutoFit/>
          </a:bodyPr>
          <a:lstStyle/>
          <a:p>
            <a:r>
              <a:rPr lang="fr-CH" sz="1200" dirty="0" err="1" smtClean="0"/>
              <a:t>Presented</a:t>
            </a:r>
            <a:r>
              <a:rPr lang="fr-CH" sz="1200" dirty="0" smtClean="0"/>
              <a:t> by the Chair of WP.1</a:t>
            </a:r>
            <a:endParaRPr lang="en-US" sz="1200" dirty="0"/>
          </a:p>
        </p:txBody>
      </p:sp>
      <p:sp>
        <p:nvSpPr>
          <p:cNvPr id="5" name="TextBox 4"/>
          <p:cNvSpPr txBox="1"/>
          <p:nvPr/>
        </p:nvSpPr>
        <p:spPr>
          <a:xfrm>
            <a:off x="6516216" y="69521"/>
            <a:ext cx="2459648" cy="646331"/>
          </a:xfrm>
          <a:prstGeom prst="rect">
            <a:avLst/>
          </a:prstGeom>
          <a:noFill/>
        </p:spPr>
        <p:txBody>
          <a:bodyPr wrap="none" rtlCol="0">
            <a:spAutoFit/>
          </a:bodyPr>
          <a:lstStyle/>
          <a:p>
            <a:r>
              <a:rPr lang="fr-CH" sz="1200" u="sng" dirty="0" smtClean="0"/>
              <a:t>Informal document</a:t>
            </a:r>
            <a:r>
              <a:rPr lang="fr-CH" sz="1200" dirty="0" smtClean="0"/>
              <a:t> </a:t>
            </a:r>
            <a:r>
              <a:rPr lang="fr-CH" sz="1200" b="1" dirty="0" smtClean="0"/>
              <a:t>GRRF-84-38</a:t>
            </a:r>
          </a:p>
          <a:p>
            <a:r>
              <a:rPr lang="fr-CH" sz="1200" dirty="0" smtClean="0"/>
              <a:t>84th GRRF, 19-22 </a:t>
            </a:r>
            <a:r>
              <a:rPr lang="fr-CH" sz="1200" dirty="0" err="1" smtClean="0"/>
              <a:t>September</a:t>
            </a:r>
            <a:r>
              <a:rPr lang="fr-CH" sz="1200" dirty="0" smtClean="0"/>
              <a:t> 2017</a:t>
            </a:r>
          </a:p>
          <a:p>
            <a:r>
              <a:rPr lang="fr-CH" sz="1200" dirty="0" smtClean="0"/>
              <a:t>Agenda item 8(b)</a:t>
            </a:r>
            <a:endParaRPr lang="en-US" sz="1200" dirty="0"/>
          </a:p>
        </p:txBody>
      </p:sp>
    </p:spTree>
    <p:extLst>
      <p:ext uri="{BB962C8B-B14F-4D97-AF65-F5344CB8AC3E}">
        <p14:creationId xmlns:p14="http://schemas.microsoft.com/office/powerpoint/2010/main" val="3549094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Road </a:t>
            </a:r>
            <a:r>
              <a:rPr lang="it-IT" dirty="0" err="1" smtClean="0"/>
              <a:t>Traffic</a:t>
            </a:r>
            <a:r>
              <a:rPr lang="it-IT" dirty="0" smtClean="0"/>
              <a:t> </a:t>
            </a:r>
            <a:r>
              <a:rPr lang="it-IT" dirty="0" err="1" smtClean="0"/>
              <a:t>Safety</a:t>
            </a:r>
            <a:r>
              <a:rPr lang="it-IT" dirty="0" smtClean="0"/>
              <a:t> </a:t>
            </a:r>
            <a:endParaRPr lang="it-IT" dirty="0"/>
          </a:p>
        </p:txBody>
      </p:sp>
      <p:sp>
        <p:nvSpPr>
          <p:cNvPr id="3" name="Segnaposto contenuto 2"/>
          <p:cNvSpPr>
            <a:spLocks noGrp="1"/>
          </p:cNvSpPr>
          <p:nvPr>
            <p:ph idx="1"/>
          </p:nvPr>
        </p:nvSpPr>
        <p:spPr/>
        <p:txBody>
          <a:bodyPr/>
          <a:lstStyle/>
          <a:p>
            <a:r>
              <a:rPr lang="it-IT" dirty="0" smtClean="0"/>
              <a:t>Driver </a:t>
            </a:r>
          </a:p>
          <a:p>
            <a:r>
              <a:rPr lang="it-IT" dirty="0" err="1" smtClean="0"/>
              <a:t>Users</a:t>
            </a:r>
            <a:r>
              <a:rPr lang="it-IT" dirty="0" smtClean="0"/>
              <a:t> </a:t>
            </a:r>
          </a:p>
          <a:p>
            <a:r>
              <a:rPr lang="it-IT" dirty="0" smtClean="0"/>
              <a:t>VRU </a:t>
            </a:r>
          </a:p>
          <a:p>
            <a:r>
              <a:rPr lang="it-IT" dirty="0" err="1" smtClean="0"/>
              <a:t>Principles</a:t>
            </a:r>
            <a:r>
              <a:rPr lang="it-IT" dirty="0" smtClean="0"/>
              <a:t> - </a:t>
            </a:r>
            <a:r>
              <a:rPr lang="it-IT" dirty="0" err="1" smtClean="0"/>
              <a:t>Concepts</a:t>
            </a:r>
            <a:r>
              <a:rPr lang="it-IT" dirty="0" smtClean="0"/>
              <a:t> : </a:t>
            </a:r>
            <a:r>
              <a:rPr lang="it-IT" dirty="0" err="1" smtClean="0"/>
              <a:t>key</a:t>
            </a:r>
            <a:r>
              <a:rPr lang="it-IT" dirty="0"/>
              <a:t> </a:t>
            </a:r>
            <a:r>
              <a:rPr lang="it-IT" dirty="0" err="1" smtClean="0"/>
              <a:t>stones</a:t>
            </a:r>
            <a:r>
              <a:rPr lang="it-IT" dirty="0" smtClean="0"/>
              <a:t> for  </a:t>
            </a:r>
            <a:r>
              <a:rPr lang="it-IT" dirty="0" err="1" smtClean="0"/>
              <a:t>Conventions</a:t>
            </a:r>
            <a:r>
              <a:rPr lang="it-IT" dirty="0" smtClean="0"/>
              <a:t>/ </a:t>
            </a:r>
            <a:r>
              <a:rPr lang="it-IT" dirty="0" err="1" smtClean="0"/>
              <a:t>resolutions</a:t>
            </a:r>
            <a:r>
              <a:rPr lang="it-IT" dirty="0" smtClean="0"/>
              <a:t>  and </a:t>
            </a:r>
            <a:r>
              <a:rPr lang="it-IT" dirty="0" err="1" smtClean="0"/>
              <a:t>Domestic</a:t>
            </a:r>
            <a:r>
              <a:rPr lang="it-IT" dirty="0" smtClean="0"/>
              <a:t> </a:t>
            </a:r>
            <a:r>
              <a:rPr lang="it-IT" dirty="0" err="1" smtClean="0"/>
              <a:t>regulations</a:t>
            </a:r>
            <a:r>
              <a:rPr lang="it-IT" dirty="0" smtClean="0"/>
              <a:t> </a:t>
            </a:r>
          </a:p>
          <a:p>
            <a:endParaRPr lang="it-IT" dirty="0" smtClean="0"/>
          </a:p>
          <a:p>
            <a:endParaRPr lang="it-IT" dirty="0"/>
          </a:p>
          <a:p>
            <a:endParaRPr lang="it-IT" dirty="0" smtClean="0"/>
          </a:p>
          <a:p>
            <a:endParaRPr lang="it-IT" dirty="0" smtClean="0"/>
          </a:p>
          <a:p>
            <a:r>
              <a:rPr lang="it-IT" dirty="0" smtClean="0"/>
              <a:t>BUT </a:t>
            </a:r>
            <a:r>
              <a:rPr lang="it-IT" dirty="0" err="1" smtClean="0"/>
              <a:t>now…</a:t>
            </a:r>
            <a:r>
              <a:rPr lang="it-IT" dirty="0" smtClean="0"/>
              <a:t>..</a:t>
            </a:r>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3789040"/>
            <a:ext cx="2736304"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magine 7" descr="Traffic control.jpg"/>
          <p:cNvPicPr>
            <a:picLocks noChangeAspect="1"/>
          </p:cNvPicPr>
          <p:nvPr/>
        </p:nvPicPr>
        <p:blipFill>
          <a:blip r:embed="rId3" cstate="print"/>
          <a:stretch>
            <a:fillRect/>
          </a:stretch>
        </p:blipFill>
        <p:spPr>
          <a:xfrm>
            <a:off x="5652120" y="1556792"/>
            <a:ext cx="2176495" cy="1368152"/>
          </a:xfrm>
          <a:prstGeom prst="rect">
            <a:avLst/>
          </a:prstGeom>
        </p:spPr>
      </p:pic>
      <p:pic>
        <p:nvPicPr>
          <p:cNvPr id="10" name="Immagine 9" descr="pedestrian.jpg"/>
          <p:cNvPicPr>
            <a:picLocks noChangeAspect="1"/>
          </p:cNvPicPr>
          <p:nvPr/>
        </p:nvPicPr>
        <p:blipFill>
          <a:blip r:embed="rId4" cstate="print"/>
          <a:stretch>
            <a:fillRect/>
          </a:stretch>
        </p:blipFill>
        <p:spPr>
          <a:xfrm>
            <a:off x="2411760" y="3861048"/>
            <a:ext cx="2555010" cy="1371781"/>
          </a:xfrm>
          <a:prstGeom prst="rect">
            <a:avLst/>
          </a:prstGeom>
        </p:spPr>
      </p:pic>
      <p:pic>
        <p:nvPicPr>
          <p:cNvPr id="11" name="Immagine 10" descr="driver.jpg"/>
          <p:cNvPicPr>
            <a:picLocks noChangeAspect="1"/>
          </p:cNvPicPr>
          <p:nvPr/>
        </p:nvPicPr>
        <p:blipFill>
          <a:blip r:embed="rId5" cstate="print"/>
          <a:stretch>
            <a:fillRect/>
          </a:stretch>
        </p:blipFill>
        <p:spPr>
          <a:xfrm>
            <a:off x="2267744" y="1556792"/>
            <a:ext cx="2376264" cy="1312604"/>
          </a:xfrm>
          <a:prstGeom prst="rect">
            <a:avLst/>
          </a:prstGeom>
        </p:spPr>
      </p:pic>
    </p:spTree>
    <p:extLst>
      <p:ext uri="{BB962C8B-B14F-4D97-AF65-F5344CB8AC3E}">
        <p14:creationId xmlns:p14="http://schemas.microsoft.com/office/powerpoint/2010/main" val="1258233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Car Sapiens  </a:t>
            </a:r>
            <a:br>
              <a:rPr lang="it-IT" dirty="0" smtClean="0"/>
            </a:br>
            <a:r>
              <a:rPr lang="it-IT" sz="4400" dirty="0" smtClean="0"/>
              <a:t>re -</a:t>
            </a:r>
            <a:r>
              <a:rPr lang="it-IT" sz="4400" dirty="0" err="1" smtClean="0"/>
              <a:t>calibrating</a:t>
            </a:r>
            <a:r>
              <a:rPr lang="it-IT" sz="4400" dirty="0" smtClean="0"/>
              <a:t> </a:t>
            </a:r>
            <a:r>
              <a:rPr lang="it-IT" sz="4400" dirty="0" err="1" smtClean="0"/>
              <a:t>parameters</a:t>
            </a:r>
            <a:r>
              <a:rPr lang="it-IT" sz="4400" dirty="0" smtClean="0"/>
              <a:t> </a:t>
            </a:r>
            <a:endParaRPr lang="it-IT" sz="4400" dirty="0"/>
          </a:p>
        </p:txBody>
      </p:sp>
      <p:sp>
        <p:nvSpPr>
          <p:cNvPr id="3" name="Segnaposto contenuto 2"/>
          <p:cNvSpPr>
            <a:spLocks noGrp="1"/>
          </p:cNvSpPr>
          <p:nvPr>
            <p:ph idx="1"/>
          </p:nvPr>
        </p:nvSpPr>
        <p:spPr/>
        <p:txBody>
          <a:bodyPr>
            <a:normAutofit fontScale="92500"/>
          </a:bodyPr>
          <a:lstStyle/>
          <a:p>
            <a:r>
              <a:rPr lang="it-IT" i="1" dirty="0" err="1" smtClean="0"/>
              <a:t>Changing</a:t>
            </a:r>
            <a:r>
              <a:rPr lang="it-IT" dirty="0" smtClean="0"/>
              <a:t> [ or zero-in] </a:t>
            </a:r>
            <a:r>
              <a:rPr lang="it-IT" dirty="0" err="1" smtClean="0"/>
              <a:t>role</a:t>
            </a:r>
            <a:r>
              <a:rPr lang="it-IT" dirty="0" smtClean="0"/>
              <a:t> of the driver </a:t>
            </a:r>
          </a:p>
          <a:p>
            <a:r>
              <a:rPr lang="it-IT" dirty="0" smtClean="0"/>
              <a:t>Co </a:t>
            </a:r>
            <a:r>
              <a:rPr lang="it-IT" dirty="0" err="1" smtClean="0"/>
              <a:t>presence</a:t>
            </a:r>
            <a:r>
              <a:rPr lang="it-IT" dirty="0" smtClean="0"/>
              <a:t>  in the </a:t>
            </a:r>
            <a:r>
              <a:rPr lang="it-IT" dirty="0" err="1" smtClean="0"/>
              <a:t>vehicle</a:t>
            </a:r>
            <a:r>
              <a:rPr lang="it-IT" dirty="0" smtClean="0"/>
              <a:t> : the </a:t>
            </a:r>
            <a:r>
              <a:rPr lang="it-IT" dirty="0" err="1" smtClean="0"/>
              <a:t>dawn</a:t>
            </a:r>
            <a:r>
              <a:rPr lang="it-IT" dirty="0" smtClean="0"/>
              <a:t> and rise  of A.I .</a:t>
            </a:r>
          </a:p>
          <a:p>
            <a:r>
              <a:rPr lang="it-IT" dirty="0" smtClean="0"/>
              <a:t>With A.I. ,  </a:t>
            </a:r>
            <a:r>
              <a:rPr lang="it-IT" dirty="0" err="1" smtClean="0"/>
              <a:t>vehicle</a:t>
            </a:r>
            <a:r>
              <a:rPr lang="it-IT" dirty="0" smtClean="0"/>
              <a:t> </a:t>
            </a:r>
            <a:r>
              <a:rPr lang="it-IT" dirty="0" err="1" smtClean="0"/>
              <a:t>stays</a:t>
            </a:r>
            <a:r>
              <a:rPr lang="it-IT" dirty="0" smtClean="0"/>
              <a:t> in </a:t>
            </a:r>
            <a:r>
              <a:rPr lang="it-IT" dirty="0" err="1" smtClean="0"/>
              <a:t>IoT</a:t>
            </a:r>
            <a:r>
              <a:rPr lang="it-IT" dirty="0" smtClean="0"/>
              <a:t> </a:t>
            </a:r>
            <a:r>
              <a:rPr lang="it-IT" dirty="0" err="1" smtClean="0"/>
              <a:t>as</a:t>
            </a:r>
            <a:r>
              <a:rPr lang="it-IT" dirty="0" smtClean="0"/>
              <a:t> a </a:t>
            </a:r>
            <a:r>
              <a:rPr lang="it-IT" dirty="0" err="1" smtClean="0"/>
              <a:t>fragment</a:t>
            </a:r>
            <a:r>
              <a:rPr lang="it-IT" dirty="0" smtClean="0"/>
              <a:t> in a </a:t>
            </a:r>
            <a:r>
              <a:rPr lang="it-IT" dirty="0" err="1" smtClean="0"/>
              <a:t>galaxy</a:t>
            </a:r>
            <a:r>
              <a:rPr lang="it-IT" dirty="0" smtClean="0"/>
              <a:t> </a:t>
            </a:r>
          </a:p>
          <a:p>
            <a:r>
              <a:rPr lang="it-IT" dirty="0" smtClean="0"/>
              <a:t>In </a:t>
            </a:r>
            <a:r>
              <a:rPr lang="it-IT" dirty="0" err="1" smtClean="0"/>
              <a:t>this</a:t>
            </a:r>
            <a:r>
              <a:rPr lang="it-IT" dirty="0" smtClean="0"/>
              <a:t> </a:t>
            </a:r>
            <a:r>
              <a:rPr lang="it-IT" dirty="0" err="1" smtClean="0"/>
              <a:t>context</a:t>
            </a:r>
            <a:r>
              <a:rPr lang="it-IT" dirty="0" smtClean="0"/>
              <a:t> , </a:t>
            </a:r>
            <a:r>
              <a:rPr lang="it-IT" dirty="0" err="1" smtClean="0"/>
              <a:t>it</a:t>
            </a:r>
            <a:r>
              <a:rPr lang="it-IT" dirty="0" smtClean="0"/>
              <a:t> </a:t>
            </a:r>
            <a:r>
              <a:rPr lang="it-IT" dirty="0" err="1" smtClean="0"/>
              <a:t>seems</a:t>
            </a:r>
            <a:r>
              <a:rPr lang="it-IT" dirty="0" smtClean="0"/>
              <a:t> </a:t>
            </a:r>
            <a:r>
              <a:rPr lang="it-IT" dirty="0" err="1" smtClean="0"/>
              <a:t>that</a:t>
            </a:r>
            <a:r>
              <a:rPr lang="it-IT" dirty="0" smtClean="0"/>
              <a:t> road </a:t>
            </a:r>
            <a:r>
              <a:rPr lang="it-IT" dirty="0" err="1" smtClean="0"/>
              <a:t>traffic</a:t>
            </a:r>
            <a:r>
              <a:rPr lang="it-IT" dirty="0" smtClean="0"/>
              <a:t>  </a:t>
            </a:r>
            <a:r>
              <a:rPr lang="it-IT" dirty="0" err="1" smtClean="0"/>
              <a:t>safety</a:t>
            </a:r>
            <a:r>
              <a:rPr lang="it-IT" dirty="0" smtClean="0"/>
              <a:t> </a:t>
            </a:r>
            <a:r>
              <a:rPr lang="it-IT" dirty="0" err="1" smtClean="0"/>
              <a:t>parameters</a:t>
            </a:r>
            <a:r>
              <a:rPr lang="it-IT" dirty="0" smtClean="0"/>
              <a:t> </a:t>
            </a:r>
            <a:r>
              <a:rPr lang="it-IT" dirty="0" err="1" smtClean="0"/>
              <a:t>will</a:t>
            </a:r>
            <a:r>
              <a:rPr lang="it-IT" dirty="0" smtClean="0"/>
              <a:t> </a:t>
            </a:r>
            <a:r>
              <a:rPr lang="it-IT" dirty="0" err="1" smtClean="0"/>
              <a:t>have</a:t>
            </a:r>
            <a:r>
              <a:rPr lang="it-IT" dirty="0" smtClean="0"/>
              <a:t> to </a:t>
            </a:r>
            <a:r>
              <a:rPr lang="it-IT" dirty="0" err="1" smtClean="0"/>
              <a:t>consider</a:t>
            </a:r>
            <a:r>
              <a:rPr lang="it-IT" dirty="0" smtClean="0"/>
              <a:t> </a:t>
            </a:r>
            <a:r>
              <a:rPr lang="it-IT" dirty="0" err="1" smtClean="0"/>
              <a:t>inputs</a:t>
            </a:r>
            <a:r>
              <a:rPr lang="it-IT" dirty="0" smtClean="0"/>
              <a:t> </a:t>
            </a:r>
            <a:r>
              <a:rPr lang="it-IT" dirty="0" err="1" smtClean="0"/>
              <a:t>relating</a:t>
            </a:r>
            <a:r>
              <a:rPr lang="it-IT" dirty="0" smtClean="0"/>
              <a:t> to  </a:t>
            </a:r>
            <a:r>
              <a:rPr lang="it-IT" dirty="0" err="1" smtClean="0"/>
              <a:t>connected</a:t>
            </a:r>
            <a:r>
              <a:rPr lang="it-IT" dirty="0" smtClean="0"/>
              <a:t> </a:t>
            </a:r>
            <a:r>
              <a:rPr lang="it-IT" dirty="0" err="1" smtClean="0"/>
              <a:t>infrastructure</a:t>
            </a:r>
            <a:r>
              <a:rPr lang="it-IT" dirty="0" smtClean="0"/>
              <a:t> </a:t>
            </a:r>
            <a:r>
              <a:rPr lang="it-IT" dirty="0" err="1" smtClean="0"/>
              <a:t>operational</a:t>
            </a:r>
            <a:r>
              <a:rPr lang="it-IT" dirty="0" smtClean="0"/>
              <a:t> frame, </a:t>
            </a:r>
            <a:r>
              <a:rPr lang="it-IT" dirty="0" err="1" smtClean="0"/>
              <a:t>handling</a:t>
            </a:r>
            <a:r>
              <a:rPr lang="it-IT" dirty="0" smtClean="0"/>
              <a:t> of big data, </a:t>
            </a:r>
            <a:r>
              <a:rPr lang="it-IT" dirty="0" err="1" smtClean="0"/>
              <a:t>potentiality</a:t>
            </a:r>
            <a:r>
              <a:rPr lang="it-IT" dirty="0" smtClean="0"/>
              <a:t> of </a:t>
            </a:r>
            <a:r>
              <a:rPr lang="it-IT" dirty="0" err="1" smtClean="0"/>
              <a:t>augmented</a:t>
            </a:r>
            <a:r>
              <a:rPr lang="it-IT" dirty="0" smtClean="0"/>
              <a:t> reality, </a:t>
            </a:r>
            <a:r>
              <a:rPr lang="it-IT" dirty="0" err="1" smtClean="0"/>
              <a:t>latency</a:t>
            </a:r>
            <a:r>
              <a:rPr lang="it-IT" dirty="0" smtClean="0"/>
              <a:t>, </a:t>
            </a:r>
            <a:r>
              <a:rPr lang="it-IT" dirty="0" err="1" smtClean="0"/>
              <a:t>block-chain</a:t>
            </a:r>
            <a:r>
              <a:rPr lang="it-IT" dirty="0" smtClean="0"/>
              <a:t> – </a:t>
            </a:r>
            <a:r>
              <a:rPr lang="it-IT" dirty="0" err="1" smtClean="0"/>
              <a:t>all</a:t>
            </a:r>
            <a:r>
              <a:rPr lang="it-IT" dirty="0" smtClean="0"/>
              <a:t> </a:t>
            </a:r>
            <a:r>
              <a:rPr lang="it-IT" dirty="0" err="1" smtClean="0"/>
              <a:t>factors</a:t>
            </a:r>
            <a:r>
              <a:rPr lang="it-IT" dirty="0" smtClean="0"/>
              <a:t> to </a:t>
            </a:r>
            <a:r>
              <a:rPr lang="it-IT" dirty="0" err="1" smtClean="0"/>
              <a:t>weight</a:t>
            </a:r>
            <a:r>
              <a:rPr lang="it-IT" dirty="0" smtClean="0"/>
              <a:t> in </a:t>
            </a:r>
            <a:r>
              <a:rPr lang="it-IT" dirty="0" err="1" smtClean="0"/>
              <a:t>when</a:t>
            </a:r>
            <a:r>
              <a:rPr lang="it-IT" dirty="0" smtClean="0"/>
              <a:t>  </a:t>
            </a:r>
            <a:r>
              <a:rPr lang="it-IT" dirty="0" err="1" smtClean="0">
                <a:solidFill>
                  <a:schemeClr val="accent6">
                    <a:lumMod val="75000"/>
                  </a:schemeClr>
                </a:solidFill>
              </a:rPr>
              <a:t>rethinking</a:t>
            </a:r>
            <a:r>
              <a:rPr lang="it-IT" dirty="0" smtClean="0">
                <a:solidFill>
                  <a:schemeClr val="accent6">
                    <a:lumMod val="75000"/>
                  </a:schemeClr>
                </a:solidFill>
              </a:rPr>
              <a:t> </a:t>
            </a:r>
            <a:r>
              <a:rPr lang="it-IT" dirty="0" err="1" smtClean="0">
                <a:solidFill>
                  <a:schemeClr val="accent6">
                    <a:lumMod val="75000"/>
                  </a:schemeClr>
                </a:solidFill>
              </a:rPr>
              <a:t>safe</a:t>
            </a:r>
            <a:r>
              <a:rPr lang="it-IT" dirty="0" smtClean="0">
                <a:solidFill>
                  <a:schemeClr val="accent6">
                    <a:lumMod val="75000"/>
                  </a:schemeClr>
                </a:solidFill>
              </a:rPr>
              <a:t> </a:t>
            </a:r>
            <a:r>
              <a:rPr lang="it-IT" dirty="0" err="1" smtClean="0">
                <a:solidFill>
                  <a:schemeClr val="accent6">
                    <a:lumMod val="75000"/>
                  </a:schemeClr>
                </a:solidFill>
              </a:rPr>
              <a:t>mobility</a:t>
            </a:r>
            <a:r>
              <a:rPr lang="it-IT" dirty="0" smtClean="0">
                <a:solidFill>
                  <a:schemeClr val="accent6">
                    <a:lumMod val="75000"/>
                  </a:schemeClr>
                </a:solidFill>
              </a:rPr>
              <a:t> </a:t>
            </a:r>
          </a:p>
          <a:p>
            <a:r>
              <a:rPr lang="it-IT" sz="2800" b="1" dirty="0" smtClean="0"/>
              <a:t>And</a:t>
            </a:r>
            <a:r>
              <a:rPr lang="it-IT" dirty="0" smtClean="0"/>
              <a:t> the </a:t>
            </a:r>
            <a:r>
              <a:rPr lang="it-IT" dirty="0" err="1" smtClean="0"/>
              <a:t>unleash</a:t>
            </a:r>
            <a:r>
              <a:rPr lang="it-IT" dirty="0" smtClean="0"/>
              <a:t> of the </a:t>
            </a:r>
            <a:r>
              <a:rPr lang="it-IT" dirty="0" err="1" smtClean="0"/>
              <a:t>cybercrime</a:t>
            </a:r>
            <a:r>
              <a:rPr lang="it-IT" dirty="0" smtClean="0"/>
              <a:t> </a:t>
            </a:r>
            <a:r>
              <a:rPr lang="it-IT" dirty="0" err="1" smtClean="0"/>
              <a:t>within</a:t>
            </a:r>
            <a:r>
              <a:rPr lang="it-IT" dirty="0" smtClean="0"/>
              <a:t> road </a:t>
            </a:r>
            <a:r>
              <a:rPr lang="it-IT" dirty="0" err="1" smtClean="0"/>
              <a:t>traffic</a:t>
            </a:r>
            <a:r>
              <a:rPr lang="it-IT" dirty="0" smtClean="0"/>
              <a:t> multi </a:t>
            </a:r>
            <a:r>
              <a:rPr lang="it-IT" dirty="0" err="1" smtClean="0"/>
              <a:t>faceted</a:t>
            </a:r>
            <a:r>
              <a:rPr lang="it-IT" dirty="0" smtClean="0"/>
              <a:t> </a:t>
            </a:r>
            <a:r>
              <a:rPr lang="it-IT" dirty="0" err="1" smtClean="0"/>
              <a:t>environment</a:t>
            </a:r>
            <a:r>
              <a:rPr lang="it-IT" dirty="0" smtClean="0"/>
              <a:t>  ….</a:t>
            </a:r>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6804248" y="332656"/>
            <a:ext cx="2032694" cy="68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magine 4" descr="car_hacked.jpg"/>
          <p:cNvPicPr>
            <a:picLocks noChangeAspect="1"/>
          </p:cNvPicPr>
          <p:nvPr/>
        </p:nvPicPr>
        <p:blipFill>
          <a:blip r:embed="rId3" cstate="print"/>
          <a:stretch>
            <a:fillRect/>
          </a:stretch>
        </p:blipFill>
        <p:spPr>
          <a:xfrm>
            <a:off x="5292080" y="5445224"/>
            <a:ext cx="2808312" cy="1080120"/>
          </a:xfrm>
          <a:prstGeom prst="rect">
            <a:avLst/>
          </a:prstGeom>
        </p:spPr>
      </p:pic>
    </p:spTree>
    <p:extLst>
      <p:ext uri="{BB962C8B-B14F-4D97-AF65-F5344CB8AC3E}">
        <p14:creationId xmlns:p14="http://schemas.microsoft.com/office/powerpoint/2010/main" val="2315955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#Wannacry-#Wannacar ? </a:t>
            </a:r>
            <a:endParaRPr lang="it-IT" dirty="0"/>
          </a:p>
        </p:txBody>
      </p:sp>
      <p:sp>
        <p:nvSpPr>
          <p:cNvPr id="3" name="Segnaposto contenuto 2"/>
          <p:cNvSpPr>
            <a:spLocks noGrp="1"/>
          </p:cNvSpPr>
          <p:nvPr>
            <p:ph idx="1"/>
          </p:nvPr>
        </p:nvSpPr>
        <p:spPr/>
        <p:txBody>
          <a:bodyPr>
            <a:normAutofit lnSpcReduction="10000"/>
          </a:bodyPr>
          <a:lstStyle/>
          <a:p>
            <a:r>
              <a:rPr lang="it-IT" dirty="0" err="1" smtClean="0"/>
              <a:t>Harbingers</a:t>
            </a:r>
            <a:r>
              <a:rPr lang="it-IT" dirty="0" smtClean="0"/>
              <a:t> </a:t>
            </a:r>
            <a:r>
              <a:rPr lang="it-IT" dirty="0" err="1" smtClean="0"/>
              <a:t>of</a:t>
            </a:r>
            <a:r>
              <a:rPr lang="it-IT" dirty="0" smtClean="0"/>
              <a:t> HAV </a:t>
            </a:r>
            <a:r>
              <a:rPr lang="it-IT" dirty="0" err="1" smtClean="0"/>
              <a:t>Flaws</a:t>
            </a:r>
            <a:r>
              <a:rPr lang="it-IT" dirty="0" smtClean="0"/>
              <a:t> :Charlie Miller &amp; Chris </a:t>
            </a:r>
            <a:r>
              <a:rPr lang="it-IT" dirty="0" err="1" smtClean="0"/>
              <a:t>Valasek</a:t>
            </a:r>
            <a:r>
              <a:rPr lang="it-IT" dirty="0" smtClean="0"/>
              <a:t> </a:t>
            </a:r>
          </a:p>
          <a:p>
            <a:endParaRPr lang="it-IT" dirty="0" smtClean="0"/>
          </a:p>
          <a:p>
            <a:r>
              <a:rPr lang="en-US" dirty="0" smtClean="0"/>
              <a:t>Their “ research –/ethical </a:t>
            </a:r>
            <a:r>
              <a:rPr lang="en-US" dirty="0" err="1" smtClean="0"/>
              <a:t>hacking“work</a:t>
            </a:r>
            <a:r>
              <a:rPr lang="en-US" dirty="0" smtClean="0"/>
              <a:t> helped manufacturers to  create a security update to fix the flaw that gave them  such easy remote access to the car. At Black Hat Security Conference they revealed how easy it would have been to break into several other driving  systems</a:t>
            </a:r>
          </a:p>
          <a:p>
            <a:pPr>
              <a:buNone/>
            </a:pPr>
            <a:endParaRPr lang="en-US" dirty="0" smtClean="0"/>
          </a:p>
          <a:p>
            <a:r>
              <a:rPr lang="en-US" dirty="0" smtClean="0"/>
              <a:t>What if ,like</a:t>
            </a:r>
          </a:p>
          <a:p>
            <a:r>
              <a:rPr lang="en-US" dirty="0" smtClean="0"/>
              <a:t> </a:t>
            </a:r>
            <a:r>
              <a:rPr lang="en-US" dirty="0" err="1" smtClean="0"/>
              <a:t>Wannacry</a:t>
            </a:r>
            <a:r>
              <a:rPr lang="en-US" dirty="0" smtClean="0"/>
              <a:t>…? </a:t>
            </a:r>
            <a:endParaRPr lang="it-IT" dirty="0"/>
          </a:p>
        </p:txBody>
      </p:sp>
      <p:pic>
        <p:nvPicPr>
          <p:cNvPr id="4" name="Immagine 3" descr="vehicle_hacking.png"/>
          <p:cNvPicPr>
            <a:picLocks noChangeAspect="1"/>
          </p:cNvPicPr>
          <p:nvPr/>
        </p:nvPicPr>
        <p:blipFill>
          <a:blip r:embed="rId2" cstate="print"/>
          <a:stretch>
            <a:fillRect/>
          </a:stretch>
        </p:blipFill>
        <p:spPr>
          <a:xfrm>
            <a:off x="5364088" y="1988840"/>
            <a:ext cx="2232248" cy="816243"/>
          </a:xfrm>
          <a:prstGeom prst="rect">
            <a:avLst/>
          </a:prstGeom>
        </p:spPr>
      </p:pic>
      <p:pic>
        <p:nvPicPr>
          <p:cNvPr id="5" name="Immagine 4" descr="Traffic Lights Hack.jpg"/>
          <p:cNvPicPr>
            <a:picLocks noChangeAspect="1"/>
          </p:cNvPicPr>
          <p:nvPr/>
        </p:nvPicPr>
        <p:blipFill>
          <a:blip r:embed="rId3" cstate="print"/>
          <a:stretch>
            <a:fillRect/>
          </a:stretch>
        </p:blipFill>
        <p:spPr>
          <a:xfrm>
            <a:off x="3516806" y="4869160"/>
            <a:ext cx="1847282" cy="1656184"/>
          </a:xfrm>
          <a:prstGeom prst="rect">
            <a:avLst/>
          </a:prstGeom>
        </p:spPr>
      </p:pic>
      <p:pic>
        <p:nvPicPr>
          <p:cNvPr id="7" name="Immagine 6" descr="smart-cities-security-vulnerability.png"/>
          <p:cNvPicPr>
            <a:picLocks noChangeAspect="1"/>
          </p:cNvPicPr>
          <p:nvPr/>
        </p:nvPicPr>
        <p:blipFill>
          <a:blip r:embed="rId4" cstate="print"/>
          <a:stretch>
            <a:fillRect/>
          </a:stretch>
        </p:blipFill>
        <p:spPr>
          <a:xfrm>
            <a:off x="5508104" y="4941168"/>
            <a:ext cx="2713261" cy="1677153"/>
          </a:xfrm>
          <a:prstGeom prst="rect">
            <a:avLst/>
          </a:prstGeom>
        </p:spPr>
      </p:pic>
    </p:spTree>
    <p:extLst>
      <p:ext uri="{BB962C8B-B14F-4D97-AF65-F5344CB8AC3E}">
        <p14:creationId xmlns:p14="http://schemas.microsoft.com/office/powerpoint/2010/main" val="1562553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smtClean="0"/>
              <a:t>Call for policy </a:t>
            </a:r>
            <a:r>
              <a:rPr lang="it-IT" sz="4400" dirty="0" err="1" smtClean="0"/>
              <a:t>makers</a:t>
            </a:r>
            <a:r>
              <a:rPr lang="it-IT" sz="4400" dirty="0" smtClean="0"/>
              <a:t> and </a:t>
            </a:r>
            <a:r>
              <a:rPr lang="it-IT" sz="4400" dirty="0" err="1" smtClean="0"/>
              <a:t>legislators</a:t>
            </a:r>
            <a:r>
              <a:rPr lang="it-IT" sz="4400" dirty="0" smtClean="0"/>
              <a:t> </a:t>
            </a:r>
            <a:endParaRPr lang="it-IT" sz="4400" dirty="0"/>
          </a:p>
        </p:txBody>
      </p:sp>
      <p:sp>
        <p:nvSpPr>
          <p:cNvPr id="3" name="Segnaposto contenuto 2"/>
          <p:cNvSpPr>
            <a:spLocks noGrp="1"/>
          </p:cNvSpPr>
          <p:nvPr>
            <p:ph idx="1"/>
          </p:nvPr>
        </p:nvSpPr>
        <p:spPr/>
        <p:txBody>
          <a:bodyPr>
            <a:normAutofit/>
          </a:bodyPr>
          <a:lstStyle/>
          <a:p>
            <a:r>
              <a:rPr lang="it-IT" dirty="0" err="1" smtClean="0"/>
              <a:t>Exposure</a:t>
            </a:r>
            <a:r>
              <a:rPr lang="it-IT" dirty="0" smtClean="0"/>
              <a:t> </a:t>
            </a:r>
            <a:r>
              <a:rPr lang="it-IT" dirty="0" err="1" smtClean="0"/>
              <a:t>of</a:t>
            </a:r>
            <a:r>
              <a:rPr lang="it-IT" dirty="0" smtClean="0"/>
              <a:t> </a:t>
            </a:r>
            <a:r>
              <a:rPr lang="it-IT" dirty="0" err="1" smtClean="0"/>
              <a:t>Traffic</a:t>
            </a:r>
            <a:r>
              <a:rPr lang="it-IT" dirty="0" smtClean="0"/>
              <a:t> , road </a:t>
            </a:r>
            <a:r>
              <a:rPr lang="it-IT" dirty="0" err="1" smtClean="0"/>
              <a:t>users</a:t>
            </a:r>
            <a:r>
              <a:rPr lang="it-IT" dirty="0" smtClean="0"/>
              <a:t> and </a:t>
            </a:r>
            <a:r>
              <a:rPr lang="it-IT" dirty="0" err="1" smtClean="0"/>
              <a:t>vulnerable</a:t>
            </a:r>
            <a:r>
              <a:rPr lang="it-IT" dirty="0" smtClean="0"/>
              <a:t> road </a:t>
            </a:r>
            <a:r>
              <a:rPr lang="it-IT" dirty="0" err="1" smtClean="0"/>
              <a:t>users</a:t>
            </a:r>
            <a:r>
              <a:rPr lang="it-IT" dirty="0" smtClean="0"/>
              <a:t> </a:t>
            </a:r>
            <a:r>
              <a:rPr lang="it-IT" dirty="0" err="1" smtClean="0"/>
              <a:t>to</a:t>
            </a:r>
            <a:r>
              <a:rPr lang="it-IT" dirty="0" smtClean="0"/>
              <a:t> a  “</a:t>
            </a:r>
            <a:r>
              <a:rPr lang="it-IT" dirty="0" err="1" smtClean="0"/>
              <a:t>weaponized</a:t>
            </a:r>
            <a:r>
              <a:rPr lang="it-IT" dirty="0" smtClean="0"/>
              <a:t>” </a:t>
            </a:r>
            <a:r>
              <a:rPr lang="it-IT" dirty="0" err="1" smtClean="0"/>
              <a:t>car</a:t>
            </a:r>
            <a:r>
              <a:rPr lang="it-IT" dirty="0" smtClean="0"/>
              <a:t>  or road </a:t>
            </a:r>
            <a:r>
              <a:rPr lang="it-IT" dirty="0" err="1" smtClean="0"/>
              <a:t>junction</a:t>
            </a:r>
            <a:endParaRPr lang="it-IT" sz="2000" dirty="0" smtClean="0"/>
          </a:p>
          <a:p>
            <a:pPr>
              <a:buNone/>
            </a:pPr>
            <a:r>
              <a:rPr lang="it-IT" sz="2000" dirty="0" smtClean="0"/>
              <a:t>     **When </a:t>
            </a:r>
            <a:r>
              <a:rPr lang="it-IT" sz="2000" dirty="0" err="1" smtClean="0"/>
              <a:t>dealing</a:t>
            </a:r>
            <a:r>
              <a:rPr lang="it-IT" sz="2000" dirty="0" smtClean="0"/>
              <a:t> </a:t>
            </a:r>
            <a:r>
              <a:rPr lang="it-IT" sz="2000" dirty="0" err="1" smtClean="0"/>
              <a:t>with</a:t>
            </a:r>
            <a:r>
              <a:rPr lang="it-IT" sz="2000" dirty="0" smtClean="0"/>
              <a:t> Road </a:t>
            </a:r>
            <a:r>
              <a:rPr lang="it-IT" sz="2000" dirty="0" err="1" smtClean="0"/>
              <a:t>Traffic</a:t>
            </a:r>
            <a:r>
              <a:rPr lang="it-IT" sz="2000" dirty="0" smtClean="0"/>
              <a:t> </a:t>
            </a:r>
            <a:r>
              <a:rPr lang="it-IT" sz="2000" dirty="0" err="1" smtClean="0"/>
              <a:t>safety</a:t>
            </a:r>
            <a:r>
              <a:rPr lang="it-IT" sz="2000" dirty="0" smtClean="0"/>
              <a:t> </a:t>
            </a:r>
            <a:r>
              <a:rPr lang="it-IT" sz="2000" dirty="0" err="1" smtClean="0"/>
              <a:t>policies</a:t>
            </a:r>
            <a:r>
              <a:rPr lang="it-IT" sz="2000" dirty="0" smtClean="0"/>
              <a:t> in the </a:t>
            </a:r>
            <a:r>
              <a:rPr lang="it-IT" sz="2000" dirty="0" err="1" smtClean="0"/>
              <a:t>very</a:t>
            </a:r>
            <a:r>
              <a:rPr lang="it-IT" sz="2000" dirty="0" smtClean="0"/>
              <a:t> </a:t>
            </a:r>
            <a:r>
              <a:rPr lang="it-IT" sz="2000" dirty="0" err="1" smtClean="0"/>
              <a:t>next</a:t>
            </a:r>
            <a:r>
              <a:rPr lang="it-IT" sz="2000" dirty="0" smtClean="0"/>
              <a:t> future </a:t>
            </a:r>
            <a:r>
              <a:rPr lang="it-IT" sz="2000" dirty="0" err="1" smtClean="0"/>
              <a:t>Governments</a:t>
            </a:r>
            <a:r>
              <a:rPr lang="it-IT" sz="2000" dirty="0" smtClean="0"/>
              <a:t> and International Fora </a:t>
            </a:r>
            <a:r>
              <a:rPr lang="it-IT" sz="2000" dirty="0" err="1" smtClean="0"/>
              <a:t>should</a:t>
            </a:r>
            <a:r>
              <a:rPr lang="it-IT" sz="2000" dirty="0" smtClean="0"/>
              <a:t> </a:t>
            </a:r>
            <a:r>
              <a:rPr lang="it-IT" sz="2000" dirty="0" err="1" smtClean="0"/>
              <a:t>then</a:t>
            </a:r>
            <a:r>
              <a:rPr lang="it-IT" sz="2000" dirty="0" smtClean="0"/>
              <a:t> take </a:t>
            </a:r>
            <a:r>
              <a:rPr lang="it-IT" sz="2000" dirty="0" err="1" smtClean="0"/>
              <a:t>into</a:t>
            </a:r>
            <a:r>
              <a:rPr lang="it-IT" sz="2000" dirty="0" smtClean="0"/>
              <a:t> account </a:t>
            </a:r>
            <a:r>
              <a:rPr lang="it-IT" sz="2000" dirty="0" err="1" smtClean="0"/>
              <a:t>this</a:t>
            </a:r>
            <a:r>
              <a:rPr lang="it-IT" sz="2000" dirty="0" smtClean="0"/>
              <a:t> </a:t>
            </a:r>
            <a:r>
              <a:rPr lang="it-IT" sz="2000" dirty="0" err="1" smtClean="0"/>
              <a:t>new</a:t>
            </a:r>
            <a:r>
              <a:rPr lang="it-IT" sz="2000" dirty="0" smtClean="0"/>
              <a:t> </a:t>
            </a:r>
            <a:r>
              <a:rPr lang="it-IT" sz="2000" dirty="0" err="1" smtClean="0"/>
              <a:t>aspect</a:t>
            </a:r>
            <a:r>
              <a:rPr lang="it-IT" sz="2000" dirty="0" smtClean="0"/>
              <a:t> </a:t>
            </a:r>
            <a:r>
              <a:rPr lang="it-IT" sz="2000" dirty="0" err="1" smtClean="0"/>
              <a:t>of</a:t>
            </a:r>
            <a:r>
              <a:rPr lang="it-IT" sz="2000" dirty="0" smtClean="0"/>
              <a:t> data  </a:t>
            </a:r>
            <a:r>
              <a:rPr lang="it-IT" sz="2000" dirty="0" err="1" smtClean="0"/>
              <a:t>theft</a:t>
            </a:r>
            <a:r>
              <a:rPr lang="it-IT" sz="2000" dirty="0" smtClean="0"/>
              <a:t> / </a:t>
            </a:r>
            <a:r>
              <a:rPr lang="it-IT" sz="2000" dirty="0" err="1" smtClean="0"/>
              <a:t>mishandling</a:t>
            </a:r>
            <a:r>
              <a:rPr lang="it-IT" sz="2000" dirty="0" smtClean="0"/>
              <a:t> and </a:t>
            </a:r>
            <a:r>
              <a:rPr lang="it-IT" sz="2000" dirty="0" err="1" smtClean="0"/>
              <a:t>systems</a:t>
            </a:r>
            <a:r>
              <a:rPr lang="it-IT" sz="2000" dirty="0" smtClean="0"/>
              <a:t> </a:t>
            </a:r>
            <a:r>
              <a:rPr lang="it-IT" sz="2000" dirty="0" err="1" smtClean="0"/>
              <a:t>misuse</a:t>
            </a:r>
            <a:r>
              <a:rPr lang="it-IT" sz="2000" dirty="0" smtClean="0"/>
              <a:t> </a:t>
            </a:r>
            <a:r>
              <a:rPr lang="it-IT" sz="2000" dirty="0" err="1" smtClean="0"/>
              <a:t>for</a:t>
            </a:r>
            <a:r>
              <a:rPr lang="it-IT" sz="2000" dirty="0" smtClean="0"/>
              <a:t> </a:t>
            </a:r>
            <a:r>
              <a:rPr lang="it-IT" sz="2000" dirty="0" err="1" smtClean="0"/>
              <a:t>unitented</a:t>
            </a:r>
            <a:r>
              <a:rPr lang="it-IT" sz="2000" dirty="0" smtClean="0"/>
              <a:t> </a:t>
            </a:r>
            <a:r>
              <a:rPr lang="it-IT" sz="2000" dirty="0" err="1" smtClean="0"/>
              <a:t>purposes</a:t>
            </a:r>
            <a:r>
              <a:rPr lang="it-IT" sz="2000" dirty="0" smtClean="0"/>
              <a:t> </a:t>
            </a:r>
          </a:p>
          <a:p>
            <a:r>
              <a:rPr lang="it-IT" dirty="0" smtClean="0">
                <a:latin typeface="Batang" pitchFamily="18" charset="-127"/>
                <a:ea typeface="Batang" pitchFamily="18" charset="-127"/>
              </a:rPr>
              <a:t>Trading liberty </a:t>
            </a:r>
            <a:r>
              <a:rPr lang="it-IT" dirty="0" err="1" smtClean="0">
                <a:latin typeface="Batang" pitchFamily="18" charset="-127"/>
                <a:ea typeface="Batang" pitchFamily="18" charset="-127"/>
              </a:rPr>
              <a:t>for</a:t>
            </a:r>
            <a:r>
              <a:rPr lang="it-IT" dirty="0" smtClean="0">
                <a:latin typeface="Batang" pitchFamily="18" charset="-127"/>
                <a:ea typeface="Batang" pitchFamily="18" charset="-127"/>
              </a:rPr>
              <a:t> security , </a:t>
            </a:r>
            <a:r>
              <a:rPr lang="it-IT" dirty="0" err="1" smtClean="0">
                <a:latin typeface="Batang" pitchFamily="18" charset="-127"/>
                <a:ea typeface="Batang" pitchFamily="18" charset="-127"/>
              </a:rPr>
              <a:t>would</a:t>
            </a:r>
            <a:r>
              <a:rPr lang="it-IT" dirty="0" smtClean="0">
                <a:latin typeface="Batang" pitchFamily="18" charset="-127"/>
                <a:ea typeface="Batang" pitchFamily="18" charset="-127"/>
              </a:rPr>
              <a:t> </a:t>
            </a:r>
            <a:r>
              <a:rPr lang="it-IT" dirty="0" err="1" smtClean="0">
                <a:latin typeface="Batang" pitchFamily="18" charset="-127"/>
                <a:ea typeface="Batang" pitchFamily="18" charset="-127"/>
              </a:rPr>
              <a:t>it</a:t>
            </a:r>
            <a:r>
              <a:rPr lang="it-IT" dirty="0" smtClean="0">
                <a:latin typeface="Batang" pitchFamily="18" charset="-127"/>
                <a:ea typeface="Batang" pitchFamily="18" charset="-127"/>
              </a:rPr>
              <a:t> </a:t>
            </a:r>
            <a:r>
              <a:rPr lang="it-IT" dirty="0" err="1" smtClean="0">
                <a:latin typeface="Batang" pitchFamily="18" charset="-127"/>
                <a:ea typeface="Batang" pitchFamily="18" charset="-127"/>
              </a:rPr>
              <a:t>be</a:t>
            </a:r>
            <a:r>
              <a:rPr lang="it-IT" dirty="0" smtClean="0">
                <a:latin typeface="Batang" pitchFamily="18" charset="-127"/>
                <a:ea typeface="Batang" pitchFamily="18" charset="-127"/>
              </a:rPr>
              <a:t> the  </a:t>
            </a:r>
            <a:r>
              <a:rPr lang="it-IT" dirty="0" err="1" smtClean="0">
                <a:latin typeface="Batang" pitchFamily="18" charset="-127"/>
                <a:ea typeface="Batang" pitchFamily="18" charset="-127"/>
              </a:rPr>
              <a:t>societal</a:t>
            </a:r>
            <a:r>
              <a:rPr lang="it-IT" dirty="0" smtClean="0">
                <a:latin typeface="Batang" pitchFamily="18" charset="-127"/>
                <a:ea typeface="Batang" pitchFamily="18" charset="-127"/>
              </a:rPr>
              <a:t> price or </a:t>
            </a:r>
            <a:r>
              <a:rPr lang="it-IT" dirty="0" err="1" smtClean="0">
                <a:latin typeface="Batang" pitchFamily="18" charset="-127"/>
                <a:ea typeface="Batang" pitchFamily="18" charset="-127"/>
              </a:rPr>
              <a:t>an</a:t>
            </a:r>
            <a:r>
              <a:rPr lang="it-IT" dirty="0" smtClean="0">
                <a:latin typeface="Batang" pitchFamily="18" charset="-127"/>
                <a:ea typeface="Batang" pitchFamily="18" charset="-127"/>
              </a:rPr>
              <a:t> </a:t>
            </a:r>
            <a:r>
              <a:rPr lang="it-IT" dirty="0" err="1" smtClean="0">
                <a:latin typeface="Batang" pitchFamily="18" charset="-127"/>
                <a:ea typeface="Batang" pitchFamily="18" charset="-127"/>
              </a:rPr>
              <a:t>inevitable</a:t>
            </a:r>
            <a:r>
              <a:rPr lang="it-IT" dirty="0" smtClean="0">
                <a:latin typeface="Batang" pitchFamily="18" charset="-127"/>
                <a:ea typeface="Batang" pitchFamily="18" charset="-127"/>
              </a:rPr>
              <a:t>  </a:t>
            </a:r>
            <a:r>
              <a:rPr lang="it-IT" dirty="0" err="1" smtClean="0">
                <a:latin typeface="Batang" pitchFamily="18" charset="-127"/>
                <a:ea typeface="Batang" pitchFamily="18" charset="-127"/>
              </a:rPr>
              <a:t>choice</a:t>
            </a:r>
            <a:r>
              <a:rPr lang="it-IT" dirty="0" smtClean="0">
                <a:latin typeface="Batang" pitchFamily="18" charset="-127"/>
                <a:ea typeface="Batang" pitchFamily="18" charset="-127"/>
              </a:rPr>
              <a:t> ? </a:t>
            </a:r>
            <a:endParaRPr lang="it-IT" dirty="0" smtClean="0"/>
          </a:p>
          <a:p>
            <a:pPr>
              <a:buNone/>
            </a:pPr>
            <a:r>
              <a:rPr lang="it-IT" dirty="0" smtClean="0"/>
              <a:t> </a:t>
            </a:r>
          </a:p>
          <a:p>
            <a:pPr>
              <a:buNone/>
            </a:pPr>
            <a:r>
              <a:rPr lang="it-IT" dirty="0" smtClean="0"/>
              <a:t> </a:t>
            </a:r>
            <a:endParaRPr lang="it-IT" dirty="0"/>
          </a:p>
        </p:txBody>
      </p:sp>
      <p:pic>
        <p:nvPicPr>
          <p:cNvPr id="4" name="Immagine 3" descr="Connected.jpg"/>
          <p:cNvPicPr>
            <a:picLocks noChangeAspect="1"/>
          </p:cNvPicPr>
          <p:nvPr/>
        </p:nvPicPr>
        <p:blipFill>
          <a:blip r:embed="rId2" cstate="print"/>
          <a:stretch>
            <a:fillRect/>
          </a:stretch>
        </p:blipFill>
        <p:spPr>
          <a:xfrm>
            <a:off x="683568" y="4653136"/>
            <a:ext cx="3816424" cy="1728192"/>
          </a:xfrm>
          <a:prstGeom prst="rect">
            <a:avLst/>
          </a:prstGeom>
        </p:spPr>
      </p:pic>
      <p:pic>
        <p:nvPicPr>
          <p:cNvPr id="6" name="Immagine 5" descr="Security breach.png"/>
          <p:cNvPicPr>
            <a:picLocks noChangeAspect="1"/>
          </p:cNvPicPr>
          <p:nvPr/>
        </p:nvPicPr>
        <p:blipFill>
          <a:blip r:embed="rId3" cstate="print"/>
          <a:stretch>
            <a:fillRect/>
          </a:stretch>
        </p:blipFill>
        <p:spPr>
          <a:xfrm>
            <a:off x="4932040" y="4653136"/>
            <a:ext cx="3744416" cy="1802970"/>
          </a:xfrm>
          <a:prstGeom prst="rect">
            <a:avLst/>
          </a:prstGeom>
        </p:spPr>
      </p:pic>
      <p:pic>
        <p:nvPicPr>
          <p:cNvPr id="7" name="Immagine 6" descr="risk-security-.png"/>
          <p:cNvPicPr>
            <a:picLocks noChangeAspect="1"/>
          </p:cNvPicPr>
          <p:nvPr/>
        </p:nvPicPr>
        <p:blipFill>
          <a:blip r:embed="rId4" cstate="print"/>
          <a:stretch>
            <a:fillRect/>
          </a:stretch>
        </p:blipFill>
        <p:spPr>
          <a:xfrm>
            <a:off x="6804248" y="764704"/>
            <a:ext cx="2088232" cy="864096"/>
          </a:xfrm>
          <a:prstGeom prst="rect">
            <a:avLst/>
          </a:prstGeom>
        </p:spPr>
      </p:pic>
    </p:spTree>
    <p:extLst>
      <p:ext uri="{BB962C8B-B14F-4D97-AF65-F5344CB8AC3E}">
        <p14:creationId xmlns:p14="http://schemas.microsoft.com/office/powerpoint/2010/main" val="4161829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Time for </a:t>
            </a:r>
            <a:r>
              <a:rPr lang="it-IT" sz="3600" dirty="0" err="1" smtClean="0"/>
              <a:t>adaptive</a:t>
            </a:r>
            <a:r>
              <a:rPr lang="it-IT" sz="3600" dirty="0" smtClean="0"/>
              <a:t> and inclusive Road </a:t>
            </a:r>
            <a:r>
              <a:rPr lang="it-IT" sz="3600" dirty="0" err="1" smtClean="0"/>
              <a:t>Safety</a:t>
            </a:r>
            <a:r>
              <a:rPr lang="it-IT" sz="3600" dirty="0" smtClean="0"/>
              <a:t> </a:t>
            </a:r>
            <a:r>
              <a:rPr lang="it-IT" sz="3600" dirty="0" err="1" smtClean="0"/>
              <a:t>policies</a:t>
            </a:r>
            <a:r>
              <a:rPr lang="it-IT" sz="3600" dirty="0" smtClean="0"/>
              <a:t> </a:t>
            </a:r>
            <a:endParaRPr lang="it-IT" sz="3600" dirty="0"/>
          </a:p>
        </p:txBody>
      </p:sp>
      <p:sp>
        <p:nvSpPr>
          <p:cNvPr id="3" name="Segnaposto contenuto 2"/>
          <p:cNvSpPr>
            <a:spLocks noGrp="1"/>
          </p:cNvSpPr>
          <p:nvPr>
            <p:ph idx="1"/>
          </p:nvPr>
        </p:nvSpPr>
        <p:spPr/>
        <p:txBody>
          <a:bodyPr/>
          <a:lstStyle/>
          <a:p>
            <a:r>
              <a:rPr lang="it-IT" dirty="0" smtClean="0"/>
              <a:t>Global Forum for Road </a:t>
            </a:r>
            <a:r>
              <a:rPr lang="it-IT" dirty="0" err="1" smtClean="0"/>
              <a:t>Traffic</a:t>
            </a:r>
            <a:r>
              <a:rPr lang="it-IT" dirty="0" smtClean="0"/>
              <a:t> </a:t>
            </a:r>
            <a:r>
              <a:rPr lang="it-IT" dirty="0" err="1" smtClean="0"/>
              <a:t>Safety</a:t>
            </a:r>
            <a:r>
              <a:rPr lang="it-IT" dirty="0" smtClean="0"/>
              <a:t> </a:t>
            </a:r>
            <a:r>
              <a:rPr lang="it-IT" dirty="0" err="1" smtClean="0"/>
              <a:t>as</a:t>
            </a:r>
            <a:r>
              <a:rPr lang="it-IT" dirty="0" smtClean="0"/>
              <a:t> part of the </a:t>
            </a:r>
            <a:r>
              <a:rPr lang="it-IT" dirty="0" err="1" smtClean="0"/>
              <a:t>motion</a:t>
            </a:r>
            <a:r>
              <a:rPr lang="it-IT" dirty="0" smtClean="0"/>
              <a:t> in  </a:t>
            </a:r>
            <a:r>
              <a:rPr lang="it-IT" dirty="0" err="1" smtClean="0"/>
              <a:t>this</a:t>
            </a:r>
            <a:r>
              <a:rPr lang="it-IT" dirty="0" smtClean="0"/>
              <a:t> challenge </a:t>
            </a:r>
          </a:p>
          <a:p>
            <a:endParaRPr lang="it-IT" dirty="0" smtClean="0"/>
          </a:p>
          <a:p>
            <a:endParaRPr lang="it-IT" dirty="0" smtClean="0"/>
          </a:p>
          <a:p>
            <a:endParaRPr lang="it-IT" dirty="0" smtClean="0"/>
          </a:p>
          <a:p>
            <a:r>
              <a:rPr lang="it-IT" dirty="0" smtClean="0"/>
              <a:t>Future  </a:t>
            </a:r>
            <a:r>
              <a:rPr lang="it-IT" dirty="0" err="1" smtClean="0"/>
              <a:t>views</a:t>
            </a:r>
            <a:r>
              <a:rPr lang="it-IT" dirty="0" smtClean="0"/>
              <a:t> </a:t>
            </a:r>
            <a:r>
              <a:rPr lang="it-IT" dirty="0" err="1" smtClean="0"/>
              <a:t>exchange</a:t>
            </a:r>
            <a:r>
              <a:rPr lang="it-IT" dirty="0" smtClean="0"/>
              <a:t>, </a:t>
            </a:r>
            <a:r>
              <a:rPr lang="it-IT" dirty="0" err="1" smtClean="0"/>
              <a:t>exploring</a:t>
            </a:r>
            <a:r>
              <a:rPr lang="it-IT" dirty="0" smtClean="0"/>
              <a:t> </a:t>
            </a:r>
            <a:r>
              <a:rPr lang="it-IT" dirty="0" err="1" smtClean="0"/>
              <a:t>eventual</a:t>
            </a:r>
            <a:r>
              <a:rPr lang="it-IT" dirty="0" smtClean="0"/>
              <a:t> common </a:t>
            </a:r>
            <a:r>
              <a:rPr lang="it-IT" dirty="0" err="1" smtClean="0"/>
              <a:t>concerns</a:t>
            </a:r>
            <a:r>
              <a:rPr lang="it-IT" dirty="0" smtClean="0"/>
              <a:t>..</a:t>
            </a:r>
            <a:r>
              <a:rPr lang="it-IT" dirty="0" err="1" smtClean="0"/>
              <a:t>Today</a:t>
            </a:r>
            <a:r>
              <a:rPr lang="it-IT" dirty="0" smtClean="0"/>
              <a:t>, </a:t>
            </a:r>
            <a:r>
              <a:rPr lang="it-IT" dirty="0" err="1" smtClean="0"/>
              <a:t>this</a:t>
            </a:r>
            <a:r>
              <a:rPr lang="it-IT" dirty="0" smtClean="0"/>
              <a:t> </a:t>
            </a:r>
            <a:r>
              <a:rPr lang="it-IT" dirty="0" err="1" smtClean="0"/>
              <a:t>could</a:t>
            </a:r>
            <a:r>
              <a:rPr lang="it-IT" dirty="0" smtClean="0"/>
              <a:t> be </a:t>
            </a:r>
            <a:r>
              <a:rPr lang="it-IT" dirty="0" err="1" smtClean="0"/>
              <a:t>seen</a:t>
            </a:r>
            <a:r>
              <a:rPr lang="it-IT" dirty="0" smtClean="0"/>
              <a:t> </a:t>
            </a:r>
            <a:r>
              <a:rPr lang="it-IT" dirty="0" err="1" smtClean="0"/>
              <a:t>as</a:t>
            </a:r>
            <a:r>
              <a:rPr lang="it-IT" dirty="0" smtClean="0"/>
              <a:t> a first </a:t>
            </a:r>
            <a:r>
              <a:rPr lang="it-IT" dirty="0" err="1" smtClean="0"/>
              <a:t>acknowledgement</a:t>
            </a:r>
            <a:r>
              <a:rPr lang="it-IT" dirty="0" smtClean="0"/>
              <a:t> of the </a:t>
            </a:r>
            <a:r>
              <a:rPr lang="it-IT" dirty="0" err="1" smtClean="0"/>
              <a:t>relevance</a:t>
            </a:r>
            <a:r>
              <a:rPr lang="it-IT" dirty="0" smtClean="0"/>
              <a:t> of </a:t>
            </a:r>
            <a:r>
              <a:rPr lang="it-IT" dirty="0" err="1" smtClean="0"/>
              <a:t>such</a:t>
            </a:r>
            <a:r>
              <a:rPr lang="it-IT" dirty="0" smtClean="0"/>
              <a:t> </a:t>
            </a:r>
            <a:r>
              <a:rPr lang="it-IT" dirty="0" err="1" smtClean="0"/>
              <a:t>cross-influential</a:t>
            </a:r>
            <a:r>
              <a:rPr lang="it-IT" dirty="0" smtClean="0"/>
              <a:t> </a:t>
            </a:r>
            <a:r>
              <a:rPr lang="it-IT" dirty="0" err="1" smtClean="0"/>
              <a:t>topic</a:t>
            </a:r>
            <a:r>
              <a:rPr lang="it-IT" dirty="0" smtClean="0"/>
              <a:t> </a:t>
            </a:r>
            <a:r>
              <a:rPr lang="it-IT" dirty="0" err="1" smtClean="0"/>
              <a:t>as</a:t>
            </a:r>
            <a:r>
              <a:rPr lang="it-IT" dirty="0" smtClean="0"/>
              <a:t> </a:t>
            </a:r>
            <a:r>
              <a:rPr lang="it-IT" dirty="0" err="1" smtClean="0"/>
              <a:t>cybersecurity</a:t>
            </a:r>
            <a:r>
              <a:rPr lang="it-IT" dirty="0" smtClean="0"/>
              <a:t> </a:t>
            </a:r>
            <a:r>
              <a:rPr lang="it-IT" dirty="0" err="1" smtClean="0"/>
              <a:t>certainly</a:t>
            </a:r>
            <a:r>
              <a:rPr lang="it-IT" dirty="0" smtClean="0"/>
              <a:t> is. </a:t>
            </a:r>
          </a:p>
          <a:p>
            <a:pPr marL="0" indent="0">
              <a:buNone/>
            </a:pPr>
            <a:r>
              <a:rPr lang="it-IT" dirty="0" smtClean="0"/>
              <a:t> </a:t>
            </a:r>
          </a:p>
          <a:p>
            <a:pPr marL="0" indent="0">
              <a:buNone/>
            </a:pPr>
            <a:endParaRPr lang="it-IT" dirty="0"/>
          </a:p>
          <a:p>
            <a:pPr marL="0" indent="0">
              <a:buNone/>
            </a:pPr>
            <a:endParaRPr lang="it-IT" dirty="0"/>
          </a:p>
        </p:txBody>
      </p:sp>
      <p:pic>
        <p:nvPicPr>
          <p:cNvPr id="4" name="Immagine 3" descr="connectedcar.jpg"/>
          <p:cNvPicPr>
            <a:picLocks noChangeAspect="1"/>
          </p:cNvPicPr>
          <p:nvPr/>
        </p:nvPicPr>
        <p:blipFill>
          <a:blip r:embed="rId2" cstate="print"/>
          <a:stretch>
            <a:fillRect/>
          </a:stretch>
        </p:blipFill>
        <p:spPr>
          <a:xfrm>
            <a:off x="4668180" y="2132856"/>
            <a:ext cx="3360203" cy="1440161"/>
          </a:xfrm>
          <a:prstGeom prst="rect">
            <a:avLst/>
          </a:prstGeom>
        </p:spPr>
      </p:pic>
      <p:pic>
        <p:nvPicPr>
          <p:cNvPr id="5" name="Immagine 4" descr="Road users.jpg"/>
          <p:cNvPicPr>
            <a:picLocks noChangeAspect="1"/>
          </p:cNvPicPr>
          <p:nvPr/>
        </p:nvPicPr>
        <p:blipFill>
          <a:blip r:embed="rId3" cstate="print"/>
          <a:stretch>
            <a:fillRect/>
          </a:stretch>
        </p:blipFill>
        <p:spPr>
          <a:xfrm>
            <a:off x="971600" y="2492896"/>
            <a:ext cx="2880320" cy="1242138"/>
          </a:xfrm>
          <a:prstGeom prst="rect">
            <a:avLst/>
          </a:prstGeom>
        </p:spPr>
      </p:pic>
      <p:pic>
        <p:nvPicPr>
          <p:cNvPr id="7" name="Immagine 6" descr="Cyber attacks.jpg"/>
          <p:cNvPicPr>
            <a:picLocks noChangeAspect="1"/>
          </p:cNvPicPr>
          <p:nvPr/>
        </p:nvPicPr>
        <p:blipFill>
          <a:blip r:embed="rId4" cstate="print"/>
          <a:stretch>
            <a:fillRect/>
          </a:stretch>
        </p:blipFill>
        <p:spPr>
          <a:xfrm>
            <a:off x="3203848" y="5373216"/>
            <a:ext cx="2736304" cy="1185732"/>
          </a:xfrm>
          <a:prstGeom prst="rect">
            <a:avLst/>
          </a:prstGeom>
        </p:spPr>
      </p:pic>
    </p:spTree>
    <p:extLst>
      <p:ext uri="{BB962C8B-B14F-4D97-AF65-F5344CB8AC3E}">
        <p14:creationId xmlns:p14="http://schemas.microsoft.com/office/powerpoint/2010/main" val="1904201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Global Forum for Road </a:t>
            </a:r>
            <a:r>
              <a:rPr lang="it-IT" dirty="0" err="1" smtClean="0"/>
              <a:t>Traffic</a:t>
            </a:r>
            <a:r>
              <a:rPr lang="it-IT" dirty="0" smtClean="0"/>
              <a:t> </a:t>
            </a:r>
            <a:r>
              <a:rPr lang="it-IT" dirty="0" err="1" smtClean="0"/>
              <a:t>Safety</a:t>
            </a:r>
            <a:r>
              <a:rPr lang="it-IT" dirty="0" smtClean="0"/>
              <a:t> </a:t>
            </a:r>
            <a:endParaRPr lang="it-IT" dirty="0"/>
          </a:p>
        </p:txBody>
      </p:sp>
      <p:sp>
        <p:nvSpPr>
          <p:cNvPr id="3" name="Segnaposto contenuto 2"/>
          <p:cNvSpPr>
            <a:spLocks noGrp="1"/>
          </p:cNvSpPr>
          <p:nvPr>
            <p:ph idx="1"/>
          </p:nvPr>
        </p:nvSpPr>
        <p:spPr/>
        <p:txBody>
          <a:bodyPr/>
          <a:lstStyle/>
          <a:p>
            <a:r>
              <a:rPr lang="it-IT" dirty="0" smtClean="0"/>
              <a:t>WE are </a:t>
            </a:r>
            <a:r>
              <a:rPr lang="it-IT" dirty="0" err="1" smtClean="0"/>
              <a:t>all</a:t>
            </a:r>
            <a:r>
              <a:rPr lang="it-IT" dirty="0" smtClean="0"/>
              <a:t> </a:t>
            </a:r>
            <a:r>
              <a:rPr lang="it-IT" dirty="0" err="1" smtClean="0"/>
              <a:t>actors</a:t>
            </a:r>
            <a:r>
              <a:rPr lang="it-IT" dirty="0" smtClean="0"/>
              <a:t> of the new </a:t>
            </a:r>
            <a:r>
              <a:rPr lang="it-IT" dirty="0" err="1" smtClean="0"/>
              <a:t>mobility</a:t>
            </a:r>
            <a:r>
              <a:rPr lang="it-IT" dirty="0" smtClean="0"/>
              <a:t> </a:t>
            </a:r>
            <a:r>
              <a:rPr lang="it-IT" dirty="0" err="1" smtClean="0"/>
              <a:t>Evolution</a:t>
            </a:r>
            <a:r>
              <a:rPr lang="it-IT" dirty="0" smtClean="0"/>
              <a:t> /</a:t>
            </a:r>
            <a:r>
              <a:rPr lang="it-IT" dirty="0" err="1" smtClean="0"/>
              <a:t>Revolution</a:t>
            </a:r>
            <a:r>
              <a:rPr lang="it-IT" dirty="0" smtClean="0"/>
              <a:t> </a:t>
            </a:r>
          </a:p>
          <a:p>
            <a:endParaRPr lang="it-IT" dirty="0"/>
          </a:p>
          <a:p>
            <a:r>
              <a:rPr lang="it-IT" sz="4800" b="1" dirty="0" smtClean="0">
                <a:solidFill>
                  <a:srgbClr val="0070C0"/>
                </a:solidFill>
              </a:rPr>
              <a:t>THANK YOU </a:t>
            </a:r>
          </a:p>
          <a:p>
            <a:endParaRPr lang="it-IT" sz="1200" b="1" dirty="0" smtClean="0"/>
          </a:p>
          <a:p>
            <a:endParaRPr lang="it-IT" sz="1200" b="1" dirty="0"/>
          </a:p>
          <a:p>
            <a:endParaRPr lang="it-IT" sz="1200" b="1" dirty="0" smtClean="0"/>
          </a:p>
          <a:p>
            <a:endParaRPr lang="it-IT" sz="1200" b="1" dirty="0"/>
          </a:p>
          <a:p>
            <a:endParaRPr lang="it-IT" sz="1200" b="1" dirty="0"/>
          </a:p>
          <a:p>
            <a:endParaRPr lang="it-IT" sz="1200" b="1" dirty="0" smtClean="0"/>
          </a:p>
          <a:p>
            <a:r>
              <a:rPr lang="it-IT" sz="1200" b="1" dirty="0" smtClean="0"/>
              <a:t>Dott.ssa. Luciana Iorio</a:t>
            </a:r>
          </a:p>
          <a:p>
            <a:pPr marL="0" indent="0">
              <a:buNone/>
            </a:pPr>
            <a:r>
              <a:rPr lang="it-IT" sz="1200" b="1" dirty="0"/>
              <a:t> </a:t>
            </a:r>
            <a:r>
              <a:rPr lang="it-IT" sz="1200" b="1" dirty="0" smtClean="0"/>
              <a:t>      Chair- Global Forum for Road </a:t>
            </a:r>
            <a:r>
              <a:rPr lang="it-IT" sz="1200" b="1" dirty="0" err="1" smtClean="0"/>
              <a:t>Traffic</a:t>
            </a:r>
            <a:r>
              <a:rPr lang="it-IT" sz="1200" b="1" dirty="0" smtClean="0"/>
              <a:t> </a:t>
            </a:r>
            <a:r>
              <a:rPr lang="it-IT" sz="1200" b="1" dirty="0" err="1" smtClean="0"/>
              <a:t>Safety</a:t>
            </a:r>
            <a:r>
              <a:rPr lang="it-IT" sz="1200" b="1" dirty="0" smtClean="0"/>
              <a:t> ( WP1) </a:t>
            </a:r>
            <a:endParaRPr lang="it-IT" sz="1200" b="1" dirty="0"/>
          </a:p>
          <a:p>
            <a:endParaRPr lang="it-IT" sz="4800"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155018"/>
            <a:ext cx="4032448" cy="199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058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193</TotalTime>
  <Words>406</Words>
  <Application>Microsoft Office PowerPoint</Application>
  <PresentationFormat>On-screen Show (4:3)</PresentationFormat>
  <Paragraphs>56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Executive</vt:lpstr>
      <vt:lpstr>Conceptualizing Road Safety Principles in the IoT era </vt:lpstr>
      <vt:lpstr>Road Traffic Safety </vt:lpstr>
      <vt:lpstr>Car Sapiens   re -calibrating parameters </vt:lpstr>
      <vt:lpstr>#Wannacry-#Wannacar ? </vt:lpstr>
      <vt:lpstr>Call for policy makers and legislators </vt:lpstr>
      <vt:lpstr>Time for adaptive and inclusive Road Safety policies </vt:lpstr>
      <vt:lpstr>Global Forum for Road Traffic Safety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Conceptualizing Road Safety Principles in the IoT era</dc:title>
  <dc:creator>Luciana Iorio</dc:creator>
  <cp:lastModifiedBy>Francois E. Guichard</cp:lastModifiedBy>
  <cp:revision>14</cp:revision>
  <dcterms:created xsi:type="dcterms:W3CDTF">2017-09-15T09:33:49Z</dcterms:created>
  <dcterms:modified xsi:type="dcterms:W3CDTF">2017-09-21T17:38:55Z</dcterms:modified>
</cp:coreProperties>
</file>