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462" r:id="rId4"/>
    <p:sldId id="464" r:id="rId5"/>
    <p:sldId id="460" r:id="rId6"/>
    <p:sldId id="474" r:id="rId7"/>
    <p:sldId id="476" r:id="rId8"/>
    <p:sldId id="514" r:id="rId9"/>
    <p:sldId id="506" r:id="rId10"/>
    <p:sldId id="504" r:id="rId11"/>
    <p:sldId id="511" r:id="rId12"/>
    <p:sldId id="508" r:id="rId13"/>
    <p:sldId id="515" r:id="rId14"/>
    <p:sldId id="518" r:id="rId15"/>
    <p:sldId id="520" r:id="rId16"/>
    <p:sldId id="519" r:id="rId17"/>
    <p:sldId id="492" r:id="rId18"/>
    <p:sldId id="361" r:id="rId19"/>
  </p:sldIdLst>
  <p:sldSz cx="11522075" cy="6480175"/>
  <p:notesSz cx="7104063" cy="10234613"/>
  <p:embeddedFontLst>
    <p:embeddedFont>
      <p:font typeface="굴림" panose="020B0600000101010101" pitchFamily="34" charset="-127"/>
      <p:regular r:id="rId21"/>
    </p:embeddedFont>
    <p:embeddedFont>
      <p:font typeface="맑은 고딕" panose="020B0503020000020004" pitchFamily="34" charset="-127"/>
      <p:regular r:id="rId22"/>
      <p:bold r:id="rId23"/>
    </p:embeddedFont>
    <p:embeddedFont>
      <p:font typeface="Arial Unicode MS" panose="020B0604020202020204" pitchFamily="34" charset="-128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8A45E"/>
    <a:srgbClr val="5F5F5F"/>
    <a:srgbClr val="E4E4E4"/>
    <a:srgbClr val="ECECEC"/>
    <a:srgbClr val="FFFF00"/>
    <a:srgbClr val="FDEADA"/>
    <a:srgbClr val="E6E0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8727" autoAdjust="0"/>
  </p:normalViewPr>
  <p:slideViewPr>
    <p:cSldViewPr>
      <p:cViewPr>
        <p:scale>
          <a:sx n="100" d="100"/>
          <a:sy n="100" d="100"/>
        </p:scale>
        <p:origin x="-1260" y="-420"/>
      </p:cViewPr>
      <p:guideLst>
        <p:guide orient="horz" pos="408"/>
        <p:guide orient="horz" pos="3719"/>
        <p:guide orient="horz" pos="862"/>
        <p:guide orient="horz" pos="1950"/>
        <p:guide orient="horz" pos="952"/>
        <p:guide pos="136"/>
        <p:guide pos="7031"/>
        <p:guide pos="5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E3AE1C8-4243-4134-8C9C-2B1A07BC0DCA}" type="datetimeFigureOut">
              <a:rPr lang="ko-KR" altLang="en-US"/>
              <a:pPr>
                <a:defRPr/>
              </a:pPr>
              <a:t>2017-05-08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ko-KR" altLang="en-US" noProof="0" dirty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3EEFB9B-D429-4F8F-BA3D-2D84C81EA77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3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32A63F8-E6A3-4B7F-8011-BFD81568F642}" type="slidenum">
              <a:rPr lang="ko-KR" altLang="en-US" smtClean="0"/>
              <a:pPr eaLnBrk="1" hangingPunct="1"/>
              <a:t>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347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534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8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0069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0069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0069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77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42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312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719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28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56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224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826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EFB9B-D429-4F8F-BA3D-2D84C81EA772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18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7871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-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420528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" Type="http://schemas.openxmlformats.org/officeDocument/2006/relationships/image" Target="../media/image8.png"/><Relationship Id="rId21" Type="http://schemas.openxmlformats.org/officeDocument/2006/relationships/image" Target="../media/image36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9.jpeg"/><Relationship Id="rId32" Type="http://schemas.openxmlformats.org/officeDocument/2006/relationships/image" Target="../media/image47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31" Type="http://schemas.openxmlformats.org/officeDocument/2006/relationships/image" Target="../media/image46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Relationship Id="rId8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png"/><Relationship Id="rId18" Type="http://schemas.openxmlformats.org/officeDocument/2006/relationships/image" Target="../media/image74.jpeg"/><Relationship Id="rId3" Type="http://schemas.openxmlformats.org/officeDocument/2006/relationships/image" Target="../media/image8.pn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2.jpe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944688"/>
            <a:ext cx="11522075" cy="2016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6365" y="2104107"/>
            <a:ext cx="8784976" cy="121041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en-US" altLang="ko-K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Introduction plan for implementing </a:t>
            </a:r>
          </a:p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en-US" altLang="ko-K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safety requirements of </a:t>
            </a:r>
            <a:r>
              <a:rPr lang="en-US" altLang="ko-KR" sz="35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micro mobility</a:t>
            </a:r>
            <a:endParaRPr lang="ko-KR" alt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2645" y="3536954"/>
            <a:ext cx="7056784" cy="68403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72000" rIns="0" bIns="0">
            <a:scene3d>
              <a:camera prst="orthographicFront"/>
              <a:lightRig rig="threePt" dir="t"/>
            </a:scene3d>
            <a:sp3d contourW="25400">
              <a:bevelT w="0" h="38100"/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 – 12 May 2017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Textfeld 128"/>
          <p:cNvSpPr txBox="1">
            <a:spLocks noChangeArrowheads="1"/>
          </p:cNvSpPr>
          <p:nvPr/>
        </p:nvSpPr>
        <p:spPr bwMode="auto">
          <a:xfrm>
            <a:off x="144413" y="103673"/>
            <a:ext cx="86423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200"/>
              </a:lnSpc>
            </a:pPr>
            <a:r>
              <a:rPr lang="en-AU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Submitted by </a:t>
            </a:r>
            <a:r>
              <a:rPr lang="en-AU" altLang="ko-KR" sz="1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expert from Republic of </a:t>
            </a:r>
            <a:r>
              <a:rPr lang="en-AU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Korea</a:t>
            </a:r>
            <a:endParaRPr lang="en-AU" altLang="ko-KR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Textfeld 128"/>
          <p:cNvSpPr txBox="1">
            <a:spLocks noChangeArrowheads="1"/>
          </p:cNvSpPr>
          <p:nvPr/>
        </p:nvSpPr>
        <p:spPr bwMode="auto">
          <a:xfrm>
            <a:off x="8425895" y="43542"/>
            <a:ext cx="3024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ko-KR" sz="1200" u="sng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Informal </a:t>
            </a:r>
            <a:r>
              <a:rPr lang="en-US" altLang="ko-KR" sz="1200" u="sng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document </a:t>
            </a:r>
            <a:r>
              <a:rPr lang="en-US" altLang="ko-KR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GRSP-61-24</a:t>
            </a:r>
            <a:endParaRPr lang="en-US" altLang="ko-KR" sz="12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r">
              <a:lnSpc>
                <a:spcPts val="1200"/>
              </a:lnSpc>
            </a:pP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(61st </a:t>
            </a: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GRSP, </a:t>
            </a:r>
            <a:r>
              <a:rPr lang="en-US" altLang="ko-KR" sz="1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8-12 May 2017,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2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agenda </a:t>
            </a:r>
            <a:r>
              <a:rPr lang="en-US" altLang="ko-KR" sz="120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items </a:t>
            </a:r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14 and 26(a))</a:t>
            </a:r>
            <a:r>
              <a:rPr lang="en-AU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lang="en-AU" altLang="ko-KR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550121" y="4104183"/>
            <a:ext cx="4414101" cy="685800"/>
            <a:chOff x="3816821" y="4104183"/>
            <a:chExt cx="4414101" cy="685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821" y="4104183"/>
              <a:ext cx="160972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1191" y="4214291"/>
              <a:ext cx="2839731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" name="그룹 100"/>
          <p:cNvGrpSpPr>
            <a:grpSpLocks/>
          </p:cNvGrpSpPr>
          <p:nvPr/>
        </p:nvGrpSpPr>
        <p:grpSpPr bwMode="auto">
          <a:xfrm>
            <a:off x="9433445" y="4464223"/>
            <a:ext cx="1656184" cy="1530351"/>
            <a:chOff x="966981" y="2354821"/>
            <a:chExt cx="1864840" cy="2080096"/>
          </a:xfrm>
        </p:grpSpPr>
        <p:grpSp>
          <p:nvGrpSpPr>
            <p:cNvPr id="313" name="그룹 119"/>
            <p:cNvGrpSpPr>
              <a:grpSpLocks/>
            </p:cNvGrpSpPr>
            <p:nvPr/>
          </p:nvGrpSpPr>
          <p:grpSpPr bwMode="auto">
            <a:xfrm>
              <a:off x="966981" y="2354821"/>
              <a:ext cx="1864840" cy="671067"/>
              <a:chOff x="1102691" y="4270102"/>
              <a:chExt cx="2237808" cy="1419215"/>
            </a:xfrm>
          </p:grpSpPr>
          <p:sp>
            <p:nvSpPr>
              <p:cNvPr id="315" name="모서리가 둥근 직사각형 314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16" name="직사각형 315"/>
              <p:cNvSpPr/>
              <p:nvPr/>
            </p:nvSpPr>
            <p:spPr>
              <a:xfrm>
                <a:off x="1102691" y="4270102"/>
                <a:ext cx="2237808" cy="729902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EMC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314" name="직사각형 313"/>
            <p:cNvSpPr/>
            <p:nvPr/>
          </p:nvSpPr>
          <p:spPr>
            <a:xfrm>
              <a:off x="1008100" y="2672014"/>
              <a:ext cx="1809208" cy="176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Examples of performed test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슬라이드 번호 개체 틀 46"/>
          <p:cNvSpPr txBox="1">
            <a:spLocks/>
          </p:cNvSpPr>
          <p:nvPr/>
        </p:nvSpPr>
        <p:spPr bwMode="auto">
          <a:xfrm>
            <a:off x="10656936" y="6155456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3BD4F53-52D4-40C9-8EED-48C39029E647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10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9" name="그룹 48"/>
          <p:cNvGrpSpPr>
            <a:grpSpLocks/>
          </p:cNvGrpSpPr>
          <p:nvPr/>
        </p:nvGrpSpPr>
        <p:grpSpPr bwMode="auto">
          <a:xfrm>
            <a:off x="425450" y="776336"/>
            <a:ext cx="4464050" cy="307975"/>
            <a:chOff x="466033" y="1541108"/>
            <a:chExt cx="4464496" cy="307579"/>
          </a:xfrm>
        </p:grpSpPr>
        <p:sp>
          <p:nvSpPr>
            <p:cNvPr id="20" name="이등변 삼각형 19"/>
            <p:cNvSpPr/>
            <p:nvPr/>
          </p:nvSpPr>
          <p:spPr>
            <a:xfrm rot="5400000">
              <a:off x="520163" y="1575839"/>
              <a:ext cx="215622" cy="215922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66033" y="1541108"/>
              <a:ext cx="4464496" cy="3075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Passive safety tests</a:t>
              </a:r>
              <a:endParaRPr lang="ko-KR" altLang="en-US" sz="14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83" name="그룹 87"/>
          <p:cNvGrpSpPr>
            <a:grpSpLocks/>
          </p:cNvGrpSpPr>
          <p:nvPr/>
        </p:nvGrpSpPr>
        <p:grpSpPr bwMode="auto">
          <a:xfrm>
            <a:off x="6193085" y="788292"/>
            <a:ext cx="4465638" cy="307975"/>
            <a:chOff x="466033" y="1541106"/>
            <a:chExt cx="4464496" cy="307777"/>
          </a:xfrm>
        </p:grpSpPr>
        <p:sp>
          <p:nvSpPr>
            <p:cNvPr id="84" name="이등변 삼각형 83"/>
            <p:cNvSpPr/>
            <p:nvPr/>
          </p:nvSpPr>
          <p:spPr>
            <a:xfrm rot="5400000">
              <a:off x="520036" y="1575967"/>
              <a:ext cx="215761" cy="215845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466033" y="1541106"/>
              <a:ext cx="4464496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Active safety tests</a:t>
              </a:r>
              <a:endParaRPr lang="ko-KR" altLang="en-US" sz="14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426244" y="1138284"/>
            <a:ext cx="5349081" cy="2461288"/>
            <a:chOff x="426244" y="2319336"/>
            <a:chExt cx="5349081" cy="2461288"/>
          </a:xfrm>
        </p:grpSpPr>
        <p:grpSp>
          <p:nvGrpSpPr>
            <p:cNvPr id="35" name="그룹 100"/>
            <p:cNvGrpSpPr>
              <a:grpSpLocks/>
            </p:cNvGrpSpPr>
            <p:nvPr/>
          </p:nvGrpSpPr>
          <p:grpSpPr bwMode="auto">
            <a:xfrm>
              <a:off x="1819275" y="2319338"/>
              <a:ext cx="1223963" cy="1530351"/>
              <a:chOff x="966981" y="2354821"/>
              <a:chExt cx="1864840" cy="2080096"/>
            </a:xfrm>
          </p:grpSpPr>
          <p:grpSp>
            <p:nvGrpSpPr>
              <p:cNvPr id="36" name="그룹 119"/>
              <p:cNvGrpSpPr>
                <a:grpSpLocks/>
              </p:cNvGrpSpPr>
              <p:nvPr/>
            </p:nvGrpSpPr>
            <p:grpSpPr bwMode="auto">
              <a:xfrm>
                <a:off x="966981" y="2354821"/>
                <a:ext cx="1864840" cy="671067"/>
                <a:chOff x="1102691" y="4270102"/>
                <a:chExt cx="2237808" cy="1419215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 rot="5400000">
                  <a:off x="1547244" y="3925088"/>
                  <a:ext cx="1369019" cy="2159440"/>
                </a:xfrm>
                <a:prstGeom prst="roundRect">
                  <a:avLst>
                    <a:gd name="adj" fmla="val 28471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wrap="none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8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39" name="직사각형 38"/>
                <p:cNvSpPr/>
                <p:nvPr/>
              </p:nvSpPr>
              <p:spPr>
                <a:xfrm>
                  <a:off x="1102691" y="4270102"/>
                  <a:ext cx="2237808" cy="61931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kumimoji="0" lang="en-US" altLang="ko-KR" sz="800" b="1" kern="0" dirty="0" smtClean="0">
                      <a:gradFill>
                        <a:gsLst>
                          <a:gs pos="0">
                            <a:prstClr val="white"/>
                          </a:gs>
                          <a:gs pos="5000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Occupant Protection</a:t>
                  </a:r>
                  <a:endParaRPr kumimoji="0" lang="ko-KR" altLang="en-US" sz="80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sp>
            <p:nvSpPr>
              <p:cNvPr id="37" name="직사각형 36"/>
              <p:cNvSpPr/>
              <p:nvPr/>
            </p:nvSpPr>
            <p:spPr>
              <a:xfrm>
                <a:off x="1008100" y="2672014"/>
                <a:ext cx="1809208" cy="1762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40" name="그룹 100"/>
            <p:cNvGrpSpPr>
              <a:grpSpLocks/>
            </p:cNvGrpSpPr>
            <p:nvPr/>
          </p:nvGrpSpPr>
          <p:grpSpPr bwMode="auto">
            <a:xfrm>
              <a:off x="3190875" y="2319338"/>
              <a:ext cx="1346026" cy="1530350"/>
              <a:chOff x="966981" y="2354822"/>
              <a:chExt cx="1864840" cy="2080095"/>
            </a:xfrm>
          </p:grpSpPr>
          <p:grpSp>
            <p:nvGrpSpPr>
              <p:cNvPr id="41" name="그룹 119"/>
              <p:cNvGrpSpPr>
                <a:grpSpLocks/>
              </p:cNvGrpSpPr>
              <p:nvPr/>
            </p:nvGrpSpPr>
            <p:grpSpPr bwMode="auto">
              <a:xfrm>
                <a:off x="966981" y="2354822"/>
                <a:ext cx="1864840" cy="671690"/>
                <a:chOff x="1102691" y="4270102"/>
                <a:chExt cx="2237808" cy="1420532"/>
              </a:xfrm>
            </p:grpSpPr>
            <p:sp>
              <p:nvSpPr>
                <p:cNvPr id="43" name="모서리가 둥근 직사각형 42"/>
                <p:cNvSpPr/>
                <p:nvPr/>
              </p:nvSpPr>
              <p:spPr>
                <a:xfrm rot="5400000">
                  <a:off x="1547244" y="3925088"/>
                  <a:ext cx="1369019" cy="2159440"/>
                </a:xfrm>
                <a:prstGeom prst="roundRect">
                  <a:avLst>
                    <a:gd name="adj" fmla="val 28471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wrap="none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8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1102691" y="4270102"/>
                  <a:ext cx="2237808" cy="73008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kumimoji="0" lang="en-US" altLang="ko-KR" sz="1050" b="1" kern="0" dirty="0" smtClean="0">
                      <a:gradFill>
                        <a:gsLst>
                          <a:gs pos="0">
                            <a:prstClr val="white"/>
                          </a:gs>
                          <a:gs pos="5000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Rollover</a:t>
                  </a:r>
                  <a:endParaRPr kumimoji="0" lang="ko-KR" altLang="en-US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sp>
            <p:nvSpPr>
              <p:cNvPr id="42" name="직사각형 41"/>
              <p:cNvSpPr/>
              <p:nvPr/>
            </p:nvSpPr>
            <p:spPr>
              <a:xfrm>
                <a:off x="1008100" y="2672014"/>
                <a:ext cx="1809208" cy="1762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45" name="그룹 100"/>
            <p:cNvGrpSpPr>
              <a:grpSpLocks/>
            </p:cNvGrpSpPr>
            <p:nvPr/>
          </p:nvGrpSpPr>
          <p:grpSpPr bwMode="auto">
            <a:xfrm>
              <a:off x="4551363" y="2319338"/>
              <a:ext cx="1223962" cy="1530350"/>
              <a:chOff x="966981" y="2354822"/>
              <a:chExt cx="1864840" cy="2080095"/>
            </a:xfrm>
          </p:grpSpPr>
          <p:grpSp>
            <p:nvGrpSpPr>
              <p:cNvPr id="46" name="그룹 119"/>
              <p:cNvGrpSpPr>
                <a:grpSpLocks/>
              </p:cNvGrpSpPr>
              <p:nvPr/>
            </p:nvGrpSpPr>
            <p:grpSpPr bwMode="auto">
              <a:xfrm>
                <a:off x="966981" y="2354822"/>
                <a:ext cx="1864840" cy="671690"/>
                <a:chOff x="1102691" y="4270102"/>
                <a:chExt cx="2237808" cy="1420532"/>
              </a:xfrm>
            </p:grpSpPr>
            <p:sp>
              <p:nvSpPr>
                <p:cNvPr id="48" name="모서리가 둥근 직사각형 47"/>
                <p:cNvSpPr/>
                <p:nvPr/>
              </p:nvSpPr>
              <p:spPr>
                <a:xfrm rot="5400000">
                  <a:off x="1547243" y="3925087"/>
                  <a:ext cx="1369019" cy="2159442"/>
                </a:xfrm>
                <a:prstGeom prst="roundRect">
                  <a:avLst>
                    <a:gd name="adj" fmla="val 28471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wrap="none" anchor="ctr"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8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1102691" y="4270102"/>
                  <a:ext cx="2237808" cy="73008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kumimoji="0" lang="en-US" altLang="ko-KR" sz="1050" b="1" kern="0" dirty="0" smtClean="0">
                      <a:gradFill>
                        <a:gsLst>
                          <a:gs pos="0">
                            <a:prstClr val="white"/>
                          </a:gs>
                          <a:gs pos="5000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Seat belt</a:t>
                  </a:r>
                  <a:endParaRPr kumimoji="0" lang="ko-KR" altLang="en-US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sp>
            <p:nvSpPr>
              <p:cNvPr id="47" name="직사각형 46"/>
              <p:cNvSpPr/>
              <p:nvPr/>
            </p:nvSpPr>
            <p:spPr>
              <a:xfrm>
                <a:off x="1008099" y="2672014"/>
                <a:ext cx="1809210" cy="1762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58" name="직사각형 57"/>
            <p:cNvSpPr/>
            <p:nvPr/>
          </p:nvSpPr>
          <p:spPr bwMode="auto">
            <a:xfrm>
              <a:off x="1787737" y="2572556"/>
              <a:ext cx="1612751" cy="13388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9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rgbClr val="00206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Head form impact</a:t>
              </a: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r>
                <a:rPr lang="en-US" altLang="ko-KR" sz="9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rgbClr val="00206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Door lock</a:t>
              </a:r>
              <a:endParaRPr lang="ko-KR" altLang="en-US" sz="9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0" name="그룹 119"/>
            <p:cNvGrpSpPr>
              <a:grpSpLocks/>
            </p:cNvGrpSpPr>
            <p:nvPr/>
          </p:nvGrpSpPr>
          <p:grpSpPr bwMode="auto">
            <a:xfrm>
              <a:off x="447675" y="2319336"/>
              <a:ext cx="1223963" cy="715200"/>
              <a:chOff x="1102691" y="4270102"/>
              <a:chExt cx="2237808" cy="1419215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102691" y="4270102"/>
                <a:ext cx="2237808" cy="5038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Pedestrian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31" name="직사각형 30"/>
            <p:cNvSpPr/>
            <p:nvPr/>
          </p:nvSpPr>
          <p:spPr bwMode="auto">
            <a:xfrm>
              <a:off x="474663" y="2572325"/>
              <a:ext cx="1187450" cy="1878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 bwMode="auto">
            <a:xfrm>
              <a:off x="426244" y="2588522"/>
              <a:ext cx="1440160" cy="13388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9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rgbClr val="00206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Head form Impact</a:t>
              </a: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6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r>
                <a:rPr lang="en-US" altLang="ko-KR" sz="9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rgbClr val="00206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Leg form Impact</a:t>
              </a:r>
              <a:endParaRPr lang="en-US" altLang="ko-KR" sz="9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98" name="그룹 97"/>
            <p:cNvGrpSpPr/>
            <p:nvPr/>
          </p:nvGrpSpPr>
          <p:grpSpPr>
            <a:xfrm>
              <a:off x="557618" y="2826882"/>
              <a:ext cx="1008112" cy="722503"/>
              <a:chOff x="1812575" y="3030170"/>
              <a:chExt cx="3464430" cy="2598323"/>
            </a:xfrm>
          </p:grpSpPr>
          <p:pic>
            <p:nvPicPr>
              <p:cNvPr id="99" name="Picture 2" descr="\\10.59.248.140\Pede\7. 연구과제\초소형자동차 연구과제\평가시험\보행자 시험준비\트위지 충격위치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575" y="3030170"/>
                <a:ext cx="3464430" cy="2598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순서도: 논리합 99"/>
              <p:cNvSpPr/>
              <p:nvPr/>
            </p:nvSpPr>
            <p:spPr>
              <a:xfrm>
                <a:off x="3479475" y="3462133"/>
                <a:ext cx="150725" cy="150725"/>
              </a:xfrm>
              <a:prstGeom prst="flowChartOr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1" name="순서도: 논리합 100"/>
              <p:cNvSpPr/>
              <p:nvPr/>
            </p:nvSpPr>
            <p:spPr>
              <a:xfrm>
                <a:off x="4295067" y="4903499"/>
                <a:ext cx="150725" cy="150725"/>
              </a:xfrm>
              <a:prstGeom prst="flowChartOr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2" name="순서도: 논리합 101"/>
              <p:cNvSpPr/>
              <p:nvPr/>
            </p:nvSpPr>
            <p:spPr>
              <a:xfrm>
                <a:off x="3524693" y="5040738"/>
                <a:ext cx="150725" cy="150725"/>
              </a:xfrm>
              <a:prstGeom prst="flowChartOr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3" name="순서도: 논리합 102"/>
              <p:cNvSpPr/>
              <p:nvPr/>
            </p:nvSpPr>
            <p:spPr>
              <a:xfrm>
                <a:off x="2350710" y="3842451"/>
                <a:ext cx="150725" cy="150725"/>
              </a:xfrm>
              <a:prstGeom prst="flowChartOr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104" name="그룹 103"/>
            <p:cNvGrpSpPr/>
            <p:nvPr/>
          </p:nvGrpSpPr>
          <p:grpSpPr>
            <a:xfrm>
              <a:off x="546985" y="3893004"/>
              <a:ext cx="997479" cy="794511"/>
              <a:chOff x="1263708" y="3195256"/>
              <a:chExt cx="3561048" cy="2670786"/>
            </a:xfrm>
          </p:grpSpPr>
          <p:pic>
            <p:nvPicPr>
              <p:cNvPr id="105" name="Picture 2" descr="\\10.59.248.140\Pede\7. 연구과제\초소형자동차 연구과제\초소형 자동차 시험 준비 사진\트위지 범퍼 정면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3708" y="3195256"/>
                <a:ext cx="3561048" cy="2670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순서도: 논리합 105"/>
              <p:cNvSpPr/>
              <p:nvPr/>
            </p:nvSpPr>
            <p:spPr>
              <a:xfrm>
                <a:off x="2968869" y="5393579"/>
                <a:ext cx="150725" cy="150725"/>
              </a:xfrm>
              <a:prstGeom prst="flowChartOr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7" name="순서도: 논리합 106"/>
              <p:cNvSpPr/>
              <p:nvPr/>
            </p:nvSpPr>
            <p:spPr>
              <a:xfrm>
                <a:off x="2421331" y="5393093"/>
                <a:ext cx="150725" cy="150725"/>
              </a:xfrm>
              <a:prstGeom prst="flowChartOr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234" y="3861105"/>
              <a:ext cx="1194659" cy="919519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99" y="2780985"/>
              <a:ext cx="1202233" cy="810000"/>
            </a:xfrm>
            <a:prstGeom prst="rect">
              <a:avLst/>
            </a:prstGeom>
          </p:spPr>
        </p:pic>
        <p:sp>
          <p:nvSpPr>
            <p:cNvPr id="111" name="직사각형 110"/>
            <p:cNvSpPr/>
            <p:nvPr/>
          </p:nvSpPr>
          <p:spPr bwMode="auto">
            <a:xfrm>
              <a:off x="3160539" y="2570749"/>
              <a:ext cx="1440160" cy="13388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9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rgbClr val="00206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Before test</a:t>
              </a: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endPara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>
                <a:defRPr/>
              </a:pPr>
              <a:r>
                <a:rPr lang="en-US" altLang="ko-KR" sz="9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rgbClr val="00206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After test</a:t>
              </a:r>
              <a:endParaRPr lang="en-US" altLang="ko-KR" sz="9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96295" y="2786773"/>
              <a:ext cx="1080120" cy="81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93871" y="3877526"/>
              <a:ext cx="1047431" cy="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9542" y="2738454"/>
              <a:ext cx="1118374" cy="864096"/>
            </a:xfrm>
            <a:prstGeom prst="rect">
              <a:avLst/>
            </a:prstGeom>
          </p:spPr>
        </p:pic>
      </p:grpSp>
      <p:sp>
        <p:nvSpPr>
          <p:cNvPr id="115" name="직사각형 114"/>
          <p:cNvSpPr/>
          <p:nvPr/>
        </p:nvSpPr>
        <p:spPr bwMode="auto">
          <a:xfrm>
            <a:off x="4555744" y="1367879"/>
            <a:ext cx="144016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Belt anchorage</a:t>
            </a: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18" name="그룹 100"/>
          <p:cNvGrpSpPr>
            <a:grpSpLocks/>
          </p:cNvGrpSpPr>
          <p:nvPr/>
        </p:nvGrpSpPr>
        <p:grpSpPr bwMode="auto">
          <a:xfrm>
            <a:off x="7787895" y="1136377"/>
            <a:ext cx="1656184" cy="1530351"/>
            <a:chOff x="966981" y="2354821"/>
            <a:chExt cx="1864840" cy="2080096"/>
          </a:xfrm>
        </p:grpSpPr>
        <p:grpSp>
          <p:nvGrpSpPr>
            <p:cNvPr id="151" name="그룹 119"/>
            <p:cNvGrpSpPr>
              <a:grpSpLocks/>
            </p:cNvGrpSpPr>
            <p:nvPr/>
          </p:nvGrpSpPr>
          <p:grpSpPr bwMode="auto">
            <a:xfrm>
              <a:off x="966981" y="2354821"/>
              <a:ext cx="1864840" cy="671067"/>
              <a:chOff x="1102691" y="4270102"/>
              <a:chExt cx="2237808" cy="1419215"/>
            </a:xfrm>
          </p:grpSpPr>
          <p:sp>
            <p:nvSpPr>
              <p:cNvPr id="153" name="모서리가 둥근 직사각형 152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54" name="직사각형 153"/>
              <p:cNvSpPr/>
              <p:nvPr/>
            </p:nvSpPr>
            <p:spPr>
              <a:xfrm>
                <a:off x="1102691" y="4270102"/>
                <a:ext cx="2237808" cy="729902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Steerability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152" name="직사각형 151"/>
            <p:cNvSpPr/>
            <p:nvPr/>
          </p:nvSpPr>
          <p:spPr>
            <a:xfrm>
              <a:off x="1008100" y="2672014"/>
              <a:ext cx="1809208" cy="176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121" name="직사각형 120"/>
          <p:cNvSpPr/>
          <p:nvPr/>
        </p:nvSpPr>
        <p:spPr bwMode="auto">
          <a:xfrm>
            <a:off x="7787894" y="1389595"/>
            <a:ext cx="1612751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equipment</a:t>
            </a: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r>
              <a: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result</a:t>
            </a:r>
            <a:endParaRPr lang="ko-KR" altLang="en-US" sz="9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87" name="그룹 186"/>
          <p:cNvGrpSpPr/>
          <p:nvPr/>
        </p:nvGrpSpPr>
        <p:grpSpPr>
          <a:xfrm>
            <a:off x="6194425" y="1136375"/>
            <a:ext cx="1438820" cy="2131830"/>
            <a:chOff x="6194425" y="1295870"/>
            <a:chExt cx="1223963" cy="2131830"/>
          </a:xfrm>
        </p:grpSpPr>
        <p:grpSp>
          <p:nvGrpSpPr>
            <p:cNvPr id="122" name="그룹 119"/>
            <p:cNvGrpSpPr>
              <a:grpSpLocks/>
            </p:cNvGrpSpPr>
            <p:nvPr/>
          </p:nvGrpSpPr>
          <p:grpSpPr bwMode="auto">
            <a:xfrm>
              <a:off x="6194425" y="1295870"/>
              <a:ext cx="1223963" cy="715200"/>
              <a:chOff x="1102691" y="4270102"/>
              <a:chExt cx="2237808" cy="1419215"/>
            </a:xfrm>
          </p:grpSpPr>
          <p:sp>
            <p:nvSpPr>
              <p:cNvPr id="141" name="모서리가 둥근 직사각형 140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42" name="직사각형 141"/>
              <p:cNvSpPr/>
              <p:nvPr/>
            </p:nvSpPr>
            <p:spPr>
              <a:xfrm>
                <a:off x="1102691" y="4270102"/>
                <a:ext cx="2237808" cy="5038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Braking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123" name="직사각형 122"/>
            <p:cNvSpPr/>
            <p:nvPr/>
          </p:nvSpPr>
          <p:spPr bwMode="auto">
            <a:xfrm>
              <a:off x="6221413" y="1548859"/>
              <a:ext cx="1187450" cy="1878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124" name="직사각형 123"/>
          <p:cNvSpPr/>
          <p:nvPr/>
        </p:nvSpPr>
        <p:spPr bwMode="auto">
          <a:xfrm>
            <a:off x="6172994" y="1405561"/>
            <a:ext cx="144016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equipment</a:t>
            </a: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r>
              <a:rPr lang="en-US" altLang="ko-KR" sz="9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result</a:t>
            </a: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9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en-US" altLang="ko-KR" sz="600" spc="-80" dirty="0" smtClean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19" name="그룹 100"/>
          <p:cNvGrpSpPr>
            <a:grpSpLocks/>
          </p:cNvGrpSpPr>
          <p:nvPr/>
        </p:nvGrpSpPr>
        <p:grpSpPr bwMode="auto">
          <a:xfrm>
            <a:off x="9540339" y="1136377"/>
            <a:ext cx="1547930" cy="1530350"/>
            <a:chOff x="966981" y="2354822"/>
            <a:chExt cx="1864840" cy="2080095"/>
          </a:xfrm>
        </p:grpSpPr>
        <p:grpSp>
          <p:nvGrpSpPr>
            <p:cNvPr id="147" name="그룹 119"/>
            <p:cNvGrpSpPr>
              <a:grpSpLocks/>
            </p:cNvGrpSpPr>
            <p:nvPr/>
          </p:nvGrpSpPr>
          <p:grpSpPr bwMode="auto">
            <a:xfrm>
              <a:off x="966981" y="2354822"/>
              <a:ext cx="1864840" cy="671690"/>
              <a:chOff x="1102691" y="4270102"/>
              <a:chExt cx="2237808" cy="1420532"/>
            </a:xfrm>
          </p:grpSpPr>
          <p:sp>
            <p:nvSpPr>
              <p:cNvPr id="149" name="모서리가 둥근 직사각형 148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50" name="직사각형 149"/>
              <p:cNvSpPr/>
              <p:nvPr/>
            </p:nvSpPr>
            <p:spPr>
              <a:xfrm>
                <a:off x="1102691" y="4270102"/>
                <a:ext cx="2237808" cy="730085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Speedometer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148" name="직사각형 147"/>
            <p:cNvSpPr/>
            <p:nvPr/>
          </p:nvSpPr>
          <p:spPr>
            <a:xfrm>
              <a:off x="1008100" y="2672014"/>
              <a:ext cx="1809208" cy="176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cxnSp>
        <p:nvCxnSpPr>
          <p:cNvPr id="155" name="직선 연결선 154"/>
          <p:cNvCxnSpPr/>
          <p:nvPr/>
        </p:nvCxnSpPr>
        <p:spPr>
          <a:xfrm flipV="1">
            <a:off x="6006537" y="850768"/>
            <a:ext cx="0" cy="3240359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그룹 35"/>
          <p:cNvGrpSpPr/>
          <p:nvPr/>
        </p:nvGrpSpPr>
        <p:grpSpPr>
          <a:xfrm>
            <a:off x="7940718" y="1507049"/>
            <a:ext cx="1513993" cy="864096"/>
            <a:chOff x="547769" y="1556792"/>
            <a:chExt cx="8713139" cy="4420454"/>
          </a:xfrm>
        </p:grpSpPr>
        <p:pic>
          <p:nvPicPr>
            <p:cNvPr id="175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643" y="3162605"/>
              <a:ext cx="1637265" cy="986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69" y="4784933"/>
              <a:ext cx="1283559" cy="1119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032" y="4780053"/>
              <a:ext cx="1349416" cy="119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73" y="1930086"/>
              <a:ext cx="1181839" cy="1090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85632" y="2183642"/>
              <a:ext cx="4505041" cy="2949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0" name="꺾인 연결선 179"/>
            <p:cNvCxnSpPr>
              <a:stCxn id="178" idx="3"/>
            </p:cNvCxnSpPr>
            <p:nvPr/>
          </p:nvCxnSpPr>
          <p:spPr>
            <a:xfrm>
              <a:off x="1845112" y="2475189"/>
              <a:ext cx="2331103" cy="73203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꺾인 연결선 180"/>
            <p:cNvCxnSpPr/>
            <p:nvPr/>
          </p:nvCxnSpPr>
          <p:spPr>
            <a:xfrm rot="10800000" flipV="1">
              <a:off x="4067033" y="2071428"/>
              <a:ext cx="3469884" cy="780953"/>
            </a:xfrm>
            <a:prstGeom prst="bentConnector3">
              <a:avLst>
                <a:gd name="adj1" fmla="val 99952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꺾인 연결선 181"/>
            <p:cNvCxnSpPr>
              <a:stCxn id="175" idx="1"/>
            </p:cNvCxnSpPr>
            <p:nvPr/>
          </p:nvCxnSpPr>
          <p:spPr>
            <a:xfrm rot="10800000">
              <a:off x="5950425" y="3466531"/>
              <a:ext cx="1673219" cy="189508"/>
            </a:xfrm>
            <a:prstGeom prst="bentConnector3">
              <a:avLst>
                <a:gd name="adj1" fmla="val 43475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꺾인 연결선 74"/>
            <p:cNvCxnSpPr>
              <a:stCxn id="176" idx="3"/>
            </p:cNvCxnSpPr>
            <p:nvPr/>
          </p:nvCxnSpPr>
          <p:spPr>
            <a:xfrm flipV="1">
              <a:off x="1831328" y="3684896"/>
              <a:ext cx="2508660" cy="165956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꺾인 연결선 22"/>
            <p:cNvCxnSpPr>
              <a:stCxn id="177" idx="1"/>
            </p:cNvCxnSpPr>
            <p:nvPr/>
          </p:nvCxnSpPr>
          <p:spPr>
            <a:xfrm rot="10800000">
              <a:off x="5745708" y="3766782"/>
              <a:ext cx="1992325" cy="1611868"/>
            </a:xfrm>
            <a:prstGeom prst="bentConnector3">
              <a:avLst>
                <a:gd name="adj1" fmla="val 100006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5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913" y="1556792"/>
              <a:ext cx="1160151" cy="102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6" name="_x51938880" descr="EMB0000163c0c6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10644" y="2905109"/>
            <a:ext cx="1502398" cy="96757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grpSp>
        <p:nvGrpSpPr>
          <p:cNvPr id="190" name="그룹 189"/>
          <p:cNvGrpSpPr/>
          <p:nvPr/>
        </p:nvGrpSpPr>
        <p:grpSpPr>
          <a:xfrm>
            <a:off x="6337101" y="1640432"/>
            <a:ext cx="1512168" cy="1008112"/>
            <a:chOff x="777875" y="1962150"/>
            <a:chExt cx="6927850" cy="4138613"/>
          </a:xfrm>
        </p:grpSpPr>
        <p:pic>
          <p:nvPicPr>
            <p:cNvPr id="191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518275" y="3003550"/>
              <a:ext cx="118745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" name="Picture 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77875" y="2097088"/>
              <a:ext cx="1192213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830638" y="4814888"/>
              <a:ext cx="1249362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10175" y="4835525"/>
              <a:ext cx="1119188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3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389188" y="4824413"/>
              <a:ext cx="11303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" name="Picture 4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085975" y="1962150"/>
              <a:ext cx="4262438" cy="277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" name="Picture 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01688" y="3421063"/>
              <a:ext cx="1196975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8" name="직선 연결선 197"/>
            <p:cNvCxnSpPr/>
            <p:nvPr/>
          </p:nvCxnSpPr>
          <p:spPr>
            <a:xfrm>
              <a:off x="2947988" y="4106863"/>
              <a:ext cx="0" cy="733425"/>
            </a:xfrm>
            <a:prstGeom prst="line">
              <a:avLst/>
            </a:prstGeom>
            <a:ln w="19050">
              <a:solidFill>
                <a:srgbClr val="FFFF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꺾인 연결선 198"/>
            <p:cNvCxnSpPr/>
            <p:nvPr/>
          </p:nvCxnSpPr>
          <p:spPr>
            <a:xfrm flipV="1">
              <a:off x="1998663" y="3516313"/>
              <a:ext cx="1541462" cy="4826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꺾인 연결선 199"/>
            <p:cNvCxnSpPr/>
            <p:nvPr/>
          </p:nvCxnSpPr>
          <p:spPr>
            <a:xfrm rot="5400000">
              <a:off x="3785394" y="4107657"/>
              <a:ext cx="1377950" cy="3651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1970088" y="2676525"/>
              <a:ext cx="1743075" cy="26988"/>
            </a:xfrm>
            <a:prstGeom prst="line">
              <a:avLst/>
            </a:prstGeom>
            <a:ln w="19050">
              <a:solidFill>
                <a:srgbClr val="FFFF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꺾인 연결선 201"/>
            <p:cNvCxnSpPr/>
            <p:nvPr/>
          </p:nvCxnSpPr>
          <p:spPr>
            <a:xfrm rot="16200000" flipH="1">
              <a:off x="4723607" y="3788569"/>
              <a:ext cx="1249362" cy="84455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FF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꺾인 연결선 202"/>
            <p:cNvCxnSpPr/>
            <p:nvPr/>
          </p:nvCxnSpPr>
          <p:spPr>
            <a:xfrm rot="16200000" flipH="1">
              <a:off x="848519" y="5128419"/>
              <a:ext cx="1500187" cy="39687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/>
            <p:cNvCxnSpPr/>
            <p:nvPr/>
          </p:nvCxnSpPr>
          <p:spPr>
            <a:xfrm>
              <a:off x="1797050" y="6069013"/>
              <a:ext cx="5202238" cy="3175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/>
            <p:cNvCxnSpPr/>
            <p:nvPr/>
          </p:nvCxnSpPr>
          <p:spPr>
            <a:xfrm>
              <a:off x="2954338" y="5840413"/>
              <a:ext cx="1587" cy="244475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205"/>
            <p:cNvCxnSpPr/>
            <p:nvPr/>
          </p:nvCxnSpPr>
          <p:spPr>
            <a:xfrm>
              <a:off x="4456113" y="5818188"/>
              <a:ext cx="4762" cy="26670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206"/>
            <p:cNvCxnSpPr/>
            <p:nvPr/>
          </p:nvCxnSpPr>
          <p:spPr>
            <a:xfrm>
              <a:off x="5265738" y="3113088"/>
              <a:ext cx="1252537" cy="368300"/>
            </a:xfrm>
            <a:prstGeom prst="line">
              <a:avLst/>
            </a:prstGeom>
            <a:ln w="19050">
              <a:solidFill>
                <a:srgbClr val="FFFF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화살표 연결선 207"/>
            <p:cNvCxnSpPr/>
            <p:nvPr/>
          </p:nvCxnSpPr>
          <p:spPr>
            <a:xfrm flipH="1" flipV="1">
              <a:off x="6983413" y="3902075"/>
              <a:ext cx="7937" cy="219868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0" name="_x33834824" descr="EMB000019e473cc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86359" y="2864568"/>
            <a:ext cx="1346886" cy="1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_x94791984" descr="EMB0000163c0cc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649469" y="1475150"/>
            <a:ext cx="1368152" cy="65537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cxnSp>
        <p:nvCxnSpPr>
          <p:cNvPr id="213" name="직선 연결선 212"/>
          <p:cNvCxnSpPr/>
          <p:nvPr/>
        </p:nvCxnSpPr>
        <p:spPr>
          <a:xfrm flipH="1">
            <a:off x="360437" y="4088704"/>
            <a:ext cx="10945216" cy="15479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그룹 48"/>
          <p:cNvGrpSpPr>
            <a:grpSpLocks/>
          </p:cNvGrpSpPr>
          <p:nvPr/>
        </p:nvGrpSpPr>
        <p:grpSpPr bwMode="auto">
          <a:xfrm>
            <a:off x="425450" y="4175091"/>
            <a:ext cx="4464050" cy="307975"/>
            <a:chOff x="466033" y="1541108"/>
            <a:chExt cx="4464496" cy="307579"/>
          </a:xfrm>
        </p:grpSpPr>
        <p:sp>
          <p:nvSpPr>
            <p:cNvPr id="221" name="이등변 삼각형 220"/>
            <p:cNvSpPr/>
            <p:nvPr/>
          </p:nvSpPr>
          <p:spPr>
            <a:xfrm rot="5400000">
              <a:off x="520163" y="1575839"/>
              <a:ext cx="215622" cy="215922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466033" y="1541108"/>
              <a:ext cx="4464496" cy="3075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Performance tests</a:t>
              </a:r>
              <a:endParaRPr lang="ko-KR" altLang="en-US" sz="14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24" name="그룹 100"/>
          <p:cNvGrpSpPr>
            <a:grpSpLocks/>
          </p:cNvGrpSpPr>
          <p:nvPr/>
        </p:nvGrpSpPr>
        <p:grpSpPr bwMode="auto">
          <a:xfrm>
            <a:off x="1728589" y="4472853"/>
            <a:ext cx="1440160" cy="1530351"/>
            <a:chOff x="966981" y="2354821"/>
            <a:chExt cx="1864840" cy="2080096"/>
          </a:xfrm>
        </p:grpSpPr>
        <p:grpSp>
          <p:nvGrpSpPr>
            <p:cNvPr id="257" name="그룹 119"/>
            <p:cNvGrpSpPr>
              <a:grpSpLocks/>
            </p:cNvGrpSpPr>
            <p:nvPr/>
          </p:nvGrpSpPr>
          <p:grpSpPr bwMode="auto">
            <a:xfrm>
              <a:off x="966981" y="2354821"/>
              <a:ext cx="1864840" cy="671067"/>
              <a:chOff x="1102691" y="4270102"/>
              <a:chExt cx="2237808" cy="1419215"/>
            </a:xfrm>
          </p:grpSpPr>
          <p:sp>
            <p:nvSpPr>
              <p:cNvPr id="259" name="모서리가 둥근 직사각형 258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0" name="직사각형 259"/>
              <p:cNvSpPr/>
              <p:nvPr/>
            </p:nvSpPr>
            <p:spPr>
              <a:xfrm>
                <a:off x="1102691" y="4270102"/>
                <a:ext cx="2237808" cy="729902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Lamp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258" name="직사각형 257"/>
            <p:cNvSpPr/>
            <p:nvPr/>
          </p:nvSpPr>
          <p:spPr>
            <a:xfrm>
              <a:off x="1008100" y="2672014"/>
              <a:ext cx="1809208" cy="176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25" name="그룹 100"/>
          <p:cNvGrpSpPr>
            <a:grpSpLocks/>
          </p:cNvGrpSpPr>
          <p:nvPr/>
        </p:nvGrpSpPr>
        <p:grpSpPr bwMode="auto">
          <a:xfrm>
            <a:off x="3190875" y="4472853"/>
            <a:ext cx="1346026" cy="1530350"/>
            <a:chOff x="966981" y="2354822"/>
            <a:chExt cx="1864840" cy="2080095"/>
          </a:xfrm>
        </p:grpSpPr>
        <p:grpSp>
          <p:nvGrpSpPr>
            <p:cNvPr id="253" name="그룹 119"/>
            <p:cNvGrpSpPr>
              <a:grpSpLocks/>
            </p:cNvGrpSpPr>
            <p:nvPr/>
          </p:nvGrpSpPr>
          <p:grpSpPr bwMode="auto">
            <a:xfrm>
              <a:off x="966981" y="2354822"/>
              <a:ext cx="1864840" cy="671690"/>
              <a:chOff x="1102691" y="4270102"/>
              <a:chExt cx="2237808" cy="1420532"/>
            </a:xfrm>
          </p:grpSpPr>
          <p:sp>
            <p:nvSpPr>
              <p:cNvPr id="255" name="모서리가 둥근 직사각형 254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56" name="직사각형 255"/>
              <p:cNvSpPr/>
              <p:nvPr/>
            </p:nvSpPr>
            <p:spPr>
              <a:xfrm>
                <a:off x="1102691" y="4270102"/>
                <a:ext cx="2237808" cy="730085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Rearview visibility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254" name="직사각형 253"/>
            <p:cNvSpPr/>
            <p:nvPr/>
          </p:nvSpPr>
          <p:spPr>
            <a:xfrm>
              <a:off x="1008100" y="2672014"/>
              <a:ext cx="1809208" cy="176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26" name="그룹 100"/>
          <p:cNvGrpSpPr>
            <a:grpSpLocks/>
          </p:cNvGrpSpPr>
          <p:nvPr/>
        </p:nvGrpSpPr>
        <p:grpSpPr bwMode="auto">
          <a:xfrm>
            <a:off x="4551363" y="4472853"/>
            <a:ext cx="1569714" cy="1530350"/>
            <a:chOff x="966981" y="2354822"/>
            <a:chExt cx="1864840" cy="2080095"/>
          </a:xfrm>
        </p:grpSpPr>
        <p:grpSp>
          <p:nvGrpSpPr>
            <p:cNvPr id="249" name="그룹 119"/>
            <p:cNvGrpSpPr>
              <a:grpSpLocks/>
            </p:cNvGrpSpPr>
            <p:nvPr/>
          </p:nvGrpSpPr>
          <p:grpSpPr bwMode="auto">
            <a:xfrm>
              <a:off x="966981" y="2354822"/>
              <a:ext cx="1864840" cy="671690"/>
              <a:chOff x="1102691" y="4270102"/>
              <a:chExt cx="2237808" cy="1420532"/>
            </a:xfrm>
          </p:grpSpPr>
          <p:sp>
            <p:nvSpPr>
              <p:cNvPr id="251" name="모서리가 둥근 직사각형 250"/>
              <p:cNvSpPr/>
              <p:nvPr/>
            </p:nvSpPr>
            <p:spPr>
              <a:xfrm rot="5400000">
                <a:off x="1547243" y="3925087"/>
                <a:ext cx="1369019" cy="2159442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52" name="직사각형 251"/>
              <p:cNvSpPr/>
              <p:nvPr/>
            </p:nvSpPr>
            <p:spPr>
              <a:xfrm>
                <a:off x="1102691" y="4270102"/>
                <a:ext cx="2237808" cy="730085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Wiper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250" name="직사각형 249"/>
            <p:cNvSpPr/>
            <p:nvPr/>
          </p:nvSpPr>
          <p:spPr>
            <a:xfrm>
              <a:off x="1008099" y="2672014"/>
              <a:ext cx="1809210" cy="176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28" name="그룹 119"/>
          <p:cNvGrpSpPr>
            <a:grpSpLocks/>
          </p:cNvGrpSpPr>
          <p:nvPr/>
        </p:nvGrpSpPr>
        <p:grpSpPr bwMode="auto">
          <a:xfrm>
            <a:off x="447675" y="4472852"/>
            <a:ext cx="1223963" cy="715199"/>
            <a:chOff x="1102691" y="4270104"/>
            <a:chExt cx="2237808" cy="1419213"/>
          </a:xfrm>
        </p:grpSpPr>
        <p:sp>
          <p:nvSpPr>
            <p:cNvPr id="247" name="모서리가 둥근 직사각형 246"/>
            <p:cNvSpPr/>
            <p:nvPr/>
          </p:nvSpPr>
          <p:spPr>
            <a:xfrm rot="5400000">
              <a:off x="1547244" y="3925088"/>
              <a:ext cx="1369019" cy="2159440"/>
            </a:xfrm>
            <a:prstGeom prst="roundRect">
              <a:avLst>
                <a:gd name="adj" fmla="val 2847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48" name="직사각형 247"/>
            <p:cNvSpPr/>
            <p:nvPr/>
          </p:nvSpPr>
          <p:spPr>
            <a:xfrm>
              <a:off x="1102691" y="4270104"/>
              <a:ext cx="2237808" cy="45805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altLang="ko-KR" sz="90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Fuel consumption</a:t>
              </a:r>
              <a:endParaRPr kumimoji="0" lang="ko-KR" altLang="en-US" sz="9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229" name="직사각형 228"/>
          <p:cNvSpPr/>
          <p:nvPr/>
        </p:nvSpPr>
        <p:spPr bwMode="auto">
          <a:xfrm>
            <a:off x="474663" y="4725840"/>
            <a:ext cx="1187450" cy="1034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62" name="그룹 100"/>
          <p:cNvGrpSpPr>
            <a:grpSpLocks/>
          </p:cNvGrpSpPr>
          <p:nvPr/>
        </p:nvGrpSpPr>
        <p:grpSpPr bwMode="auto">
          <a:xfrm>
            <a:off x="7735978" y="4470944"/>
            <a:ext cx="1656184" cy="1530351"/>
            <a:chOff x="966981" y="2354821"/>
            <a:chExt cx="1864840" cy="2080096"/>
          </a:xfrm>
        </p:grpSpPr>
        <p:grpSp>
          <p:nvGrpSpPr>
            <p:cNvPr id="263" name="그룹 119"/>
            <p:cNvGrpSpPr>
              <a:grpSpLocks/>
            </p:cNvGrpSpPr>
            <p:nvPr/>
          </p:nvGrpSpPr>
          <p:grpSpPr bwMode="auto">
            <a:xfrm>
              <a:off x="966981" y="2354821"/>
              <a:ext cx="1864840" cy="671067"/>
              <a:chOff x="1102691" y="4270102"/>
              <a:chExt cx="2237808" cy="1419215"/>
            </a:xfrm>
          </p:grpSpPr>
          <p:sp>
            <p:nvSpPr>
              <p:cNvPr id="265" name="모서리가 둥근 직사각형 264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6" name="직사각형 265"/>
              <p:cNvSpPr/>
              <p:nvPr/>
            </p:nvSpPr>
            <p:spPr>
              <a:xfrm>
                <a:off x="1102691" y="4270102"/>
                <a:ext cx="2237808" cy="729902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REESS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264" name="직사각형 263"/>
            <p:cNvSpPr/>
            <p:nvPr/>
          </p:nvSpPr>
          <p:spPr>
            <a:xfrm>
              <a:off x="1008100" y="2672014"/>
              <a:ext cx="1809208" cy="176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68" name="그룹 186"/>
          <p:cNvGrpSpPr/>
          <p:nvPr/>
        </p:nvGrpSpPr>
        <p:grpSpPr>
          <a:xfrm>
            <a:off x="6142508" y="4470942"/>
            <a:ext cx="1438820" cy="1793481"/>
            <a:chOff x="6194425" y="1295870"/>
            <a:chExt cx="1223963" cy="2131830"/>
          </a:xfrm>
        </p:grpSpPr>
        <p:grpSp>
          <p:nvGrpSpPr>
            <p:cNvPr id="269" name="그룹 119"/>
            <p:cNvGrpSpPr>
              <a:grpSpLocks/>
            </p:cNvGrpSpPr>
            <p:nvPr/>
          </p:nvGrpSpPr>
          <p:grpSpPr bwMode="auto">
            <a:xfrm>
              <a:off x="6194425" y="1295870"/>
              <a:ext cx="1223963" cy="715200"/>
              <a:chOff x="1102691" y="4270102"/>
              <a:chExt cx="2237808" cy="1419215"/>
            </a:xfrm>
          </p:grpSpPr>
          <p:sp>
            <p:nvSpPr>
              <p:cNvPr id="271" name="모서리가 둥근 직사각형 270"/>
              <p:cNvSpPr/>
              <p:nvPr/>
            </p:nvSpPr>
            <p:spPr>
              <a:xfrm rot="5400000">
                <a:off x="1547244" y="3925088"/>
                <a:ext cx="1369019" cy="2159440"/>
              </a:xfrm>
              <a:prstGeom prst="roundRect">
                <a:avLst>
                  <a:gd name="adj" fmla="val 2847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2" name="직사각형 271"/>
              <p:cNvSpPr/>
              <p:nvPr/>
            </p:nvSpPr>
            <p:spPr>
              <a:xfrm>
                <a:off x="1102691" y="4270102"/>
                <a:ext cx="2237808" cy="59891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kumimoji="0" lang="en-US" altLang="ko-KR" sz="1050" b="1" kern="0" dirty="0" smtClean="0">
                    <a:gradFill>
                      <a:gsLst>
                        <a:gs pos="0">
                          <a:prstClr val="white"/>
                        </a:gs>
                        <a:gs pos="5000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Audible warning</a:t>
                </a:r>
                <a:endParaRPr kumimoji="0" lang="ko-KR" altLang="en-US" sz="1050" b="1" kern="0" dirty="0" smtClean="0">
                  <a:gradFill>
                    <a:gsLst>
                      <a:gs pos="0">
                        <a:prstClr val="white"/>
                      </a:gs>
                      <a:gs pos="50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270" name="직사각형 269"/>
            <p:cNvSpPr/>
            <p:nvPr/>
          </p:nvSpPr>
          <p:spPr bwMode="auto">
            <a:xfrm>
              <a:off x="6221413" y="1548859"/>
              <a:ext cx="1187450" cy="1878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pic>
        <p:nvPicPr>
          <p:cNvPr id="307" name="그림 30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86" y="4752255"/>
            <a:ext cx="1368152" cy="936104"/>
          </a:xfrm>
          <a:prstGeom prst="rect">
            <a:avLst/>
          </a:prstGeom>
        </p:spPr>
      </p:pic>
      <p:pic>
        <p:nvPicPr>
          <p:cNvPr id="308" name="Picture 4" descr="D:\2016 업무\01-연구용역\04-초소형자동차\트위지\트위지 등화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97" y="4739199"/>
            <a:ext cx="1296144" cy="97210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_x135410008" descr="EMB0000297410ec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503029" y="4752254"/>
            <a:ext cx="1544067" cy="955599"/>
          </a:xfrm>
          <a:prstGeom prst="rect">
            <a:avLst/>
          </a:prstGeom>
          <a:noFill/>
        </p:spPr>
      </p:pic>
      <p:pic>
        <p:nvPicPr>
          <p:cNvPr id="310" name="그림 30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1" y="4773522"/>
            <a:ext cx="1152128" cy="862816"/>
          </a:xfrm>
          <a:prstGeom prst="rect">
            <a:avLst/>
          </a:prstGeom>
        </p:spPr>
      </p:pic>
      <p:pic>
        <p:nvPicPr>
          <p:cNvPr id="311" name="Picture 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838637" y="4749832"/>
            <a:ext cx="1440159" cy="92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57" y="4752255"/>
            <a:ext cx="1296144" cy="93610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5" descr="\\Etf8600-pc\정부연구용역\초소형자동차\트위지 실험사진\크기변환\크기변환_세정액 1차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42" y="4752254"/>
            <a:ext cx="1440159" cy="95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Issues related to crash worthiness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슬라이드 번호 개체 틀 46"/>
          <p:cNvSpPr txBox="1">
            <a:spLocks/>
          </p:cNvSpPr>
          <p:nvPr/>
        </p:nvSpPr>
        <p:spPr bwMode="auto">
          <a:xfrm>
            <a:off x="10585573" y="6155456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3BD4F53-52D4-40C9-8EED-48C39029E647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11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flipV="1">
            <a:off x="2448669" y="936773"/>
            <a:ext cx="0" cy="532765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77"/>
          <p:cNvGrpSpPr>
            <a:grpSpLocks/>
          </p:cNvGrpSpPr>
          <p:nvPr/>
        </p:nvGrpSpPr>
        <p:grpSpPr bwMode="auto">
          <a:xfrm>
            <a:off x="501089" y="792756"/>
            <a:ext cx="2019588" cy="553998"/>
            <a:chOff x="475878" y="910257"/>
            <a:chExt cx="3209533" cy="552088"/>
          </a:xfrm>
        </p:grpSpPr>
        <p:sp>
          <p:nvSpPr>
            <p:cNvPr id="22" name="직사각형 21"/>
            <p:cNvSpPr/>
            <p:nvPr/>
          </p:nvSpPr>
          <p:spPr>
            <a:xfrm>
              <a:off x="525250" y="910257"/>
              <a:ext cx="3160161" cy="55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Seat and Safety belt anchorage requirement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25" name="직사각형 24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18" name="직사각형 17"/>
          <p:cNvSpPr/>
          <p:nvPr/>
        </p:nvSpPr>
        <p:spPr>
          <a:xfrm>
            <a:off x="2532198" y="1233085"/>
            <a:ext cx="2735416" cy="213186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Based on EU R.168/2013 and KMVSS 97 and 103.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loaded force on the safety belt anchorage is stronger(about twice times) in KMVSS than EU Regulation.</a:t>
            </a:r>
          </a:p>
          <a:p>
            <a:pPr marL="85725" indent="-8572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Tractive force in EU R: 675 daN</a:t>
            </a:r>
          </a:p>
          <a:p>
            <a:pPr marL="85725" indent="-8572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Tractive force in KMVSS: 1,078 daN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522316" y="936772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Applied  regulations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617909" y="1275617"/>
            <a:ext cx="2735416" cy="1023872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First test results subject to application of the EU R. are met  the requirement.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second test according to KMVSS, safety belt anchorages withstood.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08027" y="936772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Performed test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579231" y="1275617"/>
            <a:ext cx="2735416" cy="268586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Issue 1.</a:t>
            </a:r>
          </a:p>
          <a:p>
            <a:pPr marL="85725" indent="-8572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Strengthened the loaded force.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In full frontal crash test result,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the loaded force value on safety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belt was about 800~900 daN.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We need to strengthen the applied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load on the safety belt anchorage.</a:t>
            </a:r>
          </a:p>
          <a:p>
            <a:pPr marL="180975" indent="-180975"/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According to test results, there is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no problem that the test vehicle 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meets the strengthened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requirements from now. 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 </a:t>
            </a:r>
          </a:p>
          <a:p>
            <a:pPr marL="85725" indent="-85725"/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569349" y="936772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results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641357" y="4249140"/>
            <a:ext cx="2735416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Considering the implementation of  strengthened regulations in Korea.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8631475" y="3910295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Implementing regulations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053" y="2375991"/>
            <a:ext cx="2072746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529" y="3960167"/>
            <a:ext cx="2064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905053" y="2519066"/>
            <a:ext cx="2088232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ko-KR" altLang="en-US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① </a:t>
            </a:r>
            <a:r>
              <a:rPr kumimoji="0" lang="en-US" altLang="ko-KR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First Row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15685" y="4095032"/>
            <a:ext cx="2077599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ko-KR" altLang="en-US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② </a:t>
            </a:r>
            <a:r>
              <a:rPr kumimoji="0" lang="en-US" altLang="ko-KR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Second Row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701" y="2988231"/>
            <a:ext cx="2140445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6702" y="4644415"/>
            <a:ext cx="2150761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766177" y="3060239"/>
            <a:ext cx="2088232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ko-KR" altLang="en-US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① </a:t>
            </a:r>
            <a:r>
              <a:rPr kumimoji="0" lang="en-US" altLang="ko-KR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675 daN(EU R.)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8600" y="4716423"/>
            <a:ext cx="2077599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ko-KR" altLang="en-US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② </a:t>
            </a:r>
            <a:r>
              <a:rPr kumimoji="0" lang="en-US" altLang="ko-KR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1,078 daN(KMVSS)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56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Issues related to crash worthiness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슬라이드 번호 개체 틀 46"/>
          <p:cNvSpPr txBox="1">
            <a:spLocks/>
          </p:cNvSpPr>
          <p:nvPr/>
        </p:nvSpPr>
        <p:spPr bwMode="auto">
          <a:xfrm>
            <a:off x="10656936" y="6155456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3BD4F53-52D4-40C9-8EED-48C39029E647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12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flipV="1">
            <a:off x="2304653" y="1223863"/>
            <a:ext cx="0" cy="483488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77"/>
          <p:cNvGrpSpPr>
            <a:grpSpLocks/>
          </p:cNvGrpSpPr>
          <p:nvPr/>
        </p:nvGrpSpPr>
        <p:grpSpPr bwMode="auto">
          <a:xfrm>
            <a:off x="501089" y="1079847"/>
            <a:ext cx="2019588" cy="553998"/>
            <a:chOff x="475878" y="910257"/>
            <a:chExt cx="3209533" cy="552088"/>
          </a:xfrm>
        </p:grpSpPr>
        <p:sp>
          <p:nvSpPr>
            <p:cNvPr id="22" name="직사각형 21"/>
            <p:cNvSpPr/>
            <p:nvPr/>
          </p:nvSpPr>
          <p:spPr>
            <a:xfrm>
              <a:off x="525250" y="910257"/>
              <a:ext cx="3160161" cy="55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Door Lock system requirement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25" name="직사각형 24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448670" y="1223863"/>
            <a:ext cx="2809200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Applied regulations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08027" y="1223863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Performed test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569349" y="1223863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results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8631475" y="4197386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Implementing regulations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448669" y="1580917"/>
            <a:ext cx="2818945" cy="453252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Based on EU R.168/2013 and KMVSS 104(equivalent to GTR 1).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For evaluating the safety of door lock systems the test procedures of KMVSS is different from those of EU R. 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Static load test in EU R. </a:t>
            </a:r>
          </a:p>
          <a:p>
            <a:pPr marL="85725" indent="-8572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push force of 200 daN, delivered by a flat-ended ram.</a:t>
            </a:r>
          </a:p>
          <a:p>
            <a:pPr marL="85725" indent="-85725"/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/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/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/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/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Load test and Inertial test in KMVSS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685" y="2925002"/>
            <a:ext cx="986871" cy="106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797" y="2925002"/>
            <a:ext cx="1584176" cy="122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592685" y="2997010"/>
            <a:ext cx="2592288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en-US" altLang="ko-KR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procedures of EU R.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8254" y="4752255"/>
            <a:ext cx="1440160" cy="9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5140" y="4680247"/>
            <a:ext cx="1368152" cy="10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664693" y="4824263"/>
            <a:ext cx="2592288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en-US" altLang="ko-KR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procedures of KMVSS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617909" y="1496135"/>
            <a:ext cx="2735416" cy="1023872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First test results met  the requirements of EU R..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second test according to KMVSS, the door lock systems withstood the load and inertial test.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3569" y="2736031"/>
            <a:ext cx="1825529" cy="17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801146" y="4434606"/>
            <a:ext cx="1821466" cy="461665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en-US" altLang="ko-KR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Inertial test </a:t>
            </a:r>
          </a:p>
          <a:p>
            <a:r>
              <a:rPr kumimoji="0" lang="en-US" altLang="ko-KR" sz="1200" b="1" kern="0" dirty="0" smtClean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vertical direction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569349" y="1552004"/>
            <a:ext cx="2735416" cy="231653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Issue 1.</a:t>
            </a:r>
          </a:p>
          <a:p>
            <a:pPr marL="85725" indent="-8572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Strengthened the regulation.</a:t>
            </a:r>
          </a:p>
          <a:p>
            <a:pPr marL="85725" indent="-8572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Door lock systems are very important in vehicle accidents because the door locks will prevent passengers from being ejected in the car accident.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According to test results, there is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no problem that the test vehicle 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meets the strengthened </a:t>
            </a:r>
          </a:p>
          <a:p>
            <a:pPr marL="180975" indent="-18097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requirements from now.  </a:t>
            </a:r>
          </a:p>
          <a:p>
            <a:pPr marL="85725" indent="-85725"/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641357" y="4570413"/>
            <a:ext cx="2735416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Considering the implementation of strengthened regulations in Korea.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56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Issues related to crash worthiness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슬라이드 번호 개체 틀 46"/>
          <p:cNvSpPr txBox="1">
            <a:spLocks/>
          </p:cNvSpPr>
          <p:nvPr/>
        </p:nvSpPr>
        <p:spPr bwMode="auto">
          <a:xfrm>
            <a:off x="10497441" y="6155456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3BD4F53-52D4-40C9-8EED-48C39029E647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13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flipV="1">
            <a:off x="2088629" y="1223863"/>
            <a:ext cx="0" cy="483488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77"/>
          <p:cNvGrpSpPr>
            <a:grpSpLocks/>
          </p:cNvGrpSpPr>
          <p:nvPr/>
        </p:nvGrpSpPr>
        <p:grpSpPr bwMode="auto">
          <a:xfrm>
            <a:off x="501089" y="1079847"/>
            <a:ext cx="2019588" cy="323165"/>
            <a:chOff x="475878" y="910257"/>
            <a:chExt cx="3209533" cy="322051"/>
          </a:xfrm>
        </p:grpSpPr>
        <p:sp>
          <p:nvSpPr>
            <p:cNvPr id="22" name="직사각형 21"/>
            <p:cNvSpPr/>
            <p:nvPr/>
          </p:nvSpPr>
          <p:spPr>
            <a:xfrm>
              <a:off x="525250" y="910257"/>
              <a:ext cx="3160161" cy="322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Pedestrian safety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25" name="직사각형 24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27" name="직사각형 26"/>
          <p:cNvSpPr/>
          <p:nvPr/>
        </p:nvSpPr>
        <p:spPr>
          <a:xfrm>
            <a:off x="2372703" y="1520176"/>
            <a:ext cx="2735416" cy="360919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Based on KMVSS 102-2 (equivalent to GTR No.9) Pedestrian Protection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Head Test Condition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Impactor (Impact angle)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: Adult Headform(65°), 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: Child Headform(50°)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Impact Speed: 35 km/h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Injury Criteria: </a:t>
            </a:r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≦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HIC 1000/1700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Location: Worst / Typical area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Leg Test Condition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Impactor: Flex-PLI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Impact Speed: 40 km/h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Injury Criteria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1. ACL/PCL: ≦ 13 mm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2. MCL: </a:t>
            </a:r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≦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22 mm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3. T Bending Moment: </a:t>
            </a:r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≦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340 Nm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Location: CTR, Corner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362821" y="1223863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Applied regulations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458414" y="1562708"/>
            <a:ext cx="2735416" cy="28520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Head Test Result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5448532" y="1223863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Performed test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419736" y="1562708"/>
            <a:ext cx="2770590" cy="250120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Issue 1 : Head form Test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Not adequate Test Area 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, or Extremely  Narrow Test Area</a:t>
            </a:r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/>
            </a:r>
            <a:b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Due to the short front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Not effective assessment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(by the current regulation)</a:t>
            </a:r>
            <a:endParaRPr lang="en-US" altLang="ko-KR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Issue 2 : identification of  Bumper </a:t>
            </a:r>
          </a:p>
          <a:p>
            <a:pPr marL="85725" indent="-8572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                    /Hood 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Hard to distinguish bumper/hood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Due to the distinctive design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(exposed tire, small front cover)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Not effective test area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(if exemption zone is considered)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8409854" y="1223863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results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481862" y="5451140"/>
            <a:ext cx="2735416" cy="65454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Need to consider the new regulations of micro vehicles for pedestrian protection, if necessary.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8471980" y="5112295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Implementing regulations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57526" y="4971103"/>
            <a:ext cx="2735416" cy="28520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Leg Test Result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05527"/>
              </p:ext>
            </p:extLst>
          </p:nvPr>
        </p:nvGraphicFramePr>
        <p:xfrm>
          <a:off x="5457526" y="3240087"/>
          <a:ext cx="2689864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1008112"/>
                <a:gridCol w="936104"/>
                <a:gridCol w="385608"/>
              </a:tblGrid>
              <a:tr h="173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No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Location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HIC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</a:t>
                      </a:r>
                      <a:endParaRPr lang="ko-KR" altLang="en-US" sz="800" dirty="0"/>
                    </a:p>
                  </a:txBody>
                  <a:tcPr/>
                </a:tc>
              </a:tr>
              <a:tr h="173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WAD1900(CTR)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591.60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○</a:t>
                      </a:r>
                    </a:p>
                  </a:txBody>
                  <a:tcPr/>
                </a:tc>
              </a:tr>
              <a:tr h="173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WAD1670(CTR)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340.98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○</a:t>
                      </a:r>
                    </a:p>
                  </a:txBody>
                  <a:tcPr/>
                </a:tc>
              </a:tr>
              <a:tr h="1549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A-plr RH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1712.78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X</a:t>
                      </a:r>
                      <a:endParaRPr lang="ko-KR" altLang="en-US" sz="800" dirty="0"/>
                    </a:p>
                  </a:txBody>
                  <a:tcPr/>
                </a:tc>
              </a:tr>
              <a:tr h="1549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Hood Corner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1990.99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X</a:t>
                      </a:r>
                      <a:endParaRPr lang="ko-KR" altLang="en-US" sz="800" dirty="0"/>
                    </a:p>
                  </a:txBody>
                  <a:tcPr/>
                </a:tc>
              </a:tr>
              <a:tr h="1549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WAD 1000(CTR)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1307.07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800" dirty="0" smtClean="0">
                          <a:latin typeface="Cambria"/>
                        </a:rPr>
                        <a:t>Δ</a:t>
                      </a:r>
                      <a:endParaRPr lang="ko-KR" altLang="en-US" sz="800" dirty="0" smtClean="0"/>
                    </a:p>
                  </a:txBody>
                  <a:tcPr/>
                </a:tc>
              </a:tr>
              <a:tr h="1549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Wiper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1365.93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800" dirty="0" smtClean="0">
                          <a:latin typeface="Cambria"/>
                        </a:rPr>
                        <a:t>Δ</a:t>
                      </a:r>
                      <a:endParaRPr lang="ko-KR" altLang="en-US" sz="800" dirty="0" smtClean="0"/>
                    </a:p>
                  </a:txBody>
                  <a:tcPr/>
                </a:tc>
              </a:tr>
              <a:tr h="1549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A-plr</a:t>
                      </a:r>
                      <a:r>
                        <a:rPr lang="en-US" altLang="ko-KR" sz="800" baseline="0" dirty="0" smtClean="0"/>
                        <a:t> LH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2007.53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X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5" name="_x239505920" descr="EMB00001cc824b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45" y="1847916"/>
            <a:ext cx="2193925" cy="13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64621"/>
              </p:ext>
            </p:extLst>
          </p:nvPr>
        </p:nvGraphicFramePr>
        <p:xfrm>
          <a:off x="5457526" y="5277623"/>
          <a:ext cx="2689864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864096"/>
                <a:gridCol w="864096"/>
                <a:gridCol w="385608"/>
              </a:tblGrid>
              <a:tr h="173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Location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Injury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Result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</a:t>
                      </a:r>
                      <a:endParaRPr lang="ko-KR" altLang="en-US" sz="800" dirty="0"/>
                    </a:p>
                  </a:txBody>
                  <a:tcPr/>
                </a:tc>
              </a:tr>
              <a:tr h="17382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Corner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Tibia</a:t>
                      </a:r>
                      <a:r>
                        <a:rPr lang="en-US" altLang="ko-KR" sz="800" baseline="0" dirty="0" smtClean="0"/>
                        <a:t> Moment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284.05 Nm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○</a:t>
                      </a:r>
                      <a:endParaRPr lang="ko-KR" altLang="en-US" sz="800" dirty="0"/>
                    </a:p>
                  </a:txBody>
                  <a:tcPr/>
                </a:tc>
              </a:tr>
              <a:tr h="17382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MCL/ACL/PCL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6.95/4.19/3.67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○</a:t>
                      </a:r>
                    </a:p>
                  </a:txBody>
                  <a:tcPr/>
                </a:tc>
              </a:tr>
              <a:tr h="15493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CTR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Tibia Moment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378.15 N/m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800" dirty="0" smtClean="0">
                          <a:latin typeface="Cambria"/>
                        </a:rPr>
                        <a:t>Δ</a:t>
                      </a:r>
                      <a:endParaRPr lang="ko-KR" altLang="en-US" sz="800" dirty="0" smtClean="0"/>
                    </a:p>
                  </a:txBody>
                  <a:tcPr/>
                </a:tc>
              </a:tr>
              <a:tr h="15493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MCL/ACL/PCL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9.02/4.86/2.83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○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54" y="3960167"/>
            <a:ext cx="2807424" cy="91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" y="9366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Issues related to crash worthiness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" name="그룹 77"/>
          <p:cNvGrpSpPr>
            <a:grpSpLocks/>
          </p:cNvGrpSpPr>
          <p:nvPr/>
        </p:nvGrpSpPr>
        <p:grpSpPr bwMode="auto">
          <a:xfrm>
            <a:off x="501089" y="828690"/>
            <a:ext cx="2019588" cy="323165"/>
            <a:chOff x="475878" y="910257"/>
            <a:chExt cx="3209533" cy="322051"/>
          </a:xfrm>
        </p:grpSpPr>
        <p:sp>
          <p:nvSpPr>
            <p:cNvPr id="22" name="직사각형 21"/>
            <p:cNvSpPr/>
            <p:nvPr/>
          </p:nvSpPr>
          <p:spPr>
            <a:xfrm>
              <a:off x="525250" y="910257"/>
              <a:ext cx="3160161" cy="322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Crash safety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25" name="직사각형 24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27" name="직사각형 26"/>
          <p:cNvSpPr/>
          <p:nvPr/>
        </p:nvSpPr>
        <p:spPr>
          <a:xfrm>
            <a:off x="514335" y="1520176"/>
            <a:ext cx="2735416" cy="471719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Based on KMVSS 102, UN R.94 and UN R.95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(KMVSS 102 similar to UN R.137)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KMVSS 102(Full frontal)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Test speed: 48 km/h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Rigid barrier impact test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Dummy: Hybrid III 50%ile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Injury measurement: 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Head, Neck, Chest, Leg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UN R.94(Offset)</a:t>
            </a:r>
            <a:b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Test speed: 56 km/h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- 40% Offset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Honeycomb block impact test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Dummy: Hybrid III 50%ile</a:t>
            </a:r>
          </a:p>
          <a:p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Injury measurement: 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Head, Neck, Chest, Leg</a:t>
            </a:r>
          </a:p>
          <a:p>
            <a:endParaRPr lang="en-US" altLang="ko-KR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UN R.95(Side)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Test speed: 50 km/h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Movable barrier impact test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Dummy: EuroSID II 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 Injury measurement:</a:t>
            </a:r>
          </a:p>
          <a:p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Head, Chest, Pelvis  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04453" y="1223863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Applied regulations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533639" y="1223863"/>
            <a:ext cx="7483659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Performed test and results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10824"/>
              </p:ext>
            </p:extLst>
          </p:nvPr>
        </p:nvGraphicFramePr>
        <p:xfrm>
          <a:off x="3683438" y="1664121"/>
          <a:ext cx="7128793" cy="3828628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945217"/>
                <a:gridCol w="1678400"/>
                <a:gridCol w="1060042"/>
                <a:gridCol w="1148378"/>
                <a:gridCol w="1148378"/>
                <a:gridCol w="1148378"/>
              </a:tblGrid>
              <a:tr h="192024">
                <a:tc rowSpan="2"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Sector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Injury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Requirement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Measurement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itchFamily="18" charset="-127"/>
                        <a:ea typeface="KoPub돋움체 Bold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itchFamily="18" charset="-127"/>
                        <a:ea typeface="KoPub돋움체 Bold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98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Full frontal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Offset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395">
                <a:tc rowSpan="2"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Head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HIC36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1000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860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893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2452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395">
                <a:tc vMerge="1"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itchFamily="18" charset="-127"/>
                        <a:ea typeface="KoPub돋움체 Bold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Acceleration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80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76.6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395">
                <a:tc rowSpan="3"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Neck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Shear force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3.1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0.37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0.67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395">
                <a:tc vMerge="1"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itchFamily="18" charset="-127"/>
                        <a:ea typeface="KoPub돋움체 Bold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Tension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force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3.3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1.56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1.49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395">
                <a:tc vMerge="1"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itchFamily="18" charset="-127"/>
                        <a:ea typeface="KoPub돋움체 Bold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Moment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57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48.2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23.7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 rowSpan="3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en-US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Chest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Deflection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50 / 42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19.0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19.4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6 / 19.9 / 25.2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 vMerge="1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itchFamily="18" charset="-127"/>
                        <a:ea typeface="KoPub돋움체 Bold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VC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0.17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0.09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0.23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 vMerge="1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itchFamily="18" charset="-127"/>
                        <a:ea typeface="KoPub돋움체 Bold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Acceleration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60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71.2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 rowSpan="2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en-US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T12</a:t>
                      </a: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Compression force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2.0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3.49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 vMerge="1"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itchFamily="18" charset="-127"/>
                        <a:ea typeface="KoPub돋움체 Bold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Moment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200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175.4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en-US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Abdomen</a:t>
                      </a: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Abdominal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peak force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2.5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2.13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en-US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Pelvis</a:t>
                      </a: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Pubic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symphysis force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6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2.89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en-US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Femur</a:t>
                      </a: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Compression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force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9.07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L: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3.12 / R: 4.83 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L: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3.25 / R: 3.14 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228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en-US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Tibia</a:t>
                      </a: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Compression force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8.0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L: 4.5 / R: 6.4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L: 2.05 / R: 2.66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003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" y="9366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Issues related to crash worthiness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40" name="그룹 48"/>
          <p:cNvGrpSpPr>
            <a:grpSpLocks/>
          </p:cNvGrpSpPr>
          <p:nvPr/>
        </p:nvGrpSpPr>
        <p:grpSpPr bwMode="auto">
          <a:xfrm>
            <a:off x="72405" y="855738"/>
            <a:ext cx="4464050" cy="307975"/>
            <a:chOff x="466033" y="1541108"/>
            <a:chExt cx="4464496" cy="307579"/>
          </a:xfrm>
        </p:grpSpPr>
        <p:sp>
          <p:nvSpPr>
            <p:cNvPr id="41" name="이등변 삼각형 40"/>
            <p:cNvSpPr/>
            <p:nvPr/>
          </p:nvSpPr>
          <p:spPr>
            <a:xfrm rot="5400000">
              <a:off x="520163" y="1575839"/>
              <a:ext cx="215622" cy="215922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66033" y="1541108"/>
              <a:ext cx="4464496" cy="3075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Full frontal impact</a:t>
              </a:r>
              <a:endParaRPr lang="ko-KR" altLang="en-US" sz="14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71" name="_x115577856" descr="EMB00002494b1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45" y="1215778"/>
            <a:ext cx="1838325" cy="1376363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73" name="_x115578656" descr="EMB00002494b1b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487" y="1215778"/>
            <a:ext cx="1858204" cy="1375200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75" name="_x115577616" descr="EMB00002494b1b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0703" y="1215778"/>
            <a:ext cx="1843150" cy="1375200"/>
          </a:xfrm>
          <a:prstGeom prst="rect">
            <a:avLst/>
          </a:prstGeom>
          <a:noFill/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77" name="_x115577936" descr="EMB00002494b1b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4919" y="1215778"/>
            <a:ext cx="1843150" cy="137520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79" name="_x115577536" descr="EMB00002494b1b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9136" y="1215778"/>
            <a:ext cx="1838325" cy="1374775"/>
          </a:xfrm>
          <a:prstGeom prst="rect">
            <a:avLst/>
          </a:prstGeom>
          <a:noFill/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81" name="_x115577856" descr="EMB00002494b1b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83351" y="1215778"/>
            <a:ext cx="1843150" cy="1375200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11875" y="2223890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32738" y="2235765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64321" y="2235765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40ms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08537" y="2223890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66144" y="2236523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100ms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697728" y="2223890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150ms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99" name="그룹 48"/>
          <p:cNvGrpSpPr>
            <a:grpSpLocks/>
          </p:cNvGrpSpPr>
          <p:nvPr/>
        </p:nvGrpSpPr>
        <p:grpSpPr bwMode="auto">
          <a:xfrm>
            <a:off x="72405" y="2736031"/>
            <a:ext cx="4464050" cy="307975"/>
            <a:chOff x="466033" y="1541108"/>
            <a:chExt cx="4464496" cy="307579"/>
          </a:xfrm>
        </p:grpSpPr>
        <p:sp>
          <p:nvSpPr>
            <p:cNvPr id="100" name="이등변 삼각형 99"/>
            <p:cNvSpPr/>
            <p:nvPr/>
          </p:nvSpPr>
          <p:spPr>
            <a:xfrm rot="5400000">
              <a:off x="520163" y="1575839"/>
              <a:ext cx="215622" cy="215922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466033" y="1541108"/>
              <a:ext cx="4464496" cy="3075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Offset impact</a:t>
              </a:r>
              <a:endParaRPr lang="ko-KR" altLang="en-US" sz="14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83" name="_x115576176" descr="EMB00002494b1a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5730" y="3107187"/>
            <a:ext cx="1845285" cy="1375200"/>
          </a:xfrm>
          <a:prstGeom prst="rect">
            <a:avLst/>
          </a:prstGeom>
          <a:noFill/>
        </p:spPr>
      </p:pic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85" name="_x115578896" descr="EMB00002494b1a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5079" y="3107188"/>
            <a:ext cx="1834656" cy="1375200"/>
          </a:xfrm>
          <a:prstGeom prst="rect">
            <a:avLst/>
          </a:prstGeom>
          <a:noFill/>
        </p:spPr>
      </p:pic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87" name="_x115577296" descr="EMB00002494b1a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33803" y="3107188"/>
            <a:ext cx="1826240" cy="1375200"/>
          </a:xfrm>
          <a:prstGeom prst="rect">
            <a:avLst/>
          </a:prstGeom>
          <a:noFill/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89" name="_x115577616" descr="EMB00002494b1a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1277" y="3107188"/>
            <a:ext cx="1830439" cy="1375200"/>
          </a:xfrm>
          <a:prstGeom prst="rect">
            <a:avLst/>
          </a:prstGeom>
          <a:noFill/>
        </p:spPr>
      </p:pic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91" name="_x115577856" descr="EMB00002494b1a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48124" y="3107187"/>
            <a:ext cx="1853878" cy="1375200"/>
          </a:xfrm>
          <a:prstGeom prst="rect">
            <a:avLst/>
          </a:prstGeom>
          <a:noFill/>
        </p:spPr>
      </p:pic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93" name="_x115577296" descr="EMB00002494b19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107188"/>
            <a:ext cx="1906389" cy="1375200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1992113" y="4115300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02477" y="4135247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56ms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33045" y="4148895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86ms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46197" y="4117831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150ms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666886" y="4104183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07" name="그룹 48"/>
          <p:cNvGrpSpPr>
            <a:grpSpLocks/>
          </p:cNvGrpSpPr>
          <p:nvPr/>
        </p:nvGrpSpPr>
        <p:grpSpPr bwMode="auto">
          <a:xfrm>
            <a:off x="0" y="4608239"/>
            <a:ext cx="4464050" cy="307975"/>
            <a:chOff x="466033" y="1541108"/>
            <a:chExt cx="4464496" cy="307579"/>
          </a:xfrm>
        </p:grpSpPr>
        <p:sp>
          <p:nvSpPr>
            <p:cNvPr id="108" name="이등변 삼각형 107"/>
            <p:cNvSpPr/>
            <p:nvPr/>
          </p:nvSpPr>
          <p:spPr>
            <a:xfrm rot="5400000">
              <a:off x="520163" y="1575839"/>
              <a:ext cx="215622" cy="215922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466033" y="1541108"/>
              <a:ext cx="4464496" cy="3075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Side impact</a:t>
              </a:r>
              <a:endParaRPr lang="ko-KR" altLang="en-US" sz="14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95" name="_x115576176" descr="EMB00002494b1c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71909" y="4995574"/>
            <a:ext cx="1845285" cy="1375200"/>
          </a:xfrm>
          <a:prstGeom prst="rect">
            <a:avLst/>
          </a:prstGeom>
          <a:noFill/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97" name="_x115578256" descr="EMB00002494b1c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19893" y="4978158"/>
            <a:ext cx="1838893" cy="1375200"/>
          </a:xfrm>
          <a:prstGeom prst="rect">
            <a:avLst/>
          </a:prstGeom>
          <a:noFill/>
        </p:spPr>
      </p:pic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199" name="_x115578096" descr="EMB00002494b1c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68834" y="4964511"/>
            <a:ext cx="1849571" cy="1375200"/>
          </a:xfrm>
          <a:prstGeom prst="rect">
            <a:avLst/>
          </a:prstGeom>
          <a:noFill/>
        </p:spPr>
      </p:pic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201" name="_x115577616" descr="EMB00002494b1c2"/>
          <p:cNvPicPr>
            <a:picLocks noChangeAspect="1" noChangeArrowheads="1"/>
          </p:cNvPicPr>
          <p:nvPr/>
        </p:nvPicPr>
        <p:blipFill>
          <a:blip r:embed="rId19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811861" y="4968279"/>
            <a:ext cx="1875125" cy="1375200"/>
          </a:xfrm>
          <a:prstGeom prst="rect">
            <a:avLst/>
          </a:prstGeom>
          <a:noFill/>
        </p:spPr>
      </p:pic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203" name="_x115578256" descr="EMB00002494b19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60" y="4981927"/>
            <a:ext cx="1906389" cy="1375200"/>
          </a:xfrm>
          <a:prstGeom prst="rect">
            <a:avLst/>
          </a:prstGeom>
          <a:noFill/>
        </p:spPr>
      </p:pic>
      <p:sp>
        <p:nvSpPr>
          <p:cNvPr id="118" name="TextBox 117"/>
          <p:cNvSpPr txBox="1"/>
          <p:nvPr/>
        </p:nvSpPr>
        <p:spPr>
          <a:xfrm>
            <a:off x="1999205" y="5976391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947189" y="5972623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50ms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852805" y="5040287"/>
            <a:ext cx="1800597" cy="461665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80ms: Head contact to the roof in vehicle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06010" y="5976391"/>
            <a:ext cx="1800597" cy="276999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100ms</a:t>
            </a:r>
            <a:endParaRPr lang="ko-KR" altLang="en-US" sz="12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494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Comparing KATRI crash test results with 2014 EuroNCAP test results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0" name="슬라이드 번호 개체 틀 46"/>
          <p:cNvSpPr txBox="1">
            <a:spLocks/>
          </p:cNvSpPr>
          <p:nvPr/>
        </p:nvSpPr>
        <p:spPr bwMode="auto">
          <a:xfrm>
            <a:off x="10584928" y="6084888"/>
            <a:ext cx="7207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B99505E5-CAA4-4401-8D7B-1FF1DDFEAB6F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16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361325" y="2520007"/>
            <a:ext cx="3168352" cy="1880788"/>
            <a:chOff x="648469" y="1151855"/>
            <a:chExt cx="3168352" cy="1880788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8469" y="1151855"/>
              <a:ext cx="3168352" cy="188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직선 화살표 연결선 18"/>
            <p:cNvCxnSpPr/>
            <p:nvPr/>
          </p:nvCxnSpPr>
          <p:spPr>
            <a:xfrm>
              <a:off x="1584573" y="1727919"/>
              <a:ext cx="576064" cy="36004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>
            <a:xfrm>
              <a:off x="1799709" y="1583903"/>
              <a:ext cx="1296144" cy="408319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57% improvement in chest deflection</a:t>
              </a:r>
              <a:endParaRPr lang="ko-KR" altLang="en-US" sz="10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433333" y="4464223"/>
            <a:ext cx="3079464" cy="1800200"/>
            <a:chOff x="433333" y="4464223"/>
            <a:chExt cx="3079464" cy="1800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333" y="4464223"/>
              <a:ext cx="307946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직선 화살표 연결선 24"/>
            <p:cNvCxnSpPr/>
            <p:nvPr/>
          </p:nvCxnSpPr>
          <p:spPr>
            <a:xfrm>
              <a:off x="1369437" y="4896271"/>
              <a:ext cx="864096" cy="43204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1585461" y="4752255"/>
              <a:ext cx="1871320" cy="408319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64% improvement in right femur force</a:t>
              </a:r>
              <a:endParaRPr lang="ko-KR" altLang="en-US" sz="10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cxnSp>
        <p:nvCxnSpPr>
          <p:cNvPr id="31" name="직선 연결선 30"/>
          <p:cNvCxnSpPr/>
          <p:nvPr/>
        </p:nvCxnSpPr>
        <p:spPr>
          <a:xfrm flipV="1">
            <a:off x="4032845" y="1007839"/>
            <a:ext cx="0" cy="532765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77"/>
          <p:cNvGrpSpPr>
            <a:grpSpLocks/>
          </p:cNvGrpSpPr>
          <p:nvPr/>
        </p:nvGrpSpPr>
        <p:grpSpPr bwMode="auto">
          <a:xfrm>
            <a:off x="501089" y="885889"/>
            <a:ext cx="3171716" cy="323165"/>
            <a:chOff x="475878" y="910258"/>
            <a:chExt cx="5040497" cy="322051"/>
          </a:xfrm>
        </p:grpSpPr>
        <p:sp>
          <p:nvSpPr>
            <p:cNvPr id="34" name="직사각형 33"/>
            <p:cNvSpPr/>
            <p:nvPr/>
          </p:nvSpPr>
          <p:spPr>
            <a:xfrm>
              <a:off x="525250" y="910258"/>
              <a:ext cx="4991125" cy="322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Frontal impact test results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5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38" name="직사각형 37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41" name="직사각형 40"/>
          <p:cNvSpPr/>
          <p:nvPr/>
        </p:nvSpPr>
        <p:spPr>
          <a:xfrm>
            <a:off x="504453" y="1223863"/>
            <a:ext cx="3384376" cy="139320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Head and neck injuries of 2014 EuroNCAP are similar to 2017 KATRI test.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 the case of chest injuries, the result of 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chest deflection in KATRI test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improved significantly compared with those in 2014 EuroNCAP.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Femur force value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improved.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42" name="그룹 77"/>
          <p:cNvGrpSpPr>
            <a:grpSpLocks/>
          </p:cNvGrpSpPr>
          <p:nvPr/>
        </p:nvGrpSpPr>
        <p:grpSpPr bwMode="auto">
          <a:xfrm>
            <a:off x="4176861" y="881239"/>
            <a:ext cx="3171716" cy="323165"/>
            <a:chOff x="475878" y="910258"/>
            <a:chExt cx="5040497" cy="322051"/>
          </a:xfrm>
        </p:grpSpPr>
        <p:sp>
          <p:nvSpPr>
            <p:cNvPr id="43" name="직사각형 42"/>
            <p:cNvSpPr/>
            <p:nvPr/>
          </p:nvSpPr>
          <p:spPr>
            <a:xfrm>
              <a:off x="525250" y="910258"/>
              <a:ext cx="4991125" cy="322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Side impact test results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44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45" name="직사각형 44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grpSp>
        <p:nvGrpSpPr>
          <p:cNvPr id="68" name="그룹 67"/>
          <p:cNvGrpSpPr/>
          <p:nvPr/>
        </p:nvGrpSpPr>
        <p:grpSpPr>
          <a:xfrm>
            <a:off x="4464893" y="2624104"/>
            <a:ext cx="3456384" cy="2056143"/>
            <a:chOff x="4464893" y="2624104"/>
            <a:chExt cx="3456384" cy="205614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4893" y="2624104"/>
              <a:ext cx="3456384" cy="205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7" name="직선 화살표 연결선 46"/>
            <p:cNvCxnSpPr/>
            <p:nvPr/>
          </p:nvCxnSpPr>
          <p:spPr>
            <a:xfrm>
              <a:off x="7129189" y="3128161"/>
              <a:ext cx="504056" cy="72008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48"/>
            <p:cNvSpPr/>
            <p:nvPr/>
          </p:nvSpPr>
          <p:spPr>
            <a:xfrm>
              <a:off x="4968949" y="3096071"/>
              <a:ext cx="2016224" cy="408319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/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98% improvement in in lower chest deflection</a:t>
              </a:r>
              <a:endParaRPr lang="ko-KR" altLang="en-US" sz="10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4437597" y="4680247"/>
            <a:ext cx="3339664" cy="1764728"/>
            <a:chOff x="4437597" y="4680247"/>
            <a:chExt cx="3339664" cy="1764728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7597" y="4680247"/>
              <a:ext cx="3339664" cy="176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직사각형 49"/>
            <p:cNvSpPr/>
            <p:nvPr/>
          </p:nvSpPr>
          <p:spPr>
            <a:xfrm>
              <a:off x="5617021" y="5003111"/>
              <a:ext cx="1549344" cy="408319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/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71% deterioration in lower chest Accel. Y</a:t>
              </a:r>
              <a:endParaRPr lang="ko-KR" altLang="en-US" sz="10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51" name="직선 화살표 연결선 50"/>
            <p:cNvCxnSpPr/>
            <p:nvPr/>
          </p:nvCxnSpPr>
          <p:spPr>
            <a:xfrm flipV="1">
              <a:off x="6913165" y="5063815"/>
              <a:ext cx="504056" cy="57579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직사각형 56"/>
          <p:cNvSpPr/>
          <p:nvPr/>
        </p:nvSpPr>
        <p:spPr>
          <a:xfrm>
            <a:off x="4104853" y="1192799"/>
            <a:ext cx="4032448" cy="139320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2017 research, dummy head contacted the roof of vehicle and HIC value  exceeded 1000.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Lower chest deflections improved significantly in 2017 KATRI research.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But, chest acceleration  results was worse.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T1 and T12 injuries of spine in 2014 EuroNCAP were similar to those in 2017 KATRI research.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209309" y="1242943"/>
            <a:ext cx="2735416" cy="176253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comparison of crash tests showed that some areas of the test vehicle in 2017 KATRI research  improved over 2014</a:t>
            </a:r>
            <a:r>
              <a:rPr lang="ko-KR" altLang="en-US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EuroNCAP.</a:t>
            </a:r>
          </a:p>
          <a:p>
            <a:pPr marL="85725" indent="-85725">
              <a:buFont typeface="Arial" pitchFamily="34" charset="0"/>
              <a:buChar char="•"/>
            </a:pPr>
            <a:endParaRPr lang="en-US" altLang="ko-KR" sz="1200" b="1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Based on KATRI test results </a:t>
            </a:r>
          </a:p>
          <a:p>
            <a:pPr marL="85725" indent="-85725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Korea is considering the strengthening of crashworthiness requirements. 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 flipV="1">
            <a:off x="8065293" y="1125229"/>
            <a:ext cx="0" cy="532765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77"/>
          <p:cNvGrpSpPr>
            <a:grpSpLocks/>
          </p:cNvGrpSpPr>
          <p:nvPr/>
        </p:nvGrpSpPr>
        <p:grpSpPr bwMode="auto">
          <a:xfrm>
            <a:off x="8205945" y="935831"/>
            <a:ext cx="3171716" cy="323165"/>
            <a:chOff x="475878" y="910258"/>
            <a:chExt cx="5040497" cy="322051"/>
          </a:xfrm>
        </p:grpSpPr>
        <p:sp>
          <p:nvSpPr>
            <p:cNvPr id="62" name="직사각형 61"/>
            <p:cNvSpPr/>
            <p:nvPr/>
          </p:nvSpPr>
          <p:spPr>
            <a:xfrm>
              <a:off x="525250" y="910258"/>
              <a:ext cx="4991125" cy="322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Remarks and issues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63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64" name="직사각형 63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664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Implementing regulations in Korea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슬라이드 번호 개체 틀 46"/>
          <p:cNvSpPr txBox="1">
            <a:spLocks/>
          </p:cNvSpPr>
          <p:nvPr/>
        </p:nvSpPr>
        <p:spPr bwMode="auto">
          <a:xfrm>
            <a:off x="10656936" y="6155456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3BD4F53-52D4-40C9-8EED-48C39029E647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17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flipV="1">
            <a:off x="2613951" y="1036324"/>
            <a:ext cx="0" cy="483488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77"/>
          <p:cNvGrpSpPr>
            <a:grpSpLocks/>
          </p:cNvGrpSpPr>
          <p:nvPr/>
        </p:nvGrpSpPr>
        <p:grpSpPr bwMode="auto">
          <a:xfrm>
            <a:off x="501089" y="1079847"/>
            <a:ext cx="2019588" cy="784830"/>
            <a:chOff x="475878" y="910257"/>
            <a:chExt cx="3209533" cy="782124"/>
          </a:xfrm>
        </p:grpSpPr>
        <p:sp>
          <p:nvSpPr>
            <p:cNvPr id="22" name="직사각형 21"/>
            <p:cNvSpPr/>
            <p:nvPr/>
          </p:nvSpPr>
          <p:spPr>
            <a:xfrm>
              <a:off x="525250" y="910257"/>
              <a:ext cx="3160161" cy="782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Phase-in  application of micro mobility regulations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4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25" name="직사각형 24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22411"/>
              </p:ext>
            </p:extLst>
          </p:nvPr>
        </p:nvGraphicFramePr>
        <p:xfrm>
          <a:off x="2952725" y="1151855"/>
          <a:ext cx="7776864" cy="2271441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584176"/>
                <a:gridCol w="6192688"/>
              </a:tblGrid>
              <a:tr h="219395">
                <a:tc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Application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56112">
                <a:tc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Phase 1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20000"/>
                        </a:lnSpc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43 items amendment in KMVSS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General safety: 20 items including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mass and dimension, control and tell-tale signs, fuel storage, etc,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Active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safety: 3 items including braking, steerability, speedometer.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Passive safety: 4 items including safety-belt, Door lock, etc.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Performance: 16 items including tire, glasses, fuel consumption, lamps, etc. 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Phase 2</a:t>
                      </a:r>
                      <a:endParaRPr kumimoji="0" lang="ko-KR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4 items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Frontal impact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Side impact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Pedestrian safety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Braking(ABS)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944688"/>
            <a:ext cx="11522075" cy="2016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0757" y="2671009"/>
            <a:ext cx="529831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spc="-5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82648"/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Thank you for your attention.</a:t>
            </a:r>
            <a:endParaRPr lang="ko-KR" altLang="en-US" sz="3200" b="1" spc="-50" dirty="0">
              <a:ln>
                <a:solidFill>
                  <a:srgbClr val="FFFFFF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82648"/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21" y="4104183"/>
            <a:ext cx="16097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91" y="4214291"/>
            <a:ext cx="28397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_x169916880" descr="EMB00000c1c80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1634" r="1958" b="2492"/>
          <a:stretch>
            <a:fillRect/>
          </a:stretch>
        </p:blipFill>
        <p:spPr bwMode="auto">
          <a:xfrm>
            <a:off x="358775" y="2782888"/>
            <a:ext cx="41275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48" descr="02.as-i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588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슬라이드 번호 개체 틀 46"/>
          <p:cNvSpPr txBox="1">
            <a:spLocks/>
          </p:cNvSpPr>
          <p:nvPr/>
        </p:nvSpPr>
        <p:spPr bwMode="auto">
          <a:xfrm>
            <a:off x="8769350" y="6084888"/>
            <a:ext cx="7207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B99505E5-CAA4-4401-8D7B-1FF1DDFEAB6F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2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2070" y="417261"/>
            <a:ext cx="4082863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Background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5127" name="그룹 47"/>
          <p:cNvGrpSpPr>
            <a:grpSpLocks/>
          </p:cNvGrpSpPr>
          <p:nvPr/>
        </p:nvGrpSpPr>
        <p:grpSpPr bwMode="auto">
          <a:xfrm>
            <a:off x="358778" y="1358266"/>
            <a:ext cx="1641476" cy="726121"/>
            <a:chOff x="655191" y="2151164"/>
            <a:chExt cx="2076450" cy="717771"/>
          </a:xfrm>
        </p:grpSpPr>
        <p:pic>
          <p:nvPicPr>
            <p:cNvPr id="5146" name="Picture 5" descr="C:\Users\윤여정\Desktop\png\19_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91" y="2154560"/>
              <a:ext cx="2076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직사각형 4"/>
            <p:cNvSpPr>
              <a:spLocks noChangeArrowheads="1"/>
            </p:cNvSpPr>
            <p:nvPr/>
          </p:nvSpPr>
          <p:spPr bwMode="auto">
            <a:xfrm>
              <a:off x="952548" y="2151164"/>
              <a:ext cx="1405253" cy="42593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marL="0" lvl="1" indent="-182563" algn="ctr" fontAlgn="auto"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ct val="60000"/>
                <a:defRPr/>
              </a:pPr>
              <a:r>
                <a:rPr lang="en-US" altLang="ko-KR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Small vehicle</a:t>
              </a:r>
            </a:p>
            <a:p>
              <a:pPr marL="0" lvl="1" indent="-182563" algn="ctr" fontAlgn="auto"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ct val="60000"/>
                <a:defRPr/>
              </a:pPr>
              <a:r>
                <a:rPr lang="ko-KR" altLang="en-US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/ Large vehicle</a:t>
              </a:r>
              <a:endParaRPr lang="ko-KR" altLang="en-US" sz="1400" b="1" spc="-5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82648"/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5128" name="그룹 47"/>
          <p:cNvGrpSpPr>
            <a:grpSpLocks/>
          </p:cNvGrpSpPr>
          <p:nvPr/>
        </p:nvGrpSpPr>
        <p:grpSpPr bwMode="auto">
          <a:xfrm>
            <a:off x="5356984" y="1554163"/>
            <a:ext cx="1641475" cy="560387"/>
            <a:chOff x="655191" y="2154560"/>
            <a:chExt cx="2076450" cy="714375"/>
          </a:xfrm>
        </p:grpSpPr>
        <p:pic>
          <p:nvPicPr>
            <p:cNvPr id="5144" name="Picture 5" descr="C:\Users\윤여정\Desktop\png\19_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91" y="2154560"/>
              <a:ext cx="2076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직사각형 4"/>
            <p:cNvSpPr>
              <a:spLocks noChangeArrowheads="1"/>
            </p:cNvSpPr>
            <p:nvPr/>
          </p:nvSpPr>
          <p:spPr bwMode="auto">
            <a:xfrm>
              <a:off x="724142" y="2226806"/>
              <a:ext cx="1862073" cy="27464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marL="0" lvl="1" indent="-182563" algn="ctr" fontAlgn="auto"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ct val="60000"/>
                <a:defRPr/>
              </a:pPr>
              <a:r>
                <a:rPr lang="en-US" altLang="ko-KR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Eco-friendly vehicle</a:t>
              </a:r>
              <a:endParaRPr lang="ko-KR" altLang="en-US" sz="1400" b="1" spc="-5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82648"/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3094743" y="800025"/>
            <a:ext cx="4466494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Demand for micro mobility increased </a:t>
            </a:r>
          </a:p>
          <a:p>
            <a:pPr>
              <a:defRPr/>
            </a:pPr>
            <a:r>
              <a:rPr lang="en-US" altLang="ko-KR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due to changes in the social environment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5130" name="그룹 47"/>
          <p:cNvGrpSpPr>
            <a:grpSpLocks/>
          </p:cNvGrpSpPr>
          <p:nvPr/>
        </p:nvGrpSpPr>
        <p:grpSpPr bwMode="auto">
          <a:xfrm>
            <a:off x="358775" y="4597400"/>
            <a:ext cx="1641475" cy="560388"/>
            <a:chOff x="655191" y="2154560"/>
            <a:chExt cx="2076450" cy="714375"/>
          </a:xfrm>
        </p:grpSpPr>
        <p:pic>
          <p:nvPicPr>
            <p:cNvPr id="5142" name="Picture 5" descr="C:\Users\윤여정\Desktop\png\19_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91" y="2154560"/>
              <a:ext cx="2076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직사각형 4"/>
            <p:cNvSpPr>
              <a:spLocks noChangeArrowheads="1"/>
            </p:cNvSpPr>
            <p:nvPr/>
          </p:nvSpPr>
          <p:spPr bwMode="auto">
            <a:xfrm>
              <a:off x="894760" y="2226806"/>
              <a:ext cx="1520838" cy="2746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marL="0" lvl="1" indent="-182563" algn="ctr" fontAlgn="auto"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ct val="60000"/>
                <a:defRPr/>
              </a:pPr>
              <a:r>
                <a:rPr lang="en-US" altLang="ko-KR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Role as City </a:t>
              </a:r>
              <a:r>
                <a:rPr lang="en-US" altLang="ko-KR" sz="1400" b="1" spc="-5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Car</a:t>
              </a:r>
              <a:endParaRPr lang="ko-KR" altLang="en-US" sz="1400" b="1" spc="-5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82648"/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5131" name="그룹 47"/>
          <p:cNvGrpSpPr>
            <a:grpSpLocks/>
          </p:cNvGrpSpPr>
          <p:nvPr/>
        </p:nvGrpSpPr>
        <p:grpSpPr bwMode="auto">
          <a:xfrm>
            <a:off x="5473005" y="4687976"/>
            <a:ext cx="1641475" cy="560387"/>
            <a:chOff x="655191" y="2154560"/>
            <a:chExt cx="2076450" cy="714375"/>
          </a:xfrm>
        </p:grpSpPr>
        <p:pic>
          <p:nvPicPr>
            <p:cNvPr id="5140" name="Picture 5" descr="C:\Users\윤여정\Desktop\png\19_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91" y="2154560"/>
              <a:ext cx="2076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4"/>
            <p:cNvSpPr>
              <a:spLocks noChangeArrowheads="1"/>
            </p:cNvSpPr>
            <p:nvPr/>
          </p:nvSpPr>
          <p:spPr bwMode="auto">
            <a:xfrm>
              <a:off x="832955" y="2226806"/>
              <a:ext cx="1644451" cy="27464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marL="0" lvl="1" indent="-182563" algn="ctr" fontAlgn="auto"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ct val="60000"/>
                <a:defRPr/>
              </a:pPr>
              <a:r>
                <a:rPr lang="en-US" altLang="ko-KR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Advanced vehicle</a:t>
              </a:r>
              <a:endParaRPr lang="ko-KR" altLang="en-US" sz="1400" b="1" spc="-5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82648"/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358439" y="1914467"/>
            <a:ext cx="48957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Light and small vehicles accounted for  7.57%, </a:t>
            </a:r>
          </a:p>
          <a:p>
            <a:pPr marL="92075" indent="-92075"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and  large vehicles accounted for  6.76</a:t>
            </a:r>
            <a:r>
              <a:rPr lang="en-US" altLang="ko-KR" sz="14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% </a:t>
            </a: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2014.</a:t>
            </a:r>
          </a:p>
          <a:p>
            <a:pPr marL="92075" indent="-92075">
              <a:buFont typeface="Arial" pitchFamily="34" charset="0"/>
              <a:buChar char="•"/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Deepening polarization of preferred cars for small and large vehicles.</a:t>
            </a:r>
            <a:endParaRPr lang="ko-KR" altLang="en-US" sz="14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345871" y="2084858"/>
            <a:ext cx="31514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Strengthen CO2 emission requirements.</a:t>
            </a:r>
            <a:endParaRPr lang="en-US" altLang="ko-KR" sz="14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2075" indent="-920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Continuing government policies such as tax reduction on eco-friendly vehicles.</a:t>
            </a:r>
            <a:endParaRPr lang="ko-KR" altLang="en-US" sz="14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135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136" name="_x170070624" descr="EMB00000c1c80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9372" r="1990" b="11513"/>
          <a:stretch>
            <a:fillRect/>
          </a:stretch>
        </p:blipFill>
        <p:spPr bwMode="auto">
          <a:xfrm>
            <a:off x="8401050" y="1833563"/>
            <a:ext cx="29178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8486780" y="2669453"/>
            <a:ext cx="2801078" cy="688279"/>
          </a:xfrm>
          <a:prstGeom prst="rect">
            <a:avLst/>
          </a:prstGeom>
          <a:solidFill>
            <a:srgbClr val="467DBA">
              <a:alpha val="40000"/>
            </a:srgbClr>
          </a:solidFill>
          <a:effectLst/>
        </p:spPr>
        <p:txBody>
          <a:bodyPr anchor="ctr">
            <a:scene3d>
              <a:camera prst="orthographicFront"/>
              <a:lightRig rig="threePt" dir="t"/>
            </a:scene3d>
            <a:sp3d contourW="31750">
              <a:bevelT w="127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Goals of CO2 emission reduction for each manufacturer</a:t>
            </a:r>
            <a:endParaRPr lang="ko-KR" altLang="en-US" sz="14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72776" y="5168810"/>
            <a:ext cx="4895794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indent="-920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City car emerged as a means of short-distance transportation and complementary means of public transportation</a:t>
            </a:r>
            <a:endParaRPr lang="en-US" altLang="ko-KR" sz="14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2075" indent="-920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Car sharing service was increased due to metropolitanization.</a:t>
            </a:r>
            <a:endParaRPr lang="ko-KR" altLang="en-US" sz="14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21055" y="5237727"/>
            <a:ext cx="535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GM plans to develop a micro mobility with autonomous driving function</a:t>
            </a:r>
          </a:p>
          <a:p>
            <a:pPr marL="92075" indent="-920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4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Efforts of Europe, Japan, etc. to strengthen safety of micro mobility.</a:t>
            </a:r>
            <a:endParaRPr lang="ko-KR" altLang="en-US" sz="14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6387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Research and safety requirement trend in other countries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3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4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6" name="Rectangle 2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7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35" name="그룹 47"/>
          <p:cNvGrpSpPr>
            <a:grpSpLocks/>
          </p:cNvGrpSpPr>
          <p:nvPr/>
        </p:nvGrpSpPr>
        <p:grpSpPr bwMode="auto">
          <a:xfrm>
            <a:off x="303213" y="1025594"/>
            <a:ext cx="1641475" cy="558800"/>
            <a:chOff x="655191" y="2154560"/>
            <a:chExt cx="2076450" cy="714375"/>
          </a:xfrm>
        </p:grpSpPr>
        <p:pic>
          <p:nvPicPr>
            <p:cNvPr id="36" name="Picture 5" descr="C:\Users\윤여정\Desktop\png\19_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91" y="2154560"/>
              <a:ext cx="2076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직사각형 4"/>
            <p:cNvSpPr>
              <a:spLocks noChangeArrowheads="1"/>
            </p:cNvSpPr>
            <p:nvPr/>
          </p:nvSpPr>
          <p:spPr bwMode="auto">
            <a:xfrm>
              <a:off x="1314496" y="2226417"/>
              <a:ext cx="681335" cy="27542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marL="0" lvl="1" indent="-182563" algn="ctr" fontAlgn="auto"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ct val="60000"/>
                <a:defRPr/>
              </a:pPr>
              <a:r>
                <a:rPr lang="en-US" altLang="ko-KR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Europe</a:t>
              </a:r>
              <a:endParaRPr lang="ko-KR" altLang="en-US" sz="1400" b="1" spc="-5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82648"/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11146" y="1082967"/>
            <a:ext cx="36546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6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Definition of L7 category </a:t>
            </a:r>
            <a:endParaRPr lang="ko-KR" altLang="en-US" sz="16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65582"/>
              </p:ext>
            </p:extLst>
          </p:nvPr>
        </p:nvGraphicFramePr>
        <p:xfrm>
          <a:off x="4692506" y="1421521"/>
          <a:ext cx="6541139" cy="1577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587"/>
                <a:gridCol w="3107933"/>
                <a:gridCol w="1860619"/>
              </a:tblGrid>
              <a:tr h="388779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Category</a:t>
                      </a:r>
                      <a:endParaRPr kumimoji="1" lang="ko-KR" altLang="en-US" sz="12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Definition</a:t>
                      </a:r>
                      <a:endParaRPr kumimoji="1" lang="ko-KR" altLang="en-US" sz="12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4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93395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L7</a:t>
                      </a:r>
                    </a:p>
                    <a:p>
                      <a:pPr algn="ctr" latinLnBrk="1"/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Heavy</a:t>
                      </a: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Quadricycle</a:t>
                      </a:r>
                      <a:endParaRPr kumimoji="1" lang="ko-KR" altLang="en-US" sz="12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 wheels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Mass ≤ 450kg(transport</a:t>
                      </a: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of passengers), 600kg(transport of goods)</a:t>
                      </a:r>
                      <a:endParaRPr kumimoji="1" lang="en-US" altLang="ko-KR" sz="1200" b="1" kern="1200" dirty="0" smtClean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Seating</a:t>
                      </a: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positions </a:t>
                      </a: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≤ 2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Vmax </a:t>
                      </a: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≤ 90km/h</a:t>
                      </a:r>
                      <a:endParaRPr kumimoji="1" lang="en-US" altLang="ko-KR" sz="1200" b="1" kern="1200" baseline="0" dirty="0" smtClean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Pmax </a:t>
                      </a: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≤ 15kW</a:t>
                      </a:r>
                      <a:endParaRPr lang="ko-KR" altLang="en-US" sz="1200" kern="1200" dirty="0" smtClean="0">
                        <a:solidFill>
                          <a:srgbClr val="5F5F5F"/>
                        </a:solidFill>
                        <a:effectLst/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kumimoji="1" lang="ko-KR" altLang="en-US" sz="14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40" name="그룹 39"/>
          <p:cNvGrpSpPr/>
          <p:nvPr/>
        </p:nvGrpSpPr>
        <p:grpSpPr>
          <a:xfrm>
            <a:off x="9513124" y="1943943"/>
            <a:ext cx="1288473" cy="1117393"/>
            <a:chOff x="8770818" y="5147030"/>
            <a:chExt cx="1288473" cy="1117393"/>
          </a:xfrm>
        </p:grpSpPr>
        <p:pic>
          <p:nvPicPr>
            <p:cNvPr id="51" name="_x169731520" descr="EMB00000e9c89f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818" y="5147030"/>
              <a:ext cx="1288473" cy="11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8777422" y="5705725"/>
              <a:ext cx="1281869" cy="221843"/>
            </a:xfrm>
            <a:prstGeom prst="rect">
              <a:avLst/>
            </a:prstGeom>
            <a:solidFill>
              <a:srgbClr val="467DBA">
                <a:alpha val="40000"/>
              </a:srgbClr>
            </a:solidFill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31750">
                <a:bevelT w="1270"/>
                <a:contourClr>
                  <a:schemeClr val="bg1"/>
                </a:contourClr>
              </a:sp3d>
            </a:bodyPr>
            <a:lstStyle/>
            <a:p>
              <a:pPr algn="ctr">
                <a:defRPr/>
              </a:pPr>
              <a:r>
                <a:rPr lang="en-US" altLang="ko-KR" sz="16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L7</a:t>
              </a:r>
              <a:endParaRPr lang="ko-KR" altLang="en-US" sz="16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cxnSp>
        <p:nvCxnSpPr>
          <p:cNvPr id="60" name="직선 연결선 59"/>
          <p:cNvCxnSpPr/>
          <p:nvPr/>
        </p:nvCxnSpPr>
        <p:spPr>
          <a:xfrm flipV="1">
            <a:off x="4536901" y="1223863"/>
            <a:ext cx="0" cy="4678363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3213" y="1503322"/>
            <a:ext cx="4017664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Micro mobility which is “car-like” was classified 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L7 category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</a:p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Vehicle regulations of L7 were strengthened to 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“Regulation (EU) No. 168/2013”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from “Directive 2002/24/EC” in 2013.</a:t>
            </a:r>
          </a:p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EU Regulation 168/2013, 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safety requirements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on L7 category were added and strengthened. </a:t>
            </a:r>
          </a:p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For example, “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vehicle occupant protection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” requirement was newly established and “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rearward visibility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” requirement was improved.</a:t>
            </a:r>
          </a:p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Dec. 2016, the WP29 addressed the need to improve the safety regulations of the L7 category.</a:t>
            </a:r>
            <a:endParaRPr lang="en-US" altLang="ko-KR" sz="14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3" name="슬라이드 번호 개체 틀 46"/>
          <p:cNvSpPr txBox="1">
            <a:spLocks/>
          </p:cNvSpPr>
          <p:nvPr/>
        </p:nvSpPr>
        <p:spPr bwMode="auto">
          <a:xfrm>
            <a:off x="10441557" y="6120407"/>
            <a:ext cx="7207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KoPub돋움체 Medium" pitchFamily="18" charset="-127"/>
                <a:ea typeface="KoPub돋움체 Medium" pitchFamily="18" charset="-127"/>
              </a:rPr>
              <a:t>- </a:t>
            </a:r>
            <a:fld id="{359E841B-C1B5-4036-A740-17059280DC78}" type="slidenum">
              <a:rPr lang="ko-KR" altLang="en-US" sz="1400">
                <a:latin typeface="KoPub돋움체 Medium" pitchFamily="18" charset="-127"/>
                <a:ea typeface="KoPub돋움체 Medium" pitchFamily="18" charset="-127"/>
              </a:rPr>
              <a:pPr eaLnBrk="1" hangingPunct="1"/>
              <a:t>3</a:t>
            </a:fld>
            <a:r>
              <a:rPr lang="ko-KR" altLang="en-US" sz="1400" dirty="0"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en-US" altLang="ko-KR" sz="1400" dirty="0">
                <a:latin typeface="KoPub돋움체 Medium" pitchFamily="18" charset="-127"/>
                <a:ea typeface="KoPub돋움체 Medium" pitchFamily="18" charset="-127"/>
              </a:rPr>
              <a:t>-</a:t>
            </a:r>
            <a:endParaRPr lang="ko-KR" altLang="en-US" sz="1400" dirty="0">
              <a:latin typeface="KoPub돋움체 Medium" pitchFamily="18" charset="-127"/>
              <a:ea typeface="KoPub돋움체 Medium" pitchFamily="18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95240"/>
              </p:ext>
            </p:extLst>
          </p:nvPr>
        </p:nvGraphicFramePr>
        <p:xfrm>
          <a:off x="4696396" y="3528119"/>
          <a:ext cx="6550305" cy="201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897"/>
                <a:gridCol w="3181408"/>
              </a:tblGrid>
              <a:tr h="21841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4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Directive</a:t>
                      </a:r>
                      <a:r>
                        <a:rPr kumimoji="1" lang="en-US" altLang="ko-KR" sz="14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1" lang="en-US" altLang="ko-KR" sz="14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2002/24/EC</a:t>
                      </a:r>
                      <a:endParaRPr kumimoji="1" lang="ko-KR" altLang="en-US" sz="14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4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EU Regulation</a:t>
                      </a:r>
                      <a:r>
                        <a:rPr kumimoji="1" lang="en-US" altLang="ko-KR" sz="14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168/2013</a:t>
                      </a:r>
                      <a:endParaRPr kumimoji="1" lang="ko-KR" altLang="en-US" sz="14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8412"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47 items for type approval.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</a:t>
                      </a: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this directive, 25 items were mandatory.</a:t>
                      </a:r>
                      <a:endParaRPr kumimoji="1" lang="en-US" altLang="ko-KR" sz="1200" b="1" kern="1200" dirty="0" smtClean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L6(Light quadricycle) category</a:t>
                      </a: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is the same as L2 category requirements.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L7</a:t>
                      </a: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(Quadricycle) category is the same as L5 requirements. </a:t>
                      </a:r>
                      <a:endParaRPr kumimoji="1" lang="ko-KR" altLang="en-US" sz="12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This regulation was</a:t>
                      </a: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amended in Jan, 2013, effective from Jan, 2017.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2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36 items</a:t>
                      </a: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are mandatory.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200" b="1" kern="1200" baseline="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Safety requirements were added and strengthened.</a:t>
                      </a:r>
                      <a:endParaRPr kumimoji="1" lang="ko-KR" altLang="en-US" sz="12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80917" y="3168079"/>
            <a:ext cx="36546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6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Regulations of L7 category </a:t>
            </a:r>
            <a:endParaRPr lang="ko-KR" altLang="en-US" sz="16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724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3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4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6" name="Rectangle 2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7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0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3" name="슬라이드 번호 개체 틀 46"/>
          <p:cNvSpPr txBox="1">
            <a:spLocks/>
          </p:cNvSpPr>
          <p:nvPr/>
        </p:nvSpPr>
        <p:spPr bwMode="auto">
          <a:xfrm>
            <a:off x="8769350" y="6083300"/>
            <a:ext cx="7207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59E841B-C1B5-4036-A740-17059280DC78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4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6" name="그룹 47"/>
          <p:cNvGrpSpPr>
            <a:grpSpLocks/>
          </p:cNvGrpSpPr>
          <p:nvPr/>
        </p:nvGrpSpPr>
        <p:grpSpPr bwMode="auto">
          <a:xfrm>
            <a:off x="404813" y="935831"/>
            <a:ext cx="1641475" cy="558800"/>
            <a:chOff x="655191" y="2154560"/>
            <a:chExt cx="2076450" cy="714375"/>
          </a:xfrm>
        </p:grpSpPr>
        <p:pic>
          <p:nvPicPr>
            <p:cNvPr id="27" name="Picture 5" descr="C:\Users\윤여정\Desktop\png\19_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91" y="2154560"/>
              <a:ext cx="2076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직사각형 4"/>
            <p:cNvSpPr>
              <a:spLocks noChangeArrowheads="1"/>
            </p:cNvSpPr>
            <p:nvPr/>
          </p:nvSpPr>
          <p:spPr bwMode="auto">
            <a:xfrm>
              <a:off x="1367219" y="2226417"/>
              <a:ext cx="575892" cy="27542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marL="0" lvl="1" indent="-182563" algn="ctr" fontAlgn="auto"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ct val="60000"/>
                <a:defRPr/>
              </a:pPr>
              <a:r>
                <a:rPr lang="en-US" altLang="ko-KR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Japan</a:t>
              </a:r>
              <a:endParaRPr lang="ko-KR" altLang="en-US" sz="1400" b="1" spc="-5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82648"/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cxnSp>
        <p:nvCxnSpPr>
          <p:cNvPr id="29" name="직선 연결선 28"/>
          <p:cNvCxnSpPr/>
          <p:nvPr/>
        </p:nvCxnSpPr>
        <p:spPr>
          <a:xfrm flipV="1">
            <a:off x="3096741" y="1079847"/>
            <a:ext cx="0" cy="4678363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4813" y="1439887"/>
            <a:ext cx="2475904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Micro mobility was called as “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Ultra small mobility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”.</a:t>
            </a:r>
          </a:p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several local governments, 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pilot projects </a:t>
            </a: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are under progress.</a:t>
            </a:r>
          </a:p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Through the pilot projects, the usability and safety of ultra small mobility will be evaluated . </a:t>
            </a:r>
            <a:endParaRPr lang="en-US" altLang="ko-KR" sz="1400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31" name="그룹 47"/>
          <p:cNvGrpSpPr>
            <a:grpSpLocks/>
          </p:cNvGrpSpPr>
          <p:nvPr/>
        </p:nvGrpSpPr>
        <p:grpSpPr bwMode="auto">
          <a:xfrm>
            <a:off x="6254275" y="1171574"/>
            <a:ext cx="1641475" cy="558800"/>
            <a:chOff x="655191" y="2154560"/>
            <a:chExt cx="2076450" cy="714375"/>
          </a:xfrm>
        </p:grpSpPr>
        <p:pic>
          <p:nvPicPr>
            <p:cNvPr id="32" name="Picture 5" descr="C:\Users\윤여정\Desktop\png\19_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91" y="2154560"/>
              <a:ext cx="20764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직사각형 4"/>
            <p:cNvSpPr>
              <a:spLocks noChangeArrowheads="1"/>
            </p:cNvSpPr>
            <p:nvPr/>
          </p:nvSpPr>
          <p:spPr bwMode="auto">
            <a:xfrm>
              <a:off x="759009" y="2226417"/>
              <a:ext cx="1792318" cy="27542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marL="0" lvl="1" indent="-182563" algn="ctr" fontAlgn="auto"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ct val="60000"/>
                <a:defRPr/>
              </a:pPr>
              <a:r>
                <a:rPr lang="en-US" altLang="ko-KR" sz="1400" b="1" spc="-5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82648"/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Ultra small mobility</a:t>
              </a:r>
              <a:endParaRPr lang="ko-KR" altLang="en-US" sz="1400" b="1" spc="-5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82648"/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42070" y="417261"/>
            <a:ext cx="6387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Research and safety requirement trend in other countries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57428"/>
              </p:ext>
            </p:extLst>
          </p:nvPr>
        </p:nvGraphicFramePr>
        <p:xfrm>
          <a:off x="3384773" y="1151855"/>
          <a:ext cx="7992888" cy="50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834"/>
                <a:gridCol w="3882054"/>
              </a:tblGrid>
              <a:tr h="218412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4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Kei car</a:t>
                      </a:r>
                      <a:endParaRPr kumimoji="1" lang="ko-KR" altLang="en-US" sz="14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400" b="1" kern="1200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Ultra Small Mobility</a:t>
                      </a:r>
                      <a:endParaRPr kumimoji="1" lang="ko-KR" altLang="en-US" sz="1400" b="1" kern="120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8412">
                <a:tc>
                  <a:txBody>
                    <a:bodyPr/>
                    <a:lstStyle/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Max. Power ≥ 15kW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Provisions to gradually meet the regulations of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category M1. 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Apply the 40km/h frontal impact requirement from 1994.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Apply the 50km/h frontal impact and side impact requirements from 1998.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Kei-car accounted for 32% of the entire auto market in 2012, therefore the number of Kei car traffic accidents increased.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Need to strengthen the Kei-car safety requirements.</a:t>
                      </a:r>
                      <a:endParaRPr lang="en-US" altLang="ko-KR" sz="1200" kern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Included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the </a:t>
                      </a: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Kei car sub-category.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Carrying out the pilot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projects to evaluate the usability and safety.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No safety provisions for Ultra small mobility.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Ultra small mobility definition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Length, width,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height &lt; </a:t>
                      </a: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Kei car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Seating positions ≤ 2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Max.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Power </a:t>
                      </a: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≤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8kW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Max. Velocity </a:t>
                      </a: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≤ 90km/h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No roads dedicated exclusively for 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Ultra small mobility</a:t>
                      </a:r>
                      <a:endParaRPr lang="en-US" altLang="ko-KR" sz="1200" kern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Compulsory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system: </a:t>
                      </a:r>
                      <a:r>
                        <a:rPr lang="en-US" altLang="ko-KR" sz="1200" kern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Pedestrian alert system, Seat belt,</a:t>
                      </a:r>
                      <a:r>
                        <a:rPr lang="en-US" altLang="ko-KR" sz="1200" kern="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Rear view mirror, Steering wheel</a:t>
                      </a: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altLang="ko-KR" sz="1200" kern="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altLang="ko-KR" sz="1200" kern="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altLang="ko-KR" sz="1200" kern="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altLang="ko-KR" sz="1200" kern="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altLang="ko-KR" sz="1200" kern="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Wingdings" pitchFamily="2" charset="2"/>
                        <a:buChar char="ü"/>
                        <a:defRPr/>
                      </a:pPr>
                      <a:endParaRPr lang="en-US" altLang="ko-KR" sz="1200" kern="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173038" indent="-173038">
                        <a:spcAft>
                          <a:spcPts val="500"/>
                        </a:spcAft>
                        <a:buFont typeface="Arial" pitchFamily="34" charset="0"/>
                        <a:buChar char="•"/>
                        <a:defRPr/>
                      </a:pPr>
                      <a:endParaRPr lang="en-US" altLang="ko-KR" sz="1200" kern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97" y="3888159"/>
            <a:ext cx="2349692" cy="134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3600797" y="5256311"/>
            <a:ext cx="2349692" cy="260099"/>
          </a:xfrm>
          <a:prstGeom prst="rect">
            <a:avLst/>
          </a:prstGeom>
          <a:solidFill>
            <a:srgbClr val="467DBA">
              <a:alpha val="40000"/>
            </a:srgbClr>
          </a:solidFill>
          <a:effectLst/>
        </p:spPr>
        <p:txBody>
          <a:bodyPr anchor="ctr">
            <a:scene3d>
              <a:camera prst="orthographicFront"/>
              <a:lightRig rig="threePt" dir="t"/>
            </a:scene3d>
            <a:sp3d contourW="31750">
              <a:bevelT w="127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sz="16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Toyota iQ</a:t>
            </a:r>
            <a:endParaRPr lang="ko-KR" altLang="en-US" sz="16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53" y="4536231"/>
            <a:ext cx="2376264" cy="165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61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직사각형 82"/>
          <p:cNvSpPr/>
          <p:nvPr/>
        </p:nvSpPr>
        <p:spPr>
          <a:xfrm>
            <a:off x="356950" y="3873727"/>
            <a:ext cx="3338263" cy="681870"/>
          </a:xfrm>
          <a:prstGeom prst="rect">
            <a:avLst/>
          </a:prstGeom>
          <a:gradFill flip="none" rotWithShape="1">
            <a:gsLst>
              <a:gs pos="0">
                <a:srgbClr val="47FFFB">
                  <a:alpha val="46000"/>
                </a:srgbClr>
              </a:gs>
              <a:gs pos="92000">
                <a:srgbClr val="97FFFF">
                  <a:alpha val="1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7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8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4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416655" y="2649538"/>
            <a:ext cx="3338263" cy="563529"/>
          </a:xfrm>
          <a:prstGeom prst="rect">
            <a:avLst/>
          </a:prstGeom>
          <a:gradFill flip="none" rotWithShape="1">
            <a:gsLst>
              <a:gs pos="0">
                <a:srgbClr val="47FFFB">
                  <a:alpha val="46000"/>
                </a:srgbClr>
              </a:gs>
              <a:gs pos="92000">
                <a:srgbClr val="97FFFF">
                  <a:alpha val="1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7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8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4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Research outline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0" name="슬라이드 번호 개체 틀 46"/>
          <p:cNvSpPr txBox="1">
            <a:spLocks/>
          </p:cNvSpPr>
          <p:nvPr/>
        </p:nvSpPr>
        <p:spPr bwMode="auto">
          <a:xfrm>
            <a:off x="8769350" y="6083300"/>
            <a:ext cx="7207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C8C8C995-C674-4A86-ABB5-6B3CA4812C8F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5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229161" y="1136438"/>
            <a:ext cx="1944628" cy="338554"/>
          </a:xfrm>
          <a:prstGeom prst="rect">
            <a:avLst/>
          </a:prstGeom>
          <a:solidFill>
            <a:srgbClr val="FDEADA">
              <a:alpha val="74118"/>
            </a:srgbClr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92075" indent="-920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sz="1600" spc="-50">
                <a:ln>
                  <a:solidFill>
                    <a:srgbClr val="FFFFFF">
                      <a:alpha val="0"/>
                    </a:srgb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  <a:cs typeface="+mj-cs"/>
              </a:defRPr>
            </a:lvl1pPr>
            <a:lvl2pPr>
              <a:defRPr>
                <a:latin typeface="맑은 고딕" pitchFamily="50" charset="-127"/>
              </a:defRPr>
            </a:lvl2pPr>
            <a:lvl3pPr>
              <a:defRPr>
                <a:latin typeface="맑은 고딕" pitchFamily="50" charset="-127"/>
              </a:defRPr>
            </a:lvl3pPr>
            <a:lvl4pPr>
              <a:defRPr>
                <a:latin typeface="맑은 고딕" pitchFamily="50" charset="-127"/>
              </a:defRPr>
            </a:lvl4pPr>
            <a:lvl5pPr>
              <a:defRPr>
                <a:latin typeface="맑은 고딕" pitchFamily="50" charset="-127"/>
              </a:defRPr>
            </a:lvl5pPr>
            <a:lvl6pPr>
              <a:defRPr>
                <a:latin typeface="맑은 고딕" pitchFamily="50" charset="-127"/>
              </a:defRPr>
            </a:lvl6pPr>
            <a:lvl7pPr>
              <a:defRPr>
                <a:latin typeface="맑은 고딕" pitchFamily="50" charset="-127"/>
              </a:defRPr>
            </a:lvl7pPr>
            <a:lvl8pPr>
              <a:defRPr>
                <a:latin typeface="맑은 고딕" pitchFamily="50" charset="-127"/>
              </a:defRPr>
            </a:lvl8pPr>
            <a:lvl9pPr>
              <a:defRPr>
                <a:latin typeface="맑은 고딕" pitchFamily="50" charset="-127"/>
              </a:defRPr>
            </a:lvl9pPr>
          </a:lstStyle>
          <a:p>
            <a:pPr>
              <a:defRPr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Passive safety test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35841" y="2817952"/>
            <a:ext cx="1837948" cy="338554"/>
          </a:xfrm>
          <a:prstGeom prst="rect">
            <a:avLst/>
          </a:prstGeom>
          <a:solidFill>
            <a:srgbClr val="FDEADA">
              <a:alpha val="74118"/>
            </a:srgbClr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92075" indent="-920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sz="1600" spc="-50">
                <a:ln>
                  <a:solidFill>
                    <a:srgbClr val="FFFFFF">
                      <a:alpha val="0"/>
                    </a:srgb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  <a:cs typeface="+mj-cs"/>
              </a:defRPr>
            </a:lvl1pPr>
            <a:lvl2pPr>
              <a:defRPr>
                <a:latin typeface="맑은 고딕" pitchFamily="50" charset="-127"/>
              </a:defRPr>
            </a:lvl2pPr>
            <a:lvl3pPr>
              <a:defRPr>
                <a:latin typeface="맑은 고딕" pitchFamily="50" charset="-127"/>
              </a:defRPr>
            </a:lvl3pPr>
            <a:lvl4pPr>
              <a:defRPr>
                <a:latin typeface="맑은 고딕" pitchFamily="50" charset="-127"/>
              </a:defRPr>
            </a:lvl4pPr>
            <a:lvl5pPr>
              <a:defRPr>
                <a:latin typeface="맑은 고딕" pitchFamily="50" charset="-127"/>
              </a:defRPr>
            </a:lvl5pPr>
            <a:lvl6pPr>
              <a:defRPr>
                <a:latin typeface="맑은 고딕" pitchFamily="50" charset="-127"/>
              </a:defRPr>
            </a:lvl6pPr>
            <a:lvl7pPr>
              <a:defRPr>
                <a:latin typeface="맑은 고딕" pitchFamily="50" charset="-127"/>
              </a:defRPr>
            </a:lvl7pPr>
            <a:lvl8pPr>
              <a:defRPr>
                <a:latin typeface="맑은 고딕" pitchFamily="50" charset="-127"/>
              </a:defRPr>
            </a:lvl8pPr>
            <a:lvl9pPr>
              <a:defRPr>
                <a:latin typeface="맑은 고딕" pitchFamily="50" charset="-127"/>
              </a:defRPr>
            </a:lvl9pPr>
          </a:lstStyle>
          <a:p>
            <a:pPr>
              <a:defRPr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Active safety test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85373" y="4680247"/>
            <a:ext cx="2287929" cy="338554"/>
          </a:xfrm>
          <a:prstGeom prst="rect">
            <a:avLst/>
          </a:prstGeom>
          <a:solidFill>
            <a:schemeClr val="accent6">
              <a:lumMod val="50000"/>
              <a:alpha val="74118"/>
            </a:schemeClr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92075" indent="-920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sz="1600" spc="-50">
                <a:ln>
                  <a:solidFill>
                    <a:srgbClr val="FFFFFF">
                      <a:alpha val="0"/>
                    </a:srgb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  <a:cs typeface="+mj-cs"/>
              </a:defRPr>
            </a:lvl1pPr>
            <a:lvl2pPr>
              <a:defRPr>
                <a:latin typeface="맑은 고딕" pitchFamily="50" charset="-127"/>
              </a:defRPr>
            </a:lvl2pPr>
            <a:lvl3pPr>
              <a:defRPr>
                <a:latin typeface="맑은 고딕" pitchFamily="50" charset="-127"/>
              </a:defRPr>
            </a:lvl3pPr>
            <a:lvl4pPr>
              <a:defRPr>
                <a:latin typeface="맑은 고딕" pitchFamily="50" charset="-127"/>
              </a:defRPr>
            </a:lvl4pPr>
            <a:lvl5pPr>
              <a:defRPr>
                <a:latin typeface="맑은 고딕" pitchFamily="50" charset="-127"/>
              </a:defRPr>
            </a:lvl5pPr>
            <a:lvl6pPr>
              <a:defRPr>
                <a:latin typeface="맑은 고딕" pitchFamily="50" charset="-127"/>
              </a:defRPr>
            </a:lvl6pPr>
            <a:lvl7pPr>
              <a:defRPr>
                <a:latin typeface="맑은 고딕" pitchFamily="50" charset="-127"/>
              </a:defRPr>
            </a:lvl7pPr>
            <a:lvl8pPr>
              <a:defRPr>
                <a:latin typeface="맑은 고딕" pitchFamily="50" charset="-127"/>
              </a:defRPr>
            </a:lvl8pPr>
            <a:lvl9pPr>
              <a:defRPr>
                <a:latin typeface="맑은 고딕" pitchFamily="50" charset="-127"/>
              </a:defRPr>
            </a:lvl9pPr>
          </a:lstStyle>
          <a:p>
            <a:pPr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Safety regulations</a:t>
            </a:r>
            <a:endParaRPr lang="ko-KR" altLang="en-US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34152" y="3919041"/>
            <a:ext cx="898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편의성</a:t>
            </a:r>
            <a:endParaRPr lang="en-US" altLang="ko-KR" sz="20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1" name="Rectangle 143"/>
          <p:cNvSpPr>
            <a:spLocks noChangeArrowheads="1"/>
          </p:cNvSpPr>
          <p:nvPr/>
        </p:nvSpPr>
        <p:spPr bwMode="gray">
          <a:xfrm>
            <a:off x="1224533" y="3922390"/>
            <a:ext cx="2592288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ctr" latinLnBrk="0">
              <a:spcBef>
                <a:spcPts val="300"/>
              </a:spcBef>
              <a:buClr>
                <a:srgbClr val="000099"/>
              </a:buClr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Testing as following regulations</a:t>
            </a:r>
            <a:endParaRPr lang="en-US" altLang="ko-KR" sz="14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0" name="Rectangle 143"/>
          <p:cNvSpPr>
            <a:spLocks noChangeArrowheads="1"/>
          </p:cNvSpPr>
          <p:nvPr/>
        </p:nvSpPr>
        <p:spPr bwMode="gray">
          <a:xfrm>
            <a:off x="1224533" y="2664023"/>
            <a:ext cx="2520246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ctr" latinLnBrk="0">
              <a:spcBef>
                <a:spcPts val="300"/>
              </a:spcBef>
              <a:buClr>
                <a:srgbClr val="000099"/>
              </a:buClr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Researching regulations</a:t>
            </a:r>
            <a:endParaRPr lang="en-US" altLang="ko-KR" sz="14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1264641" y="2848148"/>
            <a:ext cx="2480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i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Review of overseas regulations that are applicable in Korea</a:t>
            </a:r>
            <a:endParaRPr lang="en-US" altLang="ko-KR" sz="1200" b="1" i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C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410776" y="1426880"/>
            <a:ext cx="3338263" cy="563529"/>
          </a:xfrm>
          <a:prstGeom prst="rect">
            <a:avLst/>
          </a:prstGeom>
          <a:gradFill flip="none" rotWithShape="1">
            <a:gsLst>
              <a:gs pos="0">
                <a:srgbClr val="47FFFB">
                  <a:alpha val="46000"/>
                </a:srgbClr>
              </a:gs>
              <a:gs pos="92000">
                <a:srgbClr val="97FFFF">
                  <a:alpha val="1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7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8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4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1" name="Rectangle 143"/>
          <p:cNvSpPr>
            <a:spLocks noChangeArrowheads="1"/>
          </p:cNvSpPr>
          <p:nvPr/>
        </p:nvSpPr>
        <p:spPr bwMode="gray">
          <a:xfrm>
            <a:off x="1243376" y="1454554"/>
            <a:ext cx="2113209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ctr" latinLnBrk="0">
              <a:spcBef>
                <a:spcPts val="300"/>
              </a:spcBef>
              <a:buClr>
                <a:srgbClr val="000099"/>
              </a:buClr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Selecting test vehicle</a:t>
            </a:r>
            <a:endParaRPr lang="ko-KR" altLang="en-US" sz="1400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1267065" y="162401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i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Selection of test vehicle that are available in Korea</a:t>
            </a:r>
            <a:endParaRPr lang="en-US" altLang="ko-KR" sz="1200" b="1" i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C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1326" name="그룹 76"/>
          <p:cNvGrpSpPr>
            <a:grpSpLocks/>
          </p:cNvGrpSpPr>
          <p:nvPr/>
        </p:nvGrpSpPr>
        <p:grpSpPr bwMode="auto">
          <a:xfrm>
            <a:off x="144413" y="2500312"/>
            <a:ext cx="1152128" cy="936625"/>
            <a:chOff x="408864" y="1397366"/>
            <a:chExt cx="1061236" cy="863064"/>
          </a:xfrm>
        </p:grpSpPr>
        <p:pic>
          <p:nvPicPr>
            <p:cNvPr id="11333" name="Picture 241" descr="그림1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96" y="1397366"/>
              <a:ext cx="862734" cy="863064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408864" y="1664645"/>
              <a:ext cx="1061236" cy="283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dirty="0" smtClean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Regulations</a:t>
              </a:r>
              <a:endParaRPr lang="en-US" altLang="ko-KR" sz="14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11328" name="그룹 85"/>
          <p:cNvGrpSpPr>
            <a:grpSpLocks/>
          </p:cNvGrpSpPr>
          <p:nvPr/>
        </p:nvGrpSpPr>
        <p:grpSpPr bwMode="auto">
          <a:xfrm>
            <a:off x="231286" y="3746566"/>
            <a:ext cx="955675" cy="936625"/>
            <a:chOff x="494096" y="1397366"/>
            <a:chExt cx="880281" cy="863064"/>
          </a:xfrm>
        </p:grpSpPr>
        <p:pic>
          <p:nvPicPr>
            <p:cNvPr id="11329" name="Picture 241" descr="그림1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96" y="1397366"/>
              <a:ext cx="862734" cy="863064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494096" y="1676348"/>
              <a:ext cx="880281" cy="3119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600" dirty="0" smtClean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Test</a:t>
              </a:r>
              <a:endParaRPr lang="en-US" altLang="ko-KR" sz="16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1224533" y="4114816"/>
            <a:ext cx="2645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i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Tested according to the reviewed regulations</a:t>
            </a:r>
            <a:endParaRPr lang="en-US" altLang="ko-KR" sz="1200" b="1" i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C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05" y="3129959"/>
            <a:ext cx="1502484" cy="104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15" y="3491662"/>
            <a:ext cx="1658350" cy="112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56" y="1708644"/>
            <a:ext cx="1582541" cy="103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86" y="5047126"/>
            <a:ext cx="1716100" cy="12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직사각형 86"/>
          <p:cNvSpPr/>
          <p:nvPr/>
        </p:nvSpPr>
        <p:spPr>
          <a:xfrm>
            <a:off x="4368806" y="3207021"/>
            <a:ext cx="1362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Braking, Lamps,</a:t>
            </a:r>
          </a:p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Steerability</a:t>
            </a:r>
            <a:r>
              <a:rPr lang="en-US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 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</a:t>
            </a:r>
            <a:r>
              <a:rPr lang="ko-KR" altLang="en-US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etc.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487276" y="4712704"/>
            <a:ext cx="1837948" cy="338554"/>
          </a:xfrm>
          <a:prstGeom prst="rect">
            <a:avLst/>
          </a:prstGeom>
          <a:solidFill>
            <a:srgbClr val="FDEADA">
              <a:alpha val="74118"/>
            </a:srgbClr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92075" indent="-920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sz="1600" spc="-50">
                <a:ln>
                  <a:solidFill>
                    <a:srgbClr val="FFFFFF">
                      <a:alpha val="0"/>
                    </a:srgb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  <a:cs typeface="+mj-cs"/>
              </a:defRPr>
            </a:lvl1pPr>
            <a:lvl2pPr>
              <a:defRPr>
                <a:latin typeface="맑은 고딕" pitchFamily="50" charset="-127"/>
              </a:defRPr>
            </a:lvl2pPr>
            <a:lvl3pPr>
              <a:defRPr>
                <a:latin typeface="맑은 고딕" pitchFamily="50" charset="-127"/>
              </a:defRPr>
            </a:lvl3pPr>
            <a:lvl4pPr>
              <a:defRPr>
                <a:latin typeface="맑은 고딕" pitchFamily="50" charset="-127"/>
              </a:defRPr>
            </a:lvl4pPr>
            <a:lvl5pPr>
              <a:defRPr>
                <a:latin typeface="맑은 고딕" pitchFamily="50" charset="-127"/>
              </a:defRPr>
            </a:lvl5pPr>
            <a:lvl6pPr>
              <a:defRPr>
                <a:latin typeface="맑은 고딕" pitchFamily="50" charset="-127"/>
              </a:defRPr>
            </a:lvl6pPr>
            <a:lvl7pPr>
              <a:defRPr>
                <a:latin typeface="맑은 고딕" pitchFamily="50" charset="-127"/>
              </a:defRPr>
            </a:lvl7pPr>
            <a:lvl8pPr>
              <a:defRPr>
                <a:latin typeface="맑은 고딕" pitchFamily="50" charset="-127"/>
              </a:defRPr>
            </a:lvl8pPr>
            <a:lvl9pPr>
              <a:defRPr>
                <a:latin typeface="맑은 고딕" pitchFamily="50" charset="-127"/>
              </a:defRPr>
            </a:lvl9pPr>
          </a:lstStyle>
          <a:p>
            <a:pPr>
              <a:defRPr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Performance test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4520241" y="5101773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Battery, EMC, </a:t>
            </a:r>
          </a:p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Fuel consumption, etc.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7057181" y="5850532"/>
            <a:ext cx="820305" cy="400152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3" name="구부러진 연결선 2"/>
          <p:cNvCxnSpPr/>
          <p:nvPr/>
        </p:nvCxnSpPr>
        <p:spPr>
          <a:xfrm>
            <a:off x="5767387" y="5332605"/>
            <a:ext cx="1252049" cy="718003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 rot="18843410">
            <a:off x="6141852" y="1986989"/>
            <a:ext cx="820305" cy="400152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구부러진 연결선 5"/>
          <p:cNvCxnSpPr/>
          <p:nvPr/>
        </p:nvCxnSpPr>
        <p:spPr>
          <a:xfrm>
            <a:off x="5353963" y="1708644"/>
            <a:ext cx="971261" cy="282657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타원 95"/>
          <p:cNvSpPr/>
          <p:nvPr/>
        </p:nvSpPr>
        <p:spPr>
          <a:xfrm rot="20533849">
            <a:off x="5554265" y="3725469"/>
            <a:ext cx="820305" cy="400152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2" name="구부러진 연결선 11"/>
          <p:cNvCxnSpPr/>
          <p:nvPr/>
        </p:nvCxnSpPr>
        <p:spPr>
          <a:xfrm>
            <a:off x="4487276" y="3436938"/>
            <a:ext cx="1273761" cy="277812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왼쪽 화살표 31"/>
          <p:cNvSpPr/>
          <p:nvPr/>
        </p:nvSpPr>
        <p:spPr>
          <a:xfrm rot="1789833">
            <a:off x="7141106" y="2693325"/>
            <a:ext cx="505286" cy="422028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6" name="왼쪽 화살표 115"/>
          <p:cNvSpPr/>
          <p:nvPr/>
        </p:nvSpPr>
        <p:spPr>
          <a:xfrm rot="21390161">
            <a:off x="6971364" y="3364830"/>
            <a:ext cx="505286" cy="422028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8" name="왼쪽 화살표 117"/>
          <p:cNvSpPr/>
          <p:nvPr/>
        </p:nvSpPr>
        <p:spPr>
          <a:xfrm rot="17984243">
            <a:off x="7100575" y="4306353"/>
            <a:ext cx="505286" cy="422028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8805036" y="5066845"/>
            <a:ext cx="2271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Safety regulations by sectors of general safety, passive safety, active safety and performance.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5" name="Picture 2" descr="C:\Documents and Settings\MYHOME\바탕 화면\Untitled-1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02599" y="4642940"/>
            <a:ext cx="4921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직선 연결선 63"/>
          <p:cNvCxnSpPr/>
          <p:nvPr/>
        </p:nvCxnSpPr>
        <p:spPr>
          <a:xfrm flipV="1">
            <a:off x="4130005" y="1196975"/>
            <a:ext cx="0" cy="4678363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41" descr="그림1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1" y="1223863"/>
            <a:ext cx="936625" cy="9366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 bwMode="auto">
          <a:xfrm>
            <a:off x="216421" y="1418621"/>
            <a:ext cx="9556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4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 Vehicle</a:t>
            </a:r>
            <a:endParaRPr lang="en-US" altLang="ko-KR" sz="14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32445" y="5112295"/>
            <a:ext cx="3338263" cy="681870"/>
          </a:xfrm>
          <a:prstGeom prst="rect">
            <a:avLst/>
          </a:prstGeom>
          <a:gradFill flip="none" rotWithShape="1">
            <a:gsLst>
              <a:gs pos="0">
                <a:srgbClr val="47FFFB">
                  <a:alpha val="46000"/>
                </a:srgbClr>
              </a:gs>
              <a:gs pos="92000">
                <a:srgbClr val="97FFFF">
                  <a:alpha val="1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6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2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7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3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85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40" algn="l" defTabSz="91431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9647" y="5157609"/>
            <a:ext cx="898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편의성</a:t>
            </a:r>
            <a:endParaRPr lang="en-US" altLang="ko-KR" sz="20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2" name="Rectangle 143"/>
          <p:cNvSpPr>
            <a:spLocks noChangeArrowheads="1"/>
          </p:cNvSpPr>
          <p:nvPr/>
        </p:nvSpPr>
        <p:spPr bwMode="gray">
          <a:xfrm>
            <a:off x="1368549" y="5146526"/>
            <a:ext cx="2206456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5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0" algn="l" defTabSz="91431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fontAlgn="ctr" latinLnBrk="0">
              <a:spcBef>
                <a:spcPts val="300"/>
              </a:spcBef>
              <a:buClr>
                <a:srgbClr val="000099"/>
              </a:buClr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Implementing regulations</a:t>
            </a:r>
            <a:endParaRPr lang="en-US" altLang="ko-KR" sz="14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4" name="Picture 241" descr="그림1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1" y="4985134"/>
            <a:ext cx="936625" cy="9366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 bwMode="auto">
          <a:xfrm>
            <a:off x="116963" y="5216202"/>
            <a:ext cx="13685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3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Implementing Plan</a:t>
            </a:r>
            <a:endParaRPr lang="en-US" altLang="ko-KR" sz="13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339073" y="5344739"/>
            <a:ext cx="2693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i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Establish micro mobility regulations in Korea</a:t>
            </a:r>
            <a:endParaRPr lang="en-US" altLang="ko-KR" sz="1200" b="1" i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C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65293" y="1342117"/>
            <a:ext cx="1944628" cy="338554"/>
          </a:xfrm>
          <a:prstGeom prst="rect">
            <a:avLst/>
          </a:prstGeom>
          <a:solidFill>
            <a:srgbClr val="FDEADA">
              <a:alpha val="74118"/>
            </a:srgbClr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92075" indent="-920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sz="1600" spc="-50">
                <a:ln>
                  <a:solidFill>
                    <a:srgbClr val="FFFFFF">
                      <a:alpha val="0"/>
                    </a:srgb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  <a:cs typeface="+mj-cs"/>
              </a:defRPr>
            </a:lvl1pPr>
            <a:lvl2pPr>
              <a:defRPr>
                <a:latin typeface="맑은 고딕" pitchFamily="50" charset="-127"/>
              </a:defRPr>
            </a:lvl2pPr>
            <a:lvl3pPr>
              <a:defRPr>
                <a:latin typeface="맑은 고딕" pitchFamily="50" charset="-127"/>
              </a:defRPr>
            </a:lvl3pPr>
            <a:lvl4pPr>
              <a:defRPr>
                <a:latin typeface="맑은 고딕" pitchFamily="50" charset="-127"/>
              </a:defRPr>
            </a:lvl4pPr>
            <a:lvl5pPr>
              <a:defRPr>
                <a:latin typeface="맑은 고딕" pitchFamily="50" charset="-127"/>
              </a:defRPr>
            </a:lvl5pPr>
            <a:lvl6pPr>
              <a:defRPr>
                <a:latin typeface="맑은 고딕" pitchFamily="50" charset="-127"/>
              </a:defRPr>
            </a:lvl6pPr>
            <a:lvl7pPr>
              <a:defRPr>
                <a:latin typeface="맑은 고딕" pitchFamily="50" charset="-127"/>
              </a:defRPr>
            </a:lvl7pPr>
            <a:lvl8pPr>
              <a:defRPr>
                <a:latin typeface="맑은 고딕" pitchFamily="50" charset="-127"/>
              </a:defRPr>
            </a:lvl8pPr>
            <a:lvl9pPr>
              <a:defRPr>
                <a:latin typeface="맑은 고딕" pitchFamily="50" charset="-127"/>
              </a:defRPr>
            </a:lvl9pPr>
          </a:lstStyle>
          <a:p>
            <a:pPr>
              <a:defRPr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General safety test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2" name="왼쪽 화살표 91"/>
          <p:cNvSpPr/>
          <p:nvPr/>
        </p:nvSpPr>
        <p:spPr>
          <a:xfrm rot="7269161">
            <a:off x="8483972" y="2634365"/>
            <a:ext cx="505286" cy="422028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259641" y="1525324"/>
            <a:ext cx="163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Seat, Safety-belt,</a:t>
            </a:r>
          </a:p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Occupant protection,</a:t>
            </a:r>
          </a:p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Frontal impact, etc.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8095773" y="1731003"/>
            <a:ext cx="159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Protective structure,</a:t>
            </a:r>
          </a:p>
          <a:p>
            <a:pPr>
              <a:defRPr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Load platform, etc.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63" y="1655911"/>
            <a:ext cx="1716100" cy="12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타원 94"/>
          <p:cNvSpPr/>
          <p:nvPr/>
        </p:nvSpPr>
        <p:spPr>
          <a:xfrm rot="18746817">
            <a:off x="10494460" y="1623713"/>
            <a:ext cx="820305" cy="716670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5810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Selection of test vehicle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flipV="1">
            <a:off x="3045999" y="1357246"/>
            <a:ext cx="0" cy="4678363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2438" y="1245349"/>
            <a:ext cx="71651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6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Development plan of domestic and foreign manufacturers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2765" y="1583903"/>
            <a:ext cx="8020436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5 OEMs : No plan except for Renault-Samsung(Twizy).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 medium-sized companies :  2 manufacturers undergoing development,  </a:t>
            </a:r>
          </a:p>
          <a:p>
            <a:pPr marL="285750" indent="-285750">
              <a:spcAft>
                <a:spcPts val="500"/>
              </a:spcAft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                               4 manufactures considering development plan.</a:t>
            </a:r>
          </a:p>
          <a:p>
            <a:pPr marL="285750" indent="-285750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Foreign manufacturers(from KAIDA) : No sales plan in Korea.</a:t>
            </a:r>
            <a:endParaRPr lang="en-US" altLang="ko-KR" sz="1400" kern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285750" indent="-285750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Foreign manufacturers’ development and sales plan (from Literature search) :  15 vehicles.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32438" y="3091999"/>
            <a:ext cx="71651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ko-KR" sz="16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Selection of test vehicle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4773" y="3528119"/>
            <a:ext cx="6480720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Renault “Twizy”.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Only Twizy is available in Korea.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ko-KR" sz="1400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Domestic brand vehicle will not be available within our research period.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endParaRPr lang="en-US" altLang="ko-KR" sz="1400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13" y="4434747"/>
            <a:ext cx="1944217" cy="13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그룹 77"/>
          <p:cNvGrpSpPr>
            <a:grpSpLocks/>
          </p:cNvGrpSpPr>
          <p:nvPr/>
        </p:nvGrpSpPr>
        <p:grpSpPr bwMode="auto">
          <a:xfrm>
            <a:off x="429081" y="1204118"/>
            <a:ext cx="2592288" cy="553998"/>
            <a:chOff x="475878" y="910257"/>
            <a:chExt cx="5213151" cy="552088"/>
          </a:xfrm>
        </p:grpSpPr>
        <p:sp>
          <p:nvSpPr>
            <p:cNvPr id="28" name="직사각형 27"/>
            <p:cNvSpPr/>
            <p:nvPr/>
          </p:nvSpPr>
          <p:spPr>
            <a:xfrm>
              <a:off x="525249" y="910257"/>
              <a:ext cx="5163780" cy="5520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Investigation of development and sales status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9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30" name="직사각형 29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744813" y="4536231"/>
            <a:ext cx="1944216" cy="260099"/>
          </a:xfrm>
          <a:prstGeom prst="rect">
            <a:avLst/>
          </a:prstGeom>
          <a:solidFill>
            <a:srgbClr val="467DBA">
              <a:alpha val="40000"/>
            </a:srgbClr>
          </a:solidFill>
          <a:effectLst/>
        </p:spPr>
        <p:txBody>
          <a:bodyPr anchor="ctr">
            <a:scene3d>
              <a:camera prst="orthographicFront"/>
              <a:lightRig rig="threePt" dir="t"/>
            </a:scene3d>
            <a:sp3d contourW="31750">
              <a:bevelT w="127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en-US" altLang="ko-KR" sz="1600" spc="-80" dirty="0" smtClean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Renault, Twizy</a:t>
            </a:r>
            <a:endParaRPr lang="ko-KR" altLang="en-US" sz="1600" spc="-80" dirty="0">
              <a:ln>
                <a:solidFill>
                  <a:schemeClr val="bg1">
                    <a:lumMod val="65000"/>
                    <a:alpha val="3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138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Regulations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슬라이드 번호 개체 틀 46"/>
          <p:cNvSpPr txBox="1">
            <a:spLocks/>
          </p:cNvSpPr>
          <p:nvPr/>
        </p:nvSpPr>
        <p:spPr bwMode="auto">
          <a:xfrm>
            <a:off x="10656936" y="6155456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3BD4F53-52D4-40C9-8EED-48C39029E647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7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flipV="1">
            <a:off x="3603220" y="1196810"/>
            <a:ext cx="0" cy="4678363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77"/>
          <p:cNvGrpSpPr>
            <a:grpSpLocks/>
          </p:cNvGrpSpPr>
          <p:nvPr/>
        </p:nvGrpSpPr>
        <p:grpSpPr bwMode="auto">
          <a:xfrm>
            <a:off x="501089" y="1079847"/>
            <a:ext cx="2883684" cy="553998"/>
            <a:chOff x="475878" y="910257"/>
            <a:chExt cx="3209533" cy="552088"/>
          </a:xfrm>
        </p:grpSpPr>
        <p:sp>
          <p:nvSpPr>
            <p:cNvPr id="24" name="직사각형 23"/>
            <p:cNvSpPr/>
            <p:nvPr/>
          </p:nvSpPr>
          <p:spPr>
            <a:xfrm>
              <a:off x="525249" y="910257"/>
              <a:ext cx="3160162" cy="55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Review of EU regulations that are applicable in Korea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5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26" name="직사각형 25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34" name="직사각형 33"/>
          <p:cNvSpPr>
            <a:spLocks noChangeArrowheads="1"/>
          </p:cNvSpPr>
          <p:nvPr/>
        </p:nvSpPr>
        <p:spPr bwMode="auto">
          <a:xfrm>
            <a:off x="504453" y="1876931"/>
            <a:ext cx="2736304" cy="1507172"/>
          </a:xfrm>
          <a:prstGeom prst="rect">
            <a:avLst/>
          </a:prstGeom>
          <a:gradFill rotWithShape="1">
            <a:gsLst>
              <a:gs pos="0">
                <a:srgbClr val="F3F3F3">
                  <a:gamma/>
                  <a:tint val="33725"/>
                  <a:invGamma/>
                </a:srgbClr>
              </a:gs>
              <a:gs pos="100000">
                <a:srgbClr val="F3F3F3"/>
              </a:gs>
            </a:gsLst>
            <a:lin ang="5400000" scaled="1"/>
          </a:gradFill>
          <a:ln w="12700" algn="ctr">
            <a:solidFill>
              <a:srgbClr val="EAEAEA"/>
            </a:solidFill>
            <a:miter lim="800000"/>
            <a:headEnd/>
            <a:tailEnd/>
          </a:ln>
          <a:effectLst>
            <a:outerShdw dist="12700" dir="5400000" algn="ctr" rotWithShape="0">
              <a:srgbClr val="EEECE1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15086" y="1975842"/>
            <a:ext cx="2735416" cy="139320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47 items for type approval.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this Directive, 25 items were mandatory.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L6(Light quadricycle) category is the same as L2 category requirements.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L7(Quadricycle) category is the same as L5 requirements. 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05204" y="1679529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Directive 2002/24/EC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직사각형 36"/>
          <p:cNvSpPr>
            <a:spLocks noChangeArrowheads="1"/>
          </p:cNvSpPr>
          <p:nvPr/>
        </p:nvSpPr>
        <p:spPr bwMode="auto">
          <a:xfrm>
            <a:off x="493820" y="3717240"/>
            <a:ext cx="2736304" cy="1251039"/>
          </a:xfrm>
          <a:prstGeom prst="rect">
            <a:avLst/>
          </a:prstGeom>
          <a:gradFill rotWithShape="1">
            <a:gsLst>
              <a:gs pos="0">
                <a:srgbClr val="F3F3F3">
                  <a:gamma/>
                  <a:tint val="33725"/>
                  <a:invGamma/>
                </a:srgbClr>
              </a:gs>
              <a:gs pos="100000">
                <a:srgbClr val="F3F3F3"/>
              </a:gs>
            </a:gsLst>
            <a:lin ang="5400000" scaled="1"/>
          </a:gradFill>
          <a:ln w="12700" algn="ctr">
            <a:solidFill>
              <a:srgbClr val="EAEAEA"/>
            </a:solidFill>
            <a:miter lim="800000"/>
            <a:headEnd/>
            <a:tailEnd/>
          </a:ln>
          <a:effectLst>
            <a:outerShdw dist="12700" dir="5400000" algn="ctr" rotWithShape="0">
              <a:srgbClr val="EEECE1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04453" y="3858683"/>
            <a:ext cx="2735416" cy="1023872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This regulation was amended in Jan, 2013, effective from Jan, 2017.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36 items are mandatory.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Safety requirements were added and strengthened.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94571" y="3519838"/>
            <a:ext cx="2735553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EU Reg. 168/2013</a:t>
            </a:r>
            <a:endParaRPr lang="ko-KR" altLang="en-US" sz="12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40" name="그룹 77"/>
          <p:cNvGrpSpPr>
            <a:grpSpLocks/>
          </p:cNvGrpSpPr>
          <p:nvPr/>
        </p:nvGrpSpPr>
        <p:grpSpPr bwMode="auto">
          <a:xfrm>
            <a:off x="3888829" y="1079847"/>
            <a:ext cx="5400600" cy="553998"/>
            <a:chOff x="475878" y="910257"/>
            <a:chExt cx="6010854" cy="552088"/>
          </a:xfrm>
        </p:grpSpPr>
        <p:sp>
          <p:nvSpPr>
            <p:cNvPr id="41" name="직사각형 40"/>
            <p:cNvSpPr/>
            <p:nvPr/>
          </p:nvSpPr>
          <p:spPr>
            <a:xfrm>
              <a:off x="525249" y="910257"/>
              <a:ext cx="5961483" cy="55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Test item for establishing micro mobility safety regulation in Korea based on EU Reg. 168/2013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42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43" name="직사각형 42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30647"/>
              </p:ext>
            </p:extLst>
          </p:nvPr>
        </p:nvGraphicFramePr>
        <p:xfrm>
          <a:off x="3960837" y="1727919"/>
          <a:ext cx="7272808" cy="344014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368152"/>
                <a:gridCol w="3888432"/>
                <a:gridCol w="2016224"/>
              </a:tblGrid>
              <a:tr h="219395">
                <a:tc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Sector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Number of item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Added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item for strengthening safety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395">
                <a:tc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General Safety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20000"/>
                        </a:lnSpc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6 items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Mass and dimension,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Protective structure, Fuel storage, 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Load platform, Devices to prevent unauthorized use, 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Coupling device 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Active Safety</a:t>
                      </a:r>
                      <a:endParaRPr kumimoji="0" lang="ko-KR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2 items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Braking, </a:t>
                      </a:r>
                      <a:r>
                        <a:rPr lang="en-US" altLang="ko-KR" sz="1050" b="1" dirty="0" smtClean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Steerability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Speedometer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Passive Safety</a:t>
                      </a: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4 items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Rollover, Safety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belt, Occupant Protection, Seats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Frontal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Impact, 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Pedestrian, 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Steering wheel impact, 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Door lock, 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Electrical safety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Performance</a:t>
                      </a:r>
                      <a:endParaRPr kumimoji="0" lang="ko-KR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9 items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 Audible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warning device, Glazing, Lamp, Rearward visibility, Tire, EMC, Fuel consumption, Engine power, Wipers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REESS safety, 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QRTV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Total</a:t>
                      </a:r>
                      <a:endParaRPr kumimoji="0" lang="ko-KR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21 items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 items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6" name="그룹 48"/>
          <p:cNvGrpSpPr>
            <a:grpSpLocks/>
          </p:cNvGrpSpPr>
          <p:nvPr/>
        </p:nvGrpSpPr>
        <p:grpSpPr bwMode="auto">
          <a:xfrm>
            <a:off x="416026" y="5464126"/>
            <a:ext cx="3024336" cy="307777"/>
            <a:chOff x="466032" y="1541108"/>
            <a:chExt cx="5408135" cy="308975"/>
          </a:xfrm>
        </p:grpSpPr>
        <p:sp>
          <p:nvSpPr>
            <p:cNvPr id="47" name="이등변 삼각형 46"/>
            <p:cNvSpPr/>
            <p:nvPr/>
          </p:nvSpPr>
          <p:spPr>
            <a:xfrm rot="5400000">
              <a:off x="520417" y="1575770"/>
              <a:ext cx="215146" cy="215944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66032" y="1541108"/>
              <a:ext cx="5408135" cy="308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Application of EU Regulation 168/2013</a:t>
              </a:r>
              <a:endParaRPr lang="en-US" altLang="ko-KR" sz="14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pic>
        <p:nvPicPr>
          <p:cNvPr id="49" name="Picture 2" descr="C:\Documents and Settings\MYHOME\바탕 화면\Untitled-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4996967"/>
            <a:ext cx="4921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9145413" y="1583903"/>
            <a:ext cx="2160240" cy="36724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9105304" y="1245129"/>
            <a:ext cx="2200349" cy="306945"/>
          </a:xfrm>
          <a:prstGeom prst="rect">
            <a:avLst/>
          </a:prstGeom>
          <a:gradFill rotWithShape="1">
            <a:gsLst>
              <a:gs pos="0">
                <a:srgbClr val="859B4F">
                  <a:gamma/>
                  <a:tint val="72941"/>
                  <a:invGamma/>
                </a:srgbClr>
              </a:gs>
              <a:gs pos="50000">
                <a:srgbClr val="859B4F"/>
              </a:gs>
              <a:gs pos="100000">
                <a:srgbClr val="859B4F">
                  <a:gamma/>
                  <a:tint val="72941"/>
                  <a:invGamma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dist="12700" dir="16200000" algn="ctr" rotWithShape="0">
              <a:srgbClr val="6E5234"/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0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Applying M1 category regulations</a:t>
            </a:r>
            <a:endParaRPr lang="ko-KR" altLang="en-US" sz="10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2230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슬라이드 번호 개체 틀 46"/>
          <p:cNvSpPr txBox="1">
            <a:spLocks/>
          </p:cNvSpPr>
          <p:nvPr/>
        </p:nvSpPr>
        <p:spPr bwMode="auto">
          <a:xfrm>
            <a:off x="10656936" y="6155456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3BD4F53-52D4-40C9-8EED-48C39029E647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8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flipV="1">
            <a:off x="2448669" y="1223863"/>
            <a:ext cx="0" cy="483488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77"/>
          <p:cNvGrpSpPr>
            <a:grpSpLocks/>
          </p:cNvGrpSpPr>
          <p:nvPr/>
        </p:nvGrpSpPr>
        <p:grpSpPr bwMode="auto">
          <a:xfrm>
            <a:off x="501089" y="1079847"/>
            <a:ext cx="2019588" cy="784830"/>
            <a:chOff x="475878" y="910257"/>
            <a:chExt cx="3209533" cy="782124"/>
          </a:xfrm>
        </p:grpSpPr>
        <p:sp>
          <p:nvSpPr>
            <p:cNvPr id="22" name="직사각형 21"/>
            <p:cNvSpPr/>
            <p:nvPr/>
          </p:nvSpPr>
          <p:spPr>
            <a:xfrm>
              <a:off x="525250" y="910257"/>
              <a:ext cx="3160161" cy="782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Tested according to the reviewed EU regulation 168/2013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25" name="직사각형 24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814728"/>
              </p:ext>
            </p:extLst>
          </p:nvPr>
        </p:nvGraphicFramePr>
        <p:xfrm>
          <a:off x="2808709" y="1223863"/>
          <a:ext cx="8496944" cy="4899599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270571"/>
                <a:gridCol w="2699964"/>
                <a:gridCol w="4526409"/>
              </a:tblGrid>
              <a:tr h="219395">
                <a:tc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Sector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Test items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Test results and remarks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395">
                <a:tc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General Safety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20000"/>
                        </a:lnSpc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6 items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Mass and dimension,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Protective structure, Fuel storage, 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Load platform, Devices to prevent unauthorized use, </a:t>
                      </a:r>
                    </a:p>
                    <a:p>
                      <a:pPr marL="85725" indent="0" algn="l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Coupling device 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rtl="0" fontAlgn="ctr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Mass and dimension</a:t>
                      </a:r>
                    </a:p>
                    <a:p>
                      <a:pPr marL="180975" indent="-180975" algn="l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In case of the dimension, considering the application of light passenger vehicle regulation in KMVSS.</a:t>
                      </a:r>
                    </a:p>
                    <a:p>
                      <a:pPr marL="180975" indent="-180975" algn="l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For mass, gross vehicle weight 550kg including battery.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92075" indent="-92075" algn="l" rtl="0" fontAlgn="ctr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Other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items: Be able to apply of passenger vehicle(M1) regulations.</a:t>
                      </a:r>
                      <a:endParaRPr kumimoji="0" lang="ko-KR" altLang="en-US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Active Safety</a:t>
                      </a:r>
                      <a:endParaRPr kumimoji="0" lang="ko-KR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3 items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Braking, Steerability, Speedometer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Braking</a:t>
                      </a:r>
                    </a:p>
                    <a:p>
                      <a:pPr marL="180975" marR="0" indent="-1809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Applying a form derived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from two-wheeled motor vehicle braking system.</a:t>
                      </a:r>
                    </a:p>
                    <a:p>
                      <a:pPr marL="180975" marR="0" indent="-1809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Need to apply of secondary braking system like a M1 category braking system.</a:t>
                      </a:r>
                    </a:p>
                    <a:p>
                      <a:pPr marL="180975" marR="0" indent="-1809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Need to develop exclusively Micro mobility ABS.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Steerability: Equivalent to M1 category regulations.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Speedo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meter: Be able to apply passenger vehicle regulations.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Passive Safety</a:t>
                      </a:r>
                      <a:endParaRPr kumimoji="0" lang="en-US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9 items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Rollover, Safety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belt, Occupant Protection, Seats, 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Frontal impact, Pedestrian, Steering wheel impact, 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Door lock, Electrical safety 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Rollover: Apply 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r</a:t>
                      </a: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oof crush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requirement of </a:t>
                      </a: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KMVSS.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Safety belt: Need to strengthen the applying forces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.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Occupant protection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Similar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to the requirement for checking radius of curvature.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For other vehicles, no requirement of curvature radius in KMVSS.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Steering wheel impact: Considering this requirement in case of not 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   applying frontal impact regulations.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Pedestrian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Expecting the high frequency of exposure to pedestrian.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Door lock, Frontal impact and Electrical safety are not  assessed yet.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2475" y="431800"/>
            <a:ext cx="198437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70" y="417261"/>
            <a:ext cx="105275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Tests</a:t>
            </a:r>
            <a:endParaRPr lang="ko-KR" altLang="en-US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74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8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슬라이드 번호 개체 틀 46"/>
          <p:cNvSpPr txBox="1">
            <a:spLocks/>
          </p:cNvSpPr>
          <p:nvPr/>
        </p:nvSpPr>
        <p:spPr bwMode="auto">
          <a:xfrm>
            <a:off x="10656936" y="6155456"/>
            <a:ext cx="720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</a:t>
            </a:r>
            <a:fld id="{33BD4F53-52D4-40C9-8EED-48C39029E647}" type="slidenum">
              <a:rPr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 eaLnBrk="1" hangingPunct="1"/>
              <a:t>9</a:t>
            </a:fld>
            <a:r>
              <a: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</a:t>
            </a:r>
            <a:endParaRPr lang="ko-KR" altLang="en-US" sz="1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flipV="1">
            <a:off x="2448669" y="1223863"/>
            <a:ext cx="0" cy="483488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77"/>
          <p:cNvGrpSpPr>
            <a:grpSpLocks/>
          </p:cNvGrpSpPr>
          <p:nvPr/>
        </p:nvGrpSpPr>
        <p:grpSpPr bwMode="auto">
          <a:xfrm>
            <a:off x="501089" y="1079847"/>
            <a:ext cx="2019588" cy="784830"/>
            <a:chOff x="475878" y="910257"/>
            <a:chExt cx="3209533" cy="782124"/>
          </a:xfrm>
        </p:grpSpPr>
        <p:sp>
          <p:nvSpPr>
            <p:cNvPr id="22" name="직사각형 21"/>
            <p:cNvSpPr/>
            <p:nvPr/>
          </p:nvSpPr>
          <p:spPr>
            <a:xfrm>
              <a:off x="525250" y="910257"/>
              <a:ext cx="3160161" cy="782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500" spc="-80" dirty="0" smtClean="0">
                  <a:ln>
                    <a:solidFill>
                      <a:schemeClr val="bg1">
                        <a:lumMod val="65000"/>
                        <a:alpha val="3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Tested according to the reviewed EU regulation 168/2013</a:t>
              </a:r>
              <a:endParaRPr lang="en-US" altLang="ko-KR" sz="1500" spc="-80" dirty="0">
                <a:ln>
                  <a:solidFill>
                    <a:schemeClr val="bg1">
                      <a:lumMod val="65000"/>
                      <a:alpha val="3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" name="그룹 82"/>
            <p:cNvGrpSpPr>
              <a:grpSpLocks/>
            </p:cNvGrpSpPr>
            <p:nvPr/>
          </p:nvGrpSpPr>
          <p:grpSpPr bwMode="auto">
            <a:xfrm>
              <a:off x="475878" y="964406"/>
              <a:ext cx="45719" cy="249932"/>
              <a:chOff x="612860" y="1650006"/>
              <a:chExt cx="45719" cy="249932"/>
            </a:xfrm>
          </p:grpSpPr>
          <p:sp>
            <p:nvSpPr>
              <p:cNvPr id="25" name="직사각형 24"/>
              <p:cNvSpPr/>
              <p:nvPr/>
            </p:nvSpPr>
            <p:spPr bwMode="auto">
              <a:xfrm>
                <a:off x="612860" y="1649648"/>
                <a:ext cx="46036" cy="24996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612860" y="1774628"/>
                <a:ext cx="46036" cy="124981"/>
              </a:xfrm>
              <a:prstGeom prst="rect">
                <a:avLst/>
              </a:prstGeom>
              <a:solidFill>
                <a:srgbClr val="2B4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57612"/>
              </p:ext>
            </p:extLst>
          </p:nvPr>
        </p:nvGraphicFramePr>
        <p:xfrm>
          <a:off x="2808709" y="1223863"/>
          <a:ext cx="8496944" cy="2943545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270571"/>
                <a:gridCol w="2699964"/>
                <a:gridCol w="4526409"/>
              </a:tblGrid>
              <a:tr h="219395">
                <a:tc>
                  <a:txBody>
                    <a:bodyPr/>
                    <a:lstStyle/>
                    <a:p>
                      <a:pPr marL="92075" indent="-92075" algn="ctr" rtl="0" fontAlgn="ctr">
                        <a:lnSpc>
                          <a:spcPct val="120000"/>
                        </a:lnSpc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Sector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Test items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Test results and remarks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314">
                <a:tc>
                  <a:txBody>
                    <a:bodyPr/>
                    <a:lstStyle/>
                    <a:p>
                      <a:pPr marL="92075" marR="0" indent="-92075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b="1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Performance</a:t>
                      </a:r>
                      <a:endParaRPr kumimoji="0" lang="ko-KR" altLang="en-US" sz="1050" b="1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u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9 items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Audible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warning device, Glazing, Lamp, Rearward visibility,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Tire, EMC, Fuel consumption, Engine power, Wipers, 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REESS safety, QRTV 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Lamp</a:t>
                      </a:r>
                    </a:p>
                    <a:p>
                      <a:pPr marL="180975" marR="0" indent="-1809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Mandatory: Head lamps, Direction indicators, Position lamps, Stop lamps, Reversing lamps, Rear registrations plate lamps.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Fuel consumption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Need a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additional research for the test cycle.</a:t>
                      </a:r>
                    </a:p>
                    <a:p>
                      <a:pPr marL="180975" marR="0" indent="-1809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FTP Mode(Passenger vehicle) or WMTC mode(Two-wheeled motor cycle)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Wiper</a:t>
                      </a:r>
                    </a:p>
                    <a:p>
                      <a:pPr marL="180975" marR="0" indent="-1809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Need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the mandatory installation requirements of wiper system when compulsory side door and window pane installation requirements are applied.</a:t>
                      </a:r>
                      <a:endParaRPr kumimoji="0" lang="en-US" altLang="ko-KR" sz="1050" kern="12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REESS safety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- t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he tests carried out according to </a:t>
                      </a: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UN R.136.</a:t>
                      </a:r>
                    </a:p>
                    <a:p>
                      <a:pPr marL="92075" marR="0" indent="-92075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altLang="ko-KR" sz="1050" kern="120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QRTV: </a:t>
                      </a:r>
                      <a:r>
                        <a:rPr kumimoji="0" lang="en-US" altLang="ko-KR" sz="1050" kern="1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Be able to apply passenger vehicle(M1) regulations.</a:t>
                      </a:r>
                      <a:endParaRPr kumimoji="0" lang="en-US" altLang="ko-KR" sz="1050" kern="120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13772</TotalTime>
  <Words>2538</Words>
  <Application>Microsoft Office PowerPoint</Application>
  <PresentationFormat>Custom</PresentationFormat>
  <Paragraphs>633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굴림</vt:lpstr>
      <vt:lpstr>KoPub돋움체 Medium</vt:lpstr>
      <vt:lpstr>맑은 고딕</vt:lpstr>
      <vt:lpstr>Arial Unicode MS</vt:lpstr>
      <vt:lpstr>Wingdings</vt:lpstr>
      <vt:lpstr>Cambria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MOLIT, TS KATRI Shim So-jeong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kjwkor</dc:creator>
  <cp:lastModifiedBy>Gianotti</cp:lastModifiedBy>
  <cp:revision>864</cp:revision>
  <cp:lastPrinted>2015-04-21T07:15:16Z</cp:lastPrinted>
  <dcterms:created xsi:type="dcterms:W3CDTF">2008-09-25T06:29:37Z</dcterms:created>
  <dcterms:modified xsi:type="dcterms:W3CDTF">2017-05-08T15:39:15Z</dcterms:modified>
</cp:coreProperties>
</file>