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6" r:id="rId2"/>
  </p:sldMasterIdLst>
  <p:notesMasterIdLst>
    <p:notesMasterId r:id="rId11"/>
  </p:notesMasterIdLst>
  <p:sldIdLst>
    <p:sldId id="256" r:id="rId3"/>
    <p:sldId id="257" r:id="rId4"/>
    <p:sldId id="265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1BB248F-3330-4199-A853-1474D01443D7}" type="datetimeFigureOut">
              <a:rPr lang="en-GB"/>
              <a:pPr/>
              <a:t>11/12/2017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088EA52-264B-4534-B475-B1164E9EF8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1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BA7FE4-0CB0-4094-BFBA-9EF999DA3778}" type="slidenum">
              <a:rPr lang="en-GB">
                <a:latin typeface="Calibri" pitchFamily="34" charset="0"/>
              </a:rPr>
              <a:pPr/>
              <a:t>2</a:t>
            </a:fld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A1BEF-7E5A-472E-9778-20206F4451B4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6330-93B9-47E8-B5DB-EE8D808214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49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91A83-AD4E-48BA-8601-648EBC9F70D7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02EC3-2E02-41A8-BD73-CE1CD031FD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957FA-605F-4C1A-B69D-9997764D7094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131FA-5B7A-4491-97F5-87940FFCE5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5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6D6D8B-32BF-4893-B898-73D5B3BE210F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B14B9-9F43-4140-98D8-6410C1BE3E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417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7D6879-8F59-4415-88E8-BEA9FBE00AA3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E51A9-1EAE-4EBC-8148-A522403865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8AF39-CA21-4BEC-A61D-2E6CAA19C9B6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AD4B8-9B45-4B65-B070-7B05605C13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64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BD6D7-07A0-411C-9AEB-0DE0296D9DB8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A8A76-343B-4E7A-8D8E-C2591AF9D2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9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2A249-39BB-4702-BA45-E019B4545AF5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B0D42-9499-49E3-9316-F4403D72BA3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07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8FCE-B708-4778-AC9A-DA473E17E4F3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A1A2F-230D-4394-BF6E-EAFA0DCCFA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8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81EFB-5218-4BEB-881F-CA6AB7FD41F9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5F94-44AB-4C6C-86E8-6D21963B3A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039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>
              <a:defRPr/>
            </a:lvl1pPr>
          </a:lstStyle>
          <a:p>
            <a:fld id="{BF927219-1171-4AB2-8D10-9EF9851D4B25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A41CBD-F56F-45CE-BFC7-38A8D3FC74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6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35EA7E-8C1E-4D33-B54E-334326A7DF84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73C94-86C6-4E70-8A4C-BA85C494BB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8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7A3A8-B152-453E-8280-5591AF082588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B8A33-0D78-4869-BD97-1BD950A351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478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99872-6F35-46A5-B735-F9BDCB317FD6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589F-2DD3-4BD3-BAD0-48C986ACB6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04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6270D3-0795-4F9C-80B2-476D75DD6576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2DDC6-C88A-4CE9-B50B-A449C7984F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F2EE0-5F11-4875-B7AC-1B5BB65B7914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6FF40-21DF-4666-A3C9-3B8B6FE1EDE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7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D37AE-F8F2-42E7-929C-BA11A5EB3AFC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3830E-C9FC-4C78-AD64-44BC477E1A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B6532E-4FFF-4FD3-B89E-7F106AD66C0A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D2086-C55C-4447-AD14-2F47A66393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50CD2-B2EE-4CBE-AB4A-4C0105AD9D2E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1BCCA-11E4-4F8F-8879-18B36C996E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5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CE379-E382-497C-8392-1F61F38F6F09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E7F7D-9A43-475E-9DE1-16BF335764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7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9C89B-07C1-4E3B-B4C7-BC1AB586A7D8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26E22-AF18-4ED8-9F6D-06FA5592DC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6778CD-2A36-44E3-A3DB-8F4BF228D0EF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BE1AD-6256-4377-A94B-8E975929FA7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2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fld id="{212D9CDE-375C-4F7F-A0D6-92848B4F7E53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820779-99B8-441D-B40D-5F56281C537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093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547813"/>
            <a:ext cx="754380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FFFFFF"/>
                </a:solidFill>
              </a:defRPr>
            </a:lvl1pPr>
          </a:lstStyle>
          <a:p>
            <a:fld id="{10DE5D75-B888-4428-B754-F0C1DA7E6DCD}" type="datetime1">
              <a:rPr lang="en-GB"/>
              <a:pPr/>
              <a:t>11/12/2017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16C4977A-222C-41D9-8B83-6B12639C1AC3}" type="slidenum">
              <a:rPr lang="en-GB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325" y="1398588"/>
            <a:ext cx="7543800" cy="4762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5" r:id="rId2"/>
    <p:sldLayoutId id="2147483761" r:id="rId3"/>
    <p:sldLayoutId id="2147483756" r:id="rId4"/>
    <p:sldLayoutId id="2147483757" r:id="rId5"/>
    <p:sldLayoutId id="2147483758" r:id="rId6"/>
    <p:sldLayoutId id="2147483762" r:id="rId7"/>
    <p:sldLayoutId id="2147483763" r:id="rId8"/>
    <p:sldLayoutId id="2147483764" r:id="rId9"/>
    <p:sldLayoutId id="2147483759" r:id="rId10"/>
    <p:sldLayoutId id="2147483765" r:id="rId11"/>
  </p:sldLayoutIdLst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4238" y="758825"/>
            <a:ext cx="7418387" cy="35655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dirty="0" smtClean="0">
                <a:solidFill>
                  <a:srgbClr val="2626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Report of the IWG of the Three-Dimensional H-Point Machine (3D-HPM)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4238" y="4456113"/>
            <a:ext cx="7418387" cy="1143000"/>
          </a:xfrm>
        </p:spPr>
        <p:txBody>
          <a:bodyPr rtlCol="0"/>
          <a:lstStyle/>
          <a:p>
            <a:pPr fontAlgn="auto">
              <a:lnSpc>
                <a:spcPct val="70000"/>
              </a:lnSpc>
              <a:defRPr/>
            </a:pPr>
            <a:r>
              <a:rPr lang="en-GB" sz="2000" cap="none" smtClean="0"/>
              <a:t>62</a:t>
            </a:r>
            <a:r>
              <a:rPr lang="en-GB" sz="2000" cap="none" baseline="30000" smtClean="0"/>
              <a:t>ND</a:t>
            </a:r>
            <a:r>
              <a:rPr lang="en-GB" sz="2000" cap="none" smtClean="0"/>
              <a:t> GRSP SESSION</a:t>
            </a:r>
          </a:p>
          <a:p>
            <a:pPr fontAlgn="auto">
              <a:lnSpc>
                <a:spcPct val="70000"/>
              </a:lnSpc>
              <a:defRPr/>
            </a:pPr>
            <a:r>
              <a:rPr lang="en-GB" sz="2000" cap="none" smtClean="0"/>
              <a:t>12 – 15 DEC 2017</a:t>
            </a:r>
          </a:p>
          <a:p>
            <a:pPr fontAlgn="auto">
              <a:lnSpc>
                <a:spcPct val="70000"/>
              </a:lnSpc>
              <a:defRPr/>
            </a:pPr>
            <a:r>
              <a:rPr lang="en-GB" sz="2000" cap="none" smtClean="0"/>
              <a:t>Luis Martínez Sáez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343502-3EE3-4BB8-8DC0-2538C943D6CE}" type="slidenum">
              <a:rPr lang="en-GB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21935"/>
              </p:ext>
            </p:extLst>
          </p:nvPr>
        </p:nvGraphicFramePr>
        <p:xfrm>
          <a:off x="1670685" y="516467"/>
          <a:ext cx="625348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6740"/>
                <a:gridCol w="312674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Submitted by the </a:t>
                      </a:r>
                      <a:r>
                        <a:rPr lang="en-US" sz="1000" dirty="0" smtClean="0">
                          <a:effectLst/>
                        </a:rPr>
                        <a:t>IWG 3D-HPM </a:t>
                      </a:r>
                      <a:endParaRPr lang="en-GB" sz="1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41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Informal document </a:t>
                      </a:r>
                      <a:r>
                        <a:rPr lang="en-US" sz="1000" dirty="0" smtClean="0">
                          <a:effectLst/>
                        </a:rPr>
                        <a:t>GRSP-62-24</a:t>
                      </a:r>
                      <a:endParaRPr lang="en-GB" sz="1000" dirty="0">
                        <a:effectLst/>
                      </a:endParaRPr>
                    </a:p>
                    <a:p>
                      <a:pPr marL="241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(62nd GRSP,12 - 15 December 2017,</a:t>
                      </a:r>
                      <a:endParaRPr lang="en-GB" sz="1000" dirty="0">
                        <a:effectLst/>
                      </a:endParaRPr>
                    </a:p>
                    <a:p>
                      <a:pPr marL="241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agenda </a:t>
                      </a:r>
                      <a:r>
                        <a:rPr lang="en-US" sz="1000" dirty="0" smtClean="0">
                          <a:effectLst/>
                        </a:rPr>
                        <a:t>item</a:t>
                      </a:r>
                      <a:r>
                        <a:rPr lang="en-US" sz="1000" baseline="0" dirty="0" smtClean="0">
                          <a:effectLst/>
                        </a:rPr>
                        <a:t> 26(g)</a:t>
                      </a:r>
                      <a:r>
                        <a:rPr lang="en-US" sz="1000" dirty="0" smtClean="0">
                          <a:effectLst/>
                        </a:rPr>
                        <a:t>)</a:t>
                      </a:r>
                      <a:endParaRPr lang="en-GB" sz="1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Delegates involved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307731" y="1736723"/>
            <a:ext cx="8572988" cy="2861653"/>
          </a:xfrm>
          <a:extLst/>
        </p:spPr>
        <p:txBody>
          <a:bodyPr numCol="2" rtlCol="0">
            <a:noAutofit/>
          </a:bodyPr>
          <a:lstStyle/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/>
              <a:t>ADIENT – Thomas </a:t>
            </a:r>
            <a:r>
              <a:rPr lang="en-GB" altLang="en-US" dirty="0" err="1"/>
              <a:t>Boenniger</a:t>
            </a:r>
            <a:r>
              <a:rPr lang="en-GB" altLang="en-US" dirty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BMW – Stefan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Essebier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CLEPA 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Paolo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Alburno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DAIMLER </a:t>
            </a:r>
            <a:r>
              <a:rPr lang="en-GB" altLang="en-US" dirty="0"/>
              <a:t>– Erwin </a:t>
            </a:r>
            <a:r>
              <a:rPr lang="en-GB" altLang="en-US" dirty="0" err="1"/>
              <a:t>Kirschner</a:t>
            </a:r>
            <a:r>
              <a:rPr lang="en-GB" altLang="en-US" dirty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FAURECIA –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Detlef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Watermann</a:t>
            </a: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HONDA – Toshiaki Shimizu.</a:t>
            </a:r>
            <a:endParaRPr lang="en-GB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HONDA –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Yoshiji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Kadotani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INSIA – Luis Martínez.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/>
              <a:t>LEAR – Antonio Hernández.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/>
              <a:t>OPEL – Alexandra </a:t>
            </a:r>
            <a:r>
              <a:rPr lang="en-GB" altLang="en-US" dirty="0" err="1"/>
              <a:t>Scholz</a:t>
            </a:r>
            <a:r>
              <a:rPr lang="en-GB" altLang="en-US" dirty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/>
              <a:t>OPEL – Thomas </a:t>
            </a:r>
            <a:r>
              <a:rPr lang="en-GB" altLang="en-US" dirty="0" err="1"/>
              <a:t>Kinsky</a:t>
            </a:r>
            <a:r>
              <a:rPr lang="en-GB" altLang="en-US" dirty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RENAULT – Irina </a:t>
            </a:r>
            <a:r>
              <a:rPr lang="en-GB" altLang="en-US" dirty="0" err="1" smtClean="0"/>
              <a:t>Dausse</a:t>
            </a:r>
            <a:r>
              <a:rPr lang="en-GB" altLang="en-US" dirty="0" smtClean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TAKATA –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Karsten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Hallbauer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en-US" dirty="0">
              <a:solidFill>
                <a:schemeClr val="tx1"/>
              </a:solidFill>
            </a:endParaRP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UTAC 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CERAM – Jean-Philippe </a:t>
            </a:r>
            <a:r>
              <a:rPr lang="en-GB" alt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Lepretre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VDA – </a:t>
            </a:r>
            <a:r>
              <a:rPr lang="en-GB" altLang="en-US" dirty="0" err="1" smtClean="0"/>
              <a:t>Sascha</a:t>
            </a:r>
            <a:r>
              <a:rPr lang="en-GB" altLang="en-US" dirty="0" smtClean="0"/>
              <a:t> Pfeifer.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VOLKSWAGEN – Sven </a:t>
            </a:r>
            <a:r>
              <a:rPr lang="en-GB" altLang="en-US" dirty="0" err="1" smtClean="0"/>
              <a:t>Rathmann</a:t>
            </a:r>
            <a:r>
              <a:rPr lang="en-GB" altLang="en-US" dirty="0" smtClean="0"/>
              <a:t>.</a:t>
            </a:r>
          </a:p>
          <a:p>
            <a:pPr marL="273050" indent="-273050" ea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Tx/>
              <a:buChar char="•"/>
              <a:defRPr/>
            </a:pPr>
            <a:r>
              <a:rPr lang="en-GB" altLang="en-US" dirty="0" smtClean="0"/>
              <a:t>ZF – Andrés Iglesias.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C5FE09-D48C-4B87-BF6B-A636BA346B24}" type="slidenum">
              <a:rPr lang="en-GB">
                <a:solidFill>
                  <a:srgbClr val="FFFFFF"/>
                </a:solidFill>
              </a:rPr>
              <a:pPr/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269" name="Marcador de contenido 2"/>
          <p:cNvSpPr>
            <a:spLocks/>
          </p:cNvSpPr>
          <p:nvPr/>
        </p:nvSpPr>
        <p:spPr bwMode="auto">
          <a:xfrm>
            <a:off x="4959350" y="1736725"/>
            <a:ext cx="422910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ts val="2400"/>
              <a:buFont typeface="Arial" charset="0"/>
              <a:buChar char="•"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Background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325" y="1573213"/>
            <a:ext cx="7543800" cy="4738687"/>
          </a:xfrm>
        </p:spPr>
        <p:txBody>
          <a:bodyPr rtlCol="0">
            <a:normAutofit/>
          </a:bodyPr>
          <a:lstStyle/>
          <a:p>
            <a:pPr marL="273050" lvl="1" indent="-255588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Variability between UNECE documents regarding the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specifications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the 3D-HPM.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VDA provide an excel sheet with revisions of affected UNECE Regulations from previous IWG activities.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ISO 6549-1999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makes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 to SAE HPM (SAE J826 assumed).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SAE J826 has been updated at: 1995, 2002, 2008 and 2015.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Such updates have not been reflected in UNECE documents.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ADF3EC-49B4-4622-9E6E-6FC2C5D61719}" type="slidenum">
              <a:rPr lang="en-GB">
                <a:solidFill>
                  <a:srgbClr val="FFFFFF"/>
                </a:solidFill>
              </a:rPr>
              <a:pPr/>
              <a:t>3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Objectives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2325" y="1555750"/>
            <a:ext cx="7543800" cy="4756150"/>
          </a:xfrm>
        </p:spPr>
        <p:txBody>
          <a:bodyPr rtlCol="0">
            <a:normAutofit/>
          </a:bodyPr>
          <a:lstStyle/>
          <a:p>
            <a:pPr marL="280988" lvl="1" indent="-280988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harmonize the specifications of the 3D-HPM for all the UNECE Regulations: 1958 and 1998 Agreement.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Validate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harmonized 3D-HPM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specifications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before propose Regulation updates to the affected ones.</a:t>
            </a:r>
          </a:p>
          <a:p>
            <a:pPr marL="273050" lvl="1" indent="-273050" fontAlgn="auto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propose Regulation updates according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IWG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3D-HPM results.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046DBEE-68DF-42A4-96EE-208F63BC4FA7}" type="slidenum">
              <a:rPr lang="en-GB">
                <a:solidFill>
                  <a:srgbClr val="FFFFFF"/>
                </a:solidFill>
              </a:rPr>
              <a:pPr/>
              <a:t>4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 of IWG Meetings</a:t>
            </a:r>
          </a:p>
        </p:txBody>
      </p:sp>
      <p:sp>
        <p:nvSpPr>
          <p:cNvPr id="15363" name="Marcador de contenido 2"/>
          <p:cNvSpPr>
            <a:spLocks noGrp="1"/>
          </p:cNvSpPr>
          <p:nvPr>
            <p:ph idx="1"/>
          </p:nvPr>
        </p:nvSpPr>
        <p:spPr>
          <a:xfrm>
            <a:off x="822325" y="1555750"/>
            <a:ext cx="7543800" cy="4756150"/>
          </a:xfrm>
        </p:spPr>
        <p:txBody>
          <a:bodyPr/>
          <a:lstStyle/>
          <a:p>
            <a:pPr marL="266700" indent="-266700">
              <a:buFont typeface="Arial" charset="0"/>
              <a:buChar char="•"/>
            </a:pPr>
            <a:r>
              <a:rPr lang="en-GB" sz="2800" smtClean="0"/>
              <a:t>1</a:t>
            </a:r>
            <a:r>
              <a:rPr lang="en-GB" sz="2800" baseline="30000" smtClean="0"/>
              <a:t>st</a:t>
            </a:r>
            <a:r>
              <a:rPr lang="en-GB" sz="2800" smtClean="0"/>
              <a:t> Meeting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Web meeting, 24</a:t>
            </a:r>
            <a:r>
              <a:rPr lang="en-GB" sz="2000" baseline="30000" smtClean="0"/>
              <a:t>th</a:t>
            </a:r>
            <a:r>
              <a:rPr lang="en-GB" sz="2000" smtClean="0"/>
              <a:t> May 2017.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Summary of previous meetings of the IWG of the 3D-HPM.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Sharing of the machines used by the attendants according to UNECE R. E. 3 and ISO 6549.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Discussion about the variability between standards regarding the dimensions of the 3D-HPM.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2</a:t>
            </a:r>
            <a:r>
              <a:rPr lang="en-GB" sz="2800" baseline="30000" smtClean="0"/>
              <a:t>nd</a:t>
            </a:r>
            <a:r>
              <a:rPr lang="en-GB" sz="2800" smtClean="0"/>
              <a:t> Meeting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Web meeting, 27</a:t>
            </a:r>
            <a:r>
              <a:rPr lang="en-GB" sz="2000" baseline="30000" smtClean="0"/>
              <a:t>th</a:t>
            </a:r>
            <a:r>
              <a:rPr lang="en-GB" sz="2000" smtClean="0"/>
              <a:t> June 2017.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Revision of the affected UNECE Regulations.</a:t>
            </a:r>
          </a:p>
          <a:p>
            <a:pPr marL="628650" lvl="1">
              <a:buFont typeface="Wingdings" pitchFamily="2" charset="2"/>
              <a:buChar char="§"/>
            </a:pPr>
            <a:r>
              <a:rPr lang="en-GB" sz="2000" smtClean="0"/>
              <a:t>Discussion between the different uses of the 3D-HPM depending on the Regulation.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8DA345B-4838-4663-AE98-C70F749E2A1F}" type="slidenum">
              <a:rPr lang="en-GB">
                <a:solidFill>
                  <a:srgbClr val="FFFFFF"/>
                </a:solidFill>
              </a:rPr>
              <a:pPr/>
              <a:t>5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 of Discussion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7" name="Marcador de contenido 2"/>
          <p:cNvSpPr>
            <a:spLocks noGrp="1"/>
          </p:cNvSpPr>
          <p:nvPr>
            <p:ph idx="1"/>
          </p:nvPr>
        </p:nvSpPr>
        <p:spPr>
          <a:xfrm>
            <a:off x="822325" y="1573213"/>
            <a:ext cx="7543800" cy="4738687"/>
          </a:xfrm>
        </p:spPr>
        <p:txBody>
          <a:bodyPr/>
          <a:lstStyle/>
          <a:p>
            <a:pPr marL="266700" indent="-266700">
              <a:buFont typeface="Arial" charset="0"/>
              <a:buChar char="•"/>
            </a:pPr>
            <a:r>
              <a:rPr lang="en-GB" sz="2800" smtClean="0"/>
              <a:t>There are 22 regulations where the 3D-HPM is referenced.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The 3D-HPM in these regulations has a direct reference to ISO 6549 (1999 or 1980) or SAE J826-1995. Other cases have reference to RE.3 rev 2&amp;3.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The finality of the 3D-HPM in these regulations is for R-point validation or for dummy positioning.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4 dummies are referenced: H-III50M,  H-III5F, ES-2 and WS-50M. Further validation are needed.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The certification of a 3D-HPM will be revised.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F8171F0-CBA6-4B03-943D-99C7CC741E3D}" type="slidenum">
              <a:rPr lang="en-GB">
                <a:solidFill>
                  <a:srgbClr val="FFFFFF"/>
                </a:solidFill>
              </a:rPr>
              <a:pPr/>
              <a:t>6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Next IWG Meetings</a:t>
            </a:r>
          </a:p>
        </p:txBody>
      </p:sp>
      <p:sp>
        <p:nvSpPr>
          <p:cNvPr id="1741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•"/>
            </a:pPr>
            <a:r>
              <a:rPr lang="en-GB" sz="2800" smtClean="0"/>
              <a:t>3</a:t>
            </a:r>
            <a:r>
              <a:rPr lang="en-GB" sz="2800" baseline="30000" smtClean="0"/>
              <a:t>rd</a:t>
            </a:r>
            <a:r>
              <a:rPr lang="en-GB" sz="2800" smtClean="0"/>
              <a:t> Web Meeting</a:t>
            </a:r>
          </a:p>
          <a:p>
            <a:pPr marL="577850" lvl="1" indent="-285750">
              <a:buFont typeface="Wingdings" pitchFamily="2" charset="2"/>
              <a:buChar char="§"/>
            </a:pPr>
            <a:r>
              <a:rPr lang="en-GB" sz="2000" smtClean="0"/>
              <a:t>End of January 2018 (TBD).</a:t>
            </a:r>
          </a:p>
          <a:p>
            <a:pPr marL="266700" indent="-266700">
              <a:buFont typeface="Arial" charset="0"/>
              <a:buChar char="•"/>
            </a:pPr>
            <a:r>
              <a:rPr lang="en-GB" sz="2800" smtClean="0"/>
              <a:t>4</a:t>
            </a:r>
            <a:r>
              <a:rPr lang="en-GB" sz="2800" baseline="30000" smtClean="0"/>
              <a:t>th</a:t>
            </a:r>
            <a:r>
              <a:rPr lang="en-GB" sz="2800" smtClean="0"/>
              <a:t> Meeting Face to Face</a:t>
            </a:r>
          </a:p>
          <a:p>
            <a:pPr marL="577850" lvl="1" indent="-285750">
              <a:buFont typeface="Wingdings" pitchFamily="2" charset="2"/>
              <a:buChar char="§"/>
            </a:pPr>
            <a:r>
              <a:rPr lang="en-GB" sz="2000" smtClean="0"/>
              <a:t>In Europe, February/March 2018 (TBD).</a:t>
            </a:r>
          </a:p>
          <a:p>
            <a:pPr marL="577850" lvl="1" indent="-285750">
              <a:buFont typeface="Wingdings" pitchFamily="2" charset="2"/>
              <a:buChar char="§"/>
            </a:pPr>
            <a:r>
              <a:rPr lang="en-GB" sz="2000" smtClean="0"/>
              <a:t>Close most discussion items.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53F2FF-A171-4D6B-B530-3A2AF44FD74B}" type="slidenum">
              <a:rPr lang="en-GB">
                <a:solidFill>
                  <a:srgbClr val="FFFFFF"/>
                </a:solidFill>
              </a:rPr>
              <a:pPr/>
              <a:t>7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4238" y="758825"/>
            <a:ext cx="7418387" cy="35655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6000" dirty="0" smtClean="0"/>
              <a:t>Thank you for your attention</a:t>
            </a:r>
            <a:endParaRPr lang="en-GB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84238" y="4456113"/>
            <a:ext cx="7418387" cy="1143000"/>
          </a:xfrm>
        </p:spPr>
        <p:txBody>
          <a:bodyPr/>
          <a:lstStyle/>
          <a:p>
            <a:endParaRPr lang="en-GB" cap="none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01F797E-980E-4602-BAAB-EFA8A288736C}" type="slidenum">
              <a:rPr lang="en-GB">
                <a:solidFill>
                  <a:srgbClr val="FFFFFF"/>
                </a:solidFill>
              </a:rPr>
              <a:pPr/>
              <a:t>8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182</TotalTime>
  <Words>460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 Light</vt:lpstr>
      <vt:lpstr>Calibri</vt:lpstr>
      <vt:lpstr>Wingdings 2</vt:lpstr>
      <vt:lpstr>Wingdings</vt:lpstr>
      <vt:lpstr>HDOfficeLightV0</vt:lpstr>
      <vt:lpstr>Retrospección</vt:lpstr>
      <vt:lpstr>Status Report of the IWG of the Three-Dimensional H-Point Machine (3D-HPM)</vt:lpstr>
      <vt:lpstr>Delegates involved</vt:lpstr>
      <vt:lpstr>Background</vt:lpstr>
      <vt:lpstr>Objectives</vt:lpstr>
      <vt:lpstr>Status of IWG Meetings</vt:lpstr>
      <vt:lpstr>Status of Discussion</vt:lpstr>
      <vt:lpstr>Next IWG Meetings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of the Three-Dimensional H-Point Machine</dc:title>
  <dc:creator>biomecanica2</dc:creator>
  <cp:lastModifiedBy>Gianotti3</cp:lastModifiedBy>
  <cp:revision>21</cp:revision>
  <dcterms:created xsi:type="dcterms:W3CDTF">2017-12-11T09:22:46Z</dcterms:created>
  <dcterms:modified xsi:type="dcterms:W3CDTF">2017-12-11T17:13:34Z</dcterms:modified>
</cp:coreProperties>
</file>