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5" r:id="rId2"/>
    <p:sldId id="311" r:id="rId3"/>
    <p:sldId id="312" r:id="rId4"/>
    <p:sldId id="262" r:id="rId5"/>
    <p:sldId id="309" r:id="rId6"/>
    <p:sldId id="306" r:id="rId7"/>
    <p:sldId id="310" r:id="rId8"/>
    <p:sldId id="313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9B2"/>
    <a:srgbClr val="952924"/>
    <a:srgbClr val="779BBE"/>
    <a:srgbClr val="3A72C1"/>
    <a:srgbClr val="07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2" autoAdjust="0"/>
    <p:restoredTop sz="94777" autoAdjust="0"/>
  </p:normalViewPr>
  <p:slideViewPr>
    <p:cSldViewPr>
      <p:cViewPr varScale="1">
        <p:scale>
          <a:sx n="74" d="100"/>
          <a:sy n="74" d="100"/>
        </p:scale>
        <p:origin x="806" y="67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2323" y="-11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5/22/2018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sample </a:t>
            </a:r>
            <a:r>
              <a:rPr lang="en-US" b="1" dirty="0"/>
              <a:t>Title Slide with Picture </a:t>
            </a:r>
            <a:r>
              <a:rPr lang="en-US" dirty="0"/>
              <a:t>ideal for including a dark picture with a brief title and subtitle.</a:t>
            </a:r>
          </a:p>
        </p:txBody>
      </p:sp>
    </p:spTree>
    <p:extLst>
      <p:ext uri="{BB962C8B-B14F-4D97-AF65-F5344CB8AC3E}">
        <p14:creationId xmlns:p14="http://schemas.microsoft.com/office/powerpoint/2010/main" val="267702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9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8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sample </a:t>
            </a:r>
            <a:r>
              <a:rPr lang="en-US" b="1" dirty="0"/>
              <a:t>Title Slide with Picture </a:t>
            </a:r>
            <a:r>
              <a:rPr lang="en-US" dirty="0"/>
              <a:t>ideal for including a dark picture with a brief title and subtitle.</a:t>
            </a:r>
          </a:p>
        </p:txBody>
      </p:sp>
    </p:spTree>
    <p:extLst>
      <p:ext uri="{BB962C8B-B14F-4D97-AF65-F5344CB8AC3E}">
        <p14:creationId xmlns:p14="http://schemas.microsoft.com/office/powerpoint/2010/main" val="317514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59" y="5867400"/>
            <a:ext cx="2593853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Drag picture to placeholder or click icon to add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Drag picture to placeholder or click icon to add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Drag picture to placeholder or click icon to add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0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subtitle</a:t>
            </a:r>
            <a:r>
              <a:rPr lang="fr-FR" dirty="0"/>
              <a:t>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199571"/>
            <a:ext cx="1590467" cy="48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178773" y="66655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599771" cy="838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5029200"/>
            <a:ext cx="1600200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147308"/>
            <a:ext cx="1512168" cy="4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1" r:id="rId3"/>
    <p:sldLayoutId id="2147483650" r:id="rId4"/>
    <p:sldLayoutId id="2147483663" r:id="rId5"/>
    <p:sldLayoutId id="2147483664" r:id="rId6"/>
    <p:sldLayoutId id="2147483654" r:id="rId7"/>
    <p:sldLayoutId id="2147483652" r:id="rId8"/>
    <p:sldLayoutId id="2147483667" r:id="rId9"/>
    <p:sldLayoutId id="2147483656" r:id="rId10"/>
    <p:sldLayoutId id="2147483657" r:id="rId11"/>
    <p:sldLayoutId id="2147483671" r:id="rId12"/>
    <p:sldLayoutId id="2147483672" r:id="rId13"/>
    <p:sldLayoutId id="2147483659" r:id="rId14"/>
    <p:sldLayoutId id="2147483674" r:id="rId15"/>
    <p:sldLayoutId id="214748367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Rail Security Observatory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Francesco Dionori</a:t>
            </a:r>
          </a:p>
          <a:p>
            <a:endParaRPr lang="en-US" dirty="0"/>
          </a:p>
          <a:p>
            <a:r>
              <a:rPr lang="en-US"/>
              <a:t>Chief, </a:t>
            </a:r>
            <a:r>
              <a:rPr lang="en-US" dirty="0"/>
              <a:t>Transport Networks &amp; Logistics</a:t>
            </a:r>
          </a:p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May 2018</a:t>
            </a:r>
          </a:p>
        </p:txBody>
      </p:sp>
    </p:spTree>
    <p:extLst>
      <p:ext uri="{BB962C8B-B14F-4D97-AF65-F5344CB8AC3E}">
        <p14:creationId xmlns:p14="http://schemas.microsoft.com/office/powerpoint/2010/main" val="3233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C47CC-1964-4F00-93E6-34964CA8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122" y="1686300"/>
            <a:ext cx="3888792" cy="3938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A149A8-BA19-434B-9EAA-9DB243B6388F}"/>
              </a:ext>
            </a:extLst>
          </p:cNvPr>
          <p:cNvSpPr/>
          <p:nvPr/>
        </p:nvSpPr>
        <p:spPr>
          <a:xfrm>
            <a:off x="7457383" y="1053355"/>
            <a:ext cx="3888792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999" b="1" dirty="0">
                <a:solidFill>
                  <a:sysClr val="windowText" lastClr="000000"/>
                </a:solidFill>
              </a:rPr>
              <a:t>Strengths of the Committee in the delivery of tangible results</a:t>
            </a:r>
          </a:p>
        </p:txBody>
      </p:sp>
      <p:pic>
        <p:nvPicPr>
          <p:cNvPr id="4" name="Picture 2" descr="C:\Users\Molnar\AppData\Local\Temp\notes256C9A\map.jpg">
            <a:extLst>
              <a:ext uri="{FF2B5EF4-FFF2-40B4-BE49-F238E27FC236}">
                <a16:creationId xmlns:a16="http://schemas.microsoft.com/office/drawing/2014/main" id="{D7AE87D2-1460-4DA7-B1DD-7CA77289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7" y="1053356"/>
            <a:ext cx="6151265" cy="4708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C5CAEE-DA2F-4CBC-935C-0F50DF4AE74B}"/>
              </a:ext>
            </a:extLst>
          </p:cNvPr>
          <p:cNvSpPr/>
          <p:nvPr/>
        </p:nvSpPr>
        <p:spPr>
          <a:xfrm>
            <a:off x="983176" y="4609371"/>
            <a:ext cx="6151265" cy="4000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999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58 conventions, 1742 Contracting Parties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16167C-D1E0-4605-8A05-2BB6B8DE3562}"/>
              </a:ext>
            </a:extLst>
          </p:cNvPr>
          <p:cNvSpPr/>
          <p:nvPr/>
        </p:nvSpPr>
        <p:spPr>
          <a:xfrm>
            <a:off x="983177" y="5061948"/>
            <a:ext cx="6151265" cy="7074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99" b="1" dirty="0"/>
              <a:t>Goal</a:t>
            </a:r>
            <a:r>
              <a:rPr lang="en-US" sz="1999" dirty="0"/>
              <a:t>: a universally harmonized inland transport system</a:t>
            </a:r>
            <a:endParaRPr lang="en-GB" sz="1999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CB022E-D4B1-48A5-96BB-E78E6233A3DC}"/>
              </a:ext>
            </a:extLst>
          </p:cNvPr>
          <p:cNvSpPr txBox="1">
            <a:spLocks noChangeArrowheads="1"/>
          </p:cNvSpPr>
          <p:nvPr/>
        </p:nvSpPr>
        <p:spPr>
          <a:xfrm>
            <a:off x="119304" y="46001"/>
            <a:ext cx="7487106" cy="86337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CH" altLang="en-US" sz="3199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Sustainable</a:t>
            </a:r>
            <a:r>
              <a:rPr lang="fr-CH" altLang="en-US" sz="3199" b="1" i="1" dirty="0">
                <a:solidFill>
                  <a:schemeClr val="hlink"/>
                </a:solidFill>
                <a:latin typeface="Garamond" panose="02020404030301010803" pitchFamily="18" charset="0"/>
              </a:rPr>
              <a:t> Transport Division</a:t>
            </a:r>
          </a:p>
        </p:txBody>
      </p:sp>
    </p:spTree>
    <p:extLst>
      <p:ext uri="{BB962C8B-B14F-4D97-AF65-F5344CB8AC3E}">
        <p14:creationId xmlns:p14="http://schemas.microsoft.com/office/powerpoint/2010/main" val="139019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001F884-20DD-438E-94BA-07838844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75" y="76199"/>
            <a:ext cx="10969943" cy="702365"/>
          </a:xfrm>
        </p:spPr>
        <p:txBody>
          <a:bodyPr/>
          <a:lstStyle/>
          <a:p>
            <a:r>
              <a:rPr lang="en-US" dirty="0"/>
              <a:t>UNECE Rail Security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7975" y="816002"/>
            <a:ext cx="10969943" cy="274320"/>
          </a:xfrm>
        </p:spPr>
        <p:txBody>
          <a:bodyPr/>
          <a:lstStyle/>
          <a:p>
            <a:r>
              <a:rPr lang="en-US" dirty="0">
                <a:solidFill>
                  <a:srgbClr val="074080"/>
                </a:solidFill>
              </a:rPr>
              <a:t>Mandate and history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D7582BD-FFA1-4A3C-8475-E2601680E06A}"/>
              </a:ext>
            </a:extLst>
          </p:cNvPr>
          <p:cNvSpPr txBox="1">
            <a:spLocks/>
          </p:cNvSpPr>
          <p:nvPr/>
        </p:nvSpPr>
        <p:spPr>
          <a:xfrm>
            <a:off x="989012" y="1981200"/>
            <a:ext cx="9677400" cy="685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74080"/>
                </a:solidFill>
              </a:rPr>
              <a:t>Rail security on the agenda of SC.2 for many years</a:t>
            </a:r>
          </a:p>
          <a:p>
            <a:endParaRPr lang="en-US" dirty="0">
              <a:solidFill>
                <a:srgbClr val="074080"/>
              </a:solidFill>
            </a:endParaRPr>
          </a:p>
          <a:p>
            <a:r>
              <a:rPr lang="en-US" dirty="0">
                <a:solidFill>
                  <a:srgbClr val="074080"/>
                </a:solidFill>
              </a:rPr>
              <a:t>Following a workshop in 2013 it was agreed to create an electronic space on rail security to:</a:t>
            </a:r>
          </a:p>
          <a:p>
            <a:r>
              <a:rPr lang="en-US" dirty="0">
                <a:solidFill>
                  <a:srgbClr val="074080"/>
                </a:solidFill>
              </a:rPr>
              <a:t>	Disseminate ad hoc knowledge and best/good practices</a:t>
            </a:r>
          </a:p>
          <a:p>
            <a:r>
              <a:rPr lang="en-US" dirty="0">
                <a:solidFill>
                  <a:srgbClr val="074080"/>
                </a:solidFill>
              </a:rPr>
              <a:t>	Exchange information about projects and other initiatives/proposals</a:t>
            </a:r>
          </a:p>
          <a:p>
            <a:r>
              <a:rPr lang="en-US" dirty="0">
                <a:solidFill>
                  <a:srgbClr val="074080"/>
                </a:solidFill>
              </a:rPr>
              <a:t>	</a:t>
            </a:r>
            <a:r>
              <a:rPr lang="en-US" dirty="0"/>
              <a:t>Seek cooperation on specific rail security projects/tasks/studies and research agreed 	upon during SC.2 sessions and other events, and focus on developing definitions</a:t>
            </a:r>
          </a:p>
          <a:p>
            <a:endParaRPr lang="en-US" dirty="0"/>
          </a:p>
          <a:p>
            <a:r>
              <a:rPr lang="en-US" dirty="0"/>
              <a:t>Over the years the Observatory has been developed and updated in structure</a:t>
            </a:r>
          </a:p>
          <a:p>
            <a:endParaRPr lang="en-US" dirty="0"/>
          </a:p>
          <a:p>
            <a:r>
              <a:rPr lang="en-US" dirty="0"/>
              <a:t>It was relaunched at SC.2 in November 2017 </a:t>
            </a:r>
            <a:endParaRPr lang="en-US" dirty="0">
              <a:solidFill>
                <a:srgbClr val="07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7975" y="816002"/>
            <a:ext cx="10969943" cy="274320"/>
          </a:xfrm>
        </p:spPr>
        <p:txBody>
          <a:bodyPr/>
          <a:lstStyle/>
          <a:p>
            <a:r>
              <a:rPr lang="en-US" dirty="0">
                <a:solidFill>
                  <a:srgbClr val="074080"/>
                </a:solidFill>
              </a:rPr>
              <a:t>How it works: a repository of files on rail security, with access restricted only to authorized users</a:t>
            </a:r>
          </a:p>
          <a:p>
            <a:endParaRPr lang="en-US" dirty="0">
              <a:solidFill>
                <a:srgbClr val="074080"/>
              </a:solidFill>
            </a:endParaRPr>
          </a:p>
          <a:p>
            <a:r>
              <a:rPr lang="en-US" dirty="0">
                <a:solidFill>
                  <a:srgbClr val="074080"/>
                </a:solidFill>
              </a:rPr>
              <a:t>Organized by themes, countries, document categories and Working Party documents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01F884-20DD-438E-94BA-07838844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75" y="76199"/>
            <a:ext cx="10969943" cy="702365"/>
          </a:xfrm>
        </p:spPr>
        <p:txBody>
          <a:bodyPr/>
          <a:lstStyle/>
          <a:p>
            <a:r>
              <a:rPr lang="en-US" dirty="0"/>
              <a:t>UNECE Rail Security Observatory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D7C3A-81B6-49AB-98F0-3CDC69964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38" t="11423" b="10756"/>
          <a:stretch/>
        </p:blipFill>
        <p:spPr>
          <a:xfrm>
            <a:off x="587975" y="1676400"/>
            <a:ext cx="10515600" cy="50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F64956-BD8C-4BB3-8871-1E2DCF1E5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38" t="11423" b="10756"/>
          <a:stretch/>
        </p:blipFill>
        <p:spPr>
          <a:xfrm>
            <a:off x="587975" y="1676400"/>
            <a:ext cx="10515600" cy="50849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7975" y="816002"/>
            <a:ext cx="10969943" cy="274320"/>
          </a:xfrm>
        </p:spPr>
        <p:txBody>
          <a:bodyPr/>
          <a:lstStyle/>
          <a:p>
            <a:r>
              <a:rPr lang="en-US" dirty="0">
                <a:solidFill>
                  <a:srgbClr val="074080"/>
                </a:solidFill>
              </a:rPr>
              <a:t>Different ways to find information: search engine / pages menu / links to pages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01F884-20DD-438E-94BA-07838844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75" y="76199"/>
            <a:ext cx="10969943" cy="702365"/>
          </a:xfrm>
        </p:spPr>
        <p:txBody>
          <a:bodyPr/>
          <a:lstStyle/>
          <a:p>
            <a:r>
              <a:rPr lang="en-US" dirty="0"/>
              <a:t>UNECE Rail Security Observatory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CDC6DA-4DBF-45AD-9354-656B7C059B3F}"/>
              </a:ext>
            </a:extLst>
          </p:cNvPr>
          <p:cNvSpPr/>
          <p:nvPr/>
        </p:nvSpPr>
        <p:spPr>
          <a:xfrm>
            <a:off x="587975" y="1618350"/>
            <a:ext cx="1706713" cy="1143000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CF2231-D4D0-48F5-94DF-D434E71F05BD}"/>
              </a:ext>
            </a:extLst>
          </p:cNvPr>
          <p:cNvSpPr/>
          <p:nvPr/>
        </p:nvSpPr>
        <p:spPr>
          <a:xfrm>
            <a:off x="2889131" y="2189850"/>
            <a:ext cx="7620000" cy="2839350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131CEC-BE80-4B17-BDB1-B198FB5277D5}"/>
              </a:ext>
            </a:extLst>
          </p:cNvPr>
          <p:cNvCxnSpPr>
            <a:cxnSpLocks/>
          </p:cNvCxnSpPr>
          <p:nvPr/>
        </p:nvCxnSpPr>
        <p:spPr>
          <a:xfrm flipH="1">
            <a:off x="2284412" y="1145129"/>
            <a:ext cx="3543935" cy="7598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530709-59DB-442A-AE06-EDBE9156C0E3}"/>
              </a:ext>
            </a:extLst>
          </p:cNvPr>
          <p:cNvCxnSpPr>
            <a:cxnSpLocks/>
          </p:cNvCxnSpPr>
          <p:nvPr/>
        </p:nvCxnSpPr>
        <p:spPr>
          <a:xfrm>
            <a:off x="7713662" y="1061085"/>
            <a:ext cx="0" cy="1158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001F884-20DD-438E-94BA-07838844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75" y="76199"/>
            <a:ext cx="10969943" cy="702365"/>
          </a:xfrm>
        </p:spPr>
        <p:txBody>
          <a:bodyPr/>
          <a:lstStyle/>
          <a:p>
            <a:r>
              <a:rPr lang="en-US" dirty="0"/>
              <a:t>UNECE Rail Security Observatory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7975" y="816002"/>
            <a:ext cx="5125437" cy="274320"/>
          </a:xfrm>
        </p:spPr>
        <p:txBody>
          <a:bodyPr/>
          <a:lstStyle/>
          <a:p>
            <a:r>
              <a:rPr lang="en-US" dirty="0">
                <a:solidFill>
                  <a:srgbClr val="074080"/>
                </a:solidFill>
              </a:rPr>
              <a:t>Browse documents using the pages menu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779FB-BE51-4BD3-A4EC-7180F266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75" y="1219200"/>
            <a:ext cx="2362200" cy="51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D7582BD-FFA1-4A3C-8475-E2601680E06A}"/>
              </a:ext>
            </a:extLst>
          </p:cNvPr>
          <p:cNvSpPr txBox="1">
            <a:spLocks/>
          </p:cNvSpPr>
          <p:nvPr/>
        </p:nvSpPr>
        <p:spPr>
          <a:xfrm>
            <a:off x="3122612" y="1744435"/>
            <a:ext cx="2362200" cy="4095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74080"/>
                </a:solidFill>
              </a:rPr>
              <a:t>Use the menu to directly access a page from a specific country or organization, on a specific theme</a:t>
            </a:r>
          </a:p>
          <a:p>
            <a:pPr algn="ctr"/>
            <a:endParaRPr lang="en-US" dirty="0">
              <a:solidFill>
                <a:srgbClr val="074080"/>
              </a:solidFill>
            </a:endParaRPr>
          </a:p>
          <a:p>
            <a:pPr algn="ctr"/>
            <a:r>
              <a:rPr lang="en-US" dirty="0">
                <a:solidFill>
                  <a:srgbClr val="074080"/>
                </a:solidFill>
              </a:rPr>
              <a:t>-</a:t>
            </a:r>
          </a:p>
          <a:p>
            <a:pPr algn="ctr"/>
            <a:endParaRPr lang="en-US" dirty="0">
              <a:solidFill>
                <a:srgbClr val="074080"/>
              </a:solidFill>
            </a:endParaRPr>
          </a:p>
          <a:p>
            <a:pPr algn="ctr"/>
            <a:r>
              <a:rPr lang="en-US" dirty="0">
                <a:solidFill>
                  <a:srgbClr val="074080"/>
                </a:solidFill>
              </a:rPr>
              <a:t>Or use the menu links to find document by security themes (dangerous goods, terrorism, theft of goods, vandalism) or by category (projects, publications)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16511-C9EA-458F-A20C-00A2E92E6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817" y="1889149"/>
            <a:ext cx="5582637" cy="42068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09E2C9-90F6-466A-9841-F71381D3C777}"/>
              </a:ext>
            </a:extLst>
          </p:cNvPr>
          <p:cNvSpPr txBox="1">
            <a:spLocks/>
          </p:cNvSpPr>
          <p:nvPr/>
        </p:nvSpPr>
        <p:spPr>
          <a:xfrm>
            <a:off x="6141436" y="1438268"/>
            <a:ext cx="58674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74080"/>
                </a:solidFill>
              </a:rPr>
              <a:t>Use the search engine to find pages or documents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A88826-086B-4052-BAF5-FF92B0DC0DD7}"/>
              </a:ext>
            </a:extLst>
          </p:cNvPr>
          <p:cNvCxnSpPr/>
          <p:nvPr/>
        </p:nvCxnSpPr>
        <p:spPr>
          <a:xfrm>
            <a:off x="5865812" y="1219200"/>
            <a:ext cx="0" cy="514622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8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7975" y="816002"/>
            <a:ext cx="10969943" cy="274320"/>
          </a:xfrm>
        </p:spPr>
        <p:txBody>
          <a:bodyPr/>
          <a:lstStyle/>
          <a:p>
            <a:r>
              <a:rPr lang="en-US" dirty="0">
                <a:solidFill>
                  <a:srgbClr val="074080"/>
                </a:solidFill>
              </a:rPr>
              <a:t>Uploading documents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01F884-20DD-438E-94BA-07838844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75" y="76199"/>
            <a:ext cx="10969943" cy="702365"/>
          </a:xfrm>
        </p:spPr>
        <p:txBody>
          <a:bodyPr/>
          <a:lstStyle/>
          <a:p>
            <a:r>
              <a:rPr lang="en-US" dirty="0"/>
              <a:t>UNECE Rail Security Observatory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75211E6-6D05-456C-94B2-1ACCCB5E5B2F}"/>
              </a:ext>
            </a:extLst>
          </p:cNvPr>
          <p:cNvSpPr txBox="1">
            <a:spLocks/>
          </p:cNvSpPr>
          <p:nvPr/>
        </p:nvSpPr>
        <p:spPr>
          <a:xfrm>
            <a:off x="7389812" y="1524000"/>
            <a:ext cx="4572000" cy="297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74080"/>
                </a:solidFill>
              </a:rPr>
              <a:t>The users can upload or delete documents under their respective area (country / organization)</a:t>
            </a:r>
          </a:p>
          <a:p>
            <a:pPr algn="ctr"/>
            <a:endParaRPr lang="en-US" dirty="0">
              <a:solidFill>
                <a:srgbClr val="074080"/>
              </a:solidFill>
            </a:endParaRPr>
          </a:p>
          <a:p>
            <a:pPr algn="ctr"/>
            <a:endParaRPr lang="en-US" dirty="0">
              <a:solidFill>
                <a:srgbClr val="074080"/>
              </a:solidFill>
            </a:endParaRPr>
          </a:p>
          <a:p>
            <a:pPr algn="ctr"/>
            <a:r>
              <a:rPr lang="en-US" dirty="0">
                <a:solidFill>
                  <a:srgbClr val="074080"/>
                </a:solidFill>
              </a:rPr>
              <a:t>Relevant labels are automatically attached to the uploaded documents</a:t>
            </a:r>
          </a:p>
          <a:p>
            <a:pPr algn="ctr"/>
            <a:endParaRPr lang="en-US" dirty="0">
              <a:solidFill>
                <a:srgbClr val="074080"/>
              </a:solidFill>
            </a:endParaRPr>
          </a:p>
          <a:p>
            <a:pPr algn="ctr"/>
            <a:endParaRPr lang="en-US" dirty="0">
              <a:solidFill>
                <a:srgbClr val="074080"/>
              </a:solidFill>
            </a:endParaRPr>
          </a:p>
          <a:p>
            <a:pPr algn="ctr"/>
            <a:r>
              <a:rPr lang="en-US" dirty="0">
                <a:solidFill>
                  <a:srgbClr val="074080"/>
                </a:solidFill>
              </a:rPr>
              <a:t>User-friendly interface</a:t>
            </a:r>
          </a:p>
          <a:p>
            <a:pPr algn="ctr"/>
            <a:endParaRPr lang="en-US" dirty="0">
              <a:solidFill>
                <a:srgbClr val="074080"/>
              </a:solidFill>
            </a:endParaRPr>
          </a:p>
          <a:p>
            <a:pPr algn="ctr"/>
            <a:endParaRPr lang="en-US" dirty="0">
              <a:solidFill>
                <a:srgbClr val="074080"/>
              </a:solidFill>
            </a:endParaRPr>
          </a:p>
          <a:p>
            <a:pPr algn="ctr"/>
            <a:r>
              <a:rPr lang="en-US" dirty="0">
                <a:solidFill>
                  <a:srgbClr val="074080"/>
                </a:solidFill>
              </a:rPr>
              <a:t>Video tutorial </a:t>
            </a:r>
            <a:r>
              <a:rPr lang="en-US" sz="1100" dirty="0">
                <a:solidFill>
                  <a:srgbClr val="074080"/>
                </a:solidFill>
              </a:rPr>
              <a:t>https://www.youtube.com/watch?v=gW9mXxPc7ps&amp;feature=youtu.be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6C3713-6CBA-4229-92BC-D86FB447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75" y="1524000"/>
            <a:ext cx="651831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2" y="2865120"/>
            <a:ext cx="9141619" cy="1554480"/>
          </a:xfrm>
        </p:spPr>
        <p:txBody>
          <a:bodyPr/>
          <a:lstStyle/>
          <a:p>
            <a:pPr algn="ctr"/>
            <a:r>
              <a:rPr lang="en-US" sz="3600" dirty="0"/>
              <a:t>To register please contact the secretariat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2" y="5791200"/>
            <a:ext cx="9141619" cy="731520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Francesco Dionori</a:t>
            </a:r>
          </a:p>
        </p:txBody>
      </p:sp>
    </p:spTree>
    <p:extLst>
      <p:ext uri="{BB962C8B-B14F-4D97-AF65-F5344CB8AC3E}">
        <p14:creationId xmlns:p14="http://schemas.microsoft.com/office/powerpoint/2010/main" val="29389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_standard">
  <a:themeElements>
    <a:clrScheme name="Custom 3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A2E6D"/>
      </a:accent1>
      <a:accent2>
        <a:srgbClr val="A73B30"/>
      </a:accent2>
      <a:accent3>
        <a:srgbClr val="87898B"/>
      </a:accent3>
      <a:accent4>
        <a:srgbClr val="89ACEF"/>
      </a:accent4>
      <a:accent5>
        <a:srgbClr val="C88A86"/>
      </a:accent5>
      <a:accent6>
        <a:srgbClr val="B9B8BB"/>
      </a:accent6>
      <a:hlink>
        <a:srgbClr val="0A2E6D"/>
      </a:hlink>
      <a:folHlink>
        <a:srgbClr val="8789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535455"/>
    </a:dk2>
    <a:lt2>
      <a:srgbClr val="E5E8E8"/>
    </a:lt2>
    <a:accent1>
      <a:srgbClr val="0A2E6D"/>
    </a:accent1>
    <a:accent2>
      <a:srgbClr val="A73B30"/>
    </a:accent2>
    <a:accent3>
      <a:srgbClr val="87898B"/>
    </a:accent3>
    <a:accent4>
      <a:srgbClr val="89ACEF"/>
    </a:accent4>
    <a:accent5>
      <a:srgbClr val="C88A86"/>
    </a:accent5>
    <a:accent6>
      <a:srgbClr val="B9B8BB"/>
    </a:accent6>
    <a:hlink>
      <a:srgbClr val="0A2E6D"/>
    </a:hlink>
    <a:folHlink>
      <a:srgbClr val="87898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305</Words>
  <Application>Microsoft Office PowerPoint</Application>
  <PresentationFormat>Custom</PresentationFormat>
  <Paragraphs>53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HP Simplified</vt:lpstr>
      <vt:lpstr>Arial</vt:lpstr>
      <vt:lpstr>Garamond</vt:lpstr>
      <vt:lpstr>UNECE_standard</vt:lpstr>
      <vt:lpstr>Rail Security Observatory</vt:lpstr>
      <vt:lpstr>PowerPoint Presentation</vt:lpstr>
      <vt:lpstr>UNECE Rail Security</vt:lpstr>
      <vt:lpstr>UNECE Rail Security Observatory</vt:lpstr>
      <vt:lpstr>UNECE Rail Security Observatory</vt:lpstr>
      <vt:lpstr>UNECE Rail Security Observatory</vt:lpstr>
      <vt:lpstr>UNECE Rail Security Observatory</vt:lpstr>
      <vt:lpstr>To register please contact the secretariat   Thank you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UNECE POWERPOINT THEME</dc:title>
  <dc:creator>Archibald Studio</dc:creator>
  <cp:lastModifiedBy>Francesco Dionori</cp:lastModifiedBy>
  <cp:revision>86</cp:revision>
  <dcterms:created xsi:type="dcterms:W3CDTF">2014-05-25T20:42:15Z</dcterms:created>
  <dcterms:modified xsi:type="dcterms:W3CDTF">2018-05-22T10:13:39Z</dcterms:modified>
</cp:coreProperties>
</file>