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1" r:id="rId2"/>
    <p:sldId id="260" r:id="rId3"/>
    <p:sldId id="263" r:id="rId4"/>
    <p:sldId id="312" r:id="rId5"/>
    <p:sldId id="318" r:id="rId6"/>
    <p:sldId id="326" r:id="rId7"/>
    <p:sldId id="327" r:id="rId8"/>
    <p:sldId id="313" r:id="rId9"/>
    <p:sldId id="315" r:id="rId10"/>
    <p:sldId id="292" r:id="rId11"/>
    <p:sldId id="317" r:id="rId12"/>
    <p:sldId id="321" r:id="rId13"/>
    <p:sldId id="316" r:id="rId14"/>
    <p:sldId id="322" r:id="rId15"/>
    <p:sldId id="320" r:id="rId16"/>
    <p:sldId id="319"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ROSA Bruno" initials="DR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506361"/>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6" autoAdjust="0"/>
    <p:restoredTop sz="54715" autoAdjust="0"/>
  </p:normalViewPr>
  <p:slideViewPr>
    <p:cSldViewPr snapToGrid="0">
      <p:cViewPr varScale="1">
        <p:scale>
          <a:sx n="44" d="100"/>
          <a:sy n="44" d="100"/>
        </p:scale>
        <p:origin x="22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55C0B-5FB8-4516-A6A7-677C03512818}" type="datetimeFigureOut">
              <a:rPr lang="fr-FR" smtClean="0"/>
              <a:t>23/05/2018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D3AEB-8344-4466-AEDD-E0CAA49BA381}" type="slidenum">
              <a:rPr lang="fr-FR" smtClean="0"/>
              <a:t>‹N°›</a:t>
            </a:fld>
            <a:endParaRPr lang="fr-FR"/>
          </a:p>
        </p:txBody>
      </p:sp>
    </p:spTree>
    <p:extLst>
      <p:ext uri="{BB962C8B-B14F-4D97-AF65-F5344CB8AC3E}">
        <p14:creationId xmlns:p14="http://schemas.microsoft.com/office/powerpoint/2010/main" val="317955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lumMod val="75000"/>
                  </a:schemeClr>
                </a:solidFill>
              </a:rPr>
              <a:t>ANNUAL CONGRESS</a:t>
            </a:r>
            <a:r>
              <a:rPr lang="en-US" sz="1200" dirty="0"/>
              <a:t>, </a:t>
            </a:r>
            <a:r>
              <a:rPr lang="en-US" sz="1200" dirty="0">
                <a:solidFill>
                  <a:schemeClr val="tx2"/>
                </a:solidFill>
              </a:rPr>
              <a:t>to capitalize on the activities carried out during the year and to propose new priorities. </a:t>
            </a:r>
          </a:p>
          <a:p>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4</a:t>
            </a:fld>
            <a:endParaRPr lang="fr-FR"/>
          </a:p>
        </p:txBody>
      </p:sp>
    </p:spTree>
    <p:extLst>
      <p:ext uri="{BB962C8B-B14F-4D97-AF65-F5344CB8AC3E}">
        <p14:creationId xmlns:p14="http://schemas.microsoft.com/office/powerpoint/2010/main" val="45782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15</a:t>
            </a:fld>
            <a:endParaRPr lang="fr-FR"/>
          </a:p>
        </p:txBody>
      </p:sp>
    </p:spTree>
    <p:extLst>
      <p:ext uri="{BB962C8B-B14F-4D97-AF65-F5344CB8AC3E}">
        <p14:creationId xmlns:p14="http://schemas.microsoft.com/office/powerpoint/2010/main" val="340860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16</a:t>
            </a:fld>
            <a:endParaRPr lang="fr-FR"/>
          </a:p>
        </p:txBody>
      </p:sp>
    </p:spTree>
    <p:extLst>
      <p:ext uri="{BB962C8B-B14F-4D97-AF65-F5344CB8AC3E}">
        <p14:creationId xmlns:p14="http://schemas.microsoft.com/office/powerpoint/2010/main" val="192633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Railways have been so far generally considered as a ‘safe domain’ with regard to cybersecurity issues</a:t>
            </a:r>
            <a:r>
              <a:rPr lang="fr-FR" sz="1100" b="1" kern="1200" dirty="0">
                <a:solidFill>
                  <a:schemeClr val="tx1"/>
                </a:solidFill>
                <a:latin typeface="+mn-lt"/>
                <a:ea typeface="+mn-ea"/>
                <a:cs typeface="+mn-cs"/>
              </a:rPr>
              <a:t> </a:t>
            </a:r>
            <a:r>
              <a:rPr lang="en-US" sz="1200" dirty="0">
                <a:solidFill>
                  <a:srgbClr val="000000"/>
                </a:solidFill>
                <a:latin typeface="+mj-lt"/>
              </a:rPr>
              <a:t>mainly because they usually rely on proprietary, segregated networks</a:t>
            </a:r>
            <a:r>
              <a:rPr lang="en-US" sz="1100" dirty="0">
                <a:solidFill>
                  <a:srgbClr val="000000"/>
                </a:solidFill>
                <a:latin typeface="+mj-lt"/>
              </a:rPr>
              <a:t>, </a:t>
            </a:r>
            <a:r>
              <a:rPr lang="en-US" sz="1200" dirty="0">
                <a:solidFill>
                  <a:srgbClr val="000000"/>
                </a:solidFill>
                <a:latin typeface="Calibri" panose="020F0502020204030204" pitchFamily="34" charset="0"/>
              </a:rPr>
              <a:t>with specific protocols for management, communication and </a:t>
            </a:r>
            <a:r>
              <a:rPr lang="en-US" sz="1200" dirty="0" err="1">
                <a:solidFill>
                  <a:srgbClr val="000000"/>
                </a:solidFill>
                <a:latin typeface="Calibri" panose="020F0502020204030204" pitchFamily="34" charset="0"/>
              </a:rPr>
              <a:t>signalling</a:t>
            </a:r>
            <a:r>
              <a:rPr lang="en-US" sz="1200" dirty="0">
                <a:solidFill>
                  <a:srgbClr val="000000"/>
                </a:solidFill>
                <a:latin typeface="Calibri" panose="020F0502020204030204" pitchFamily="34" charset="0"/>
              </a:rPr>
              <a:t>…</a:t>
            </a:r>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5</a:t>
            </a:fld>
            <a:endParaRPr lang="fr-FR"/>
          </a:p>
        </p:txBody>
      </p:sp>
    </p:spTree>
    <p:extLst>
      <p:ext uri="{BB962C8B-B14F-4D97-AF65-F5344CB8AC3E}">
        <p14:creationId xmlns:p14="http://schemas.microsoft.com/office/powerpoint/2010/main" val="63854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6</a:t>
            </a:fld>
            <a:endParaRPr lang="fr-FR"/>
          </a:p>
        </p:txBody>
      </p:sp>
    </p:spTree>
    <p:extLst>
      <p:ext uri="{BB962C8B-B14F-4D97-AF65-F5344CB8AC3E}">
        <p14:creationId xmlns:p14="http://schemas.microsoft.com/office/powerpoint/2010/main" val="199484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9</a:t>
            </a:fld>
            <a:endParaRPr lang="fr-FR"/>
          </a:p>
        </p:txBody>
      </p:sp>
    </p:spTree>
    <p:extLst>
      <p:ext uri="{BB962C8B-B14F-4D97-AF65-F5344CB8AC3E}">
        <p14:creationId xmlns:p14="http://schemas.microsoft.com/office/powerpoint/2010/main" val="89535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Explain that the train stop in emergency</a:t>
            </a:r>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10</a:t>
            </a:fld>
            <a:endParaRPr lang="fr-FR"/>
          </a:p>
        </p:txBody>
      </p:sp>
    </p:spTree>
    <p:extLst>
      <p:ext uri="{BB962C8B-B14F-4D97-AF65-F5344CB8AC3E}">
        <p14:creationId xmlns:p14="http://schemas.microsoft.com/office/powerpoint/2010/main" val="22901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accent1">
                    <a:lumMod val="75000"/>
                  </a:schemeClr>
                </a:solidFill>
                <a:latin typeface="Arial" charset="0"/>
                <a:ea typeface="+mn-ea"/>
                <a:cs typeface="+mn-cs"/>
              </a:rPr>
              <a:t>PREVENTION</a:t>
            </a:r>
            <a:r>
              <a:rPr lang="en-GB" sz="1200" kern="1200" dirty="0">
                <a:solidFill>
                  <a:schemeClr val="accent1">
                    <a:lumMod val="75000"/>
                  </a:schemeClr>
                </a:solidFill>
                <a:latin typeface="Arial" charset="0"/>
                <a:ea typeface="+mn-ea"/>
                <a:cs typeface="+mn-cs"/>
              </a:rPr>
              <a:t> from EM jamming effects</a:t>
            </a:r>
          </a:p>
          <a:p>
            <a:r>
              <a:rPr lang="en-US" b="1" dirty="0"/>
              <a:t>	Methodology recommendations</a:t>
            </a:r>
          </a:p>
          <a:p>
            <a:r>
              <a:rPr lang="en-US" dirty="0"/>
              <a:t>		Planning security risk assessment study to define </a:t>
            </a:r>
            <a:r>
              <a:rPr lang="en-US" dirty="0" err="1"/>
              <a:t>wether</a:t>
            </a:r>
            <a:r>
              <a:rPr lang="en-US" dirty="0"/>
              <a:t> existing risks are tolerable and that risk control measures are adequate (incorporates risk analysis and risk evaluation phases)</a:t>
            </a:r>
            <a:r>
              <a:rPr lang="fr-FR" dirty="0"/>
              <a:t> </a:t>
            </a:r>
          </a:p>
          <a:p>
            <a:r>
              <a:rPr lang="fr-FR" dirty="0"/>
              <a:t>		</a:t>
            </a:r>
            <a:r>
              <a:rPr lang="fr-FR" dirty="0" err="1"/>
              <a:t>Ensuring</a:t>
            </a:r>
            <a:r>
              <a:rPr lang="fr-FR" dirty="0"/>
              <a:t> </a:t>
            </a:r>
            <a:r>
              <a:rPr lang="fr-FR" dirty="0" err="1"/>
              <a:t>its</a:t>
            </a:r>
            <a:r>
              <a:rPr lang="fr-FR" dirty="0"/>
              <a:t> </a:t>
            </a:r>
            <a:r>
              <a:rPr lang="fr-FR" dirty="0" err="1"/>
              <a:t>interoperability</a:t>
            </a:r>
            <a:r>
              <a:rPr lang="fr-FR" dirty="0"/>
              <a:t> </a:t>
            </a:r>
            <a:r>
              <a:rPr lang="fr-FR" dirty="0" err="1"/>
              <a:t>with</a:t>
            </a:r>
            <a:r>
              <a:rPr lang="fr-FR" dirty="0"/>
              <a:t> Risk </a:t>
            </a:r>
            <a:r>
              <a:rPr lang="fr-FR" dirty="0" err="1"/>
              <a:t>Analysis</a:t>
            </a:r>
            <a:r>
              <a:rPr lang="fr-FR" dirty="0"/>
              <a:t> Methods</a:t>
            </a:r>
          </a:p>
          <a:p>
            <a:r>
              <a:rPr lang="en-US" dirty="0"/>
              <a:t>	</a:t>
            </a:r>
            <a:r>
              <a:rPr lang="fr-FR" b="1" dirty="0" err="1"/>
              <a:t>Operational</a:t>
            </a:r>
            <a:r>
              <a:rPr lang="fr-FR" b="1" dirty="0"/>
              <a:t> </a:t>
            </a:r>
            <a:r>
              <a:rPr lang="fr-FR" b="1" dirty="0" err="1"/>
              <a:t>recommendations</a:t>
            </a:r>
            <a:endParaRPr lang="fr-FR" b="1" dirty="0"/>
          </a:p>
          <a:p>
            <a:r>
              <a:rPr lang="en-US" dirty="0"/>
              <a:t>	</a:t>
            </a:r>
            <a:r>
              <a:rPr lang="fr-FR" dirty="0"/>
              <a:t>	</a:t>
            </a:r>
            <a:r>
              <a:rPr lang="fr-FR" dirty="0" err="1"/>
              <a:t>Minimizing</a:t>
            </a:r>
            <a:r>
              <a:rPr lang="fr-FR" dirty="0"/>
              <a:t> the emergency </a:t>
            </a:r>
            <a:r>
              <a:rPr lang="fr-FR" dirty="0" err="1"/>
              <a:t>brake</a:t>
            </a:r>
            <a:r>
              <a:rPr lang="fr-FR" dirty="0"/>
              <a:t> impact</a:t>
            </a:r>
          </a:p>
          <a:p>
            <a:r>
              <a:rPr lang="en-US" dirty="0"/>
              <a:t>	</a:t>
            </a:r>
            <a:r>
              <a:rPr lang="fr-FR" b="1" dirty="0"/>
              <a:t>Engineering </a:t>
            </a:r>
            <a:r>
              <a:rPr lang="fr-FR" b="1" dirty="0" err="1"/>
              <a:t>Recommendations</a:t>
            </a:r>
            <a:endParaRPr lang="fr-FR" b="1" dirty="0"/>
          </a:p>
          <a:p>
            <a:endParaRPr lang="en-US" b="1" dirty="0"/>
          </a:p>
          <a:p>
            <a:r>
              <a:rPr lang="en-US" b="1" dirty="0"/>
              <a:t>D</a:t>
            </a:r>
            <a:r>
              <a:rPr lang="fr-FR" b="1" dirty="0"/>
              <a:t>ETECTION OF EM JAMMING</a:t>
            </a:r>
          </a:p>
          <a:p>
            <a:r>
              <a:rPr lang="en-US" b="1" dirty="0"/>
              <a:t>	</a:t>
            </a:r>
            <a:r>
              <a:rPr lang="fr-FR" b="1" dirty="0" err="1"/>
              <a:t>Jammer</a:t>
            </a:r>
            <a:r>
              <a:rPr lang="fr-FR" b="1" dirty="0"/>
              <a:t> </a:t>
            </a:r>
            <a:r>
              <a:rPr lang="fr-FR" b="1" dirty="0" err="1"/>
              <a:t>detection</a:t>
            </a:r>
            <a:r>
              <a:rPr lang="fr-FR" b="1" dirty="0"/>
              <a:t> techniques</a:t>
            </a:r>
          </a:p>
          <a:p>
            <a:r>
              <a:rPr lang="en-US" b="1" dirty="0"/>
              <a:t>	</a:t>
            </a:r>
            <a:r>
              <a:rPr lang="fr-FR" b="1" dirty="0"/>
              <a:t>	</a:t>
            </a:r>
            <a:r>
              <a:rPr lang="fr-FR" b="1" dirty="0" err="1"/>
              <a:t>Detection</a:t>
            </a:r>
            <a:r>
              <a:rPr lang="fr-FR" b="1" dirty="0"/>
              <a:t> </a:t>
            </a:r>
            <a:r>
              <a:rPr lang="fr-FR" b="1" dirty="0" err="1"/>
              <a:t>based</a:t>
            </a:r>
            <a:r>
              <a:rPr lang="fr-FR" b="1" dirty="0"/>
              <a:t> on </a:t>
            </a:r>
            <a:r>
              <a:rPr lang="fr-FR" b="1" dirty="0" err="1"/>
              <a:t>Error</a:t>
            </a:r>
            <a:r>
              <a:rPr lang="fr-FR" b="1" dirty="0"/>
              <a:t> </a:t>
            </a:r>
            <a:r>
              <a:rPr lang="fr-FR" b="1" dirty="0" err="1"/>
              <a:t>Vector</a:t>
            </a:r>
            <a:r>
              <a:rPr lang="fr-FR" b="1" dirty="0"/>
              <a:t> Magnitude monitoring</a:t>
            </a:r>
          </a:p>
          <a:p>
            <a:r>
              <a:rPr lang="en-US" b="1" dirty="0"/>
              <a:t>	</a:t>
            </a:r>
            <a:r>
              <a:rPr lang="fr-FR" b="1" dirty="0"/>
              <a:t>		     on monitoring the </a:t>
            </a:r>
            <a:r>
              <a:rPr lang="fr-FR" b="1" dirty="0" err="1"/>
              <a:t>frequency</a:t>
            </a:r>
            <a:r>
              <a:rPr lang="fr-FR" b="1" dirty="0"/>
              <a:t> </a:t>
            </a:r>
            <a:r>
              <a:rPr lang="fr-FR" b="1" dirty="0" err="1"/>
              <a:t>spectrum</a:t>
            </a:r>
            <a:r>
              <a:rPr lang="fr-FR" b="1" dirty="0"/>
              <a:t> occupation</a:t>
            </a:r>
          </a:p>
          <a:p>
            <a:r>
              <a:rPr lang="en-US" b="1" dirty="0"/>
              <a:t>	</a:t>
            </a:r>
            <a:r>
              <a:rPr lang="fr-FR" b="1" dirty="0"/>
              <a:t>		     on monitoring QoS</a:t>
            </a:r>
          </a:p>
          <a:p>
            <a:r>
              <a:rPr lang="en-US" b="1" dirty="0"/>
              <a:t>	</a:t>
            </a:r>
            <a:r>
              <a:rPr lang="fr-FR" b="1" dirty="0" err="1"/>
              <a:t>Jammer</a:t>
            </a:r>
            <a:r>
              <a:rPr lang="fr-FR" b="1" dirty="0"/>
              <a:t> </a:t>
            </a:r>
            <a:r>
              <a:rPr lang="fr-FR" b="1" dirty="0" err="1"/>
              <a:t>Detection</a:t>
            </a:r>
            <a:r>
              <a:rPr lang="fr-FR" b="1" dirty="0"/>
              <a:t> Application</a:t>
            </a:r>
          </a:p>
          <a:p>
            <a:r>
              <a:rPr lang="en-US" b="1" dirty="0"/>
              <a:t>	</a:t>
            </a:r>
            <a:r>
              <a:rPr lang="fr-FR" b="1" dirty="0"/>
              <a:t>	ON-</a:t>
            </a:r>
            <a:r>
              <a:rPr lang="fr-FR" b="1" dirty="0" err="1"/>
              <a:t>board</a:t>
            </a:r>
            <a:r>
              <a:rPr lang="fr-FR" b="1" dirty="0"/>
              <a:t> </a:t>
            </a:r>
            <a:r>
              <a:rPr lang="fr-FR" b="1" dirty="0" err="1"/>
              <a:t>vehicle</a:t>
            </a:r>
            <a:r>
              <a:rPr lang="fr-FR" b="1" dirty="0"/>
              <a:t>  </a:t>
            </a:r>
            <a:r>
              <a:rPr lang="fr-FR" b="1" dirty="0" err="1"/>
              <a:t>fixed</a:t>
            </a:r>
            <a:r>
              <a:rPr lang="fr-FR" b="1" dirty="0"/>
              <a:t> detector</a:t>
            </a:r>
          </a:p>
          <a:p>
            <a:r>
              <a:rPr lang="en-US" b="1" dirty="0"/>
              <a:t>	</a:t>
            </a:r>
            <a:r>
              <a:rPr lang="fr-FR" b="1" dirty="0"/>
              <a:t>	On </a:t>
            </a:r>
            <a:r>
              <a:rPr lang="fr-FR" b="1" dirty="0" err="1"/>
              <a:t>board</a:t>
            </a:r>
            <a:r>
              <a:rPr lang="fr-FR" b="1" dirty="0"/>
              <a:t> portable detector</a:t>
            </a:r>
          </a:p>
          <a:p>
            <a:r>
              <a:rPr lang="en-US" b="1" dirty="0"/>
              <a:t>	</a:t>
            </a:r>
            <a:r>
              <a:rPr lang="fr-FR" b="1" dirty="0"/>
              <a:t>	</a:t>
            </a:r>
            <a:r>
              <a:rPr lang="fr-FR" b="1" dirty="0" err="1"/>
              <a:t>Trackside</a:t>
            </a:r>
            <a:r>
              <a:rPr lang="fr-FR" b="1" dirty="0"/>
              <a:t> BTS </a:t>
            </a:r>
            <a:r>
              <a:rPr lang="fr-FR" b="1" dirty="0" err="1"/>
              <a:t>proximity</a:t>
            </a:r>
            <a:r>
              <a:rPr lang="fr-FR" b="1" dirty="0"/>
              <a:t> detector</a:t>
            </a:r>
          </a:p>
          <a:p>
            <a:r>
              <a:rPr lang="en-US" b="1" dirty="0"/>
              <a:t>	</a:t>
            </a:r>
            <a:r>
              <a:rPr lang="fr-FR" b="1" dirty="0"/>
              <a:t>	</a:t>
            </a:r>
            <a:r>
              <a:rPr lang="fr-FR" b="1" dirty="0" err="1"/>
              <a:t>Trackside</a:t>
            </a:r>
            <a:r>
              <a:rPr lang="fr-FR" b="1" dirty="0"/>
              <a:t> mobile detector</a:t>
            </a:r>
          </a:p>
          <a:p>
            <a:r>
              <a:rPr lang="en-US" b="1" dirty="0"/>
              <a:t>	</a:t>
            </a:r>
            <a:r>
              <a:rPr lang="fr-FR" b="1" dirty="0"/>
              <a:t>	Train station detector</a:t>
            </a:r>
          </a:p>
          <a:p>
            <a:r>
              <a:rPr lang="en-US" b="1" dirty="0"/>
              <a:t>	</a:t>
            </a:r>
            <a:r>
              <a:rPr lang="fr-FR" b="1" dirty="0" err="1"/>
              <a:t>Methodology</a:t>
            </a:r>
            <a:r>
              <a:rPr lang="fr-FR" b="1" dirty="0"/>
              <a:t> </a:t>
            </a:r>
            <a:r>
              <a:rPr lang="fr-FR" b="1" dirty="0" err="1"/>
              <a:t>Recommendations</a:t>
            </a:r>
            <a:endParaRPr lang="fr-FR" b="1" dirty="0"/>
          </a:p>
          <a:p>
            <a:r>
              <a:rPr lang="en-US" b="1" dirty="0"/>
              <a:t>	</a:t>
            </a:r>
            <a:r>
              <a:rPr lang="fr-FR" b="1" dirty="0"/>
              <a:t>	</a:t>
            </a:r>
            <a:r>
              <a:rPr lang="fr-FR" b="0" dirty="0" err="1"/>
              <a:t>Harmonized</a:t>
            </a:r>
            <a:r>
              <a:rPr lang="fr-FR" b="0" dirty="0"/>
              <a:t> </a:t>
            </a:r>
            <a:r>
              <a:rPr lang="fr-FR" b="0" dirty="0" err="1"/>
              <a:t>indicators</a:t>
            </a:r>
            <a:r>
              <a:rPr lang="fr-FR" b="0" dirty="0"/>
              <a:t> and </a:t>
            </a:r>
            <a:r>
              <a:rPr lang="fr-FR" b="0" dirty="0" err="1"/>
              <a:t>reference</a:t>
            </a:r>
            <a:r>
              <a:rPr lang="fr-FR" b="0" dirty="0"/>
              <a:t> conditions</a:t>
            </a:r>
          </a:p>
          <a:p>
            <a:r>
              <a:rPr lang="en-US" b="1" dirty="0"/>
              <a:t>	</a:t>
            </a:r>
            <a:r>
              <a:rPr lang="fr-FR" b="1" dirty="0"/>
              <a:t>	Inputs to </a:t>
            </a:r>
            <a:r>
              <a:rPr lang="fr-FR" b="1" dirty="0" err="1"/>
              <a:t>be</a:t>
            </a:r>
            <a:r>
              <a:rPr lang="fr-FR" b="1" dirty="0"/>
              <a:t> </a:t>
            </a:r>
            <a:r>
              <a:rPr lang="fr-FR" b="1" dirty="0" err="1"/>
              <a:t>considered</a:t>
            </a:r>
            <a:r>
              <a:rPr lang="fr-FR" b="1" dirty="0"/>
              <a:t> </a:t>
            </a:r>
            <a:r>
              <a:rPr lang="fr-FR" b="1" dirty="0" err="1"/>
              <a:t>when</a:t>
            </a:r>
            <a:r>
              <a:rPr lang="fr-FR" b="1" dirty="0"/>
              <a:t> </a:t>
            </a:r>
            <a:r>
              <a:rPr lang="fr-FR" b="1" dirty="0" err="1"/>
              <a:t>designing</a:t>
            </a:r>
            <a:r>
              <a:rPr lang="fr-FR" b="1" dirty="0"/>
              <a:t> a </a:t>
            </a:r>
            <a:r>
              <a:rPr lang="fr-FR" b="1" dirty="0" err="1"/>
              <a:t>dedicated</a:t>
            </a:r>
            <a:r>
              <a:rPr lang="fr-FR" b="1" dirty="0"/>
              <a:t> EM </a:t>
            </a:r>
            <a:r>
              <a:rPr lang="fr-FR" b="1" dirty="0" err="1"/>
              <a:t>attack</a:t>
            </a:r>
            <a:r>
              <a:rPr lang="fr-FR" b="1" dirty="0"/>
              <a:t> </a:t>
            </a:r>
            <a:r>
              <a:rPr lang="fr-FR" b="1" dirty="0" err="1"/>
              <a:t>detection</a:t>
            </a:r>
            <a:r>
              <a:rPr lang="fr-FR" b="1" dirty="0"/>
              <a:t> solution</a:t>
            </a:r>
          </a:p>
          <a:p>
            <a:endParaRPr lang="en-US" b="1" dirty="0"/>
          </a:p>
          <a:p>
            <a:r>
              <a:rPr lang="en-US" b="1" dirty="0"/>
              <a:t>M</a:t>
            </a:r>
            <a:r>
              <a:rPr lang="fr-FR" b="1" dirty="0"/>
              <a:t>ITIGATION OF EM JAMMING EFFECTS ON TRAIN TO GROUND COMMUNICATIONS</a:t>
            </a:r>
          </a:p>
          <a:p>
            <a:r>
              <a:rPr lang="en-US" b="1" dirty="0"/>
              <a:t>	</a:t>
            </a:r>
            <a:r>
              <a:rPr lang="fr-FR" b="1" dirty="0" err="1"/>
              <a:t>Operational</a:t>
            </a:r>
            <a:r>
              <a:rPr lang="fr-FR" b="1" dirty="0"/>
              <a:t> </a:t>
            </a:r>
            <a:r>
              <a:rPr lang="fr-FR" b="1" dirty="0" err="1"/>
              <a:t>Recommendations</a:t>
            </a:r>
            <a:endParaRPr lang="fr-FR" b="1" dirty="0"/>
          </a:p>
          <a:p>
            <a:r>
              <a:rPr lang="en-US" b="1" dirty="0"/>
              <a:t>	</a:t>
            </a:r>
            <a:r>
              <a:rPr lang="fr-FR" b="1" dirty="0"/>
              <a:t>	Ground BTS ---- </a:t>
            </a:r>
            <a:r>
              <a:rPr lang="fr-FR" b="0" dirty="0" err="1"/>
              <a:t>Increase</a:t>
            </a:r>
            <a:r>
              <a:rPr lang="fr-FR" b="0" dirty="0"/>
              <a:t> </a:t>
            </a:r>
            <a:r>
              <a:rPr lang="fr-FR" b="0" dirty="0" err="1"/>
              <a:t>temporarily</a:t>
            </a:r>
            <a:r>
              <a:rPr lang="fr-FR" b="0" dirty="0"/>
              <a:t> the </a:t>
            </a:r>
            <a:r>
              <a:rPr lang="fr-FR" b="0" dirty="0" err="1"/>
              <a:t>ground</a:t>
            </a:r>
            <a:r>
              <a:rPr lang="fr-FR" b="0" dirty="0"/>
              <a:t> BT output</a:t>
            </a:r>
          </a:p>
          <a:p>
            <a:r>
              <a:rPr lang="en-US" b="1" dirty="0"/>
              <a:t>	</a:t>
            </a:r>
            <a:r>
              <a:rPr lang="fr-FR" b="1" dirty="0"/>
              <a:t>	Train </a:t>
            </a:r>
            <a:r>
              <a:rPr lang="fr-FR" b="1" dirty="0" err="1"/>
              <a:t>Antenna</a:t>
            </a:r>
            <a:r>
              <a:rPr lang="fr-FR" b="1" dirty="0"/>
              <a:t> ---- SPACE DIVERSITY </a:t>
            </a:r>
            <a:r>
              <a:rPr lang="fr-FR" b="0" dirty="0"/>
              <a:t>(</a:t>
            </a:r>
            <a:r>
              <a:rPr lang="fr-FR" b="0" dirty="0" err="1"/>
              <a:t>Switching</a:t>
            </a:r>
            <a:r>
              <a:rPr lang="fr-FR" b="0" dirty="0"/>
              <a:t> </a:t>
            </a:r>
            <a:r>
              <a:rPr lang="fr-FR" b="0" dirty="0" err="1"/>
              <a:t>from</a:t>
            </a:r>
            <a:r>
              <a:rPr lang="fr-FR" b="0" dirty="0"/>
              <a:t> train front cab radio </a:t>
            </a:r>
            <a:r>
              <a:rPr lang="fr-FR" b="0" dirty="0" err="1"/>
              <a:t>equipment</a:t>
            </a:r>
            <a:r>
              <a:rPr lang="fr-FR" b="0" dirty="0"/>
              <a:t> to the </a:t>
            </a:r>
            <a:r>
              <a:rPr lang="fr-FR" b="0" dirty="0" err="1"/>
              <a:t>rear</a:t>
            </a:r>
            <a:r>
              <a:rPr lang="fr-FR" b="0" dirty="0"/>
              <a:t> </a:t>
            </a:r>
            <a:r>
              <a:rPr lang="fr-FR" b="0" dirty="0" err="1"/>
              <a:t>equipment</a:t>
            </a:r>
            <a:r>
              <a:rPr lang="fr-FR" b="0" dirty="0"/>
              <a:t> </a:t>
            </a:r>
            <a:r>
              <a:rPr lang="fr-FR" b="0" dirty="0" err="1"/>
              <a:t>when</a:t>
            </a:r>
            <a:r>
              <a:rPr lang="fr-FR" b="0" dirty="0"/>
              <a:t> a </a:t>
            </a:r>
            <a:r>
              <a:rPr lang="fr-FR" b="0" dirty="0" err="1"/>
              <a:t>jamming</a:t>
            </a:r>
            <a:r>
              <a:rPr lang="fr-FR" b="0" dirty="0"/>
              <a:t> situation </a:t>
            </a:r>
            <a:r>
              <a:rPr lang="fr-FR" b="0" dirty="0" err="1"/>
              <a:t>is</a:t>
            </a:r>
            <a:r>
              <a:rPr lang="fr-FR" b="0" dirty="0"/>
              <a:t> </a:t>
            </a:r>
            <a:r>
              <a:rPr lang="fr-FR" b="0" dirty="0" err="1"/>
              <a:t>detected</a:t>
            </a:r>
            <a:r>
              <a:rPr lang="fr-FR" b="0" dirty="0"/>
              <a:t>)</a:t>
            </a:r>
            <a:endParaRPr lang="fr-FR" b="1" dirty="0"/>
          </a:p>
          <a:p>
            <a:r>
              <a:rPr lang="en-US" b="1" dirty="0"/>
              <a:t>	</a:t>
            </a:r>
            <a:r>
              <a:rPr lang="fr-FR" b="1" dirty="0"/>
              <a:t>	Radio Network</a:t>
            </a:r>
          </a:p>
          <a:p>
            <a:r>
              <a:rPr lang="en-US" b="1" dirty="0"/>
              <a:t>	</a:t>
            </a:r>
            <a:r>
              <a:rPr lang="fr-FR" b="1" dirty="0" err="1"/>
              <a:t>Decision</a:t>
            </a:r>
            <a:r>
              <a:rPr lang="fr-FR" b="1" dirty="0"/>
              <a:t> </a:t>
            </a:r>
            <a:r>
              <a:rPr lang="fr-FR" b="1" dirty="0" err="1"/>
              <a:t>Criteria</a:t>
            </a:r>
            <a:r>
              <a:rPr lang="fr-FR" b="1" dirty="0"/>
              <a:t> for Mitigation Activation</a:t>
            </a:r>
            <a:endParaRPr lang="en-US" b="1"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11</a:t>
            </a:fld>
            <a:endParaRPr lang="fr-FR"/>
          </a:p>
        </p:txBody>
      </p:sp>
    </p:spTree>
    <p:extLst>
      <p:ext uri="{BB962C8B-B14F-4D97-AF65-F5344CB8AC3E}">
        <p14:creationId xmlns:p14="http://schemas.microsoft.com/office/powerpoint/2010/main" val="55433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Small but multidisciplinary consortium: members from different domains bring benefits from other domains (IT, aerospace, Stakeholders, Academia)</a:t>
            </a:r>
          </a:p>
          <a:p>
            <a:r>
              <a:rPr lang="en-US" dirty="0"/>
              <a:t>They use the solutions in their domain, and the project will assess the existing solutions and find which are the most adapted for the rail sector</a:t>
            </a:r>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12</a:t>
            </a:fld>
            <a:endParaRPr lang="fr-FR"/>
          </a:p>
        </p:txBody>
      </p:sp>
    </p:spTree>
    <p:extLst>
      <p:ext uri="{BB962C8B-B14F-4D97-AF65-F5344CB8AC3E}">
        <p14:creationId xmlns:p14="http://schemas.microsoft.com/office/powerpoint/2010/main" val="99473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5613" marR="0" lvl="0" indent="-4572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fr-FR" sz="1200" b="1" kern="1200" dirty="0">
                <a:solidFill>
                  <a:srgbClr val="506361"/>
                </a:solidFill>
                <a:latin typeface="Arial" charset="0"/>
              </a:rPr>
              <a:t>Rail Networks are Critical Infrastructures.  </a:t>
            </a:r>
            <a:r>
              <a:rPr lang="fr-FR" sz="1200" b="0" kern="1200" dirty="0">
                <a:solidFill>
                  <a:srgbClr val="506361"/>
                </a:solidFill>
                <a:latin typeface="Arial" charset="0"/>
              </a:rPr>
              <a:t>National, international and </a:t>
            </a:r>
            <a:r>
              <a:rPr lang="fr-FR" sz="1200" b="0" kern="1200" dirty="0" err="1">
                <a:solidFill>
                  <a:srgbClr val="506361"/>
                </a:solidFill>
                <a:latin typeface="Arial" charset="0"/>
              </a:rPr>
              <a:t>thus</a:t>
            </a:r>
            <a:r>
              <a:rPr lang="fr-FR" sz="1200" b="0" kern="1200" dirty="0">
                <a:solidFill>
                  <a:srgbClr val="506361"/>
                </a:solidFill>
                <a:latin typeface="Arial" charset="0"/>
              </a:rPr>
              <a:t> direct and/or indirect </a:t>
            </a:r>
            <a:r>
              <a:rPr lang="fr-FR" sz="1200" b="0" kern="1200" dirty="0" err="1">
                <a:solidFill>
                  <a:srgbClr val="506361"/>
                </a:solidFill>
                <a:latin typeface="Arial" charset="0"/>
              </a:rPr>
              <a:t>interdependancies</a:t>
            </a:r>
            <a:r>
              <a:rPr lang="fr-FR" sz="1200" b="0" kern="1200" dirty="0">
                <a:solidFill>
                  <a:srgbClr val="506361"/>
                </a:solidFill>
                <a:latin typeface="Arial" charset="0"/>
              </a:rPr>
              <a:t> are in place. </a:t>
            </a:r>
            <a:r>
              <a:rPr lang="fr-FR" sz="1200" b="0" kern="1200" dirty="0" err="1">
                <a:solidFill>
                  <a:srgbClr val="506361"/>
                </a:solidFill>
                <a:latin typeface="Arial" charset="0"/>
              </a:rPr>
              <a:t>Escalating</a:t>
            </a:r>
            <a:r>
              <a:rPr lang="fr-FR" sz="1200" b="0" kern="1200" dirty="0">
                <a:solidFill>
                  <a:srgbClr val="506361"/>
                </a:solidFill>
                <a:latin typeface="Arial" charset="0"/>
              </a:rPr>
              <a:t> or </a:t>
            </a:r>
            <a:r>
              <a:rPr lang="fr-FR" sz="1200" b="0" kern="1200" dirty="0" err="1">
                <a:solidFill>
                  <a:srgbClr val="506361"/>
                </a:solidFill>
                <a:latin typeface="Arial" charset="0"/>
              </a:rPr>
              <a:t>Cascading</a:t>
            </a:r>
            <a:r>
              <a:rPr lang="fr-FR" sz="1200" b="0" kern="1200" dirty="0">
                <a:solidFill>
                  <a:srgbClr val="506361"/>
                </a:solidFill>
                <a:latin typeface="Arial" charset="0"/>
              </a:rPr>
              <a:t> transnational </a:t>
            </a:r>
            <a:r>
              <a:rPr lang="fr-FR" sz="1200" b="0" kern="1200" dirty="0" err="1">
                <a:solidFill>
                  <a:srgbClr val="506361"/>
                </a:solidFill>
                <a:latin typeface="Arial" charset="0"/>
              </a:rPr>
              <a:t>effects</a:t>
            </a:r>
            <a:r>
              <a:rPr lang="fr-FR" sz="1200" b="0" kern="1200" dirty="0">
                <a:solidFill>
                  <a:srgbClr val="506361"/>
                </a:solidFill>
                <a:latin typeface="Arial" charset="0"/>
              </a:rPr>
              <a:t> </a:t>
            </a:r>
            <a:r>
              <a:rPr lang="fr-FR" sz="1200" b="0" kern="1200" dirty="0" err="1">
                <a:solidFill>
                  <a:srgbClr val="506361"/>
                </a:solidFill>
                <a:latin typeface="Arial" charset="0"/>
              </a:rPr>
              <a:t>can</a:t>
            </a:r>
            <a:r>
              <a:rPr lang="fr-FR" sz="1200" b="0" kern="1200" dirty="0">
                <a:solidFill>
                  <a:srgbClr val="506361"/>
                </a:solidFill>
                <a:latin typeface="Arial" charset="0"/>
              </a:rPr>
              <a:t> </a:t>
            </a:r>
            <a:r>
              <a:rPr lang="fr-FR" sz="1200" b="0" kern="1200" dirty="0" err="1">
                <a:solidFill>
                  <a:srgbClr val="506361"/>
                </a:solidFill>
                <a:latin typeface="Arial" charset="0"/>
              </a:rPr>
              <a:t>be</a:t>
            </a:r>
            <a:r>
              <a:rPr lang="fr-FR" sz="1200" b="0" kern="1200" dirty="0">
                <a:solidFill>
                  <a:srgbClr val="506361"/>
                </a:solidFill>
                <a:latin typeface="Arial" charset="0"/>
              </a:rPr>
              <a:t> </a:t>
            </a:r>
            <a:r>
              <a:rPr lang="fr-FR" sz="1200" b="0" kern="1200" dirty="0" err="1">
                <a:solidFill>
                  <a:srgbClr val="506361"/>
                </a:solidFill>
                <a:latin typeface="Arial" charset="0"/>
              </a:rPr>
              <a:t>foreseen</a:t>
            </a:r>
            <a:r>
              <a:rPr lang="fr-FR" sz="1200" b="0" kern="1200" dirty="0">
                <a:solidFill>
                  <a:srgbClr val="506361"/>
                </a:solidFill>
                <a:latin typeface="Arial" charset="0"/>
              </a:rPr>
              <a:t> in certain cases. </a:t>
            </a:r>
            <a:endParaRPr lang="en-GB" sz="1200" b="1" kern="1200" dirty="0">
              <a:solidFill>
                <a:srgbClr val="506361"/>
              </a:solidFill>
              <a:latin typeface="Arial" charset="0"/>
            </a:endParaRPr>
          </a:p>
          <a:p>
            <a:pPr marL="455613" marR="0" lvl="0" indent="-4572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GB" sz="1200" b="1" dirty="0">
                <a:solidFill>
                  <a:srgbClr val="506361"/>
                </a:solidFill>
                <a:highlight>
                  <a:srgbClr val="FFFF00"/>
                </a:highlight>
                <a:latin typeface="Arial" charset="0"/>
              </a:rPr>
              <a:t>Old technologies are slowing down the evolutionary process. </a:t>
            </a:r>
            <a:r>
              <a:rPr lang="en-GB" sz="1200" b="0" dirty="0">
                <a:solidFill>
                  <a:srgbClr val="506361"/>
                </a:solidFill>
                <a:highlight>
                  <a:srgbClr val="FFFF00"/>
                </a:highlight>
                <a:latin typeface="Arial" charset="0"/>
              </a:rPr>
              <a:t>(such as Circuit-switching and GSM-R) but new technologies often bring new vulnerabilities.</a:t>
            </a:r>
          </a:p>
          <a:p>
            <a:pPr marL="455613" marR="0" lvl="0" indent="-4572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GB" sz="1200" b="1" kern="1200" dirty="0">
                <a:solidFill>
                  <a:srgbClr val="506361"/>
                </a:solidFill>
                <a:latin typeface="Arial" charset="0"/>
              </a:rPr>
              <a:t>Rail Systems are more and more connected and open. </a:t>
            </a:r>
            <a:r>
              <a:rPr lang="en-GB" sz="1200" b="0" kern="1200" dirty="0">
                <a:solidFill>
                  <a:srgbClr val="506361"/>
                </a:solidFill>
                <a:latin typeface="Arial" charset="0"/>
              </a:rPr>
              <a:t>On the other hand the potential attack surface increases dramatically.</a:t>
            </a:r>
          </a:p>
          <a:p>
            <a:pPr marL="455613" marR="0" lvl="0" indent="-4572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GB" sz="1200" b="1" kern="1200" dirty="0">
                <a:solidFill>
                  <a:srgbClr val="506361"/>
                </a:solidFill>
                <a:latin typeface="Arial" charset="0"/>
              </a:rPr>
              <a:t>Rail Technologies </a:t>
            </a:r>
            <a:r>
              <a:rPr lang="fr-FR" sz="1200" b="1" kern="1200" dirty="0">
                <a:solidFill>
                  <a:srgbClr val="506361"/>
                </a:solidFill>
                <a:latin typeface="Arial" charset="0"/>
              </a:rPr>
              <a:t>are </a:t>
            </a:r>
            <a:r>
              <a:rPr lang="fr-FR" sz="1200" b="1" kern="1200" dirty="0" err="1">
                <a:solidFill>
                  <a:srgbClr val="506361"/>
                </a:solidFill>
                <a:latin typeface="Arial" charset="0"/>
              </a:rPr>
              <a:t>becoming</a:t>
            </a:r>
            <a:r>
              <a:rPr lang="fr-FR" sz="1200" b="1" kern="1200" dirty="0">
                <a:solidFill>
                  <a:srgbClr val="506361"/>
                </a:solidFill>
                <a:latin typeface="Arial" charset="0"/>
              </a:rPr>
              <a:t> more and more </a:t>
            </a:r>
            <a:r>
              <a:rPr lang="fr-FR" sz="1200" b="1" kern="1200" dirty="0" err="1">
                <a:solidFill>
                  <a:srgbClr val="506361"/>
                </a:solidFill>
                <a:latin typeface="Arial" charset="0"/>
              </a:rPr>
              <a:t>interoperable</a:t>
            </a:r>
            <a:r>
              <a:rPr lang="fr-FR" sz="1200" b="1" kern="1200" dirty="0">
                <a:solidFill>
                  <a:srgbClr val="506361"/>
                </a:solidFill>
                <a:latin typeface="Arial" charset="0"/>
              </a:rPr>
              <a:t> and </a:t>
            </a:r>
            <a:r>
              <a:rPr lang="fr-FR" sz="1200" b="1" kern="1200" dirty="0" err="1">
                <a:solidFill>
                  <a:srgbClr val="506361"/>
                </a:solidFill>
                <a:latin typeface="Arial" charset="0"/>
              </a:rPr>
              <a:t>harmonized</a:t>
            </a:r>
            <a:r>
              <a:rPr lang="fr-FR" sz="1200" b="1" dirty="0">
                <a:solidFill>
                  <a:srgbClr val="506361"/>
                </a:solidFill>
                <a:latin typeface="Arial" charset="0"/>
              </a:rPr>
              <a:t>.</a:t>
            </a:r>
          </a:p>
          <a:p>
            <a:pPr marL="455613" marR="0" lvl="0" indent="-4572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GB" altLang="en-US" sz="1200" b="1" kern="1200" dirty="0">
                <a:solidFill>
                  <a:srgbClr val="506361"/>
                </a:solidFill>
                <a:latin typeface="Arial" charset="0"/>
              </a:rPr>
              <a:t>Threats (human and technology based) - are adapting quicker that traditional security detection methods. </a:t>
            </a:r>
            <a:r>
              <a:rPr lang="en-GB" altLang="en-US" sz="1200" b="0" kern="1200" dirty="0">
                <a:solidFill>
                  <a:srgbClr val="506361"/>
                </a:solidFill>
                <a:latin typeface="Arial" charset="0"/>
              </a:rPr>
              <a:t>Attackers are a multitude smart, motivated (various motivations) , agile (they adapt quicker their attack methods because they are flexible, they don’t have policies and procedures and regulations to respect).</a:t>
            </a:r>
            <a:endParaRPr lang="en-GB" altLang="en-US" sz="1200" b="1" kern="1200" dirty="0">
              <a:solidFill>
                <a:srgbClr val="506361"/>
              </a:solidFill>
              <a:latin typeface="Arial" charset="0"/>
            </a:endParaRPr>
          </a:p>
          <a:p>
            <a:pPr marL="455613" marR="0" lvl="0" indent="-45720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Ø"/>
              <a:tabLst/>
              <a:defRPr/>
            </a:pPr>
            <a:r>
              <a:rPr lang="en-US" sz="1200" dirty="0">
                <a:solidFill>
                  <a:srgbClr val="506361"/>
                </a:solidFill>
              </a:rPr>
              <a:t>These could expose many layers of the system to both cyber and cyber-physical attacks (explain),</a:t>
            </a:r>
            <a:r>
              <a:rPr lang="en-GB" sz="1200" kern="1200" dirty="0">
                <a:solidFill>
                  <a:srgbClr val="506361"/>
                </a:solidFill>
                <a:latin typeface="Arial" charset="0"/>
              </a:rPr>
              <a:t> </a:t>
            </a:r>
            <a:r>
              <a:rPr lang="en-US" sz="1200" dirty="0">
                <a:solidFill>
                  <a:srgbClr val="506361"/>
                </a:solidFill>
              </a:rPr>
              <a:t>potentially involving or triggering domino effects within the same or different domains</a:t>
            </a:r>
            <a:endParaRPr lang="fr-FR" sz="1200" b="1" kern="1200" dirty="0">
              <a:solidFill>
                <a:srgbClr val="506361"/>
              </a:solidFill>
              <a:latin typeface="Arial" charset="0"/>
            </a:endParaRPr>
          </a:p>
          <a:p>
            <a:pPr marL="0" marR="0" lvl="0" indent="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None/>
              <a:tabLst/>
              <a:defRPr/>
            </a:pPr>
            <a:endParaRPr lang="en-GB" sz="1200" b="1" kern="1200" dirty="0">
              <a:solidFill>
                <a:srgbClr val="506361"/>
              </a:solidFill>
              <a:latin typeface="Arial" charset="0"/>
            </a:endParaRPr>
          </a:p>
          <a:p>
            <a:pPr marL="455613" indent="-457200" algn="just">
              <a:buClr>
                <a:srgbClr val="0070C0"/>
              </a:buClr>
              <a:buFont typeface="Wingdings" panose="05000000000000000000" pitchFamily="2" charset="2"/>
              <a:buChar char="Ø"/>
              <a:defRPr/>
            </a:pPr>
            <a:endParaRPr lang="fr-FR" sz="1200" b="0" kern="1200" dirty="0">
              <a:solidFill>
                <a:srgbClr val="506361"/>
              </a:solidFill>
              <a:latin typeface="Arial" charset="0"/>
            </a:endParaRPr>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13</a:t>
            </a:fld>
            <a:endParaRPr lang="fr-FR"/>
          </a:p>
        </p:txBody>
      </p:sp>
    </p:spTree>
    <p:extLst>
      <p:ext uri="{BB962C8B-B14F-4D97-AF65-F5344CB8AC3E}">
        <p14:creationId xmlns:p14="http://schemas.microsoft.com/office/powerpoint/2010/main" val="216257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1"/>
                </a:solidFill>
                <a:latin typeface="Arial" charset="0"/>
                <a:ea typeface="+mn-ea"/>
                <a:cs typeface="+mn-cs"/>
              </a:rPr>
              <a:t>What are the most critical railway services, zones and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accent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1"/>
                </a:solidFill>
                <a:latin typeface="Arial" charset="0"/>
                <a:ea typeface="+mn-ea"/>
                <a:cs typeface="+mn-cs"/>
              </a:rPr>
              <a:t>What are the threats? WP4 </a:t>
            </a:r>
            <a:r>
              <a:rPr lang="en-US" sz="1200" i="1" kern="1200" baseline="0" dirty="0">
                <a:solidFill>
                  <a:schemeClr val="accent1"/>
                </a:solidFill>
                <a:latin typeface="Arial" charset="0"/>
                <a:ea typeface="+mn-ea"/>
                <a:cs typeface="+mn-cs"/>
              </a:rPr>
              <a:t>threat taxonomy (ACTOR, TARGET, CONTEXT, ATTACK, IMPACT), </a:t>
            </a:r>
            <a:r>
              <a:rPr lang="en-US" sz="1200" i="1" kern="1200" baseline="0" dirty="0" err="1">
                <a:solidFill>
                  <a:schemeClr val="accent1"/>
                </a:solidFill>
                <a:latin typeface="Arial" charset="0"/>
                <a:ea typeface="+mn-ea"/>
                <a:cs typeface="+mn-cs"/>
              </a:rPr>
              <a:t>anaysis</a:t>
            </a:r>
            <a:r>
              <a:rPr lang="en-US" sz="1200" i="1" kern="1200" baseline="0" dirty="0">
                <a:solidFill>
                  <a:schemeClr val="accent1"/>
                </a:solidFill>
                <a:latin typeface="Arial" charset="0"/>
                <a:ea typeface="+mn-ea"/>
                <a:cs typeface="+mn-cs"/>
              </a:rPr>
              <a:t> </a:t>
            </a:r>
            <a:r>
              <a:rPr lang="en-US" sz="1200" i="1" kern="1200" dirty="0">
                <a:solidFill>
                  <a:schemeClr val="accent1"/>
                </a:solidFill>
                <a:latin typeface="Arial" charset="0"/>
                <a:ea typeface="+mn-ea"/>
                <a:cs typeface="+mn-cs"/>
              </a:rPr>
              <a:t>of</a:t>
            </a:r>
            <a:r>
              <a:rPr lang="en-US" sz="1200" i="1" kern="1200" baseline="0" dirty="0">
                <a:solidFill>
                  <a:schemeClr val="accent1"/>
                </a:solidFill>
                <a:latin typeface="Arial" charset="0"/>
                <a:ea typeface="+mn-ea"/>
                <a:cs typeface="+mn-cs"/>
              </a:rPr>
              <a:t> past attacks against rail and against other sectors, comparative study, future cyber threat scenarios.</a:t>
            </a:r>
            <a:endParaRPr lang="en-US" sz="1200" i="1" kern="1200" dirty="0">
              <a:solidFill>
                <a:schemeClr val="accent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accent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1"/>
                </a:solidFill>
                <a:latin typeface="Arial" charset="0"/>
                <a:ea typeface="+mn-ea"/>
                <a:cs typeface="+mn-cs"/>
              </a:rPr>
              <a:t>How to detect attacks targeting rail management systems?</a:t>
            </a:r>
            <a:r>
              <a:rPr lang="en-US" sz="1200" i="1" kern="1200" dirty="0">
                <a:solidFill>
                  <a:schemeClr val="accent1"/>
                </a:solidFill>
                <a:latin typeface="Arial" charset="0"/>
                <a:ea typeface="+mn-ea"/>
                <a:cs typeface="+mn-cs"/>
              </a:rPr>
              <a:t> The challenge here is to </a:t>
            </a:r>
            <a:r>
              <a:rPr lang="mr-IN" sz="1200" i="1" kern="1200" dirty="0">
                <a:solidFill>
                  <a:schemeClr val="accent1"/>
                </a:solidFill>
                <a:latin typeface="Arial" charset="0"/>
                <a:ea typeface="+mn-ea"/>
                <a:cs typeface="+mn-cs"/>
              </a:rPr>
              <a:t>…</a:t>
            </a:r>
            <a:r>
              <a:rPr lang="it-IT" sz="1200" i="1" kern="1200" dirty="0">
                <a:solidFill>
                  <a:schemeClr val="accent1"/>
                </a:solidFill>
                <a:latin typeface="Arial"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kern="1200" dirty="0">
                <a:solidFill>
                  <a:schemeClr val="accent1"/>
                </a:solidFill>
                <a:latin typeface="Arial" charset="0"/>
                <a:ea typeface="+mn-ea"/>
                <a:cs typeface="+mn-cs"/>
              </a:rPr>
              <a:t>To</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specify</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adapted</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techniques</a:t>
            </a:r>
            <a:r>
              <a:rPr lang="it-IT" sz="1200" i="1" kern="1200" baseline="0" dirty="0">
                <a:solidFill>
                  <a:schemeClr val="accent1"/>
                </a:solidFill>
                <a:latin typeface="Arial" charset="0"/>
                <a:ea typeface="+mn-ea"/>
                <a:cs typeface="+mn-cs"/>
              </a:rPr>
              <a:t> to </a:t>
            </a:r>
            <a:r>
              <a:rPr lang="it-IT" sz="1200" i="1" kern="1200" baseline="0" dirty="0" err="1">
                <a:solidFill>
                  <a:schemeClr val="accent1"/>
                </a:solidFill>
                <a:latin typeface="Arial" charset="0"/>
                <a:ea typeface="+mn-ea"/>
                <a:cs typeface="+mn-cs"/>
              </a:rPr>
              <a:t>detect</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attacks</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as</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early</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as</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possible</a:t>
            </a:r>
            <a:r>
              <a:rPr lang="it-IT" sz="1200" i="1" kern="1200" baseline="0" dirty="0">
                <a:solidFill>
                  <a:schemeClr val="accent1"/>
                </a:solidFill>
                <a:latin typeface="Arial" charset="0"/>
                <a:ea typeface="+mn-ea"/>
                <a:cs typeface="+mn-cs"/>
              </a:rPr>
              <a:t>, with the </a:t>
            </a:r>
            <a:r>
              <a:rPr lang="it-IT" sz="1200" i="1" kern="1200" baseline="0" dirty="0" err="1">
                <a:solidFill>
                  <a:schemeClr val="accent1"/>
                </a:solidFill>
                <a:latin typeface="Arial" charset="0"/>
                <a:ea typeface="+mn-ea"/>
                <a:cs typeface="+mn-cs"/>
              </a:rPr>
              <a:t>least</a:t>
            </a:r>
            <a:r>
              <a:rPr lang="it-IT" sz="1200" i="1" kern="1200" baseline="0" dirty="0">
                <a:solidFill>
                  <a:schemeClr val="accent1"/>
                </a:solidFill>
                <a:latin typeface="Arial" charset="0"/>
                <a:ea typeface="+mn-ea"/>
                <a:cs typeface="+mn-cs"/>
              </a:rPr>
              <a:t> impact on </a:t>
            </a:r>
            <a:r>
              <a:rPr lang="it-IT" sz="1200" i="1" kern="1200" baseline="0" dirty="0" err="1">
                <a:solidFill>
                  <a:schemeClr val="accent1"/>
                </a:solidFill>
                <a:latin typeface="Arial" charset="0"/>
                <a:ea typeface="+mn-ea"/>
                <a:cs typeface="+mn-cs"/>
              </a:rPr>
              <a:t>operation</a:t>
            </a:r>
            <a:r>
              <a:rPr lang="it-IT" sz="1200" i="1" kern="1200" baseline="0" dirty="0">
                <a:solidFill>
                  <a:schemeClr val="accent1"/>
                </a:solidFill>
                <a:latin typeface="Arial" charset="0"/>
                <a:ea typeface="+mn-ea"/>
                <a:cs typeface="+mn-cs"/>
              </a:rPr>
              <a:t> and </a:t>
            </a:r>
            <a:r>
              <a:rPr lang="it-IT" sz="1200" i="1" kern="1200" baseline="0" dirty="0" err="1">
                <a:solidFill>
                  <a:schemeClr val="accent1"/>
                </a:solidFill>
                <a:latin typeface="Arial" charset="0"/>
                <a:ea typeface="+mn-ea"/>
                <a:cs typeface="+mn-cs"/>
              </a:rPr>
              <a:t>at</a:t>
            </a:r>
            <a:r>
              <a:rPr lang="it-IT" sz="1200" i="1" kern="1200" baseline="0" dirty="0">
                <a:solidFill>
                  <a:schemeClr val="accent1"/>
                </a:solidFill>
                <a:latin typeface="Arial" charset="0"/>
                <a:ea typeface="+mn-ea"/>
                <a:cs typeface="+mn-cs"/>
              </a:rPr>
              <a:t> an </a:t>
            </a:r>
            <a:r>
              <a:rPr lang="it-IT" sz="1200" i="1" kern="1200" baseline="0" dirty="0" err="1">
                <a:solidFill>
                  <a:schemeClr val="accent1"/>
                </a:solidFill>
                <a:latin typeface="Arial" charset="0"/>
                <a:ea typeface="+mn-ea"/>
                <a:cs typeface="+mn-cs"/>
              </a:rPr>
              <a:t>acceptable</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cost</a:t>
            </a:r>
            <a:endParaRPr lang="it-IT" sz="1200" i="1" kern="1200" baseline="0" dirty="0">
              <a:solidFill>
                <a:schemeClr val="accent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kern="1200" baseline="0" dirty="0">
                <a:solidFill>
                  <a:schemeClr val="accent1"/>
                </a:solidFill>
                <a:latin typeface="Arial" charset="0"/>
                <a:ea typeface="+mn-ea"/>
                <a:cs typeface="+mn-cs"/>
              </a:rPr>
              <a:t>TO DO SO: </a:t>
            </a:r>
            <a:r>
              <a:rPr lang="it-IT" sz="1200" i="1" kern="1200" baseline="0" dirty="0" err="1">
                <a:solidFill>
                  <a:schemeClr val="accent1"/>
                </a:solidFill>
                <a:latin typeface="Arial" charset="0"/>
                <a:ea typeface="+mn-ea"/>
                <a:cs typeface="+mn-cs"/>
              </a:rPr>
              <a:t>assess</a:t>
            </a:r>
            <a:r>
              <a:rPr lang="it-IT" sz="1200" i="1" kern="1200" baseline="0" dirty="0">
                <a:solidFill>
                  <a:schemeClr val="accent1"/>
                </a:solidFill>
                <a:latin typeface="Arial" charset="0"/>
                <a:ea typeface="+mn-ea"/>
                <a:cs typeface="+mn-cs"/>
              </a:rPr>
              <a:t> the </a:t>
            </a:r>
            <a:r>
              <a:rPr lang="it-IT" sz="1200" i="1" kern="1200" baseline="0" dirty="0" err="1">
                <a:solidFill>
                  <a:schemeClr val="accent1"/>
                </a:solidFill>
                <a:latin typeface="Arial" charset="0"/>
                <a:ea typeface="+mn-ea"/>
                <a:cs typeface="+mn-cs"/>
              </a:rPr>
              <a:t>existing</a:t>
            </a:r>
            <a:r>
              <a:rPr lang="it-IT" sz="1200" i="1" kern="1200" baseline="0" dirty="0">
                <a:solidFill>
                  <a:schemeClr val="accent1"/>
                </a:solidFill>
                <a:latin typeface="Arial" charset="0"/>
                <a:ea typeface="+mn-ea"/>
                <a:cs typeface="+mn-cs"/>
              </a:rPr>
              <a:t> CYBER ATTACK </a:t>
            </a:r>
            <a:r>
              <a:rPr lang="it-IT" sz="1200" i="1" kern="1200" baseline="0" dirty="0" err="1">
                <a:solidFill>
                  <a:schemeClr val="accent1"/>
                </a:solidFill>
                <a:latin typeface="Arial" charset="0"/>
                <a:ea typeface="+mn-ea"/>
                <a:cs typeface="+mn-cs"/>
              </a:rPr>
              <a:t>detection</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techniques</a:t>
            </a:r>
            <a:r>
              <a:rPr lang="it-IT" sz="1200" i="1" kern="1200" baseline="0" dirty="0">
                <a:solidFill>
                  <a:schemeClr val="accent1"/>
                </a:solidFill>
                <a:latin typeface="Arial" charset="0"/>
                <a:ea typeface="+mn-ea"/>
                <a:cs typeface="+mn-cs"/>
              </a:rPr>
              <a:t>, ANOMALY </a:t>
            </a:r>
            <a:r>
              <a:rPr lang="it-IT" sz="1200" i="1" kern="1200" baseline="0" dirty="0" err="1">
                <a:solidFill>
                  <a:schemeClr val="accent1"/>
                </a:solidFill>
                <a:latin typeface="Arial" charset="0"/>
                <a:ea typeface="+mn-ea"/>
                <a:cs typeface="+mn-cs"/>
              </a:rPr>
              <a:t>detection</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techniques</a:t>
            </a:r>
            <a:r>
              <a:rPr lang="it-IT" sz="1200" i="1" kern="1200" baseline="0" dirty="0">
                <a:solidFill>
                  <a:schemeClr val="accent1"/>
                </a:solidFill>
                <a:latin typeface="Arial" charset="0"/>
                <a:ea typeface="+mn-ea"/>
                <a:cs typeface="+mn-cs"/>
              </a:rPr>
              <a:t>, PHYSICAL INTRUSION </a:t>
            </a:r>
            <a:r>
              <a:rPr lang="it-IT" sz="1200" i="1" kern="1200" baseline="0" dirty="0" err="1">
                <a:solidFill>
                  <a:schemeClr val="accent1"/>
                </a:solidFill>
                <a:latin typeface="Arial" charset="0"/>
                <a:ea typeface="+mn-ea"/>
                <a:cs typeface="+mn-cs"/>
              </a:rPr>
              <a:t>detection</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techniques</a:t>
            </a:r>
            <a:r>
              <a:rPr lang="it-IT" sz="1200" i="1" kern="1200" baseline="0" dirty="0">
                <a:solidFill>
                  <a:schemeClr val="accent1"/>
                </a:solidFill>
                <a:latin typeface="Arial" charset="0"/>
                <a:ea typeface="+mn-ea"/>
                <a:cs typeface="+mn-cs"/>
              </a:rPr>
              <a:t> ------) </a:t>
            </a:r>
            <a:r>
              <a:rPr lang="it-IT" sz="1200" i="1" kern="1200" baseline="0" dirty="0" err="1">
                <a:solidFill>
                  <a:schemeClr val="accent1"/>
                </a:solidFill>
                <a:latin typeface="Arial" charset="0"/>
                <a:ea typeface="+mn-ea"/>
                <a:cs typeface="+mn-cs"/>
              </a:rPr>
              <a:t>combining</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these</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techniques</a:t>
            </a:r>
            <a:r>
              <a:rPr lang="it-IT" sz="1200" i="1" kern="1200" baseline="0" dirty="0">
                <a:solidFill>
                  <a:schemeClr val="accent1"/>
                </a:solidFill>
                <a:latin typeface="Arial" charset="0"/>
                <a:ea typeface="+mn-ea"/>
                <a:cs typeface="+mn-cs"/>
              </a:rPr>
              <a:t> to be </a:t>
            </a:r>
            <a:r>
              <a:rPr lang="it-IT" sz="1200" i="1" kern="1200" baseline="0" dirty="0" err="1">
                <a:solidFill>
                  <a:schemeClr val="accent1"/>
                </a:solidFill>
                <a:latin typeface="Arial" charset="0"/>
                <a:ea typeface="+mn-ea"/>
                <a:cs typeface="+mn-cs"/>
              </a:rPr>
              <a:t>able</a:t>
            </a:r>
            <a:r>
              <a:rPr lang="it-IT" sz="1200" i="1" kern="1200" baseline="0" dirty="0">
                <a:solidFill>
                  <a:schemeClr val="accent1"/>
                </a:solidFill>
                <a:latin typeface="Arial" charset="0"/>
                <a:ea typeface="+mn-ea"/>
                <a:cs typeface="+mn-cs"/>
              </a:rPr>
              <a:t> to </a:t>
            </a:r>
            <a:r>
              <a:rPr lang="it-IT" sz="1200" i="1" kern="1200" baseline="0" dirty="0" err="1">
                <a:solidFill>
                  <a:schemeClr val="accent1"/>
                </a:solidFill>
                <a:latin typeface="Arial" charset="0"/>
                <a:ea typeface="+mn-ea"/>
                <a:cs typeface="+mn-cs"/>
              </a:rPr>
              <a:t>detect</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complex</a:t>
            </a:r>
            <a:r>
              <a:rPr lang="it-IT" sz="1200" i="1" kern="1200" baseline="0" dirty="0">
                <a:solidFill>
                  <a:schemeClr val="accent1"/>
                </a:solidFill>
                <a:latin typeface="Arial" charset="0"/>
                <a:ea typeface="+mn-ea"/>
                <a:cs typeface="+mn-cs"/>
              </a:rPr>
              <a:t>/multi-</a:t>
            </a:r>
            <a:r>
              <a:rPr lang="it-IT" sz="1200" i="1" kern="1200" baseline="0" dirty="0" err="1">
                <a:solidFill>
                  <a:schemeClr val="accent1"/>
                </a:solidFill>
                <a:latin typeface="Arial" charset="0"/>
                <a:ea typeface="+mn-ea"/>
                <a:cs typeface="+mn-cs"/>
              </a:rPr>
              <a:t>steps</a:t>
            </a:r>
            <a:r>
              <a:rPr lang="it-IT" sz="1200" i="1" kern="1200" baseline="0" dirty="0">
                <a:solidFill>
                  <a:schemeClr val="accent1"/>
                </a:solidFill>
                <a:latin typeface="Arial" charset="0"/>
                <a:ea typeface="+mn-ea"/>
                <a:cs typeface="+mn-cs"/>
              </a:rPr>
              <a:t> cyber </a:t>
            </a:r>
            <a:r>
              <a:rPr lang="it-IT" sz="1200" i="1" kern="1200" baseline="0" dirty="0" err="1">
                <a:solidFill>
                  <a:schemeClr val="accent1"/>
                </a:solidFill>
                <a:latin typeface="Arial" charset="0"/>
                <a:ea typeface="+mn-ea"/>
                <a:cs typeface="+mn-cs"/>
              </a:rPr>
              <a:t>attacks</a:t>
            </a:r>
            <a:r>
              <a:rPr lang="it-IT" sz="1200" i="1" kern="1200" baseline="0" dirty="0">
                <a:solidFill>
                  <a:schemeClr val="accent1"/>
                </a:solidFill>
                <a:latin typeface="Arial" charset="0"/>
                <a:ea typeface="+mn-ea"/>
                <a:cs typeface="+mn-cs"/>
              </a:rPr>
              <a:t> on </a:t>
            </a:r>
            <a:r>
              <a:rPr lang="it-IT" sz="1200" i="1" kern="1200" baseline="0" dirty="0" err="1">
                <a:solidFill>
                  <a:schemeClr val="accent1"/>
                </a:solidFill>
                <a:latin typeface="Arial" charset="0"/>
                <a:ea typeface="+mn-ea"/>
                <a:cs typeface="+mn-cs"/>
              </a:rPr>
              <a:t>rail</a:t>
            </a:r>
            <a:r>
              <a:rPr lang="it-IT" sz="1200" i="1" kern="1200" baseline="0" dirty="0">
                <a:solidFill>
                  <a:schemeClr val="accent1"/>
                </a:solidFill>
                <a:latin typeface="Arial" charset="0"/>
                <a:ea typeface="+mn-ea"/>
                <a:cs typeface="+mn-cs"/>
              </a:rPr>
              <a:t> </a:t>
            </a:r>
            <a:r>
              <a:rPr lang="it-IT" sz="1200" i="1" kern="1200" baseline="0" dirty="0" err="1">
                <a:solidFill>
                  <a:schemeClr val="accent1"/>
                </a:solidFill>
                <a:latin typeface="Arial" charset="0"/>
                <a:ea typeface="+mn-ea"/>
                <a:cs typeface="+mn-cs"/>
              </a:rPr>
              <a:t>infrastructures</a:t>
            </a:r>
            <a:r>
              <a:rPr lang="it-IT" sz="1200" i="1" kern="1200" baseline="0" dirty="0">
                <a:solidFill>
                  <a:schemeClr val="accent1"/>
                </a:solidFill>
                <a:latin typeface="Arial"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kern="1200" baseline="0" dirty="0">
                <a:solidFill>
                  <a:schemeClr val="accent1"/>
                </a:solidFill>
                <a:latin typeface="Arial" charset="0"/>
                <a:ea typeface="+mn-ea"/>
                <a:cs typeface="+mn-cs"/>
              </a:rPr>
              <a:t>Assessment of 30+ existing solutions (both railway and non railway focused)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accent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accent1"/>
                </a:solidFill>
                <a:latin typeface="Arial" charset="0"/>
                <a:ea typeface="+mn-ea"/>
                <a:cs typeface="+mn-cs"/>
              </a:rPr>
              <a:t>How  to prevent attacks and how to make the system resilient? WP 5 </a:t>
            </a:r>
            <a:r>
              <a:rPr lang="en-US" sz="1200" b="0" i="1" kern="1200" dirty="0">
                <a:solidFill>
                  <a:schemeClr val="accent1"/>
                </a:solidFill>
                <a:latin typeface="Arial" charset="0"/>
                <a:ea typeface="+mn-ea"/>
                <a:cs typeface="+mn-cs"/>
              </a:rPr>
              <a:t>countermeasures</a:t>
            </a:r>
            <a:r>
              <a:rPr lang="en-US" sz="1200" b="0" i="1" kern="1200" baseline="0" dirty="0">
                <a:solidFill>
                  <a:schemeClr val="accent1"/>
                </a:solidFill>
                <a:latin typeface="Arial" charset="0"/>
                <a:ea typeface="+mn-ea"/>
                <a:cs typeface="+mn-cs"/>
              </a:rPr>
              <a:t> to prevent threats from impacting the systems, definition of mitigation strategies to minimize the impact, definition of resilience mechanisms to ensure system availability in presence of a security breach</a:t>
            </a:r>
            <a:r>
              <a:rPr lang="en-US" sz="1200" b="0" i="1" kern="1200" dirty="0">
                <a:solidFill>
                  <a:schemeClr val="accent1"/>
                </a:solidFill>
                <a:latin typeface="Arial"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accent1"/>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err="1">
                <a:solidFill>
                  <a:schemeClr val="accent1"/>
                </a:solidFill>
                <a:latin typeface="Arial" charset="0"/>
                <a:ea typeface="+mn-ea"/>
                <a:cs typeface="+mn-cs"/>
              </a:rPr>
              <a:t>Pprofiles</a:t>
            </a:r>
            <a:r>
              <a:rPr lang="en-US" sz="1200" i="1" kern="1200" dirty="0">
                <a:solidFill>
                  <a:schemeClr val="accent1"/>
                </a:solidFill>
                <a:latin typeface="Arial" charset="0"/>
                <a:ea typeface="+mn-ea"/>
                <a:cs typeface="+mn-cs"/>
              </a:rPr>
              <a:t>: A Protection Profile (PP) </a:t>
            </a:r>
            <a:r>
              <a:rPr lang="en-US" sz="1200" b="1" i="1" kern="1200" dirty="0">
                <a:solidFill>
                  <a:schemeClr val="accent1"/>
                </a:solidFill>
                <a:latin typeface="Arial" charset="0"/>
                <a:ea typeface="+mn-ea"/>
                <a:cs typeface="+mn-cs"/>
              </a:rPr>
              <a:t>is a document </a:t>
            </a:r>
            <a:r>
              <a:rPr lang="en-US" sz="1200" i="1" kern="1200" dirty="0">
                <a:solidFill>
                  <a:schemeClr val="accent1"/>
                </a:solidFill>
                <a:latin typeface="Arial" charset="0"/>
                <a:ea typeface="+mn-ea"/>
                <a:cs typeface="+mn-cs"/>
              </a:rPr>
              <a:t>used as part of the certification process according to ISO/IEC 15408 and the Common Criteria (CC). As the generic form of a Security Target (ST), it is </a:t>
            </a:r>
            <a:r>
              <a:rPr lang="en-US" sz="1200" b="1" i="1" kern="1200" dirty="0">
                <a:solidFill>
                  <a:schemeClr val="accent1"/>
                </a:solidFill>
                <a:latin typeface="Arial" charset="0"/>
                <a:ea typeface="+mn-ea"/>
                <a:cs typeface="+mn-cs"/>
              </a:rPr>
              <a:t>typically created by a user or user community and provides an implementation independent specification of information assurance security requirements. A PP is a combination of threats, security objectives, assumptions, security functional requirements (SFRs), security assurance requirements (SARs) and rationales.</a:t>
            </a:r>
          </a:p>
          <a:p>
            <a:endParaRPr lang="fr-FR" dirty="0"/>
          </a:p>
        </p:txBody>
      </p:sp>
      <p:sp>
        <p:nvSpPr>
          <p:cNvPr id="4" name="Espace réservé du numéro de diapositive 3"/>
          <p:cNvSpPr>
            <a:spLocks noGrp="1"/>
          </p:cNvSpPr>
          <p:nvPr>
            <p:ph type="sldNum" sz="quarter" idx="10"/>
          </p:nvPr>
        </p:nvSpPr>
        <p:spPr/>
        <p:txBody>
          <a:bodyPr/>
          <a:lstStyle/>
          <a:p>
            <a:fld id="{274D3AEB-8344-4466-AEDD-E0CAA49BA381}" type="slidenum">
              <a:rPr lang="fr-FR" smtClean="0"/>
              <a:t>14</a:t>
            </a:fld>
            <a:endParaRPr lang="fr-FR"/>
          </a:p>
        </p:txBody>
      </p:sp>
    </p:spTree>
    <p:extLst>
      <p:ext uri="{BB962C8B-B14F-4D97-AF65-F5344CB8AC3E}">
        <p14:creationId xmlns:p14="http://schemas.microsoft.com/office/powerpoint/2010/main" val="3025182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7"/>
          <p:cNvSpPr>
            <a:spLocks noChangeArrowheads="1"/>
          </p:cNvSpPr>
          <p:nvPr/>
        </p:nvSpPr>
        <p:spPr bwMode="auto">
          <a:xfrm>
            <a:off x="1" y="1"/>
            <a:ext cx="12187767" cy="6856413"/>
          </a:xfrm>
          <a:prstGeom prst="rect">
            <a:avLst/>
          </a:prstGeom>
          <a:solidFill>
            <a:schemeClr val="tx2"/>
          </a:solidFill>
          <a:ln w="9525">
            <a:noFill/>
            <a:miter lim="800000"/>
            <a:headEnd/>
            <a:tailEnd/>
          </a:ln>
          <a:effectLst/>
        </p:spPr>
        <p:txBody>
          <a:bodyPr wrap="none" anchor="ctr"/>
          <a:lstStyle/>
          <a:p>
            <a:pPr>
              <a:defRPr/>
            </a:pPr>
            <a:endParaRPr lang="fr-FR" sz="1800"/>
          </a:p>
        </p:txBody>
      </p:sp>
      <p:pic>
        <p:nvPicPr>
          <p:cNvPr id="5" name="Image 5" descr="couv.eps"/>
          <p:cNvPicPr>
            <a:picLocks noChangeAspect="1"/>
          </p:cNvPicPr>
          <p:nvPr/>
        </p:nvPicPr>
        <p:blipFill>
          <a:blip r:embed="rId2" cstate="print"/>
          <a:srcRect/>
          <a:stretch>
            <a:fillRect/>
          </a:stretch>
        </p:blipFill>
        <p:spPr bwMode="auto">
          <a:xfrm>
            <a:off x="1727200" y="685800"/>
            <a:ext cx="9567333" cy="1460500"/>
          </a:xfrm>
          <a:prstGeom prst="rect">
            <a:avLst/>
          </a:prstGeom>
          <a:noFill/>
          <a:ln w="9525">
            <a:noFill/>
            <a:miter lim="800000"/>
            <a:headEnd/>
            <a:tailEnd/>
          </a:ln>
        </p:spPr>
      </p:pic>
      <p:sp>
        <p:nvSpPr>
          <p:cNvPr id="3074" name="Rectangle 2"/>
          <p:cNvSpPr>
            <a:spLocks noGrp="1" noChangeArrowheads="1"/>
          </p:cNvSpPr>
          <p:nvPr>
            <p:ph type="ctrTitle"/>
          </p:nvPr>
        </p:nvSpPr>
        <p:spPr>
          <a:xfrm>
            <a:off x="1727200" y="2878139"/>
            <a:ext cx="8688917" cy="1470025"/>
          </a:xfrm>
        </p:spPr>
        <p:txBody>
          <a:bodyPr/>
          <a:lstStyle>
            <a:lvl1pPr>
              <a:defRPr sz="3200">
                <a:solidFill>
                  <a:schemeClr val="bg1"/>
                </a:solidFill>
              </a:defRPr>
            </a:lvl1pPr>
          </a:lstStyle>
          <a:p>
            <a:r>
              <a:rPr lang="fr-FR"/>
              <a:t>Cliquez pour modifier le style du titre</a:t>
            </a:r>
          </a:p>
        </p:txBody>
      </p:sp>
      <p:sp>
        <p:nvSpPr>
          <p:cNvPr id="3075" name="Rectangle 3"/>
          <p:cNvSpPr>
            <a:spLocks noGrp="1" noChangeArrowheads="1"/>
          </p:cNvSpPr>
          <p:nvPr>
            <p:ph type="subTitle" idx="1"/>
          </p:nvPr>
        </p:nvSpPr>
        <p:spPr>
          <a:xfrm>
            <a:off x="1727200" y="4652964"/>
            <a:ext cx="8688917" cy="865187"/>
          </a:xfrm>
        </p:spPr>
        <p:txBody>
          <a:bodyPr/>
          <a:lstStyle>
            <a:lvl1pPr marL="0" indent="0">
              <a:buFont typeface="Arial Black" pitchFamily="34" charset="0"/>
              <a:buNone/>
              <a:defRPr sz="2000" b="0">
                <a:solidFill>
                  <a:schemeClr val="bg1"/>
                </a:solidFill>
              </a:defRPr>
            </a:lvl1pPr>
          </a:lstStyle>
          <a:p>
            <a:r>
              <a:rPr lang="fr-FR"/>
              <a:t>Cliquez pour modifier le style des sous-titres du masque</a:t>
            </a:r>
          </a:p>
        </p:txBody>
      </p:sp>
    </p:spTree>
    <p:extLst>
      <p:ext uri="{BB962C8B-B14F-4D97-AF65-F5344CB8AC3E}">
        <p14:creationId xmlns:p14="http://schemas.microsoft.com/office/powerpoint/2010/main" val="271836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A73B0A78-653D-4EC4-90E1-8EC7ADF44FCD}" type="slidenum">
              <a:rPr lang="fr-FR"/>
              <a:pPr>
                <a:defRPr/>
              </a:pPr>
              <a:t>‹N°›</a:t>
            </a:fld>
            <a:endParaRPr lang="fr-FR"/>
          </a:p>
        </p:txBody>
      </p:sp>
      <p:sp>
        <p:nvSpPr>
          <p:cNvPr id="5"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207081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16952" y="371475"/>
            <a:ext cx="2711449" cy="57213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78367" y="371475"/>
            <a:ext cx="7935384" cy="57213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8D9A30EA-7001-4B32-B6F0-6A1D95376824}" type="slidenum">
              <a:rPr lang="fr-FR"/>
              <a:pPr>
                <a:defRPr/>
              </a:pPr>
              <a:t>‹N°›</a:t>
            </a:fld>
            <a:endParaRPr lang="fr-FR"/>
          </a:p>
        </p:txBody>
      </p:sp>
      <p:sp>
        <p:nvSpPr>
          <p:cNvPr id="5"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150346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sz="quarter" idx="10"/>
          </p:nvPr>
        </p:nvSpPr>
        <p:spPr>
          <a:ln/>
        </p:spPr>
        <p:txBody>
          <a:bodyPr/>
          <a:lstStyle>
            <a:lvl1pPr>
              <a:defRPr/>
            </a:lvl1pPr>
          </a:lstStyle>
          <a:p>
            <a:pPr>
              <a:defRPr/>
            </a:pPr>
            <a:fld id="{F2AC4C02-6F74-4CAB-94BD-2AB0300268F7}" type="slidenum">
              <a:rPr lang="fr-FR"/>
              <a:pPr>
                <a:defRPr/>
              </a:pPr>
              <a:t>‹N°›</a:t>
            </a:fld>
            <a:endParaRPr lang="fr-FR"/>
          </a:p>
        </p:txBody>
      </p:sp>
      <p:sp>
        <p:nvSpPr>
          <p:cNvPr id="5"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360343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15E315BD-A0D4-4EC7-80D6-FDF3B4B20487}" type="slidenum">
              <a:rPr lang="fr-FR"/>
              <a:pPr>
                <a:defRPr/>
              </a:pPr>
              <a:t>‹N°›</a:t>
            </a:fld>
            <a:endParaRPr lang="fr-FR"/>
          </a:p>
        </p:txBody>
      </p:sp>
      <p:sp>
        <p:nvSpPr>
          <p:cNvPr id="5"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208791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78368" y="1633539"/>
            <a:ext cx="5323417"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004984" y="1633539"/>
            <a:ext cx="5323416"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sz="quarter" idx="10"/>
          </p:nvPr>
        </p:nvSpPr>
        <p:spPr>
          <a:ln/>
        </p:spPr>
        <p:txBody>
          <a:bodyPr/>
          <a:lstStyle>
            <a:lvl1pPr>
              <a:defRPr/>
            </a:lvl1pPr>
          </a:lstStyle>
          <a:p>
            <a:pPr>
              <a:defRPr/>
            </a:pPr>
            <a:fld id="{75697F45-6C52-48BA-83FA-B4D1D98BD5A9}" type="slidenum">
              <a:rPr lang="fr-FR"/>
              <a:pPr>
                <a:defRPr/>
              </a:pPr>
              <a:t>‹N°›</a:t>
            </a:fld>
            <a:endParaRPr lang="fr-FR"/>
          </a:p>
        </p:txBody>
      </p:sp>
      <p:sp>
        <p:nvSpPr>
          <p:cNvPr id="6"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85981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p:cNvSpPr>
            <a:spLocks noGrp="1" noChangeArrowheads="1"/>
          </p:cNvSpPr>
          <p:nvPr>
            <p:ph type="sldNum" sz="quarter" idx="10"/>
          </p:nvPr>
        </p:nvSpPr>
        <p:spPr>
          <a:ln/>
        </p:spPr>
        <p:txBody>
          <a:bodyPr/>
          <a:lstStyle>
            <a:lvl1pPr>
              <a:defRPr/>
            </a:lvl1pPr>
          </a:lstStyle>
          <a:p>
            <a:pPr>
              <a:defRPr/>
            </a:pPr>
            <a:fld id="{CE3C0230-149F-4854-B4D4-14AAB599943F}" type="slidenum">
              <a:rPr lang="fr-FR"/>
              <a:pPr>
                <a:defRPr/>
              </a:pPr>
              <a:t>‹N°›</a:t>
            </a:fld>
            <a:endParaRPr lang="fr-FR"/>
          </a:p>
        </p:txBody>
      </p:sp>
      <p:sp>
        <p:nvSpPr>
          <p:cNvPr id="8"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373407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6"/>
          <p:cNvSpPr>
            <a:spLocks noGrp="1" noChangeArrowheads="1"/>
          </p:cNvSpPr>
          <p:nvPr>
            <p:ph type="sldNum" sz="quarter" idx="10"/>
          </p:nvPr>
        </p:nvSpPr>
        <p:spPr>
          <a:ln/>
        </p:spPr>
        <p:txBody>
          <a:bodyPr/>
          <a:lstStyle>
            <a:lvl1pPr>
              <a:defRPr/>
            </a:lvl1pPr>
          </a:lstStyle>
          <a:p>
            <a:pPr>
              <a:defRPr/>
            </a:pPr>
            <a:fld id="{CE0F0A9C-59B2-4498-9258-5C7C02BFC0B1}" type="slidenum">
              <a:rPr lang="fr-FR"/>
              <a:pPr>
                <a:defRPr/>
              </a:pPr>
              <a:t>‹N°›</a:t>
            </a:fld>
            <a:endParaRPr lang="fr-FR"/>
          </a:p>
        </p:txBody>
      </p:sp>
      <p:sp>
        <p:nvSpPr>
          <p:cNvPr id="4"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181646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0591522-5777-4038-970A-20B983476BA5}" type="slidenum">
              <a:rPr lang="fr-FR"/>
              <a:pPr>
                <a:defRPr/>
              </a:pPr>
              <a:t>‹N°›</a:t>
            </a:fld>
            <a:endParaRPr lang="fr-FR"/>
          </a:p>
        </p:txBody>
      </p:sp>
      <p:sp>
        <p:nvSpPr>
          <p:cNvPr id="3"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377074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81204401-CEAC-49E2-8981-6841BCB5054E}" type="slidenum">
              <a:rPr lang="fr-FR"/>
              <a:pPr>
                <a:defRPr/>
              </a:pPr>
              <a:t>‹N°›</a:t>
            </a:fld>
            <a:endParaRPr lang="fr-FR"/>
          </a:p>
        </p:txBody>
      </p:sp>
      <p:sp>
        <p:nvSpPr>
          <p:cNvPr id="6"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271296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11EA2515-4950-4917-A67E-04AAA4184379}" type="slidenum">
              <a:rPr lang="fr-FR"/>
              <a:pPr>
                <a:defRPr/>
              </a:pPr>
              <a:t>‹N°›</a:t>
            </a:fld>
            <a:endParaRPr lang="fr-FR"/>
          </a:p>
        </p:txBody>
      </p:sp>
      <p:sp>
        <p:nvSpPr>
          <p:cNvPr id="6" name="Rectangle 8"/>
          <p:cNvSpPr>
            <a:spLocks noGrp="1" noChangeArrowheads="1"/>
          </p:cNvSpPr>
          <p:nvPr>
            <p:ph type="ftr" sz="quarter" idx="11"/>
          </p:nvPr>
        </p:nvSpPr>
        <p:spPr>
          <a:ln/>
        </p:spPr>
        <p:txBody>
          <a:bodyPr/>
          <a:lstStyle>
            <a:lvl1pPr>
              <a:defRPr/>
            </a:lvl1pPr>
          </a:lstStyle>
          <a:p>
            <a:pPr>
              <a:defRPr/>
            </a:pPr>
            <a:r>
              <a:rPr lang="en-US"/>
              <a:t>SECCOM meeting Zürich, 14 April 2016  </a:t>
            </a:r>
            <a:endParaRPr lang="fr-FR"/>
          </a:p>
        </p:txBody>
      </p:sp>
    </p:spTree>
    <p:extLst>
      <p:ext uri="{BB962C8B-B14F-4D97-AF65-F5344CB8AC3E}">
        <p14:creationId xmlns:p14="http://schemas.microsoft.com/office/powerpoint/2010/main" val="31779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7" descr="PIED.eps"/>
          <p:cNvPicPr>
            <a:picLocks noChangeAspect="1"/>
          </p:cNvPicPr>
          <p:nvPr/>
        </p:nvPicPr>
        <p:blipFill>
          <a:blip r:embed="rId13" cstate="print"/>
          <a:srcRect/>
          <a:stretch>
            <a:fillRect/>
          </a:stretch>
        </p:blipFill>
        <p:spPr bwMode="auto">
          <a:xfrm>
            <a:off x="863600" y="6261100"/>
            <a:ext cx="10464800" cy="444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863600" y="371476"/>
            <a:ext cx="10464800" cy="866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fr-FR"/>
              <a:t>Cliquez pour modifier le style du titre</a:t>
            </a:r>
          </a:p>
        </p:txBody>
      </p:sp>
      <p:sp>
        <p:nvSpPr>
          <p:cNvPr id="1028" name="Rectangle 3"/>
          <p:cNvSpPr>
            <a:spLocks noGrp="1" noChangeArrowheads="1"/>
          </p:cNvSpPr>
          <p:nvPr>
            <p:ph type="body" idx="1"/>
          </p:nvPr>
        </p:nvSpPr>
        <p:spPr bwMode="auto">
          <a:xfrm>
            <a:off x="478368" y="1633539"/>
            <a:ext cx="10850033" cy="4459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30" name="Rectangle 6"/>
          <p:cNvSpPr>
            <a:spLocks noGrp="1" noChangeArrowheads="1"/>
          </p:cNvSpPr>
          <p:nvPr>
            <p:ph type="sldNum" sz="quarter" idx="4"/>
          </p:nvPr>
        </p:nvSpPr>
        <p:spPr bwMode="auto">
          <a:xfrm>
            <a:off x="1102785" y="6391275"/>
            <a:ext cx="958849"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defRPr>
            </a:lvl1pPr>
          </a:lstStyle>
          <a:p>
            <a:pPr>
              <a:defRPr/>
            </a:pPr>
            <a:fld id="{C1636577-8341-489F-B4B4-E0F7E16B0E0D}" type="slidenum">
              <a:rPr lang="fr-FR"/>
              <a:pPr>
                <a:defRPr/>
              </a:pPr>
              <a:t>‹N°›</a:t>
            </a:fld>
            <a:endParaRPr lang="fr-FR"/>
          </a:p>
        </p:txBody>
      </p:sp>
      <p:sp>
        <p:nvSpPr>
          <p:cNvPr id="1032" name="Rectangle 8"/>
          <p:cNvSpPr>
            <a:spLocks noGrp="1" noChangeArrowheads="1"/>
          </p:cNvSpPr>
          <p:nvPr>
            <p:ph type="ftr" sz="quarter" idx="3"/>
          </p:nvPr>
        </p:nvSpPr>
        <p:spPr bwMode="auto">
          <a:xfrm>
            <a:off x="3788834" y="6391275"/>
            <a:ext cx="599863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bg1"/>
                </a:solidFill>
              </a:defRPr>
            </a:lvl1pPr>
          </a:lstStyle>
          <a:p>
            <a:pPr>
              <a:defRPr/>
            </a:pPr>
            <a:r>
              <a:rPr lang="en-US"/>
              <a:t>SECCOM meeting Zürich, 14 April 2016  </a:t>
            </a:r>
            <a:endParaRPr lang="fr-FR"/>
          </a:p>
        </p:txBody>
      </p:sp>
    </p:spTree>
    <p:extLst>
      <p:ext uri="{BB962C8B-B14F-4D97-AF65-F5344CB8AC3E}">
        <p14:creationId xmlns:p14="http://schemas.microsoft.com/office/powerpoint/2010/main" val="3537816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lnSpc>
          <a:spcPct val="90000"/>
        </a:lnSpc>
        <a:spcBef>
          <a:spcPct val="0"/>
        </a:spcBef>
        <a:spcAft>
          <a:spcPct val="0"/>
        </a:spcAft>
        <a:defRPr sz="3000" b="1">
          <a:solidFill>
            <a:schemeClr val="tx2"/>
          </a:solidFill>
          <a:latin typeface="+mj-lt"/>
          <a:ea typeface="+mj-ea"/>
          <a:cs typeface="+mj-cs"/>
        </a:defRPr>
      </a:lvl1pPr>
      <a:lvl2pPr algn="l" rtl="0" eaLnBrk="0" fontAlgn="base" hangingPunct="0">
        <a:lnSpc>
          <a:spcPct val="90000"/>
        </a:lnSpc>
        <a:spcBef>
          <a:spcPct val="0"/>
        </a:spcBef>
        <a:spcAft>
          <a:spcPct val="0"/>
        </a:spcAft>
        <a:defRPr sz="3000" b="1">
          <a:solidFill>
            <a:schemeClr val="tx2"/>
          </a:solidFill>
          <a:latin typeface="Arial" charset="0"/>
        </a:defRPr>
      </a:lvl2pPr>
      <a:lvl3pPr algn="l" rtl="0" eaLnBrk="0" fontAlgn="base" hangingPunct="0">
        <a:lnSpc>
          <a:spcPct val="90000"/>
        </a:lnSpc>
        <a:spcBef>
          <a:spcPct val="0"/>
        </a:spcBef>
        <a:spcAft>
          <a:spcPct val="0"/>
        </a:spcAft>
        <a:defRPr sz="3000" b="1">
          <a:solidFill>
            <a:schemeClr val="tx2"/>
          </a:solidFill>
          <a:latin typeface="Arial" charset="0"/>
        </a:defRPr>
      </a:lvl3pPr>
      <a:lvl4pPr algn="l" rtl="0" eaLnBrk="0" fontAlgn="base" hangingPunct="0">
        <a:lnSpc>
          <a:spcPct val="90000"/>
        </a:lnSpc>
        <a:spcBef>
          <a:spcPct val="0"/>
        </a:spcBef>
        <a:spcAft>
          <a:spcPct val="0"/>
        </a:spcAft>
        <a:defRPr sz="3000" b="1">
          <a:solidFill>
            <a:schemeClr val="tx2"/>
          </a:solidFill>
          <a:latin typeface="Arial" charset="0"/>
        </a:defRPr>
      </a:lvl4pPr>
      <a:lvl5pPr algn="l" rtl="0" eaLnBrk="0" fontAlgn="base" hangingPunct="0">
        <a:lnSpc>
          <a:spcPct val="90000"/>
        </a:lnSpc>
        <a:spcBef>
          <a:spcPct val="0"/>
        </a:spcBef>
        <a:spcAft>
          <a:spcPct val="0"/>
        </a:spcAft>
        <a:defRPr sz="3000" b="1">
          <a:solidFill>
            <a:schemeClr val="tx2"/>
          </a:solidFill>
          <a:latin typeface="Arial" charset="0"/>
        </a:defRPr>
      </a:lvl5pPr>
      <a:lvl6pPr marL="457200" algn="l" rtl="0" fontAlgn="base">
        <a:lnSpc>
          <a:spcPct val="90000"/>
        </a:lnSpc>
        <a:spcBef>
          <a:spcPct val="0"/>
        </a:spcBef>
        <a:spcAft>
          <a:spcPct val="0"/>
        </a:spcAft>
        <a:defRPr sz="3000" b="1">
          <a:solidFill>
            <a:schemeClr val="tx2"/>
          </a:solidFill>
          <a:latin typeface="Arial" charset="0"/>
        </a:defRPr>
      </a:lvl6pPr>
      <a:lvl7pPr marL="914400" algn="l" rtl="0" fontAlgn="base">
        <a:lnSpc>
          <a:spcPct val="90000"/>
        </a:lnSpc>
        <a:spcBef>
          <a:spcPct val="0"/>
        </a:spcBef>
        <a:spcAft>
          <a:spcPct val="0"/>
        </a:spcAft>
        <a:defRPr sz="3000" b="1">
          <a:solidFill>
            <a:schemeClr val="tx2"/>
          </a:solidFill>
          <a:latin typeface="Arial" charset="0"/>
        </a:defRPr>
      </a:lvl7pPr>
      <a:lvl8pPr marL="1371600" algn="l" rtl="0" fontAlgn="base">
        <a:lnSpc>
          <a:spcPct val="90000"/>
        </a:lnSpc>
        <a:spcBef>
          <a:spcPct val="0"/>
        </a:spcBef>
        <a:spcAft>
          <a:spcPct val="0"/>
        </a:spcAft>
        <a:defRPr sz="3000" b="1">
          <a:solidFill>
            <a:schemeClr val="tx2"/>
          </a:solidFill>
          <a:latin typeface="Arial" charset="0"/>
        </a:defRPr>
      </a:lvl8pPr>
      <a:lvl9pPr marL="1828800" algn="l" rtl="0" fontAlgn="base">
        <a:lnSpc>
          <a:spcPct val="90000"/>
        </a:lnSpc>
        <a:spcBef>
          <a:spcPct val="0"/>
        </a:spcBef>
        <a:spcAft>
          <a:spcPct val="0"/>
        </a:spcAft>
        <a:defRPr sz="3000" b="1">
          <a:solidFill>
            <a:schemeClr val="tx2"/>
          </a:solidFill>
          <a:latin typeface="Arial" charset="0"/>
        </a:defRPr>
      </a:lvl9pPr>
    </p:titleStyle>
    <p:body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hyperlink" Target="http://www.cyrail.eu/" TargetMode="External"/><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hyperlink" Target="mailto:magno.santos@evoleotech.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ecret-project.e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mailto:security@uic.org" TargetMode="External"/><Relationship Id="rId5" Type="http://schemas.openxmlformats.org/officeDocument/2006/relationships/hyperlink" Target="http://www.uic.org/security" TargetMode="External"/><Relationship Id="rId4" Type="http://schemas.openxmlformats.org/officeDocument/2006/relationships/hyperlink" Target="http://www.cyrail.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2.gif"/><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gif"/><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7012" y="2865996"/>
            <a:ext cx="9933770" cy="730771"/>
          </a:xfrm>
        </p:spPr>
        <p:txBody>
          <a:bodyPr/>
          <a:lstStyle/>
          <a:p>
            <a:pPr algn="r"/>
            <a:r>
              <a:rPr lang="en-US" sz="2800" dirty="0" err="1"/>
              <a:t>CYbersecurity</a:t>
            </a:r>
            <a:r>
              <a:rPr lang="en-US" sz="2800" dirty="0"/>
              <a:t> in the </a:t>
            </a:r>
            <a:r>
              <a:rPr lang="en-US" sz="2800" dirty="0" err="1"/>
              <a:t>RAILway</a:t>
            </a:r>
            <a:r>
              <a:rPr lang="en-US" sz="2800" dirty="0"/>
              <a:t> sector : lessons learnt from EU SECRET project and EU CYRAIL Project  </a:t>
            </a:r>
            <a:endParaRPr lang="fr-FR" sz="2800" dirty="0"/>
          </a:p>
        </p:txBody>
      </p:sp>
      <p:sp>
        <p:nvSpPr>
          <p:cNvPr id="4" name="Rectangle 2"/>
          <p:cNvSpPr txBox="1">
            <a:spLocks noChangeArrowheads="1"/>
          </p:cNvSpPr>
          <p:nvPr/>
        </p:nvSpPr>
        <p:spPr bwMode="auto">
          <a:xfrm>
            <a:off x="7961745" y="5283199"/>
            <a:ext cx="2289564" cy="58189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r" defTabSz="914400" rtl="0" eaLnBrk="0" fontAlgn="base" latinLnBrk="0" hangingPunct="0">
              <a:lnSpc>
                <a:spcPct val="150000"/>
              </a:lnSpc>
              <a:spcBef>
                <a:spcPct val="0"/>
              </a:spcBef>
              <a:spcAft>
                <a:spcPct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a:ea typeface="+mn-ea"/>
                <a:cs typeface="+mn-cs"/>
              </a:rPr>
              <a:t>Bruno De Rosa</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a:ea typeface="+mn-ea"/>
                <a:cs typeface="+mn-cs"/>
              </a:rPr>
              <a:t>UIC Security Division </a:t>
            </a:r>
            <a:endParaRPr kumimoji="0" lang="fr-FR" sz="3200" b="1" i="0" u="none" strike="noStrike" kern="0" cap="none" spc="0" normalizeH="0" baseline="0" noProof="0" dirty="0">
              <a:ln>
                <a:noFill/>
              </a:ln>
              <a:solidFill>
                <a:srgbClr val="FFFFFF"/>
              </a:solidFill>
              <a:effectLst/>
              <a:uLnTx/>
              <a:uFillTx/>
              <a:latin typeface="Arial"/>
              <a:ea typeface="+mn-ea"/>
              <a:cs typeface="+mn-cs"/>
            </a:endParaRPr>
          </a:p>
        </p:txBody>
      </p:sp>
      <p:sp>
        <p:nvSpPr>
          <p:cNvPr id="5" name="Text Box 2">
            <a:extLst>
              <a:ext uri="{FF2B5EF4-FFF2-40B4-BE49-F238E27FC236}">
                <a16:creationId xmlns:a16="http://schemas.microsoft.com/office/drawing/2014/main" id="{E76DD353-553A-478A-A286-8B353CBCD291}"/>
              </a:ext>
            </a:extLst>
          </p:cNvPr>
          <p:cNvSpPr txBox="1">
            <a:spLocks noChangeArrowheads="1"/>
          </p:cNvSpPr>
          <p:nvPr/>
        </p:nvSpPr>
        <p:spPr bwMode="auto">
          <a:xfrm>
            <a:off x="4588359" y="3861430"/>
            <a:ext cx="5971486" cy="581891"/>
          </a:xfrm>
          <a:prstGeom prst="rect">
            <a:avLst/>
          </a:prstGeom>
          <a:noFill/>
          <a:ln w="9525">
            <a:noFill/>
            <a:round/>
            <a:headEnd/>
            <a:tailEnd/>
          </a:ln>
        </p:spPr>
        <p:txBody>
          <a:bodyPr lIns="0" tIns="0" rIns="0" bIns="0"/>
          <a:lstStyle/>
          <a:p>
            <a:pPr algn="ctr" fontAlgn="base">
              <a:spcBef>
                <a:spcPct val="0"/>
              </a:spcBef>
              <a:spcAft>
                <a:spcPct val="0"/>
              </a:spcAft>
            </a:pPr>
            <a:endParaRPr lang="en-US" sz="1050" dirty="0">
              <a:solidFill>
                <a:srgbClr val="FFFFFF"/>
              </a:solidFill>
              <a:latin typeface="Arial"/>
            </a:endParaRPr>
          </a:p>
          <a:p>
            <a:pPr algn="ctr" fontAlgn="base">
              <a:spcBef>
                <a:spcPct val="0"/>
              </a:spcBef>
              <a:spcAft>
                <a:spcPct val="0"/>
              </a:spcAft>
            </a:pPr>
            <a:r>
              <a:rPr lang="en-US" sz="1400" b="1" dirty="0">
                <a:solidFill>
                  <a:srgbClr val="FFFFFF"/>
                </a:solidFill>
              </a:rPr>
              <a:t>ITF/UIC/UNECE Workshop on Rail Security, 23 May 2018, Leipzig  </a:t>
            </a:r>
            <a:endParaRPr lang="fr-FR" sz="1400" b="1" dirty="0">
              <a:solidFill>
                <a:srgbClr val="FFFFFF"/>
              </a:solidFill>
              <a:latin typeface="Arial"/>
            </a:endParaRPr>
          </a:p>
        </p:txBody>
      </p:sp>
    </p:spTree>
    <p:extLst>
      <p:ext uri="{BB962C8B-B14F-4D97-AF65-F5344CB8AC3E}">
        <p14:creationId xmlns:p14="http://schemas.microsoft.com/office/powerpoint/2010/main" val="161140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ZoneTexte 22">
            <a:extLst>
              <a:ext uri="{FF2B5EF4-FFF2-40B4-BE49-F238E27FC236}">
                <a16:creationId xmlns:a16="http://schemas.microsoft.com/office/drawing/2014/main" id="{C5FE6E1D-819C-4353-9B88-95A62A31BF5C}"/>
              </a:ext>
            </a:extLst>
          </p:cNvPr>
          <p:cNvSpPr txBox="1">
            <a:spLocks noChangeArrowheads="1"/>
          </p:cNvSpPr>
          <p:nvPr/>
        </p:nvSpPr>
        <p:spPr bwMode="auto">
          <a:xfrm>
            <a:off x="793752" y="430211"/>
            <a:ext cx="5900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F6228"/>
              </a:buClr>
              <a:buFont typeface="Wingdings" panose="05000000000000000000" pitchFamily="2" charset="2"/>
              <a:buChar char="v"/>
              <a:defRPr sz="2800" b="1">
                <a:solidFill>
                  <a:srgbClr val="77933C"/>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4A452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65338B"/>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A452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A452A"/>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9pPr>
          </a:lstStyle>
          <a:p>
            <a:pPr eaLnBrk="1" hangingPunct="1">
              <a:spcBef>
                <a:spcPct val="0"/>
              </a:spcBef>
              <a:buClrTx/>
              <a:buFontTx/>
              <a:buNone/>
            </a:pPr>
            <a:r>
              <a:rPr lang="fr-FR" altLang="fr-FR" sz="3200" dirty="0">
                <a:solidFill>
                  <a:srgbClr val="006699"/>
                </a:solidFill>
                <a:latin typeface="Arial" panose="020B0604020202020204" pitchFamily="34" charset="0"/>
              </a:rPr>
              <a:t>Scope of the SECRET Project</a:t>
            </a:r>
          </a:p>
        </p:txBody>
      </p:sp>
      <p:sp>
        <p:nvSpPr>
          <p:cNvPr id="24" name="Espace réservé du contenu 1">
            <a:extLst>
              <a:ext uri="{FF2B5EF4-FFF2-40B4-BE49-F238E27FC236}">
                <a16:creationId xmlns:a16="http://schemas.microsoft.com/office/drawing/2014/main" id="{9B13C60C-EF74-4032-B5AB-CF551B65821B}"/>
              </a:ext>
            </a:extLst>
          </p:cNvPr>
          <p:cNvSpPr txBox="1">
            <a:spLocks/>
          </p:cNvSpPr>
          <p:nvPr/>
        </p:nvSpPr>
        <p:spPr>
          <a:xfrm>
            <a:off x="793752" y="1198562"/>
            <a:ext cx="10636248" cy="2092881"/>
          </a:xfrm>
          <a:prstGeom prst="rect">
            <a:avLst/>
          </a:prstGeom>
        </p:spPr>
        <p:txBody>
          <a:bodyPr>
            <a:normAutofit fontScale="92500"/>
          </a:bodyPr>
          <a:lstStyle>
            <a:lvl1pPr marL="342900" indent="-342900" algn="l" rtl="0" eaLnBrk="0" fontAlgn="base" hangingPunct="0">
              <a:spcBef>
                <a:spcPct val="20000"/>
              </a:spcBef>
              <a:spcAft>
                <a:spcPct val="0"/>
              </a:spcAft>
              <a:buClr>
                <a:srgbClr val="4F6228"/>
              </a:buClr>
              <a:buFont typeface="Wingdings" pitchFamily="2" charset="2"/>
              <a:buChar char="v"/>
              <a:defRPr lang="fr-FR" sz="2800" b="1" kern="1200" dirty="0">
                <a:solidFill>
                  <a:srgbClr val="77933C"/>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2400" kern="1200" dirty="0">
                <a:solidFill>
                  <a:srgbClr val="4A452A"/>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2400" kern="1200" dirty="0">
                <a:solidFill>
                  <a:srgbClr val="65338B"/>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fr-FR" sz="2000" kern="1200" dirty="0">
                <a:solidFill>
                  <a:srgbClr val="4A452A"/>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fr-FR" sz="2000" kern="1200" dirty="0">
                <a:solidFill>
                  <a:srgbClr val="4A452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rgbClr val="4F6228"/>
              </a:buClr>
              <a:buNone/>
              <a:defRPr/>
            </a:pPr>
            <a:r>
              <a:rPr sz="2800" u="sng" dirty="0">
                <a:solidFill>
                  <a:schemeClr val="bg2">
                    <a:lumMod val="75000"/>
                  </a:schemeClr>
                </a:solidFill>
              </a:rPr>
              <a:t>SECRET </a:t>
            </a:r>
            <a:r>
              <a:rPr lang="fr-FR" sz="2800" dirty="0">
                <a:solidFill>
                  <a:schemeClr val="bg2">
                    <a:lumMod val="75000"/>
                  </a:schemeClr>
                </a:solidFill>
              </a:rPr>
              <a:t>considers any system of emission, authorized or not, available on the public domain market producing low-frequecy electro-magnetic emissions, such as jammers, remote controls, etc. </a:t>
            </a:r>
          </a:p>
          <a:p>
            <a:pPr marL="0" lvl="1" indent="0">
              <a:buClr>
                <a:srgbClr val="4F6228"/>
              </a:buClr>
              <a:buNone/>
              <a:defRPr/>
            </a:pPr>
            <a:r>
              <a:rPr lang="fr-FR" sz="2600" b="1" dirty="0">
                <a:solidFill>
                  <a:schemeClr val="bg2">
                    <a:lumMod val="75000"/>
                  </a:schemeClr>
                </a:solidFill>
              </a:rPr>
              <a:t>but </a:t>
            </a:r>
            <a:r>
              <a:rPr sz="2600" b="1" dirty="0" err="1">
                <a:solidFill>
                  <a:schemeClr val="bg2">
                    <a:lumMod val="75000"/>
                  </a:schemeClr>
                </a:solidFill>
              </a:rPr>
              <a:t>does</a:t>
            </a:r>
            <a:r>
              <a:rPr sz="2600" b="1" dirty="0">
                <a:solidFill>
                  <a:schemeClr val="bg2">
                    <a:lumMod val="75000"/>
                  </a:schemeClr>
                </a:solidFill>
              </a:rPr>
              <a:t> not consider High Power Intentional </a:t>
            </a:r>
            <a:r>
              <a:rPr sz="2600" b="1" dirty="0" err="1">
                <a:solidFill>
                  <a:schemeClr val="bg2">
                    <a:lumMod val="75000"/>
                  </a:schemeClr>
                </a:solidFill>
              </a:rPr>
              <a:t>Electromagnetic</a:t>
            </a:r>
            <a:r>
              <a:rPr sz="2600" b="1" dirty="0">
                <a:solidFill>
                  <a:schemeClr val="bg2">
                    <a:lumMod val="75000"/>
                  </a:schemeClr>
                </a:solidFill>
              </a:rPr>
              <a:t> Sources</a:t>
            </a:r>
            <a:r>
              <a:rPr lang="fr-FR" sz="2600" b="1" dirty="0">
                <a:solidFill>
                  <a:schemeClr val="bg2">
                    <a:lumMod val="75000"/>
                  </a:schemeClr>
                </a:solidFill>
              </a:rPr>
              <a:t>.</a:t>
            </a:r>
            <a:endParaRPr sz="2600" b="1" dirty="0">
              <a:solidFill>
                <a:schemeClr val="bg2">
                  <a:lumMod val="75000"/>
                </a:schemeClr>
              </a:solidFill>
            </a:endParaRPr>
          </a:p>
        </p:txBody>
      </p:sp>
      <p:sp>
        <p:nvSpPr>
          <p:cNvPr id="13319" name="ZoneTexte 1">
            <a:extLst>
              <a:ext uri="{FF2B5EF4-FFF2-40B4-BE49-F238E27FC236}">
                <a16:creationId xmlns:a16="http://schemas.microsoft.com/office/drawing/2014/main" id="{AEB41B0B-4DAA-4C29-A1F5-5F472BBE73BD}"/>
              </a:ext>
            </a:extLst>
          </p:cNvPr>
          <p:cNvSpPr txBox="1">
            <a:spLocks noChangeArrowheads="1"/>
          </p:cNvSpPr>
          <p:nvPr/>
        </p:nvSpPr>
        <p:spPr bwMode="auto">
          <a:xfrm>
            <a:off x="1087055" y="3475019"/>
            <a:ext cx="10049642" cy="2123658"/>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eaLnBrk="0" hangingPunct="0">
              <a:spcBef>
                <a:spcPct val="20000"/>
              </a:spcBef>
              <a:buClr>
                <a:srgbClr val="4F6228"/>
              </a:buClr>
              <a:buFont typeface="Wingdings" pitchFamily="2" charset="2"/>
              <a:buChar char="v"/>
              <a:defRPr sz="2800" b="1">
                <a:solidFill>
                  <a:srgbClr val="77933C"/>
                </a:solidFill>
                <a:latin typeface="Calibri" pitchFamily="34" charset="0"/>
              </a:defRPr>
            </a:lvl1pPr>
            <a:lvl2pPr marL="742950" indent="-285750" eaLnBrk="0" hangingPunct="0">
              <a:spcBef>
                <a:spcPct val="20000"/>
              </a:spcBef>
              <a:buFont typeface="Arial" charset="0"/>
              <a:buChar char="–"/>
              <a:defRPr sz="2400">
                <a:solidFill>
                  <a:srgbClr val="4A452A"/>
                </a:solidFill>
                <a:latin typeface="Calibri" pitchFamily="34" charset="0"/>
              </a:defRPr>
            </a:lvl2pPr>
            <a:lvl3pPr marL="1143000" indent="-228600" eaLnBrk="0" hangingPunct="0">
              <a:spcBef>
                <a:spcPct val="20000"/>
              </a:spcBef>
              <a:buFont typeface="Arial" charset="0"/>
              <a:buChar char="•"/>
              <a:defRPr sz="2400">
                <a:solidFill>
                  <a:srgbClr val="65338B"/>
                </a:solidFill>
                <a:latin typeface="Calibri" pitchFamily="34" charset="0"/>
              </a:defRPr>
            </a:lvl3pPr>
            <a:lvl4pPr marL="1600200" indent="-228600" eaLnBrk="0" hangingPunct="0">
              <a:spcBef>
                <a:spcPct val="20000"/>
              </a:spcBef>
              <a:buFont typeface="Arial" charset="0"/>
              <a:buChar char="–"/>
              <a:defRPr sz="2000">
                <a:solidFill>
                  <a:srgbClr val="4A452A"/>
                </a:solidFill>
                <a:latin typeface="Calibri" pitchFamily="34" charset="0"/>
              </a:defRPr>
            </a:lvl4pPr>
            <a:lvl5pPr marL="2057400" indent="-228600" eaLnBrk="0" hangingPunct="0">
              <a:spcBef>
                <a:spcPct val="20000"/>
              </a:spcBef>
              <a:buFont typeface="Arial" charset="0"/>
              <a:buChar char="»"/>
              <a:defRPr sz="2000">
                <a:solidFill>
                  <a:srgbClr val="4A452A"/>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4A452A"/>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4A452A"/>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4A452A"/>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4A452A"/>
                </a:solidFill>
                <a:latin typeface="Calibri" pitchFamily="34" charset="0"/>
              </a:defRPr>
            </a:lvl9pPr>
          </a:lstStyle>
          <a:p>
            <a:pPr algn="ctr" eaLnBrk="1" hangingPunct="1">
              <a:spcBef>
                <a:spcPct val="0"/>
              </a:spcBef>
              <a:buClrTx/>
              <a:buFontTx/>
              <a:buNone/>
              <a:defRPr/>
            </a:pPr>
            <a:r>
              <a:rPr lang="fr-FR" altLang="fr-FR" sz="3200" dirty="0">
                <a:ln>
                  <a:prstDash val="solid"/>
                </a:ln>
                <a:solidFill>
                  <a:srgbClr val="006699"/>
                </a:solidFill>
                <a:effectLst>
                  <a:outerShdw blurRad="88000" dist="50800" dir="5040000" algn="tl">
                    <a:schemeClr val="accent4">
                      <a:tint val="80000"/>
                      <a:satMod val="250000"/>
                      <a:alpha val="45000"/>
                    </a:schemeClr>
                  </a:outerShdw>
                </a:effectLst>
                <a:latin typeface="Arial" charset="0"/>
              </a:rPr>
              <a:t>WHY?</a:t>
            </a:r>
          </a:p>
          <a:p>
            <a:pPr eaLnBrk="1" hangingPunct="1">
              <a:spcBef>
                <a:spcPct val="0"/>
              </a:spcBef>
              <a:buClrTx/>
              <a:buFontTx/>
              <a:buNone/>
              <a:defRPr/>
            </a:pPr>
            <a:endParaRPr lang="fr-FR" altLang="fr-FR" sz="2000" dirty="0">
              <a:ln>
                <a:prstDash val="solid"/>
              </a:ln>
              <a:solidFill>
                <a:srgbClr val="FFFFFF"/>
              </a:solidFill>
              <a:effectLst>
                <a:outerShdw blurRad="88000" dist="50800" dir="5040000" algn="tl">
                  <a:schemeClr val="accent4">
                    <a:tint val="80000"/>
                    <a:satMod val="250000"/>
                    <a:alpha val="45000"/>
                  </a:schemeClr>
                </a:outerShdw>
              </a:effectLst>
              <a:latin typeface="Arial" charset="0"/>
            </a:endParaRPr>
          </a:p>
          <a:p>
            <a:pPr marL="354013" indent="-354013" eaLnBrk="1" hangingPunct="1">
              <a:spcBef>
                <a:spcPct val="0"/>
              </a:spcBef>
              <a:buClrTx/>
              <a:buFontTx/>
              <a:buChar char="-"/>
              <a:defRPr/>
            </a:pP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Because</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low</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power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intentional</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interferences</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can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be</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sufficient</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to break the communication links;</a:t>
            </a:r>
          </a:p>
          <a:p>
            <a:pPr marL="342900" indent="-342900" eaLnBrk="1" hangingPunct="1">
              <a:spcBef>
                <a:spcPct val="0"/>
              </a:spcBef>
              <a:buClrTx/>
              <a:buFontTx/>
              <a:buChar char="-"/>
              <a:defRPr/>
            </a:pP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Their</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effects</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would</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be</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diagnosed</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as a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technical</a:t>
            </a:r>
            <a:r>
              <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fr-FR" altLang="fr-FR" sz="2000" dirty="0" err="1">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failure</a:t>
            </a:r>
            <a:endParaRPr lang="fr-FR" altLang="fr-FR" sz="20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endParaRPr>
          </a:p>
          <a:p>
            <a:pPr marL="285750" indent="-285750" eaLnBrk="1" hangingPunct="1">
              <a:spcBef>
                <a:spcPct val="0"/>
              </a:spcBef>
              <a:buClrTx/>
              <a:buFontTx/>
              <a:buChar char="-"/>
              <a:defRPr/>
            </a:pPr>
            <a:r>
              <a:rPr lang="en-US" sz="1800" b="1"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 </a:t>
            </a:r>
            <a:r>
              <a:rPr lang="en-US" sz="2000" b="1"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rPr>
              <a:t>Bad impact on operator/railways image</a:t>
            </a:r>
            <a:endParaRPr lang="fr-FR" altLang="fr-FR" sz="2000" b="1"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rial" charset="0"/>
            </a:endParaRPr>
          </a:p>
        </p:txBody>
      </p:sp>
      <p:sp>
        <p:nvSpPr>
          <p:cNvPr id="6" name="Espace réservé du pied de page 6">
            <a:extLst>
              <a:ext uri="{FF2B5EF4-FFF2-40B4-BE49-F238E27FC236}">
                <a16:creationId xmlns:a16="http://schemas.microsoft.com/office/drawing/2014/main" id="{3A1EAAB3-D3D3-4FA6-9B25-FF2820074C42}"/>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192188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92FFF-4600-4028-9237-74B935B30DCF}"/>
              </a:ext>
            </a:extLst>
          </p:cNvPr>
          <p:cNvSpPr>
            <a:spLocks noGrp="1"/>
          </p:cNvSpPr>
          <p:nvPr>
            <p:ph type="title"/>
          </p:nvPr>
        </p:nvSpPr>
        <p:spPr>
          <a:xfrm>
            <a:off x="905227" y="433737"/>
            <a:ext cx="6422103" cy="500832"/>
          </a:xfrm>
        </p:spPr>
        <p:txBody>
          <a:bodyPr/>
          <a:lstStyle/>
          <a:p>
            <a:r>
              <a:rPr lang="en-GB" sz="3200" dirty="0">
                <a:solidFill>
                  <a:schemeClr val="accent1">
                    <a:lumMod val="75000"/>
                  </a:schemeClr>
                </a:solidFill>
              </a:rPr>
              <a:t>Public Results : WHITE PAPER</a:t>
            </a:r>
            <a:endParaRPr lang="fr-FR" dirty="0">
              <a:solidFill>
                <a:schemeClr val="accent1">
                  <a:lumMod val="75000"/>
                </a:schemeClr>
              </a:solidFill>
            </a:endParaRPr>
          </a:p>
        </p:txBody>
      </p:sp>
      <p:pic>
        <p:nvPicPr>
          <p:cNvPr id="4" name="Image 3" descr="eu-flag.gif">
            <a:extLst>
              <a:ext uri="{FF2B5EF4-FFF2-40B4-BE49-F238E27FC236}">
                <a16:creationId xmlns:a16="http://schemas.microsoft.com/office/drawing/2014/main" id="{E3B4392E-F2E4-4F6E-9217-EC5E6E475A51}"/>
              </a:ext>
            </a:extLst>
          </p:cNvPr>
          <p:cNvPicPr>
            <a:picLocks noChangeAspect="1"/>
          </p:cNvPicPr>
          <p:nvPr/>
        </p:nvPicPr>
        <p:blipFill>
          <a:blip r:embed="rId3" cstate="email"/>
          <a:stretch>
            <a:fillRect/>
          </a:stretch>
        </p:blipFill>
        <p:spPr>
          <a:xfrm>
            <a:off x="8506390" y="359813"/>
            <a:ext cx="837798" cy="561938"/>
          </a:xfrm>
          <a:prstGeom prst="rect">
            <a:avLst/>
          </a:prstGeom>
        </p:spPr>
      </p:pic>
      <p:pic>
        <p:nvPicPr>
          <p:cNvPr id="5" name="Image 4" descr="SECRET_logo.png">
            <a:extLst>
              <a:ext uri="{FF2B5EF4-FFF2-40B4-BE49-F238E27FC236}">
                <a16:creationId xmlns:a16="http://schemas.microsoft.com/office/drawing/2014/main" id="{7BF45D10-FDFD-4B2B-8C5A-F3FFFF10E5A8}"/>
              </a:ext>
            </a:extLst>
          </p:cNvPr>
          <p:cNvPicPr/>
          <p:nvPr/>
        </p:nvPicPr>
        <p:blipFill>
          <a:blip r:embed="rId4" cstate="print"/>
          <a:stretch>
            <a:fillRect/>
          </a:stretch>
        </p:blipFill>
        <p:spPr>
          <a:xfrm>
            <a:off x="7049729" y="159132"/>
            <a:ext cx="1339485" cy="1294467"/>
          </a:xfrm>
          <a:prstGeom prst="rect">
            <a:avLst/>
          </a:prstGeom>
        </p:spPr>
      </p:pic>
      <p:sp>
        <p:nvSpPr>
          <p:cNvPr id="6" name="Rectangle 5">
            <a:extLst>
              <a:ext uri="{FF2B5EF4-FFF2-40B4-BE49-F238E27FC236}">
                <a16:creationId xmlns:a16="http://schemas.microsoft.com/office/drawing/2014/main" id="{50AF593D-5B4E-421A-97F6-CC595FD69D16}"/>
              </a:ext>
            </a:extLst>
          </p:cNvPr>
          <p:cNvSpPr/>
          <p:nvPr/>
        </p:nvSpPr>
        <p:spPr>
          <a:xfrm>
            <a:off x="9344188" y="300550"/>
            <a:ext cx="3005462" cy="861774"/>
          </a:xfrm>
          <a:prstGeom prst="rect">
            <a:avLst/>
          </a:prstGeom>
        </p:spPr>
        <p:txBody>
          <a:bodyPr wrap="square">
            <a:spAutoFit/>
          </a:bodyPr>
          <a:lstStyle/>
          <a:p>
            <a:r>
              <a:rPr lang="en-US" sz="1000" i="1" dirty="0">
                <a:solidFill>
                  <a:schemeClr val="tx1">
                    <a:lumMod val="40000"/>
                    <a:lumOff val="60000"/>
                  </a:schemeClr>
                </a:solidFill>
              </a:rPr>
              <a:t>This project has received funding from the </a:t>
            </a:r>
            <a:r>
              <a:rPr lang="fr-FR" sz="1000" i="1" dirty="0" err="1">
                <a:solidFill>
                  <a:schemeClr val="tx1">
                    <a:lumMod val="40000"/>
                    <a:lumOff val="60000"/>
                  </a:schemeClr>
                </a:solidFill>
              </a:rPr>
              <a:t>European</a:t>
            </a:r>
            <a:r>
              <a:rPr lang="fr-FR" sz="1000" i="1" dirty="0">
                <a:solidFill>
                  <a:schemeClr val="tx1">
                    <a:lumMod val="40000"/>
                    <a:lumOff val="60000"/>
                  </a:schemeClr>
                </a:solidFill>
              </a:rPr>
              <a:t> </a:t>
            </a:r>
            <a:r>
              <a:rPr lang="fr-FR" sz="1000" i="1" dirty="0" err="1">
                <a:solidFill>
                  <a:schemeClr val="tx1">
                    <a:lumMod val="40000"/>
                    <a:lumOff val="60000"/>
                  </a:schemeClr>
                </a:solidFill>
              </a:rPr>
              <a:t>Union’s</a:t>
            </a:r>
            <a:r>
              <a:rPr lang="fr-FR" sz="1000" i="1" dirty="0">
                <a:solidFill>
                  <a:schemeClr val="tx1">
                    <a:lumMod val="40000"/>
                    <a:lumOff val="60000"/>
                  </a:schemeClr>
                </a:solidFill>
              </a:rPr>
              <a:t> </a:t>
            </a:r>
            <a:r>
              <a:rPr lang="fr-FR" sz="1000" i="1" dirty="0" err="1">
                <a:solidFill>
                  <a:schemeClr val="tx1">
                    <a:lumMod val="40000"/>
                    <a:lumOff val="60000"/>
                  </a:schemeClr>
                </a:solidFill>
              </a:rPr>
              <a:t>Seventh</a:t>
            </a:r>
            <a:r>
              <a:rPr lang="fr-FR" sz="1000" i="1" dirty="0">
                <a:solidFill>
                  <a:schemeClr val="tx1">
                    <a:lumMod val="40000"/>
                    <a:lumOff val="60000"/>
                  </a:schemeClr>
                </a:solidFill>
              </a:rPr>
              <a:t> Framework Programme for </a:t>
            </a:r>
            <a:r>
              <a:rPr lang="fr-FR" sz="1000" i="1" dirty="0" err="1">
                <a:solidFill>
                  <a:schemeClr val="tx1">
                    <a:lumMod val="40000"/>
                    <a:lumOff val="60000"/>
                  </a:schemeClr>
                </a:solidFill>
              </a:rPr>
              <a:t>research</a:t>
            </a:r>
            <a:r>
              <a:rPr lang="fr-FR" sz="1000" i="1" dirty="0">
                <a:solidFill>
                  <a:schemeClr val="tx1">
                    <a:lumMod val="40000"/>
                    <a:lumOff val="60000"/>
                  </a:schemeClr>
                </a:solidFill>
              </a:rPr>
              <a:t>, </a:t>
            </a:r>
            <a:r>
              <a:rPr lang="fr-FR" sz="1000" i="1" dirty="0" err="1">
                <a:solidFill>
                  <a:schemeClr val="tx1">
                    <a:lumMod val="40000"/>
                    <a:lumOff val="60000"/>
                  </a:schemeClr>
                </a:solidFill>
              </a:rPr>
              <a:t>technological</a:t>
            </a:r>
            <a:r>
              <a:rPr lang="fr-FR" sz="1000" i="1" dirty="0">
                <a:solidFill>
                  <a:schemeClr val="tx1">
                    <a:lumMod val="40000"/>
                    <a:lumOff val="60000"/>
                  </a:schemeClr>
                </a:solidFill>
              </a:rPr>
              <a:t> </a:t>
            </a:r>
            <a:r>
              <a:rPr lang="en-US" sz="1000" i="1" dirty="0">
                <a:solidFill>
                  <a:schemeClr val="tx1">
                    <a:lumMod val="40000"/>
                    <a:lumOff val="60000"/>
                  </a:schemeClr>
                </a:solidFill>
              </a:rPr>
              <a:t>development and demonstration under grant </a:t>
            </a:r>
            <a:r>
              <a:rPr lang="fr-FR" sz="1000" i="1" dirty="0">
                <a:solidFill>
                  <a:schemeClr val="tx1">
                    <a:lumMod val="40000"/>
                    <a:lumOff val="60000"/>
                  </a:schemeClr>
                </a:solidFill>
              </a:rPr>
              <a:t>agreement n° 285136</a:t>
            </a:r>
          </a:p>
        </p:txBody>
      </p:sp>
      <p:pic>
        <p:nvPicPr>
          <p:cNvPr id="7" name="Image 6">
            <a:extLst>
              <a:ext uri="{FF2B5EF4-FFF2-40B4-BE49-F238E27FC236}">
                <a16:creationId xmlns:a16="http://schemas.microsoft.com/office/drawing/2014/main" id="{CDF67607-BE8C-4C97-9D40-7D0276C42CA9}"/>
              </a:ext>
            </a:extLst>
          </p:cNvPr>
          <p:cNvPicPr>
            <a:picLocks noChangeAspect="1"/>
          </p:cNvPicPr>
          <p:nvPr/>
        </p:nvPicPr>
        <p:blipFill>
          <a:blip r:embed="rId5"/>
          <a:stretch>
            <a:fillRect/>
          </a:stretch>
        </p:blipFill>
        <p:spPr>
          <a:xfrm>
            <a:off x="8396681" y="1329196"/>
            <a:ext cx="3005462" cy="4290053"/>
          </a:xfrm>
          <a:prstGeom prst="rect">
            <a:avLst/>
          </a:prstGeom>
        </p:spPr>
      </p:pic>
      <p:sp>
        <p:nvSpPr>
          <p:cNvPr id="9" name="Espace réservé du contenu 1">
            <a:extLst>
              <a:ext uri="{FF2B5EF4-FFF2-40B4-BE49-F238E27FC236}">
                <a16:creationId xmlns:a16="http://schemas.microsoft.com/office/drawing/2014/main" id="{B039E2F9-C428-4CCE-B7BD-57D492D20CB4}"/>
              </a:ext>
            </a:extLst>
          </p:cNvPr>
          <p:cNvSpPr txBox="1">
            <a:spLocks/>
          </p:cNvSpPr>
          <p:nvPr/>
        </p:nvSpPr>
        <p:spPr>
          <a:xfrm>
            <a:off x="789857" y="1264144"/>
            <a:ext cx="6259872" cy="4420157"/>
          </a:xfrm>
          <a:prstGeom prst="rect">
            <a:avLst/>
          </a:prstGeom>
        </p:spPr>
        <p:txBody>
          <a:bodyPr>
            <a:normAutofit fontScale="25000" lnSpcReduction="20000"/>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lvl="1">
              <a:spcBef>
                <a:spcPct val="65000"/>
              </a:spcBef>
              <a:buClr>
                <a:srgbClr val="0070C0"/>
              </a:buClr>
              <a:buSzPct val="85000"/>
              <a:defRPr/>
            </a:pPr>
            <a:r>
              <a:rPr lang="en-GB" sz="9600" b="1" kern="1200" dirty="0">
                <a:solidFill>
                  <a:schemeClr val="tx2">
                    <a:lumMod val="75000"/>
                  </a:schemeClr>
                </a:solidFill>
                <a:latin typeface="Arial" charset="0"/>
                <a:ea typeface="+mn-ea"/>
                <a:cs typeface="+mn-cs"/>
              </a:rPr>
              <a:t>CONTENTS: </a:t>
            </a:r>
            <a:endParaRPr lang="en-GB" sz="7200" b="1" kern="0" dirty="0">
              <a:solidFill>
                <a:schemeClr val="tx1">
                  <a:lumMod val="50000"/>
                  <a:lumOff val="50000"/>
                </a:schemeClr>
              </a:solidFill>
            </a:endParaRPr>
          </a:p>
          <a:p>
            <a:pPr marL="0" lvl="1">
              <a:spcBef>
                <a:spcPct val="65000"/>
              </a:spcBef>
              <a:buClr>
                <a:srgbClr val="0070C0"/>
              </a:buClr>
              <a:buSzPct val="85000"/>
              <a:defRPr/>
            </a:pPr>
            <a:r>
              <a:rPr lang="en-GB" sz="9600" kern="1200" dirty="0">
                <a:solidFill>
                  <a:schemeClr val="bg2">
                    <a:lumMod val="75000"/>
                  </a:schemeClr>
                </a:solidFill>
                <a:latin typeface="Arial" charset="0"/>
                <a:ea typeface="+mn-ea"/>
                <a:cs typeface="+mn-cs"/>
              </a:rPr>
              <a:t>3 categories of recommendations covering:</a:t>
            </a:r>
          </a:p>
          <a:p>
            <a:pPr marL="176213" lvl="1" indent="-176213">
              <a:spcBef>
                <a:spcPct val="65000"/>
              </a:spcBef>
              <a:buClr>
                <a:srgbClr val="0070C0"/>
              </a:buClr>
              <a:buSzPct val="85000"/>
              <a:buFontTx/>
              <a:buChar char="-"/>
              <a:defRPr/>
            </a:pPr>
            <a:r>
              <a:rPr lang="en-GB" sz="8000" b="1" kern="1200" dirty="0">
                <a:solidFill>
                  <a:schemeClr val="accent1">
                    <a:lumMod val="75000"/>
                  </a:schemeClr>
                </a:solidFill>
                <a:latin typeface="Arial" charset="0"/>
                <a:ea typeface="+mn-ea"/>
                <a:cs typeface="+mn-cs"/>
              </a:rPr>
              <a:t>Prevention</a:t>
            </a:r>
            <a:r>
              <a:rPr lang="en-GB" sz="8000" kern="1200" dirty="0">
                <a:solidFill>
                  <a:schemeClr val="accent1">
                    <a:lumMod val="75000"/>
                  </a:schemeClr>
                </a:solidFill>
                <a:latin typeface="Arial" charset="0"/>
                <a:ea typeface="+mn-ea"/>
                <a:cs typeface="+mn-cs"/>
              </a:rPr>
              <a:t> from EM jamming effects</a:t>
            </a:r>
          </a:p>
          <a:p>
            <a:pPr marL="176213" lvl="1" indent="-176213">
              <a:spcBef>
                <a:spcPct val="65000"/>
              </a:spcBef>
              <a:buClr>
                <a:srgbClr val="0070C0"/>
              </a:buClr>
              <a:buSzPct val="85000"/>
              <a:buFontTx/>
              <a:buChar char="-"/>
              <a:defRPr/>
            </a:pPr>
            <a:r>
              <a:rPr lang="en-GB" sz="8000" b="1" kern="1200" dirty="0">
                <a:solidFill>
                  <a:schemeClr val="accent1">
                    <a:lumMod val="75000"/>
                  </a:schemeClr>
                </a:solidFill>
                <a:latin typeface="Arial" charset="0"/>
                <a:ea typeface="+mn-ea"/>
                <a:cs typeface="+mn-cs"/>
              </a:rPr>
              <a:t>Detection</a:t>
            </a:r>
            <a:r>
              <a:rPr lang="en-GB" sz="8000" kern="1200" dirty="0">
                <a:solidFill>
                  <a:schemeClr val="accent1">
                    <a:lumMod val="75000"/>
                  </a:schemeClr>
                </a:solidFill>
                <a:latin typeface="Arial" charset="0"/>
                <a:ea typeface="+mn-ea"/>
                <a:cs typeface="+mn-cs"/>
              </a:rPr>
              <a:t> of EM attacks</a:t>
            </a:r>
          </a:p>
          <a:p>
            <a:pPr marL="176213" lvl="1" indent="-176213">
              <a:spcBef>
                <a:spcPct val="65000"/>
              </a:spcBef>
              <a:buClr>
                <a:srgbClr val="0070C0"/>
              </a:buClr>
              <a:buSzPct val="85000"/>
              <a:buFontTx/>
              <a:buChar char="-"/>
              <a:defRPr/>
            </a:pPr>
            <a:r>
              <a:rPr lang="en-GB" sz="8000" b="1" kern="1200" dirty="0">
                <a:solidFill>
                  <a:schemeClr val="accent1">
                    <a:lumMod val="75000"/>
                  </a:schemeClr>
                </a:solidFill>
                <a:latin typeface="Arial" charset="0"/>
                <a:ea typeface="+mn-ea"/>
                <a:cs typeface="+mn-cs"/>
              </a:rPr>
              <a:t>Mitigation </a:t>
            </a:r>
            <a:r>
              <a:rPr lang="en-GB" sz="8000" kern="1200" dirty="0">
                <a:solidFill>
                  <a:schemeClr val="accent1">
                    <a:lumMod val="75000"/>
                  </a:schemeClr>
                </a:solidFill>
                <a:latin typeface="Arial" charset="0"/>
                <a:ea typeface="+mn-ea"/>
                <a:cs typeface="+mn-cs"/>
              </a:rPr>
              <a:t>of EM jamming effect</a:t>
            </a:r>
            <a:endParaRPr lang="en-GB" sz="8000" dirty="0">
              <a:solidFill>
                <a:schemeClr val="accent1">
                  <a:lumMod val="75000"/>
                </a:schemeClr>
              </a:solidFill>
              <a:latin typeface="Arial" charset="0"/>
            </a:endParaRPr>
          </a:p>
          <a:p>
            <a:pPr marL="0" lvl="1">
              <a:spcBef>
                <a:spcPct val="65000"/>
              </a:spcBef>
              <a:buClr>
                <a:srgbClr val="0070C0"/>
              </a:buClr>
              <a:buSzPct val="85000"/>
              <a:defRPr/>
            </a:pPr>
            <a:r>
              <a:rPr lang="en-GB" sz="9600" dirty="0">
                <a:solidFill>
                  <a:srgbClr val="506361"/>
                </a:solidFill>
                <a:latin typeface="Arial" charset="0"/>
              </a:rPr>
              <a:t>About 40 recommendations on:</a:t>
            </a:r>
          </a:p>
          <a:p>
            <a:pPr marL="0" lvl="1">
              <a:spcBef>
                <a:spcPct val="65000"/>
              </a:spcBef>
              <a:buClr>
                <a:srgbClr val="0070C0"/>
              </a:buClr>
              <a:buSzPct val="85000"/>
              <a:defRPr/>
            </a:pPr>
            <a:r>
              <a:rPr lang="en-GB" sz="8000" b="1" dirty="0">
                <a:solidFill>
                  <a:schemeClr val="accent1">
                    <a:lumMod val="75000"/>
                  </a:schemeClr>
                </a:solidFill>
                <a:latin typeface="Arial" charset="0"/>
              </a:rPr>
              <a:t>- Organisation</a:t>
            </a:r>
          </a:p>
          <a:p>
            <a:pPr marL="0" lvl="1">
              <a:spcBef>
                <a:spcPct val="65000"/>
              </a:spcBef>
              <a:buClr>
                <a:srgbClr val="0070C0"/>
              </a:buClr>
              <a:buSzPct val="85000"/>
              <a:defRPr/>
            </a:pPr>
            <a:r>
              <a:rPr lang="en-GB" sz="8000" b="1" dirty="0">
                <a:solidFill>
                  <a:schemeClr val="accent1">
                    <a:lumMod val="75000"/>
                  </a:schemeClr>
                </a:solidFill>
                <a:latin typeface="Arial" charset="0"/>
              </a:rPr>
              <a:t>- Standardization</a:t>
            </a:r>
          </a:p>
          <a:p>
            <a:pPr marL="0" lvl="1">
              <a:spcBef>
                <a:spcPct val="65000"/>
              </a:spcBef>
              <a:buClr>
                <a:srgbClr val="0070C0"/>
              </a:buClr>
              <a:buSzPct val="85000"/>
              <a:defRPr/>
            </a:pPr>
            <a:r>
              <a:rPr lang="en-GB" sz="8000" b="1" dirty="0">
                <a:solidFill>
                  <a:schemeClr val="accent1">
                    <a:lumMod val="75000"/>
                  </a:schemeClr>
                </a:solidFill>
                <a:latin typeface="Arial" charset="0"/>
              </a:rPr>
              <a:t>- Technical aspects</a:t>
            </a:r>
          </a:p>
          <a:p>
            <a:pPr marL="0" lvl="1">
              <a:spcBef>
                <a:spcPct val="65000"/>
              </a:spcBef>
              <a:buClr>
                <a:srgbClr val="0070C0"/>
              </a:buClr>
              <a:buSzPct val="85000"/>
              <a:defRPr/>
            </a:pPr>
            <a:endParaRPr lang="en-GB" sz="8000" kern="1200" dirty="0">
              <a:solidFill>
                <a:schemeClr val="accent1">
                  <a:lumMod val="75000"/>
                </a:schemeClr>
              </a:solidFill>
              <a:latin typeface="Arial" charset="0"/>
              <a:ea typeface="+mn-ea"/>
              <a:cs typeface="+mn-cs"/>
            </a:endParaRPr>
          </a:p>
        </p:txBody>
      </p:sp>
      <p:sp>
        <p:nvSpPr>
          <p:cNvPr id="10" name="Rectangle 9">
            <a:extLst>
              <a:ext uri="{FF2B5EF4-FFF2-40B4-BE49-F238E27FC236}">
                <a16:creationId xmlns:a16="http://schemas.microsoft.com/office/drawing/2014/main" id="{BBF08D8B-504C-406F-B3D7-CDE1522782D1}"/>
              </a:ext>
            </a:extLst>
          </p:cNvPr>
          <p:cNvSpPr/>
          <p:nvPr/>
        </p:nvSpPr>
        <p:spPr>
          <a:xfrm>
            <a:off x="1165323" y="5684301"/>
            <a:ext cx="9166539" cy="461665"/>
          </a:xfrm>
          <a:prstGeom prst="rect">
            <a:avLst/>
          </a:prstGeom>
        </p:spPr>
        <p:txBody>
          <a:bodyPr wrap="square">
            <a:spAutoFit/>
          </a:bodyPr>
          <a:lstStyle/>
          <a:p>
            <a:pPr lvl="2"/>
            <a:r>
              <a:rPr lang="en-GB" sz="2400" i="1" dirty="0">
                <a:solidFill>
                  <a:srgbClr val="C00000"/>
                </a:solidFill>
                <a:latin typeface="Arial" charset="0"/>
              </a:rPr>
              <a:t>Document available online at: http://www.secret-project.eu</a:t>
            </a:r>
          </a:p>
        </p:txBody>
      </p:sp>
      <p:sp>
        <p:nvSpPr>
          <p:cNvPr id="11" name="Espace réservé du pied de page 6">
            <a:extLst>
              <a:ext uri="{FF2B5EF4-FFF2-40B4-BE49-F238E27FC236}">
                <a16:creationId xmlns:a16="http://schemas.microsoft.com/office/drawing/2014/main" id="{3A1EAAB3-D3D3-4FA6-9B25-FF2820074C42}"/>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357785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D0189C-CFD3-4DB2-821A-72B61700FA3B}"/>
              </a:ext>
            </a:extLst>
          </p:cNvPr>
          <p:cNvSpPr>
            <a:spLocks noGrp="1"/>
          </p:cNvSpPr>
          <p:nvPr>
            <p:ph type="title"/>
          </p:nvPr>
        </p:nvSpPr>
        <p:spPr>
          <a:xfrm>
            <a:off x="2332339" y="303569"/>
            <a:ext cx="7390456" cy="768153"/>
          </a:xfrm>
        </p:spPr>
        <p:txBody>
          <a:bodyPr>
            <a:normAutofit/>
          </a:bodyPr>
          <a:lstStyle/>
          <a:p>
            <a:pPr algn="ctr"/>
            <a:r>
              <a:rPr lang="en-GB" sz="3200" dirty="0" err="1">
                <a:solidFill>
                  <a:schemeClr val="accent1">
                    <a:lumMod val="75000"/>
                  </a:schemeClr>
                </a:solidFill>
              </a:rPr>
              <a:t>CYbersecurity</a:t>
            </a:r>
            <a:r>
              <a:rPr lang="en-GB" sz="3200" dirty="0">
                <a:solidFill>
                  <a:schemeClr val="accent1">
                    <a:lumMod val="75000"/>
                  </a:schemeClr>
                </a:solidFill>
              </a:rPr>
              <a:t> in the </a:t>
            </a:r>
            <a:r>
              <a:rPr lang="en-GB" sz="3200" dirty="0" err="1">
                <a:solidFill>
                  <a:schemeClr val="accent1">
                    <a:lumMod val="75000"/>
                  </a:schemeClr>
                </a:solidFill>
              </a:rPr>
              <a:t>RAILway</a:t>
            </a:r>
            <a:r>
              <a:rPr lang="en-GB" sz="3200" dirty="0">
                <a:solidFill>
                  <a:schemeClr val="accent1">
                    <a:lumMod val="75000"/>
                  </a:schemeClr>
                </a:solidFill>
              </a:rPr>
              <a:t> sector</a:t>
            </a:r>
            <a:endParaRPr lang="pt-PT" sz="3200" dirty="0">
              <a:solidFill>
                <a:schemeClr val="accent1">
                  <a:lumMod val="75000"/>
                </a:schemeClr>
              </a:solidFill>
            </a:endParaRPr>
          </a:p>
        </p:txBody>
      </p:sp>
      <p:sp>
        <p:nvSpPr>
          <p:cNvPr id="5" name="Espace réservé du contenu 10">
            <a:extLst>
              <a:ext uri="{FF2B5EF4-FFF2-40B4-BE49-F238E27FC236}">
                <a16:creationId xmlns:a16="http://schemas.microsoft.com/office/drawing/2014/main" id="{19F57927-C35D-45CD-BDDA-09BBC079F590}"/>
              </a:ext>
            </a:extLst>
          </p:cNvPr>
          <p:cNvSpPr txBox="1">
            <a:spLocks/>
          </p:cNvSpPr>
          <p:nvPr/>
        </p:nvSpPr>
        <p:spPr>
          <a:xfrm>
            <a:off x="514225" y="1663548"/>
            <a:ext cx="8865749" cy="4351338"/>
          </a:xfrm>
          <a:prstGeom prst="rect">
            <a:avLst/>
          </a:prstGeom>
        </p:spPr>
        <p:txBody>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lvl="1" indent="-342900">
              <a:lnSpc>
                <a:spcPct val="80000"/>
              </a:lnSpc>
              <a:spcBef>
                <a:spcPct val="65000"/>
              </a:spcBef>
              <a:buClr>
                <a:srgbClr val="0070C0"/>
              </a:buClr>
              <a:buSzPct val="85000"/>
              <a:buFont typeface="Wingdings" panose="05000000000000000000" pitchFamily="2" charset="2"/>
              <a:buChar char="v"/>
              <a:defRPr/>
            </a:pPr>
            <a:r>
              <a:rPr lang="en-US" sz="2400" kern="1200" dirty="0">
                <a:solidFill>
                  <a:srgbClr val="506361"/>
                </a:solidFill>
                <a:latin typeface="Arial" charset="0"/>
                <a:ea typeface="+mn-ea"/>
                <a:cs typeface="+mn-cs"/>
              </a:rPr>
              <a:t>Duration: 1 Oct. 2016 - 30 Sept. 2018</a:t>
            </a:r>
          </a:p>
          <a:p>
            <a:pPr marL="342900" lvl="1" indent="-342900">
              <a:lnSpc>
                <a:spcPct val="80000"/>
              </a:lnSpc>
              <a:spcBef>
                <a:spcPct val="65000"/>
              </a:spcBef>
              <a:buClr>
                <a:srgbClr val="0070C0"/>
              </a:buClr>
              <a:buSzPct val="85000"/>
              <a:buFont typeface="Wingdings" panose="05000000000000000000" pitchFamily="2" charset="2"/>
              <a:buChar char="v"/>
              <a:defRPr/>
            </a:pPr>
            <a:r>
              <a:rPr lang="en-US" sz="2400" kern="1200" dirty="0">
                <a:solidFill>
                  <a:srgbClr val="506361"/>
                </a:solidFill>
                <a:latin typeface="Arial" charset="0"/>
                <a:ea typeface="+mn-ea"/>
                <a:cs typeface="+mn-cs"/>
              </a:rPr>
              <a:t>Budget :  1,5 M</a:t>
            </a:r>
          </a:p>
          <a:p>
            <a:pPr marL="342900" lvl="1" indent="-342900">
              <a:lnSpc>
                <a:spcPct val="80000"/>
              </a:lnSpc>
              <a:spcBef>
                <a:spcPct val="65000"/>
              </a:spcBef>
              <a:buClr>
                <a:srgbClr val="0070C0"/>
              </a:buClr>
              <a:buSzPct val="85000"/>
              <a:buFont typeface="Wingdings" panose="05000000000000000000" pitchFamily="2" charset="2"/>
              <a:buChar char="v"/>
              <a:defRPr/>
            </a:pPr>
            <a:r>
              <a:rPr lang="en-US" sz="2400" kern="1200" dirty="0">
                <a:solidFill>
                  <a:srgbClr val="506361"/>
                </a:solidFill>
                <a:latin typeface="Arial" charset="0"/>
                <a:ea typeface="+mn-ea"/>
                <a:cs typeface="+mn-cs"/>
              </a:rPr>
              <a:t>Coordinator : </a:t>
            </a:r>
            <a:r>
              <a:rPr lang="en-US" sz="2400" kern="1200" dirty="0" err="1">
                <a:solidFill>
                  <a:srgbClr val="506361"/>
                </a:solidFill>
                <a:latin typeface="Arial" charset="0"/>
                <a:ea typeface="+mn-ea"/>
                <a:cs typeface="+mn-cs"/>
              </a:rPr>
              <a:t>Evoleo</a:t>
            </a:r>
            <a:r>
              <a:rPr lang="en-US" sz="2400" kern="1200" dirty="0">
                <a:solidFill>
                  <a:srgbClr val="506361"/>
                </a:solidFill>
                <a:latin typeface="Arial" charset="0"/>
                <a:ea typeface="+mn-ea"/>
                <a:cs typeface="+mn-cs"/>
              </a:rPr>
              <a:t> Technologies</a:t>
            </a:r>
          </a:p>
          <a:p>
            <a:pPr marL="342900" lvl="1" indent="-342900">
              <a:lnSpc>
                <a:spcPct val="80000"/>
              </a:lnSpc>
              <a:spcBef>
                <a:spcPct val="65000"/>
              </a:spcBef>
              <a:buClr>
                <a:srgbClr val="0070C0"/>
              </a:buClr>
              <a:buSzPct val="85000"/>
              <a:buFont typeface="Wingdings" panose="05000000000000000000" pitchFamily="2" charset="2"/>
              <a:buChar char="v"/>
              <a:defRPr/>
            </a:pPr>
            <a:r>
              <a:rPr lang="en-US" sz="2400" kern="1200" dirty="0">
                <a:solidFill>
                  <a:srgbClr val="506361"/>
                </a:solidFill>
                <a:latin typeface="Arial" charset="0"/>
                <a:ea typeface="+mn-ea"/>
                <a:cs typeface="+mn-cs"/>
              </a:rPr>
              <a:t>Consortium :  6 Partners from 5 countries </a:t>
            </a:r>
          </a:p>
        </p:txBody>
      </p:sp>
      <p:pic>
        <p:nvPicPr>
          <p:cNvPr id="6" name="Picture 4">
            <a:extLst>
              <a:ext uri="{FF2B5EF4-FFF2-40B4-BE49-F238E27FC236}">
                <a16:creationId xmlns:a16="http://schemas.microsoft.com/office/drawing/2014/main" id="{57842FE9-26D1-4FB5-AFA2-8891420BDFA7}"/>
              </a:ext>
            </a:extLst>
          </p:cNvPr>
          <p:cNvPicPr>
            <a:picLocks noChangeAspect="1"/>
          </p:cNvPicPr>
          <p:nvPr/>
        </p:nvPicPr>
        <p:blipFill rotWithShape="1">
          <a:blip r:embed="rId3">
            <a:extLst>
              <a:ext uri="{28A0092B-C50C-407E-A947-70E740481C1C}">
                <a14:useLocalDpi xmlns:a14="http://schemas.microsoft.com/office/drawing/2010/main" val="0"/>
              </a:ext>
            </a:extLst>
          </a:blip>
          <a:srcRect t="22115"/>
          <a:stretch/>
        </p:blipFill>
        <p:spPr>
          <a:xfrm>
            <a:off x="3607869" y="4159332"/>
            <a:ext cx="2259362" cy="1035119"/>
          </a:xfrm>
          <a:prstGeom prst="rect">
            <a:avLst/>
          </a:prstGeom>
        </p:spPr>
      </p:pic>
      <p:pic>
        <p:nvPicPr>
          <p:cNvPr id="7" name="Picture 5">
            <a:extLst>
              <a:ext uri="{FF2B5EF4-FFF2-40B4-BE49-F238E27FC236}">
                <a16:creationId xmlns:a16="http://schemas.microsoft.com/office/drawing/2014/main" id="{20211390-3007-48A1-9D45-19AD686AF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003" y="5127129"/>
            <a:ext cx="1619250" cy="952500"/>
          </a:xfrm>
          <a:prstGeom prst="rect">
            <a:avLst/>
          </a:prstGeom>
        </p:spPr>
      </p:pic>
      <p:pic>
        <p:nvPicPr>
          <p:cNvPr id="8" name="Picture 6">
            <a:extLst>
              <a:ext uri="{FF2B5EF4-FFF2-40B4-BE49-F238E27FC236}">
                <a16:creationId xmlns:a16="http://schemas.microsoft.com/office/drawing/2014/main" id="{B0CA9EBA-BB1F-4E6C-B9B0-FBF1A11DE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114" y="3922497"/>
            <a:ext cx="2162322" cy="1271954"/>
          </a:xfrm>
          <a:prstGeom prst="rect">
            <a:avLst/>
          </a:prstGeom>
        </p:spPr>
      </p:pic>
      <p:pic>
        <p:nvPicPr>
          <p:cNvPr id="9" name="Content Placeholder 3">
            <a:extLst>
              <a:ext uri="{FF2B5EF4-FFF2-40B4-BE49-F238E27FC236}">
                <a16:creationId xmlns:a16="http://schemas.microsoft.com/office/drawing/2014/main" id="{55D26926-245B-4A53-8023-EFD814629E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310" y="4241952"/>
            <a:ext cx="1710808" cy="1006358"/>
          </a:xfrm>
          <a:prstGeom prst="rect">
            <a:avLst/>
          </a:prstGeom>
        </p:spPr>
      </p:pic>
      <p:pic>
        <p:nvPicPr>
          <p:cNvPr id="10" name="Picture 7">
            <a:extLst>
              <a:ext uri="{FF2B5EF4-FFF2-40B4-BE49-F238E27FC236}">
                <a16:creationId xmlns:a16="http://schemas.microsoft.com/office/drawing/2014/main" id="{F436FBAC-9C99-4DAA-BE26-92A782AAD37E}"/>
              </a:ext>
            </a:extLst>
          </p:cNvPr>
          <p:cNvPicPr>
            <a:picLocks noChangeAspect="1"/>
          </p:cNvPicPr>
          <p:nvPr/>
        </p:nvPicPr>
        <p:blipFill rotWithShape="1">
          <a:blip r:embed="rId7">
            <a:extLst>
              <a:ext uri="{28A0092B-C50C-407E-A947-70E740481C1C}">
                <a14:useLocalDpi xmlns:a14="http://schemas.microsoft.com/office/drawing/2010/main" val="0"/>
              </a:ext>
            </a:extLst>
          </a:blip>
          <a:srcRect t="22115"/>
          <a:stretch/>
        </p:blipFill>
        <p:spPr>
          <a:xfrm>
            <a:off x="3391686" y="5226680"/>
            <a:ext cx="2511394" cy="1150587"/>
          </a:xfrm>
          <a:prstGeom prst="rect">
            <a:avLst/>
          </a:prstGeom>
        </p:spPr>
      </p:pic>
      <p:pic>
        <p:nvPicPr>
          <p:cNvPr id="11" name="Picture 8">
            <a:extLst>
              <a:ext uri="{FF2B5EF4-FFF2-40B4-BE49-F238E27FC236}">
                <a16:creationId xmlns:a16="http://schemas.microsoft.com/office/drawing/2014/main" id="{290F1B71-A0BE-4148-B2E5-24DCEFFBE7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4686" y="5071831"/>
            <a:ext cx="2071129" cy="1218311"/>
          </a:xfrm>
          <a:prstGeom prst="rect">
            <a:avLst/>
          </a:prstGeom>
        </p:spPr>
      </p:pic>
      <p:pic>
        <p:nvPicPr>
          <p:cNvPr id="12" name="Picture 8">
            <a:extLst>
              <a:ext uri="{FF2B5EF4-FFF2-40B4-BE49-F238E27FC236}">
                <a16:creationId xmlns:a16="http://schemas.microsoft.com/office/drawing/2014/main" id="{4BC071C0-DEB6-4C32-8BC0-57596C94F233}"/>
              </a:ext>
            </a:extLst>
          </p:cNvPr>
          <p:cNvPicPr/>
          <p:nvPr/>
        </p:nvPicPr>
        <p:blipFill rotWithShape="1">
          <a:blip r:embed="rId9" cstate="screen">
            <a:extLst>
              <a:ext uri="{28A0092B-C50C-407E-A947-70E740481C1C}">
                <a14:useLocalDpi xmlns:a14="http://schemas.microsoft.com/office/drawing/2010/main" val="0"/>
              </a:ext>
            </a:extLst>
          </a:blip>
          <a:srcRect/>
          <a:stretch/>
        </p:blipFill>
        <p:spPr bwMode="auto">
          <a:xfrm>
            <a:off x="148117" y="277126"/>
            <a:ext cx="2317785" cy="974886"/>
          </a:xfrm>
          <a:prstGeom prst="rect">
            <a:avLst/>
          </a:prstGeom>
          <a:ln>
            <a:noFill/>
          </a:ln>
          <a:extLst>
            <a:ext uri="{53640926-AAD7-44D8-BBD7-CCE9431645EC}">
              <a14:shadowObscured xmlns:a14="http://schemas.microsoft.com/office/drawing/2010/main"/>
            </a:ext>
          </a:extLst>
        </p:spPr>
      </p:pic>
      <p:pic>
        <p:nvPicPr>
          <p:cNvPr id="13" name="Picture 9">
            <a:extLst>
              <a:ext uri="{FF2B5EF4-FFF2-40B4-BE49-F238E27FC236}">
                <a16:creationId xmlns:a16="http://schemas.microsoft.com/office/drawing/2014/main" id="{969C3866-1A06-4134-99B2-5F4CB1FB8B2E}"/>
              </a:ext>
            </a:extLst>
          </p:cNvPr>
          <p:cNvPicPr>
            <a:picLocks noChangeAspect="1"/>
          </p:cNvPicPr>
          <p:nvPr/>
        </p:nvPicPr>
        <p:blipFill>
          <a:blip r:embed="rId10"/>
          <a:stretch>
            <a:fillRect/>
          </a:stretch>
        </p:blipFill>
        <p:spPr>
          <a:xfrm>
            <a:off x="9578975" y="1663548"/>
            <a:ext cx="2606164" cy="4494260"/>
          </a:xfrm>
          <a:prstGeom prst="rect">
            <a:avLst/>
          </a:prstGeom>
        </p:spPr>
      </p:pic>
      <p:pic>
        <p:nvPicPr>
          <p:cNvPr id="16" name="Image 15">
            <a:extLst>
              <a:ext uri="{FF2B5EF4-FFF2-40B4-BE49-F238E27FC236}">
                <a16:creationId xmlns:a16="http://schemas.microsoft.com/office/drawing/2014/main" id="{9530CB26-4EF3-4519-AB47-C8D05D4BD07A}"/>
              </a:ext>
            </a:extLst>
          </p:cNvPr>
          <p:cNvPicPr>
            <a:picLocks noChangeAspect="1"/>
          </p:cNvPicPr>
          <p:nvPr/>
        </p:nvPicPr>
        <p:blipFill>
          <a:blip r:embed="rId11"/>
          <a:stretch>
            <a:fillRect/>
          </a:stretch>
        </p:blipFill>
        <p:spPr>
          <a:xfrm>
            <a:off x="9722795" y="360957"/>
            <a:ext cx="2473306" cy="1149615"/>
          </a:xfrm>
          <a:prstGeom prst="rect">
            <a:avLst/>
          </a:prstGeom>
        </p:spPr>
      </p:pic>
      <p:sp>
        <p:nvSpPr>
          <p:cNvPr id="17" name="Espace réservé du pied de page 6">
            <a:extLst>
              <a:ext uri="{FF2B5EF4-FFF2-40B4-BE49-F238E27FC236}">
                <a16:creationId xmlns:a16="http://schemas.microsoft.com/office/drawing/2014/main" id="{8F953831-84A0-436B-9223-C50A3547D9BD}"/>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18980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E2461-8881-43F1-9C04-8201D26A5851}"/>
              </a:ext>
            </a:extLst>
          </p:cNvPr>
          <p:cNvSpPr>
            <a:spLocks noGrp="1"/>
          </p:cNvSpPr>
          <p:nvPr>
            <p:ph type="title"/>
          </p:nvPr>
        </p:nvSpPr>
        <p:spPr>
          <a:xfrm>
            <a:off x="951655" y="351157"/>
            <a:ext cx="6847840" cy="471804"/>
          </a:xfrm>
        </p:spPr>
        <p:txBody>
          <a:bodyPr/>
          <a:lstStyle/>
          <a:p>
            <a:r>
              <a:rPr lang="fr-FR" dirty="0">
                <a:solidFill>
                  <a:schemeClr val="accent1">
                    <a:lumMod val="75000"/>
                  </a:schemeClr>
                </a:solidFill>
              </a:rPr>
              <a:t>Cybersecurity</a:t>
            </a:r>
            <a:r>
              <a:rPr lang="fr-FR" sz="2800" dirty="0">
                <a:solidFill>
                  <a:schemeClr val="accent1">
                    <a:lumMod val="75000"/>
                  </a:schemeClr>
                </a:solidFill>
              </a:rPr>
              <a:t> </a:t>
            </a:r>
            <a:r>
              <a:rPr lang="fr-FR" dirty="0">
                <a:solidFill>
                  <a:schemeClr val="accent1">
                    <a:lumMod val="75000"/>
                  </a:schemeClr>
                </a:solidFill>
              </a:rPr>
              <a:t>on rail : the challenges</a:t>
            </a:r>
          </a:p>
        </p:txBody>
      </p:sp>
      <p:sp>
        <p:nvSpPr>
          <p:cNvPr id="4" name="Espace réservé du pied de page 6">
            <a:extLst>
              <a:ext uri="{FF2B5EF4-FFF2-40B4-BE49-F238E27FC236}">
                <a16:creationId xmlns:a16="http://schemas.microsoft.com/office/drawing/2014/main" id="{9E2AACAE-BAE4-428B-B9CF-06F6424BEBC6}"/>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
        <p:nvSpPr>
          <p:cNvPr id="6" name="Espace réservé du contenu 5">
            <a:extLst>
              <a:ext uri="{FF2B5EF4-FFF2-40B4-BE49-F238E27FC236}">
                <a16:creationId xmlns:a16="http://schemas.microsoft.com/office/drawing/2014/main" id="{FA65F104-E9C9-4847-B37F-4F7B0402943E}"/>
              </a:ext>
            </a:extLst>
          </p:cNvPr>
          <p:cNvSpPr txBox="1">
            <a:spLocks/>
          </p:cNvSpPr>
          <p:nvPr/>
        </p:nvSpPr>
        <p:spPr>
          <a:xfrm>
            <a:off x="951653" y="1156656"/>
            <a:ext cx="7469675" cy="5101904"/>
          </a:xfrm>
          <a:prstGeom prst="rect">
            <a:avLst/>
          </a:prstGeom>
        </p:spPr>
        <p:txBody>
          <a:bodyPr>
            <a:normAutofit fontScale="92500"/>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gn="just">
              <a:buClr>
                <a:srgbClr val="0070C0"/>
              </a:buClr>
              <a:buFont typeface="Wingdings" panose="05000000000000000000" pitchFamily="2" charset="2"/>
              <a:buChar char="Ø"/>
              <a:defRPr/>
            </a:pPr>
            <a:r>
              <a:rPr lang="fr-FR" sz="2400" b="0" dirty="0">
                <a:solidFill>
                  <a:srgbClr val="506361"/>
                </a:solidFill>
                <a:latin typeface="Arial" charset="0"/>
              </a:rPr>
              <a:t>Rail Networks are Critical Infrastructures. </a:t>
            </a:r>
            <a:r>
              <a:rPr lang="fr-FR" sz="2400" b="0" dirty="0" err="1">
                <a:solidFill>
                  <a:srgbClr val="506361"/>
                </a:solidFill>
                <a:latin typeface="Arial" charset="0"/>
              </a:rPr>
              <a:t>Their</a:t>
            </a:r>
            <a:r>
              <a:rPr lang="fr-FR" sz="2400" b="0" dirty="0">
                <a:solidFill>
                  <a:srgbClr val="506361"/>
                </a:solidFill>
                <a:latin typeface="Arial" charset="0"/>
              </a:rPr>
              <a:t> nature </a:t>
            </a:r>
            <a:r>
              <a:rPr lang="fr-FR" sz="2400" b="0" dirty="0" err="1">
                <a:solidFill>
                  <a:srgbClr val="506361"/>
                </a:solidFill>
                <a:latin typeface="Arial" charset="0"/>
              </a:rPr>
              <a:t>is</a:t>
            </a:r>
            <a:r>
              <a:rPr lang="fr-FR" sz="2400" b="0" dirty="0">
                <a:solidFill>
                  <a:srgbClr val="506361"/>
                </a:solidFill>
                <a:latin typeface="Arial" charset="0"/>
              </a:rPr>
              <a:t> </a:t>
            </a:r>
            <a:r>
              <a:rPr lang="fr-FR" sz="2400" b="0" dirty="0" err="1">
                <a:solidFill>
                  <a:srgbClr val="506361"/>
                </a:solidFill>
                <a:latin typeface="Arial" charset="0"/>
              </a:rPr>
              <a:t>heterogeneous</a:t>
            </a:r>
            <a:r>
              <a:rPr lang="fr-FR" sz="2400" b="0" dirty="0">
                <a:solidFill>
                  <a:srgbClr val="506361"/>
                </a:solidFill>
                <a:latin typeface="Arial" charset="0"/>
              </a:rPr>
              <a:t> and </a:t>
            </a:r>
            <a:r>
              <a:rPr lang="fr-FR" sz="2400" b="0" dirty="0" err="1">
                <a:solidFill>
                  <a:srgbClr val="506361"/>
                </a:solidFill>
                <a:latin typeface="Arial" charset="0"/>
              </a:rPr>
              <a:t>geographically-distributed</a:t>
            </a:r>
            <a:r>
              <a:rPr lang="en-US" sz="2400" b="0" dirty="0">
                <a:solidFill>
                  <a:srgbClr val="506361"/>
                </a:solidFill>
                <a:latin typeface="Arial" charset="0"/>
              </a:rPr>
              <a:t>. </a:t>
            </a:r>
            <a:endParaRPr lang="fr-FR" sz="2400" b="0" dirty="0">
              <a:solidFill>
                <a:srgbClr val="506361"/>
              </a:solidFill>
              <a:latin typeface="Arial" charset="0"/>
            </a:endParaRPr>
          </a:p>
          <a:p>
            <a:pPr algn="just">
              <a:buClr>
                <a:srgbClr val="0070C0"/>
              </a:buClr>
              <a:buFont typeface="Wingdings" panose="05000000000000000000" pitchFamily="2" charset="2"/>
              <a:buChar char="Ø"/>
              <a:defRPr/>
            </a:pPr>
            <a:r>
              <a:rPr lang="en-GB" sz="2400" b="0" dirty="0">
                <a:solidFill>
                  <a:srgbClr val="506361"/>
                </a:solidFill>
                <a:latin typeface="Arial" charset="0"/>
              </a:rPr>
              <a:t>Older technologies are slowing down the evolutionary process (e.g. circuit-switching, GSM-R)</a:t>
            </a:r>
          </a:p>
          <a:p>
            <a:pPr algn="just">
              <a:buClr>
                <a:srgbClr val="0070C0"/>
              </a:buClr>
              <a:buFont typeface="Wingdings" panose="05000000000000000000" pitchFamily="2" charset="2"/>
              <a:buChar char="Ø"/>
              <a:defRPr/>
            </a:pPr>
            <a:r>
              <a:rPr lang="en-GB" sz="2400" b="0" kern="1200" dirty="0">
                <a:solidFill>
                  <a:srgbClr val="506361"/>
                </a:solidFill>
                <a:latin typeface="Arial" charset="0"/>
              </a:rPr>
              <a:t>Rail Systems are more and more (inter-)connected and open.</a:t>
            </a:r>
          </a:p>
          <a:p>
            <a:pPr algn="just">
              <a:buClr>
                <a:srgbClr val="0070C0"/>
              </a:buClr>
              <a:buFont typeface="Wingdings" panose="05000000000000000000" pitchFamily="2" charset="2"/>
              <a:buChar char="Ø"/>
              <a:defRPr/>
            </a:pPr>
            <a:r>
              <a:rPr lang="en-GB" sz="2400" b="0" kern="1200" dirty="0">
                <a:solidFill>
                  <a:srgbClr val="506361"/>
                </a:solidFill>
                <a:latin typeface="Arial" charset="0"/>
              </a:rPr>
              <a:t>Rail Technologies </a:t>
            </a:r>
            <a:r>
              <a:rPr lang="fr-FR" sz="2400" b="0" kern="1200" dirty="0">
                <a:solidFill>
                  <a:srgbClr val="506361"/>
                </a:solidFill>
                <a:latin typeface="Arial" charset="0"/>
              </a:rPr>
              <a:t>are </a:t>
            </a:r>
            <a:r>
              <a:rPr lang="fr-FR" sz="2400" b="0" kern="1200" dirty="0" err="1">
                <a:solidFill>
                  <a:srgbClr val="506361"/>
                </a:solidFill>
                <a:latin typeface="Arial" charset="0"/>
              </a:rPr>
              <a:t>becoming</a:t>
            </a:r>
            <a:r>
              <a:rPr lang="fr-FR" sz="2400" b="0" kern="1200" dirty="0">
                <a:solidFill>
                  <a:srgbClr val="506361"/>
                </a:solidFill>
                <a:latin typeface="Arial" charset="0"/>
              </a:rPr>
              <a:t> </a:t>
            </a:r>
            <a:r>
              <a:rPr lang="fr-FR" sz="2400" b="0" kern="1200" dirty="0" err="1">
                <a:solidFill>
                  <a:srgbClr val="506361"/>
                </a:solidFill>
                <a:latin typeface="Arial" charset="0"/>
              </a:rPr>
              <a:t>increasingly</a:t>
            </a:r>
            <a:r>
              <a:rPr lang="fr-FR" sz="2400" b="0" kern="1200" dirty="0">
                <a:solidFill>
                  <a:srgbClr val="506361"/>
                </a:solidFill>
                <a:latin typeface="Arial" charset="0"/>
              </a:rPr>
              <a:t> </a:t>
            </a:r>
            <a:r>
              <a:rPr lang="fr-FR" sz="2400" b="0" kern="1200" dirty="0" err="1">
                <a:solidFill>
                  <a:srgbClr val="506361"/>
                </a:solidFill>
                <a:latin typeface="Arial" charset="0"/>
              </a:rPr>
              <a:t>interoperable</a:t>
            </a:r>
            <a:r>
              <a:rPr lang="fr-FR" sz="2400" b="0" kern="1200" dirty="0">
                <a:solidFill>
                  <a:srgbClr val="506361"/>
                </a:solidFill>
                <a:latin typeface="Arial" charset="0"/>
              </a:rPr>
              <a:t> and </a:t>
            </a:r>
            <a:r>
              <a:rPr lang="fr-FR" sz="2400" b="0" kern="1200" dirty="0" err="1">
                <a:solidFill>
                  <a:srgbClr val="506361"/>
                </a:solidFill>
                <a:latin typeface="Arial" charset="0"/>
              </a:rPr>
              <a:t>harmonized</a:t>
            </a:r>
            <a:r>
              <a:rPr lang="fr-FR" sz="2400" b="0" dirty="0">
                <a:solidFill>
                  <a:srgbClr val="506361"/>
                </a:solidFill>
                <a:latin typeface="Arial" charset="0"/>
              </a:rPr>
              <a:t>.</a:t>
            </a:r>
            <a:endParaRPr lang="fr-FR" sz="2400" b="0" kern="1200" dirty="0">
              <a:solidFill>
                <a:srgbClr val="506361"/>
              </a:solidFill>
              <a:latin typeface="Arial" charset="0"/>
            </a:endParaRPr>
          </a:p>
          <a:p>
            <a:pPr algn="just">
              <a:buClr>
                <a:srgbClr val="0070C0"/>
              </a:buClr>
              <a:buFont typeface="Wingdings" panose="05000000000000000000" pitchFamily="2" charset="2"/>
              <a:buChar char="Ø"/>
              <a:defRPr/>
            </a:pPr>
            <a:r>
              <a:rPr lang="en-GB" altLang="en-US" sz="2400" b="0" kern="1200" dirty="0">
                <a:solidFill>
                  <a:srgbClr val="506361"/>
                </a:solidFill>
                <a:latin typeface="Arial" charset="0"/>
              </a:rPr>
              <a:t>Threats (human- and technology-based) - are adapting quicker than traditional security detection methods.</a:t>
            </a:r>
            <a:r>
              <a:rPr lang="en-US" sz="2400" b="0" dirty="0"/>
              <a:t> </a:t>
            </a:r>
            <a:endParaRPr lang="en-US" sz="2400" dirty="0">
              <a:solidFill>
                <a:srgbClr val="506361"/>
              </a:solidFill>
            </a:endParaRPr>
          </a:p>
          <a:p>
            <a:pPr marL="0" indent="0" algn="just">
              <a:buClr>
                <a:srgbClr val="0070C0"/>
              </a:buClr>
              <a:buNone/>
              <a:defRPr/>
            </a:pPr>
            <a:endParaRPr lang="en-GB" altLang="en-US" sz="2400" kern="1200" dirty="0">
              <a:solidFill>
                <a:srgbClr val="506361"/>
              </a:solidFill>
              <a:highlight>
                <a:srgbClr val="FFFF00"/>
              </a:highlight>
              <a:latin typeface="Arial" charset="0"/>
            </a:endParaRPr>
          </a:p>
        </p:txBody>
      </p:sp>
      <p:pic>
        <p:nvPicPr>
          <p:cNvPr id="3" name="Image 2">
            <a:extLst>
              <a:ext uri="{FF2B5EF4-FFF2-40B4-BE49-F238E27FC236}">
                <a16:creationId xmlns:a16="http://schemas.microsoft.com/office/drawing/2014/main" id="{3971BAFB-116F-4230-A86A-B64A5C9EA4CB}"/>
              </a:ext>
            </a:extLst>
          </p:cNvPr>
          <p:cNvPicPr>
            <a:picLocks noChangeAspect="1"/>
          </p:cNvPicPr>
          <p:nvPr/>
        </p:nvPicPr>
        <p:blipFill rotWithShape="1">
          <a:blip r:embed="rId3"/>
          <a:srcRect l="7395" t="10178" r="6621" b="12806"/>
          <a:stretch/>
        </p:blipFill>
        <p:spPr>
          <a:xfrm rot="5400000">
            <a:off x="7523097" y="1455229"/>
            <a:ext cx="5144346" cy="3347884"/>
          </a:xfrm>
          <a:prstGeom prst="rect">
            <a:avLst/>
          </a:prstGeom>
        </p:spPr>
      </p:pic>
    </p:spTree>
    <p:extLst>
      <p:ext uri="{BB962C8B-B14F-4D97-AF65-F5344CB8AC3E}">
        <p14:creationId xmlns:p14="http://schemas.microsoft.com/office/powerpoint/2010/main" val="86961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C3C00-2C79-44F2-800E-810338BAFC33}"/>
              </a:ext>
            </a:extLst>
          </p:cNvPr>
          <p:cNvSpPr>
            <a:spLocks noGrp="1"/>
          </p:cNvSpPr>
          <p:nvPr>
            <p:ph type="title"/>
          </p:nvPr>
        </p:nvSpPr>
        <p:spPr>
          <a:xfrm>
            <a:off x="2738534" y="234068"/>
            <a:ext cx="4386826" cy="579438"/>
          </a:xfrm>
        </p:spPr>
        <p:txBody>
          <a:bodyPr/>
          <a:lstStyle/>
          <a:p>
            <a:r>
              <a:rPr lang="en-US" dirty="0"/>
              <a:t>Project Goals</a:t>
            </a:r>
            <a:endParaRPr lang="fr-FR" dirty="0"/>
          </a:p>
        </p:txBody>
      </p:sp>
      <p:sp>
        <p:nvSpPr>
          <p:cNvPr id="4" name="Content Placeholder 2">
            <a:extLst>
              <a:ext uri="{FF2B5EF4-FFF2-40B4-BE49-F238E27FC236}">
                <a16:creationId xmlns:a16="http://schemas.microsoft.com/office/drawing/2014/main" id="{AFC53C12-4846-441A-942E-9B3A0752C300}"/>
              </a:ext>
            </a:extLst>
          </p:cNvPr>
          <p:cNvSpPr txBox="1">
            <a:spLocks/>
          </p:cNvSpPr>
          <p:nvPr/>
        </p:nvSpPr>
        <p:spPr>
          <a:xfrm>
            <a:off x="364305" y="1358454"/>
            <a:ext cx="9423162" cy="4765255"/>
          </a:xfrm>
          <a:prstGeom prst="rect">
            <a:avLst/>
          </a:prstGeom>
        </p:spPr>
        <p:txBody>
          <a:bodyPr>
            <a:normAutofit fontScale="32500" lnSpcReduction="20000"/>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30225" lvl="1" indent="-530225" algn="just">
              <a:spcBef>
                <a:spcPct val="65000"/>
              </a:spcBef>
              <a:buClr>
                <a:schemeClr val="accent1">
                  <a:lumMod val="75000"/>
                </a:schemeClr>
              </a:buClr>
              <a:buSzPct val="100000"/>
              <a:buFont typeface="Wingdings" panose="05000000000000000000" pitchFamily="2" charset="2"/>
              <a:buChar char="ü"/>
              <a:defRPr/>
            </a:pPr>
            <a:r>
              <a:rPr lang="en-US" sz="8000" kern="1200" dirty="0">
                <a:solidFill>
                  <a:srgbClr val="506361"/>
                </a:solidFill>
                <a:latin typeface="Arial" charset="0"/>
                <a:ea typeface="+mn-ea"/>
                <a:cs typeface="+mn-cs"/>
              </a:rPr>
              <a:t>Perform a cyber security assessment of the Railway systems;</a:t>
            </a:r>
          </a:p>
          <a:p>
            <a:pPr marL="530225" lvl="1" indent="-530225" algn="just">
              <a:spcBef>
                <a:spcPct val="65000"/>
              </a:spcBef>
              <a:buClr>
                <a:srgbClr val="0070C0"/>
              </a:buClr>
              <a:buSzPct val="85000"/>
              <a:buFont typeface="Wingdings" panose="05000000000000000000" pitchFamily="2" charset="2"/>
              <a:buChar char="ü"/>
              <a:defRPr/>
            </a:pPr>
            <a:r>
              <a:rPr lang="en-US" sz="8000" kern="1200" dirty="0">
                <a:solidFill>
                  <a:srgbClr val="506361"/>
                </a:solidFill>
                <a:latin typeface="Arial" charset="0"/>
                <a:ea typeface="+mn-ea"/>
                <a:cs typeface="+mn-cs"/>
              </a:rPr>
              <a:t>Deliver a taxonomy of threats targeting rail management and control systems; </a:t>
            </a:r>
          </a:p>
          <a:p>
            <a:pPr marL="530225" lvl="1" indent="-530225" algn="just">
              <a:spcBef>
                <a:spcPct val="65000"/>
              </a:spcBef>
              <a:buClr>
                <a:srgbClr val="0070C0"/>
              </a:buClr>
              <a:buSzPct val="85000"/>
              <a:buFont typeface="Wingdings" panose="05000000000000000000" pitchFamily="2" charset="2"/>
              <a:buChar char="ü"/>
              <a:defRPr/>
            </a:pPr>
            <a:r>
              <a:rPr lang="en-US" sz="8000" kern="1200" dirty="0">
                <a:solidFill>
                  <a:srgbClr val="506361"/>
                </a:solidFill>
                <a:latin typeface="Arial" charset="0"/>
                <a:ea typeface="+mn-ea"/>
                <a:cs typeface="+mn-cs"/>
              </a:rPr>
              <a:t>Assess and select innovative </a:t>
            </a:r>
            <a:r>
              <a:rPr lang="en-US" sz="8000" dirty="0">
                <a:solidFill>
                  <a:srgbClr val="506361"/>
                </a:solidFill>
                <a:latin typeface="Arial" charset="0"/>
              </a:rPr>
              <a:t>rail </a:t>
            </a:r>
            <a:r>
              <a:rPr lang="en-US" sz="8000" kern="1200" dirty="0">
                <a:solidFill>
                  <a:srgbClr val="506361"/>
                </a:solidFill>
                <a:latin typeface="Arial" charset="0"/>
                <a:ea typeface="+mn-ea"/>
                <a:cs typeface="+mn-cs"/>
              </a:rPr>
              <a:t>management systems </a:t>
            </a:r>
            <a:r>
              <a:rPr lang="en-US" sz="8000" dirty="0">
                <a:solidFill>
                  <a:srgbClr val="506361"/>
                </a:solidFill>
                <a:latin typeface="Arial" charset="0"/>
              </a:rPr>
              <a:t>attack detection techniques</a:t>
            </a:r>
            <a:r>
              <a:rPr lang="en-US" sz="8000" kern="1200" dirty="0">
                <a:solidFill>
                  <a:srgbClr val="506361"/>
                </a:solidFill>
                <a:latin typeface="Arial" charset="0"/>
                <a:ea typeface="+mn-ea"/>
                <a:cs typeface="+mn-cs"/>
              </a:rPr>
              <a:t>;</a:t>
            </a:r>
          </a:p>
          <a:p>
            <a:pPr marL="530225" lvl="1" indent="-530225" algn="just">
              <a:spcBef>
                <a:spcPct val="65000"/>
              </a:spcBef>
              <a:buClr>
                <a:srgbClr val="0070C0"/>
              </a:buClr>
              <a:buSzPct val="85000"/>
              <a:buFont typeface="Wingdings" panose="05000000000000000000" pitchFamily="2" charset="2"/>
              <a:buChar char="ü"/>
              <a:defRPr/>
            </a:pPr>
            <a:r>
              <a:rPr lang="en-US" sz="8000" kern="1200" dirty="0">
                <a:solidFill>
                  <a:srgbClr val="506361"/>
                </a:solidFill>
                <a:latin typeface="Arial" charset="0"/>
                <a:ea typeface="+mn-ea"/>
                <a:cs typeface="+mn-cs"/>
              </a:rPr>
              <a:t>Specify Countermeasures and Mitigation strategies for improved quality levels;</a:t>
            </a:r>
          </a:p>
          <a:p>
            <a:pPr marL="530225" lvl="1" indent="-530225" algn="just">
              <a:spcBef>
                <a:spcPct val="65000"/>
              </a:spcBef>
              <a:buClr>
                <a:srgbClr val="0070C0"/>
              </a:buClr>
              <a:buSzPct val="85000"/>
              <a:buFont typeface="Wingdings" panose="05000000000000000000" pitchFamily="2" charset="2"/>
              <a:buChar char="ü"/>
              <a:defRPr/>
            </a:pPr>
            <a:r>
              <a:rPr lang="en-US" sz="8000" kern="1200" dirty="0">
                <a:solidFill>
                  <a:srgbClr val="506361"/>
                </a:solidFill>
                <a:latin typeface="Arial" charset="0"/>
                <a:ea typeface="+mn-ea"/>
                <a:cs typeface="+mn-cs"/>
              </a:rPr>
              <a:t>Achieve Security by Design, by selecting a development framework and specifying Protection Profiles with Evaluation of Assurance Levels.</a:t>
            </a:r>
          </a:p>
          <a:p>
            <a:pPr lvl="1"/>
            <a:endParaRPr lang="pt-PT" kern="0" dirty="0"/>
          </a:p>
        </p:txBody>
      </p:sp>
      <p:pic>
        <p:nvPicPr>
          <p:cNvPr id="5" name="Image 4">
            <a:extLst>
              <a:ext uri="{FF2B5EF4-FFF2-40B4-BE49-F238E27FC236}">
                <a16:creationId xmlns:a16="http://schemas.microsoft.com/office/drawing/2014/main" id="{EC528A40-3563-473C-AE2D-4A1294921546}"/>
              </a:ext>
            </a:extLst>
          </p:cNvPr>
          <p:cNvPicPr>
            <a:picLocks noChangeAspect="1"/>
          </p:cNvPicPr>
          <p:nvPr/>
        </p:nvPicPr>
        <p:blipFill>
          <a:blip r:embed="rId3"/>
          <a:stretch>
            <a:fillRect/>
          </a:stretch>
        </p:blipFill>
        <p:spPr>
          <a:xfrm>
            <a:off x="765163" y="234068"/>
            <a:ext cx="1871634" cy="749873"/>
          </a:xfrm>
          <a:prstGeom prst="rect">
            <a:avLst/>
          </a:prstGeom>
        </p:spPr>
      </p:pic>
      <p:pic>
        <p:nvPicPr>
          <p:cNvPr id="6" name="Image 5">
            <a:extLst>
              <a:ext uri="{FF2B5EF4-FFF2-40B4-BE49-F238E27FC236}">
                <a16:creationId xmlns:a16="http://schemas.microsoft.com/office/drawing/2014/main" id="{61569AEA-595A-4CB1-880A-1C5CCC7C166E}"/>
              </a:ext>
            </a:extLst>
          </p:cNvPr>
          <p:cNvPicPr>
            <a:picLocks noChangeAspect="1"/>
          </p:cNvPicPr>
          <p:nvPr/>
        </p:nvPicPr>
        <p:blipFill>
          <a:blip r:embed="rId4"/>
          <a:stretch>
            <a:fillRect/>
          </a:stretch>
        </p:blipFill>
        <p:spPr>
          <a:xfrm>
            <a:off x="10046372" y="193411"/>
            <a:ext cx="1781323" cy="1915131"/>
          </a:xfrm>
          <a:prstGeom prst="rect">
            <a:avLst/>
          </a:prstGeom>
        </p:spPr>
      </p:pic>
      <p:sp>
        <p:nvSpPr>
          <p:cNvPr id="7" name="Espace réservé du pied de page 6">
            <a:extLst>
              <a:ext uri="{FF2B5EF4-FFF2-40B4-BE49-F238E27FC236}">
                <a16:creationId xmlns:a16="http://schemas.microsoft.com/office/drawing/2014/main" id="{B6122531-4251-4AEE-8360-4E6609FA0D1E}"/>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19743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027A2-BD82-469D-96E1-7B2B869BFCE5}"/>
              </a:ext>
            </a:extLst>
          </p:cNvPr>
          <p:cNvSpPr>
            <a:spLocks noGrp="1"/>
          </p:cNvSpPr>
          <p:nvPr>
            <p:ph type="title"/>
          </p:nvPr>
        </p:nvSpPr>
        <p:spPr>
          <a:xfrm>
            <a:off x="867492" y="93916"/>
            <a:ext cx="5920658" cy="866775"/>
          </a:xfrm>
        </p:spPr>
        <p:txBody>
          <a:bodyPr/>
          <a:lstStyle/>
          <a:p>
            <a:r>
              <a:rPr lang="en-US" dirty="0"/>
              <a:t>Further information on </a:t>
            </a:r>
            <a:endParaRPr lang="fr-FR" dirty="0"/>
          </a:p>
        </p:txBody>
      </p:sp>
      <p:sp>
        <p:nvSpPr>
          <p:cNvPr id="4" name="Rectangle 3">
            <a:extLst>
              <a:ext uri="{FF2B5EF4-FFF2-40B4-BE49-F238E27FC236}">
                <a16:creationId xmlns:a16="http://schemas.microsoft.com/office/drawing/2014/main" id="{F539282D-49F1-464E-BF43-C03A62A0699D}"/>
              </a:ext>
            </a:extLst>
          </p:cNvPr>
          <p:cNvSpPr/>
          <p:nvPr/>
        </p:nvSpPr>
        <p:spPr>
          <a:xfrm>
            <a:off x="863600" y="1622323"/>
            <a:ext cx="10551652" cy="4401205"/>
          </a:xfrm>
          <a:prstGeom prst="rect">
            <a:avLst/>
          </a:prstGeom>
        </p:spPr>
        <p:txBody>
          <a:bodyPr wrap="square">
            <a:spAutoFit/>
          </a:bodyPr>
          <a:lstStyle/>
          <a:p>
            <a:pPr algn="ctr"/>
            <a:r>
              <a:rPr lang="en-US" sz="4400" b="1" dirty="0">
                <a:solidFill>
                  <a:srgbClr val="506361"/>
                </a:solidFill>
              </a:rPr>
              <a:t>CYRAIL Final Conference well be held </a:t>
            </a:r>
          </a:p>
          <a:p>
            <a:pPr algn="ctr"/>
            <a:r>
              <a:rPr lang="en-US" sz="2400" dirty="0">
                <a:solidFill>
                  <a:srgbClr val="506361"/>
                </a:solidFill>
              </a:rPr>
              <a:t>on </a:t>
            </a:r>
          </a:p>
          <a:p>
            <a:pPr algn="ctr"/>
            <a:r>
              <a:rPr lang="en-US" sz="4400" b="1" dirty="0">
                <a:solidFill>
                  <a:srgbClr val="506361"/>
                </a:solidFill>
              </a:rPr>
              <a:t>September 18, 2018 at UIC HQ in Paris.</a:t>
            </a:r>
            <a:endParaRPr lang="en-US" sz="3200" b="1" dirty="0">
              <a:solidFill>
                <a:srgbClr val="506361"/>
              </a:solidFill>
            </a:endParaRPr>
          </a:p>
          <a:p>
            <a:endParaRPr lang="en-US" sz="2800" b="1" dirty="0"/>
          </a:p>
          <a:p>
            <a:endParaRPr lang="en-US" sz="2800" b="1" dirty="0"/>
          </a:p>
          <a:p>
            <a:endParaRPr lang="en-US" sz="2800" b="1" dirty="0"/>
          </a:p>
          <a:p>
            <a:r>
              <a:rPr lang="en-US" sz="2800" b="1" dirty="0">
                <a:solidFill>
                  <a:srgbClr val="506361"/>
                </a:solidFill>
              </a:rPr>
              <a:t>Website : </a:t>
            </a:r>
            <a:r>
              <a:rPr lang="en-US" sz="2800" b="1" dirty="0">
                <a:solidFill>
                  <a:schemeClr val="accent1">
                    <a:lumMod val="75000"/>
                  </a:schemeClr>
                </a:solidFill>
                <a:hlinkClick r:id="rId3">
                  <a:extLst>
                    <a:ext uri="{A12FA001-AC4F-418D-AE19-62706E023703}">
                      <ahyp:hlinkClr xmlns:ahyp="http://schemas.microsoft.com/office/drawing/2018/hyperlinkcolor" val="tx"/>
                    </a:ext>
                  </a:extLst>
                </a:hlinkClick>
              </a:rPr>
              <a:t>www.cyrail.eu</a:t>
            </a:r>
            <a:endParaRPr lang="en-US" sz="2800" b="1" dirty="0">
              <a:solidFill>
                <a:schemeClr val="accent1">
                  <a:lumMod val="75000"/>
                </a:schemeClr>
              </a:solidFill>
            </a:endParaRPr>
          </a:p>
          <a:p>
            <a:endParaRPr lang="en-US" sz="2800" b="1" dirty="0"/>
          </a:p>
          <a:p>
            <a:r>
              <a:rPr lang="en-US" sz="2800" b="1" dirty="0">
                <a:solidFill>
                  <a:srgbClr val="506361"/>
                </a:solidFill>
              </a:rPr>
              <a:t>Coordinator of the project :</a:t>
            </a:r>
            <a:r>
              <a:rPr lang="en-US" sz="2800" b="1" dirty="0"/>
              <a:t> </a:t>
            </a:r>
            <a:r>
              <a:rPr lang="en-US" sz="2800" b="1" dirty="0">
                <a:solidFill>
                  <a:schemeClr val="accent1">
                    <a:lumMod val="75000"/>
                  </a:schemeClr>
                </a:solidFill>
                <a:hlinkClick r:id="rId4">
                  <a:extLst>
                    <a:ext uri="{A12FA001-AC4F-418D-AE19-62706E023703}">
                      <ahyp:hlinkClr xmlns:ahyp="http://schemas.microsoft.com/office/drawing/2018/hyperlinkcolor" val="tx"/>
                    </a:ext>
                  </a:extLst>
                </a:hlinkClick>
              </a:rPr>
              <a:t>magno.santos@evoleotech.com</a:t>
            </a:r>
            <a:endParaRPr lang="en-US" sz="2800" b="1" dirty="0">
              <a:solidFill>
                <a:schemeClr val="accent1">
                  <a:lumMod val="75000"/>
                </a:schemeClr>
              </a:solidFill>
            </a:endParaRPr>
          </a:p>
        </p:txBody>
      </p:sp>
      <p:pic>
        <p:nvPicPr>
          <p:cNvPr id="5" name="Picture 8">
            <a:extLst>
              <a:ext uri="{FF2B5EF4-FFF2-40B4-BE49-F238E27FC236}">
                <a16:creationId xmlns:a16="http://schemas.microsoft.com/office/drawing/2014/main" id="{827FBD91-39D8-450E-87E9-7B1919A1A827}"/>
              </a:ext>
            </a:extLst>
          </p:cNvPr>
          <p:cNvPicPr/>
          <p:nvPr/>
        </p:nvPicPr>
        <p:blipFill rotWithShape="1">
          <a:blip r:embed="rId5" cstate="screen">
            <a:extLst>
              <a:ext uri="{28A0092B-C50C-407E-A947-70E740481C1C}">
                <a14:useLocalDpi xmlns:a14="http://schemas.microsoft.com/office/drawing/2010/main" val="0"/>
              </a:ext>
            </a:extLst>
          </a:blip>
          <a:srcRect/>
          <a:stretch/>
        </p:blipFill>
        <p:spPr bwMode="auto">
          <a:xfrm>
            <a:off x="5100083" y="364482"/>
            <a:ext cx="1872208" cy="751125"/>
          </a:xfrm>
          <a:prstGeom prst="rect">
            <a:avLst/>
          </a:prstGeom>
          <a:ln>
            <a:noFill/>
          </a:ln>
          <a:extLst>
            <a:ext uri="{53640926-AAD7-44D8-BBD7-CCE9431645EC}">
              <a14:shadowObscured xmlns:a14="http://schemas.microsoft.com/office/drawing/2010/main"/>
            </a:ext>
          </a:extLst>
        </p:spPr>
      </p:pic>
      <p:pic>
        <p:nvPicPr>
          <p:cNvPr id="6" name="Picture 2" descr="Shift2Rail logo">
            <a:extLst>
              <a:ext uri="{FF2B5EF4-FFF2-40B4-BE49-F238E27FC236}">
                <a16:creationId xmlns:a16="http://schemas.microsoft.com/office/drawing/2014/main" id="{D402EC68-67D5-40BC-960D-2D85DFECEE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6818" y="492785"/>
            <a:ext cx="1300506" cy="5409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33">
            <a:extLst>
              <a:ext uri="{FF2B5EF4-FFF2-40B4-BE49-F238E27FC236}">
                <a16:creationId xmlns:a16="http://schemas.microsoft.com/office/drawing/2014/main" id="{90077828-98AA-46BB-AF54-4ED4AF685976}"/>
              </a:ext>
            </a:extLst>
          </p:cNvPr>
          <p:cNvPicPr/>
          <p:nvPr/>
        </p:nvPicPr>
        <p:blipFill>
          <a:blip r:embed="rId7">
            <a:extLst>
              <a:ext uri="{28A0092B-C50C-407E-A947-70E740481C1C}">
                <a14:useLocalDpi xmlns:a14="http://schemas.microsoft.com/office/drawing/2010/main" val="0"/>
              </a:ext>
            </a:extLst>
          </a:blip>
          <a:srcRect l="13878" r="12607"/>
          <a:stretch>
            <a:fillRect/>
          </a:stretch>
        </p:blipFill>
        <p:spPr bwMode="auto">
          <a:xfrm>
            <a:off x="10597947" y="329869"/>
            <a:ext cx="1213869" cy="785738"/>
          </a:xfrm>
          <a:prstGeom prst="rect">
            <a:avLst/>
          </a:prstGeom>
          <a:noFill/>
          <a:ln>
            <a:noFill/>
          </a:ln>
        </p:spPr>
      </p:pic>
      <p:sp>
        <p:nvSpPr>
          <p:cNvPr id="8" name="Espace réservé du pied de page 6">
            <a:extLst>
              <a:ext uri="{FF2B5EF4-FFF2-40B4-BE49-F238E27FC236}">
                <a16:creationId xmlns:a16="http://schemas.microsoft.com/office/drawing/2014/main" id="{64FD07A6-9586-4EF5-8523-4F0263C82E6A}"/>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159415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D18A1-009A-474A-AC14-1282C373C784}"/>
              </a:ext>
            </a:extLst>
          </p:cNvPr>
          <p:cNvSpPr>
            <a:spLocks noGrp="1"/>
          </p:cNvSpPr>
          <p:nvPr>
            <p:ph type="title"/>
          </p:nvPr>
        </p:nvSpPr>
        <p:spPr>
          <a:xfrm>
            <a:off x="1347793" y="857600"/>
            <a:ext cx="10677430" cy="86677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000" dirty="0"/>
              <a:t>THANKS </a:t>
            </a:r>
            <a:br>
              <a:rPr lang="en-US" sz="4000" dirty="0"/>
            </a:br>
            <a:r>
              <a:rPr lang="en-US" sz="4000" dirty="0"/>
              <a:t>FOR YOUR KIND ATTENTION</a:t>
            </a:r>
            <a:endParaRPr lang="fr-FR" sz="4000" dirty="0"/>
          </a:p>
        </p:txBody>
      </p:sp>
      <p:sp>
        <p:nvSpPr>
          <p:cNvPr id="4" name="Rectangle 3">
            <a:extLst>
              <a:ext uri="{FF2B5EF4-FFF2-40B4-BE49-F238E27FC236}">
                <a16:creationId xmlns:a16="http://schemas.microsoft.com/office/drawing/2014/main" id="{76D5957F-7D3A-49EA-AB88-6E980F73030B}"/>
              </a:ext>
            </a:extLst>
          </p:cNvPr>
          <p:cNvSpPr/>
          <p:nvPr/>
        </p:nvSpPr>
        <p:spPr>
          <a:xfrm>
            <a:off x="679136" y="2258997"/>
            <a:ext cx="9578258" cy="1126462"/>
          </a:xfrm>
          <a:prstGeom prst="rect">
            <a:avLst/>
          </a:prstGeom>
        </p:spPr>
        <p:txBody>
          <a:bodyPr wrap="square">
            <a:spAutoFit/>
          </a:bodyPr>
          <a:lstStyle/>
          <a:p>
            <a:pPr lvl="1" indent="-457200">
              <a:lnSpc>
                <a:spcPct val="80000"/>
              </a:lnSpc>
              <a:spcBef>
                <a:spcPct val="65000"/>
              </a:spcBef>
              <a:buClr>
                <a:srgbClr val="0070C0"/>
              </a:buClr>
              <a:buSzPct val="85000"/>
              <a:buFont typeface="Wingdings" charset="2"/>
              <a:buChar char="v"/>
              <a:defRPr/>
            </a:pPr>
            <a:r>
              <a:rPr lang="en-US" sz="2800" b="1" u="sng" dirty="0">
                <a:solidFill>
                  <a:srgbClr val="006699"/>
                </a:solidFill>
                <a:latin typeface="Arial" charset="0"/>
              </a:rPr>
              <a:t>SAVE THE DATE OF NEXT EVENT: CYBERSECURITY WORKSHOP will be held on 19 June, during the UIC SECURITY WEEK in Paris, UIC HQ.</a:t>
            </a:r>
          </a:p>
        </p:txBody>
      </p:sp>
      <p:sp>
        <p:nvSpPr>
          <p:cNvPr id="5" name="Rectangle 4">
            <a:extLst>
              <a:ext uri="{FF2B5EF4-FFF2-40B4-BE49-F238E27FC236}">
                <a16:creationId xmlns:a16="http://schemas.microsoft.com/office/drawing/2014/main" id="{D7A5BEB2-3C1A-42A5-9111-15AB830DE8F7}"/>
              </a:ext>
            </a:extLst>
          </p:cNvPr>
          <p:cNvSpPr/>
          <p:nvPr/>
        </p:nvSpPr>
        <p:spPr>
          <a:xfrm flipH="1">
            <a:off x="1069912" y="616685"/>
            <a:ext cx="155039" cy="11076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6">
            <a:extLst>
              <a:ext uri="{FF2B5EF4-FFF2-40B4-BE49-F238E27FC236}">
                <a16:creationId xmlns:a16="http://schemas.microsoft.com/office/drawing/2014/main" id="{7ABAD28A-1C2A-4AAE-9F6A-64121B179D5E}"/>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
        <p:nvSpPr>
          <p:cNvPr id="3" name="Rettangolo 2"/>
          <p:cNvSpPr/>
          <p:nvPr/>
        </p:nvSpPr>
        <p:spPr>
          <a:xfrm>
            <a:off x="1224951" y="3720604"/>
            <a:ext cx="9087372" cy="2311402"/>
          </a:xfrm>
          <a:prstGeom prst="rect">
            <a:avLst/>
          </a:prstGeom>
        </p:spPr>
        <p:txBody>
          <a:bodyPr wrap="square">
            <a:spAutoFit/>
          </a:bodyPr>
          <a:lstStyle/>
          <a:p>
            <a:pPr marL="0" lvl="1">
              <a:lnSpc>
                <a:spcPct val="80000"/>
              </a:lnSpc>
              <a:spcBef>
                <a:spcPct val="65000"/>
              </a:spcBef>
              <a:buClr>
                <a:srgbClr val="0070C0"/>
              </a:buClr>
              <a:buSzPct val="85000"/>
              <a:defRPr/>
            </a:pPr>
            <a:r>
              <a:rPr lang="en-US" sz="2800" b="1" dirty="0">
                <a:solidFill>
                  <a:srgbClr val="506361"/>
                </a:solidFill>
                <a:latin typeface="Arial" charset="0"/>
              </a:rPr>
              <a:t>SECRET Project </a:t>
            </a:r>
            <a:r>
              <a:rPr lang="en-US" sz="2800" dirty="0">
                <a:solidFill>
                  <a:srgbClr val="506361"/>
                </a:solidFill>
                <a:latin typeface="Arial" charset="0"/>
              </a:rPr>
              <a:t>:</a:t>
            </a:r>
            <a:r>
              <a:rPr lang="en-US" sz="2800" b="1" dirty="0">
                <a:solidFill>
                  <a:srgbClr val="506361"/>
                </a:solidFill>
                <a:latin typeface="Arial" charset="0"/>
              </a:rPr>
              <a:t> </a:t>
            </a:r>
            <a:r>
              <a:rPr lang="en-US" sz="2800" b="1" dirty="0">
                <a:solidFill>
                  <a:schemeClr val="accent1">
                    <a:lumMod val="75000"/>
                  </a:schemeClr>
                </a:solidFill>
                <a:latin typeface="Arial" charset="0"/>
                <a:hlinkClick r:id="rId3">
                  <a:extLst>
                    <a:ext uri="{A12FA001-AC4F-418D-AE19-62706E023703}">
                      <ahyp:hlinkClr xmlns:ahyp="http://schemas.microsoft.com/office/drawing/2018/hyperlinkcolor" val="tx"/>
                    </a:ext>
                  </a:extLst>
                </a:hlinkClick>
              </a:rPr>
              <a:t>www.secret-project.eu</a:t>
            </a:r>
            <a:endParaRPr lang="en-US" sz="2800" b="1" dirty="0">
              <a:solidFill>
                <a:schemeClr val="accent1">
                  <a:lumMod val="75000"/>
                </a:schemeClr>
              </a:solidFill>
              <a:latin typeface="Arial" charset="0"/>
            </a:endParaRPr>
          </a:p>
          <a:p>
            <a:pPr marL="0" lvl="1">
              <a:lnSpc>
                <a:spcPct val="80000"/>
              </a:lnSpc>
              <a:spcBef>
                <a:spcPct val="65000"/>
              </a:spcBef>
              <a:buClr>
                <a:srgbClr val="0070C0"/>
              </a:buClr>
              <a:buSzPct val="85000"/>
              <a:defRPr/>
            </a:pPr>
            <a:r>
              <a:rPr lang="en-US" sz="2800" b="1" dirty="0">
                <a:solidFill>
                  <a:srgbClr val="506361"/>
                </a:solidFill>
                <a:latin typeface="Arial" charset="0"/>
              </a:rPr>
              <a:t>CYRAIL Project : </a:t>
            </a:r>
            <a:r>
              <a:rPr lang="en-US" sz="2800" b="1" dirty="0">
                <a:solidFill>
                  <a:schemeClr val="accent1">
                    <a:lumMod val="75000"/>
                  </a:schemeClr>
                </a:solidFill>
                <a:latin typeface="Arial" charset="0"/>
                <a:hlinkClick r:id="rId4">
                  <a:extLst>
                    <a:ext uri="{A12FA001-AC4F-418D-AE19-62706E023703}">
                      <ahyp:hlinkClr xmlns:ahyp="http://schemas.microsoft.com/office/drawing/2018/hyperlinkcolor" val="tx"/>
                    </a:ext>
                  </a:extLst>
                </a:hlinkClick>
              </a:rPr>
              <a:t>www.cyrail.eu</a:t>
            </a:r>
            <a:endParaRPr lang="en-US" sz="2800" b="1" dirty="0">
              <a:solidFill>
                <a:schemeClr val="bg2"/>
              </a:solidFill>
              <a:latin typeface="Arial" charset="0"/>
            </a:endParaRPr>
          </a:p>
          <a:p>
            <a:pPr marL="0" lvl="1">
              <a:lnSpc>
                <a:spcPct val="80000"/>
              </a:lnSpc>
              <a:spcBef>
                <a:spcPct val="65000"/>
              </a:spcBef>
              <a:buClr>
                <a:srgbClr val="0070C0"/>
              </a:buClr>
              <a:buSzPct val="85000"/>
              <a:defRPr/>
            </a:pPr>
            <a:r>
              <a:rPr lang="en-US" sz="2800" b="1" dirty="0">
                <a:solidFill>
                  <a:srgbClr val="506361"/>
                </a:solidFill>
                <a:latin typeface="Arial" charset="0"/>
              </a:rPr>
              <a:t>UIC Security Division : </a:t>
            </a:r>
            <a:r>
              <a:rPr lang="en-US" sz="2800" b="1" dirty="0">
                <a:solidFill>
                  <a:schemeClr val="accent1">
                    <a:lumMod val="75000"/>
                  </a:schemeClr>
                </a:solidFill>
                <a:latin typeface="Arial" charset="0"/>
                <a:hlinkClick r:id="rId5">
                  <a:extLst>
                    <a:ext uri="{A12FA001-AC4F-418D-AE19-62706E023703}">
                      <ahyp:hlinkClr xmlns:ahyp="http://schemas.microsoft.com/office/drawing/2018/hyperlinkcolor" val="tx"/>
                    </a:ext>
                  </a:extLst>
                </a:hlinkClick>
              </a:rPr>
              <a:t>www.uic.org/security</a:t>
            </a:r>
            <a:endParaRPr lang="en-US" sz="2800" b="1" dirty="0">
              <a:solidFill>
                <a:schemeClr val="accent1">
                  <a:lumMod val="75000"/>
                </a:schemeClr>
              </a:solidFill>
              <a:latin typeface="Arial" charset="0"/>
            </a:endParaRPr>
          </a:p>
          <a:p>
            <a:pPr marL="0" lvl="1">
              <a:lnSpc>
                <a:spcPct val="80000"/>
              </a:lnSpc>
              <a:spcBef>
                <a:spcPct val="65000"/>
              </a:spcBef>
              <a:buClr>
                <a:srgbClr val="0070C0"/>
              </a:buClr>
              <a:buSzPct val="85000"/>
              <a:defRPr/>
            </a:pPr>
            <a:r>
              <a:rPr lang="en-US" sz="2800" b="1" dirty="0">
                <a:solidFill>
                  <a:srgbClr val="506361"/>
                </a:solidFill>
                <a:latin typeface="Arial" charset="0"/>
              </a:rPr>
              <a:t>Contact point : </a:t>
            </a:r>
            <a:r>
              <a:rPr lang="en-US" sz="2800" b="1" dirty="0">
                <a:solidFill>
                  <a:schemeClr val="accent1">
                    <a:lumMod val="75000"/>
                  </a:schemeClr>
                </a:solidFill>
                <a:latin typeface="Arial" charset="0"/>
                <a:hlinkClick r:id="rId6">
                  <a:extLst>
                    <a:ext uri="{A12FA001-AC4F-418D-AE19-62706E023703}">
                      <ahyp:hlinkClr xmlns:ahyp="http://schemas.microsoft.com/office/drawing/2018/hyperlinkcolor" val="tx"/>
                    </a:ext>
                  </a:extLst>
                </a:hlinkClick>
              </a:rPr>
              <a:t>security@uic.org</a:t>
            </a:r>
            <a:endParaRPr lang="en-US" sz="2800" b="1" dirty="0">
              <a:solidFill>
                <a:schemeClr val="accent1">
                  <a:lumMod val="75000"/>
                </a:schemeClr>
              </a:solidFill>
              <a:latin typeface="Arial" charset="0"/>
            </a:endParaRPr>
          </a:p>
        </p:txBody>
      </p:sp>
    </p:spTree>
    <p:extLst>
      <p:ext uri="{BB962C8B-B14F-4D97-AF65-F5344CB8AC3E}">
        <p14:creationId xmlns:p14="http://schemas.microsoft.com/office/powerpoint/2010/main" val="162294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4909" y="156010"/>
            <a:ext cx="11018005" cy="609253"/>
          </a:xfrm>
        </p:spPr>
        <p:txBody>
          <a:bodyPr/>
          <a:lstStyle/>
          <a:p>
            <a:r>
              <a:rPr lang="en-US" sz="3200" dirty="0">
                <a:solidFill>
                  <a:schemeClr val="accent1">
                    <a:lumMod val="75000"/>
                  </a:schemeClr>
                </a:solidFill>
              </a:rPr>
              <a:t>What is the UIC?</a:t>
            </a:r>
            <a:endParaRPr lang="fr-FR" sz="3200" dirty="0">
              <a:solidFill>
                <a:schemeClr val="accent1">
                  <a:lumMod val="75000"/>
                </a:schemeClr>
              </a:solidFill>
            </a:endParaRPr>
          </a:p>
        </p:txBody>
      </p:sp>
      <p:sp>
        <p:nvSpPr>
          <p:cNvPr id="3" name="Espace réservé du contenu 2"/>
          <p:cNvSpPr>
            <a:spLocks noGrp="1"/>
          </p:cNvSpPr>
          <p:nvPr>
            <p:ph idx="4294967295"/>
          </p:nvPr>
        </p:nvSpPr>
        <p:spPr>
          <a:xfrm>
            <a:off x="-123516" y="1169816"/>
            <a:ext cx="8523227" cy="276485"/>
          </a:xfrm>
          <a:noFill/>
          <a:ln w="9525">
            <a:noFill/>
            <a:miter lim="800000"/>
            <a:headEnd/>
            <a:tailEnd/>
          </a:ln>
          <a:effectLst/>
        </p:spPr>
        <p:txBody>
          <a:bodyPr vert="horz" wrap="square" lIns="0" tIns="0" rIns="0" bIns="0" numCol="1" anchor="t" anchorCtr="0" compatLnSpc="1">
            <a:prstTxWarp prst="textNoShape">
              <a:avLst/>
            </a:prstTxWarp>
          </a:bodyPr>
          <a:lstStyle/>
          <a:p>
            <a:pPr algn="ctr">
              <a:lnSpc>
                <a:spcPct val="80000"/>
              </a:lnSpc>
              <a:spcBef>
                <a:spcPts val="1200"/>
              </a:spcBef>
              <a:spcAft>
                <a:spcPts val="800"/>
              </a:spcAft>
              <a:buNone/>
            </a:pPr>
            <a:r>
              <a:rPr lang="en-US" sz="2800" dirty="0">
                <a:solidFill>
                  <a:schemeClr val="tx2"/>
                </a:solidFill>
              </a:rPr>
              <a:t>I</a:t>
            </a:r>
            <a:r>
              <a:rPr lang="fr-FR" sz="2800" dirty="0">
                <a:solidFill>
                  <a:schemeClr val="tx2"/>
                </a:solidFill>
              </a:rPr>
              <a:t>NTERNATIONAL UNION OF RAILWAYS</a:t>
            </a:r>
            <a:endParaRPr lang="en-US" sz="2000" b="0" dirty="0"/>
          </a:p>
        </p:txBody>
      </p:sp>
      <p:sp>
        <p:nvSpPr>
          <p:cNvPr id="7" name="Slide Number Placeholder 6"/>
          <p:cNvSpPr>
            <a:spLocks noGrp="1"/>
          </p:cNvSpPr>
          <p:nvPr>
            <p:ph type="sldNum" sz="quarter" idx="10"/>
          </p:nvPr>
        </p:nvSpPr>
        <p:spPr/>
        <p:txBody>
          <a:bodyPr/>
          <a:lstStyle/>
          <a:p>
            <a:pPr fontAlgn="base">
              <a:spcBef>
                <a:spcPct val="0"/>
              </a:spcBef>
              <a:spcAft>
                <a:spcPct val="0"/>
              </a:spcAft>
            </a:pPr>
            <a:r>
              <a:rPr lang="en-US" dirty="0">
                <a:solidFill>
                  <a:srgbClr val="7A898D"/>
                </a:solidFill>
                <a:latin typeface="Arial" charset="0"/>
              </a:rPr>
              <a:t>1</a:t>
            </a:r>
            <a:endParaRPr lang="fr-FR" dirty="0">
              <a:solidFill>
                <a:srgbClr val="7A898D"/>
              </a:solidFill>
              <a:latin typeface="Arial" charset="0"/>
            </a:endParaRPr>
          </a:p>
        </p:txBody>
      </p:sp>
      <p:sp>
        <p:nvSpPr>
          <p:cNvPr id="2" name="ZoneTexte 1">
            <a:extLst>
              <a:ext uri="{FF2B5EF4-FFF2-40B4-BE49-F238E27FC236}">
                <a16:creationId xmlns:a16="http://schemas.microsoft.com/office/drawing/2014/main" id="{DB13D8E1-A3AC-460A-AA91-0318D81AFB30}"/>
              </a:ext>
            </a:extLst>
          </p:cNvPr>
          <p:cNvSpPr txBox="1"/>
          <p:nvPr/>
        </p:nvSpPr>
        <p:spPr>
          <a:xfrm>
            <a:off x="848139" y="1992876"/>
            <a:ext cx="5699759" cy="3953390"/>
          </a:xfrm>
          <a:prstGeom prst="rect">
            <a:avLst/>
          </a:prstGeom>
          <a:noFill/>
        </p:spPr>
        <p:txBody>
          <a:bodyPr wrap="square" rtlCol="0">
            <a:spAutoFit/>
          </a:bodyPr>
          <a:lstStyle/>
          <a:p>
            <a:pPr marL="293688" lvl="2" indent="-28575" algn="just">
              <a:lnSpc>
                <a:spcPct val="80000"/>
              </a:lnSpc>
              <a:spcBef>
                <a:spcPts val="2400"/>
              </a:spcBef>
              <a:buNone/>
              <a:defRPr/>
            </a:pPr>
            <a:r>
              <a:rPr lang="en-US" sz="2000" b="1" dirty="0">
                <a:solidFill>
                  <a:schemeClr val="tx2"/>
                </a:solidFill>
              </a:rPr>
              <a:t>THE MISSION NOWDAYS</a:t>
            </a:r>
          </a:p>
          <a:p>
            <a:pPr marL="285750" lvl="2" indent="-285750" algn="just">
              <a:lnSpc>
                <a:spcPct val="80000"/>
              </a:lnSpc>
              <a:spcBef>
                <a:spcPct val="65000"/>
              </a:spcBef>
              <a:buFont typeface="Wingdings" panose="05000000000000000000" pitchFamily="2" charset="2"/>
              <a:buChar char="v"/>
            </a:pPr>
            <a:r>
              <a:rPr lang="fr-FR" b="1" dirty="0">
                <a:solidFill>
                  <a:schemeClr val="tx2"/>
                </a:solidFill>
              </a:rPr>
              <a:t>Promote</a:t>
            </a:r>
            <a:r>
              <a:rPr lang="fr-FR" dirty="0">
                <a:solidFill>
                  <a:schemeClr val="tx2"/>
                </a:solidFill>
              </a:rPr>
              <a:t> rail transport at world </a:t>
            </a:r>
            <a:r>
              <a:rPr lang="fr-FR" dirty="0" err="1">
                <a:solidFill>
                  <a:schemeClr val="tx2"/>
                </a:solidFill>
              </a:rPr>
              <a:t>level</a:t>
            </a:r>
            <a:r>
              <a:rPr lang="fr-FR" dirty="0">
                <a:solidFill>
                  <a:schemeClr val="tx2"/>
                </a:solidFill>
              </a:rPr>
              <a:t> </a:t>
            </a:r>
            <a:r>
              <a:rPr lang="en-GB" dirty="0">
                <a:solidFill>
                  <a:schemeClr val="tx2"/>
                </a:solidFill>
              </a:rPr>
              <a:t>in order to meet both current and future </a:t>
            </a:r>
            <a:r>
              <a:rPr lang="fr-FR" dirty="0">
                <a:solidFill>
                  <a:schemeClr val="tx2"/>
                </a:solidFill>
              </a:rPr>
              <a:t>challenges of </a:t>
            </a:r>
            <a:r>
              <a:rPr lang="fr-FR" dirty="0" err="1">
                <a:solidFill>
                  <a:schemeClr val="tx2"/>
                </a:solidFill>
              </a:rPr>
              <a:t>mobility</a:t>
            </a:r>
            <a:r>
              <a:rPr lang="fr-FR" dirty="0">
                <a:solidFill>
                  <a:schemeClr val="tx2"/>
                </a:solidFill>
              </a:rPr>
              <a:t> and </a:t>
            </a:r>
            <a:r>
              <a:rPr lang="fr-FR" dirty="0" err="1">
                <a:solidFill>
                  <a:schemeClr val="tx2"/>
                </a:solidFill>
              </a:rPr>
              <a:t>sustainable</a:t>
            </a:r>
            <a:r>
              <a:rPr lang="fr-FR" dirty="0">
                <a:solidFill>
                  <a:schemeClr val="tx2"/>
                </a:solidFill>
              </a:rPr>
              <a:t> </a:t>
            </a:r>
            <a:r>
              <a:rPr lang="fr-FR" dirty="0" err="1">
                <a:solidFill>
                  <a:schemeClr val="tx2"/>
                </a:solidFill>
              </a:rPr>
              <a:t>development</a:t>
            </a:r>
            <a:r>
              <a:rPr lang="fr-FR" dirty="0">
                <a:solidFill>
                  <a:schemeClr val="tx2"/>
                </a:solidFill>
              </a:rPr>
              <a:t>.</a:t>
            </a:r>
          </a:p>
          <a:p>
            <a:pPr marL="285750" lvl="2" indent="-285750" algn="just">
              <a:lnSpc>
                <a:spcPct val="80000"/>
              </a:lnSpc>
              <a:spcBef>
                <a:spcPct val="65000"/>
              </a:spcBef>
              <a:buFont typeface="Wingdings" panose="05000000000000000000" pitchFamily="2" charset="2"/>
              <a:buChar char="v"/>
            </a:pPr>
            <a:r>
              <a:rPr lang="en-US" b="1" dirty="0">
                <a:solidFill>
                  <a:schemeClr val="tx2"/>
                </a:solidFill>
              </a:rPr>
              <a:t>Promote</a:t>
            </a:r>
            <a:r>
              <a:rPr lang="en-US" dirty="0">
                <a:solidFill>
                  <a:schemeClr val="tx2"/>
                </a:solidFill>
              </a:rPr>
              <a:t> interoperability.</a:t>
            </a:r>
            <a:endParaRPr lang="fr-FR" dirty="0">
              <a:solidFill>
                <a:schemeClr val="tx2"/>
              </a:solidFill>
            </a:endParaRPr>
          </a:p>
          <a:p>
            <a:pPr marL="285750" lvl="2" indent="-285750" algn="just">
              <a:lnSpc>
                <a:spcPct val="80000"/>
              </a:lnSpc>
              <a:spcBef>
                <a:spcPct val="65000"/>
              </a:spcBef>
              <a:buFont typeface="Wingdings" panose="05000000000000000000" pitchFamily="2" charset="2"/>
              <a:buChar char="v"/>
            </a:pPr>
            <a:r>
              <a:rPr lang="en-US" b="1" dirty="0">
                <a:solidFill>
                  <a:schemeClr val="tx2"/>
                </a:solidFill>
              </a:rPr>
              <a:t>Develop</a:t>
            </a:r>
            <a:r>
              <a:rPr lang="en-US" dirty="0">
                <a:solidFill>
                  <a:schemeClr val="tx2"/>
                </a:solidFill>
              </a:rPr>
              <a:t> and</a:t>
            </a:r>
            <a:r>
              <a:rPr lang="en-US" b="1" dirty="0">
                <a:solidFill>
                  <a:schemeClr val="tx2"/>
                </a:solidFill>
              </a:rPr>
              <a:t> facilitate </a:t>
            </a:r>
            <a:r>
              <a:rPr lang="en-US" dirty="0">
                <a:solidFill>
                  <a:schemeClr val="tx2"/>
                </a:solidFill>
              </a:rPr>
              <a:t>all forms of international cooperation among Members (e.g. sharing of best practices).</a:t>
            </a:r>
          </a:p>
          <a:p>
            <a:pPr marL="285750" lvl="2" indent="-285750" algn="just">
              <a:lnSpc>
                <a:spcPct val="80000"/>
              </a:lnSpc>
              <a:spcBef>
                <a:spcPct val="65000"/>
              </a:spcBef>
              <a:buFont typeface="Wingdings" panose="05000000000000000000" pitchFamily="2" charset="2"/>
              <a:buChar char="v"/>
            </a:pPr>
            <a:r>
              <a:rPr lang="en-US" b="1" dirty="0">
                <a:solidFill>
                  <a:schemeClr val="tx2"/>
                </a:solidFill>
              </a:rPr>
              <a:t>Support</a:t>
            </a:r>
            <a:r>
              <a:rPr lang="en-US" dirty="0">
                <a:solidFill>
                  <a:schemeClr val="tx2"/>
                </a:solidFill>
              </a:rPr>
              <a:t> Members in their efforts to develop new businesses and new areas of activity.</a:t>
            </a:r>
          </a:p>
          <a:p>
            <a:pPr marL="285750" lvl="2" indent="-285750" algn="just">
              <a:lnSpc>
                <a:spcPct val="80000"/>
              </a:lnSpc>
              <a:spcBef>
                <a:spcPct val="65000"/>
              </a:spcBef>
              <a:buFont typeface="Wingdings" panose="05000000000000000000" pitchFamily="2" charset="2"/>
              <a:buChar char="v"/>
            </a:pPr>
            <a:r>
              <a:rPr lang="en-US" b="1" dirty="0">
                <a:solidFill>
                  <a:schemeClr val="tx2"/>
                </a:solidFill>
              </a:rPr>
              <a:t>Propose</a:t>
            </a:r>
            <a:r>
              <a:rPr lang="en-US" dirty="0">
                <a:solidFill>
                  <a:schemeClr val="tx2"/>
                </a:solidFill>
              </a:rPr>
              <a:t> new ways to improve technical and environmental performance of rail transport.</a:t>
            </a:r>
          </a:p>
          <a:p>
            <a:endParaRPr lang="fr-FR" dirty="0"/>
          </a:p>
        </p:txBody>
      </p:sp>
      <p:pic>
        <p:nvPicPr>
          <p:cNvPr id="11" name="Picture 2">
            <a:extLst>
              <a:ext uri="{FF2B5EF4-FFF2-40B4-BE49-F238E27FC236}">
                <a16:creationId xmlns:a16="http://schemas.microsoft.com/office/drawing/2014/main" id="{62CE1AA0-5D34-430D-AC91-C7C7461F280C}"/>
              </a:ext>
            </a:extLst>
          </p:cNvPr>
          <p:cNvPicPr>
            <a:picLocks noChangeAspect="1" noChangeArrowheads="1"/>
          </p:cNvPicPr>
          <p:nvPr/>
        </p:nvPicPr>
        <p:blipFill>
          <a:blip r:embed="rId2" cstate="print"/>
          <a:srcRect l="12600" t="33120" r="10330" b="10450"/>
          <a:stretch>
            <a:fillRect/>
          </a:stretch>
        </p:blipFill>
        <p:spPr bwMode="auto">
          <a:xfrm>
            <a:off x="7407965" y="3890228"/>
            <a:ext cx="4180638" cy="2056038"/>
          </a:xfrm>
          <a:prstGeom prst="rect">
            <a:avLst/>
          </a:prstGeom>
          <a:noFill/>
          <a:ln w="9525">
            <a:noFill/>
            <a:miter lim="800000"/>
            <a:headEnd/>
            <a:tailEnd/>
          </a:ln>
        </p:spPr>
      </p:pic>
      <p:pic>
        <p:nvPicPr>
          <p:cNvPr id="12" name="Image 11">
            <a:extLst>
              <a:ext uri="{FF2B5EF4-FFF2-40B4-BE49-F238E27FC236}">
                <a16:creationId xmlns:a16="http://schemas.microsoft.com/office/drawing/2014/main" id="{988E5711-D3CD-435A-A628-7948614D6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903" y="559695"/>
            <a:ext cx="3289958" cy="3139087"/>
          </a:xfrm>
          <a:prstGeom prst="rect">
            <a:avLst/>
          </a:prstGeom>
        </p:spPr>
      </p:pic>
      <p:sp>
        <p:nvSpPr>
          <p:cNvPr id="15" name="Espace réservé du pied de page 6">
            <a:extLst>
              <a:ext uri="{FF2B5EF4-FFF2-40B4-BE49-F238E27FC236}">
                <a16:creationId xmlns:a16="http://schemas.microsoft.com/office/drawing/2014/main" id="{2BEC3DA5-1FE8-4E1B-80D6-82B3255033AF}"/>
              </a:ext>
            </a:extLst>
          </p:cNvPr>
          <p:cNvSpPr>
            <a:spLocks noGrp="1"/>
          </p:cNvSpPr>
          <p:nvPr>
            <p:ph type="ftr" sz="quarter" idx="11"/>
          </p:nvPr>
        </p:nvSpPr>
        <p:spPr>
          <a:xfrm>
            <a:off x="4037013" y="6368354"/>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28079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733" y="173635"/>
            <a:ext cx="11018005" cy="609253"/>
          </a:xfrm>
        </p:spPr>
        <p:txBody>
          <a:bodyPr/>
          <a:lstStyle/>
          <a:p>
            <a:r>
              <a:rPr lang="en-US" sz="2800" dirty="0">
                <a:solidFill>
                  <a:schemeClr val="accent1">
                    <a:lumMod val="75000"/>
                  </a:schemeClr>
                </a:solidFill>
              </a:rPr>
              <a:t>…some numbers about UIC </a:t>
            </a:r>
            <a:endParaRPr lang="fr-FR" sz="2800" dirty="0">
              <a:solidFill>
                <a:schemeClr val="accent1">
                  <a:lumMod val="75000"/>
                </a:schemeClr>
              </a:solidFill>
            </a:endParaRPr>
          </a:p>
        </p:txBody>
      </p:sp>
      <p:sp>
        <p:nvSpPr>
          <p:cNvPr id="7" name="Slide Number Placeholder 6"/>
          <p:cNvSpPr>
            <a:spLocks noGrp="1"/>
          </p:cNvSpPr>
          <p:nvPr>
            <p:ph type="sldNum" sz="quarter" idx="10"/>
          </p:nvPr>
        </p:nvSpPr>
        <p:spPr>
          <a:xfrm>
            <a:off x="558733" y="6187763"/>
            <a:ext cx="958849" cy="179388"/>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7A898D"/>
                </a:solidFill>
                <a:latin typeface="Arial" charset="0"/>
              </a:rPr>
              <a:t>3</a:t>
            </a:r>
            <a:endParaRPr kumimoji="0" lang="fr-FR" sz="1000" b="1" i="0" u="none" strike="noStrike" kern="1200" cap="none" spc="0" normalizeH="0" baseline="0" noProof="0" dirty="0">
              <a:ln>
                <a:noFill/>
              </a:ln>
              <a:solidFill>
                <a:srgbClr val="7A898D"/>
              </a:solidFill>
              <a:effectLst/>
              <a:uLnTx/>
              <a:uFillTx/>
              <a:latin typeface="Arial" charset="0"/>
              <a:ea typeface="+mn-ea"/>
              <a:cs typeface="+mn-cs"/>
            </a:endParaRPr>
          </a:p>
        </p:txBody>
      </p:sp>
      <p:sp>
        <p:nvSpPr>
          <p:cNvPr id="13" name="Hexagone 12">
            <a:extLst>
              <a:ext uri="{FF2B5EF4-FFF2-40B4-BE49-F238E27FC236}">
                <a16:creationId xmlns:a16="http://schemas.microsoft.com/office/drawing/2014/main" id="{9D768650-3523-4730-A71B-658B554F4D21}"/>
              </a:ext>
            </a:extLst>
          </p:cNvPr>
          <p:cNvSpPr/>
          <p:nvPr/>
        </p:nvSpPr>
        <p:spPr>
          <a:xfrm>
            <a:off x="3801522" y="3598431"/>
            <a:ext cx="1863378" cy="1654200"/>
          </a:xfrm>
          <a:prstGeom prst="hexagon">
            <a:avLst>
              <a:gd name="adj" fmla="val 25112"/>
              <a:gd name="vf" fmla="val 11547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191C566C-EC7A-413D-BB23-2B75ED7848D4}"/>
              </a:ext>
            </a:extLst>
          </p:cNvPr>
          <p:cNvPicPr>
            <a:picLocks noChangeAspect="1"/>
          </p:cNvPicPr>
          <p:nvPr/>
        </p:nvPicPr>
        <p:blipFill>
          <a:blip r:embed="rId3"/>
          <a:stretch>
            <a:fillRect/>
          </a:stretch>
        </p:blipFill>
        <p:spPr>
          <a:xfrm>
            <a:off x="680208" y="1974890"/>
            <a:ext cx="2327087" cy="1536419"/>
          </a:xfrm>
          <a:prstGeom prst="rect">
            <a:avLst/>
          </a:prstGeom>
        </p:spPr>
      </p:pic>
      <p:pic>
        <p:nvPicPr>
          <p:cNvPr id="21" name="Image 20">
            <a:extLst>
              <a:ext uri="{FF2B5EF4-FFF2-40B4-BE49-F238E27FC236}">
                <a16:creationId xmlns:a16="http://schemas.microsoft.com/office/drawing/2014/main" id="{18F7E940-8335-4D05-BC46-EAD526B831D5}"/>
              </a:ext>
            </a:extLst>
          </p:cNvPr>
          <p:cNvPicPr>
            <a:picLocks noChangeAspect="1"/>
          </p:cNvPicPr>
          <p:nvPr/>
        </p:nvPicPr>
        <p:blipFill>
          <a:blip r:embed="rId4"/>
          <a:stretch>
            <a:fillRect/>
          </a:stretch>
        </p:blipFill>
        <p:spPr>
          <a:xfrm>
            <a:off x="7070637" y="3529873"/>
            <a:ext cx="1996467" cy="1758511"/>
          </a:xfrm>
          <a:prstGeom prst="rect">
            <a:avLst/>
          </a:prstGeom>
        </p:spPr>
      </p:pic>
      <p:pic>
        <p:nvPicPr>
          <p:cNvPr id="24" name="Image 23">
            <a:extLst>
              <a:ext uri="{FF2B5EF4-FFF2-40B4-BE49-F238E27FC236}">
                <a16:creationId xmlns:a16="http://schemas.microsoft.com/office/drawing/2014/main" id="{AA9E3296-BE1E-4BBF-BC8C-BD763DB148A9}"/>
              </a:ext>
            </a:extLst>
          </p:cNvPr>
          <p:cNvPicPr>
            <a:picLocks noChangeAspect="1"/>
          </p:cNvPicPr>
          <p:nvPr/>
        </p:nvPicPr>
        <p:blipFill>
          <a:blip r:embed="rId5"/>
          <a:stretch>
            <a:fillRect/>
          </a:stretch>
        </p:blipFill>
        <p:spPr>
          <a:xfrm>
            <a:off x="8644007" y="912108"/>
            <a:ext cx="2051458" cy="1948885"/>
          </a:xfrm>
          <a:prstGeom prst="rect">
            <a:avLst/>
          </a:prstGeom>
        </p:spPr>
      </p:pic>
      <p:pic>
        <p:nvPicPr>
          <p:cNvPr id="25" name="Image 24">
            <a:extLst>
              <a:ext uri="{FF2B5EF4-FFF2-40B4-BE49-F238E27FC236}">
                <a16:creationId xmlns:a16="http://schemas.microsoft.com/office/drawing/2014/main" id="{EFC0C385-80FF-4C7D-A53A-61E25386CF91}"/>
              </a:ext>
            </a:extLst>
          </p:cNvPr>
          <p:cNvPicPr>
            <a:picLocks noChangeAspect="1"/>
          </p:cNvPicPr>
          <p:nvPr/>
        </p:nvPicPr>
        <p:blipFill>
          <a:blip r:embed="rId6"/>
          <a:stretch>
            <a:fillRect/>
          </a:stretch>
        </p:blipFill>
        <p:spPr>
          <a:xfrm>
            <a:off x="2369763" y="2763274"/>
            <a:ext cx="1846951" cy="1662257"/>
          </a:xfrm>
          <a:prstGeom prst="rect">
            <a:avLst/>
          </a:prstGeom>
        </p:spPr>
      </p:pic>
      <p:pic>
        <p:nvPicPr>
          <p:cNvPr id="11" name="Image 10">
            <a:extLst>
              <a:ext uri="{FF2B5EF4-FFF2-40B4-BE49-F238E27FC236}">
                <a16:creationId xmlns:a16="http://schemas.microsoft.com/office/drawing/2014/main" id="{B946242C-63C2-4B15-9223-E8C9A8B17DDB}"/>
              </a:ext>
            </a:extLst>
          </p:cNvPr>
          <p:cNvPicPr>
            <a:picLocks noChangeAspect="1"/>
          </p:cNvPicPr>
          <p:nvPr/>
        </p:nvPicPr>
        <p:blipFill>
          <a:blip r:embed="rId7"/>
          <a:stretch>
            <a:fillRect/>
          </a:stretch>
        </p:blipFill>
        <p:spPr>
          <a:xfrm>
            <a:off x="2348777" y="4237170"/>
            <a:ext cx="1816839" cy="1769849"/>
          </a:xfrm>
          <a:prstGeom prst="rect">
            <a:avLst/>
          </a:prstGeom>
        </p:spPr>
      </p:pic>
      <p:sp>
        <p:nvSpPr>
          <p:cNvPr id="28" name="Hexagone 27">
            <a:extLst>
              <a:ext uri="{FF2B5EF4-FFF2-40B4-BE49-F238E27FC236}">
                <a16:creationId xmlns:a16="http://schemas.microsoft.com/office/drawing/2014/main" id="{5526C9C6-8695-4728-A4A9-7541260FFB2A}"/>
              </a:ext>
            </a:extLst>
          </p:cNvPr>
          <p:cNvSpPr/>
          <p:nvPr/>
        </p:nvSpPr>
        <p:spPr>
          <a:xfrm>
            <a:off x="5260374" y="1059451"/>
            <a:ext cx="2265721" cy="1654200"/>
          </a:xfrm>
          <a:prstGeom prst="hexagon">
            <a:avLst>
              <a:gd name="adj" fmla="val 26176"/>
              <a:gd name="vf" fmla="val 115470"/>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Hexagone 28">
            <a:extLst>
              <a:ext uri="{FF2B5EF4-FFF2-40B4-BE49-F238E27FC236}">
                <a16:creationId xmlns:a16="http://schemas.microsoft.com/office/drawing/2014/main" id="{46EA7BB0-CB83-49A7-A437-922F974386EA}"/>
              </a:ext>
            </a:extLst>
          </p:cNvPr>
          <p:cNvSpPr/>
          <p:nvPr/>
        </p:nvSpPr>
        <p:spPr>
          <a:xfrm>
            <a:off x="883697" y="3556378"/>
            <a:ext cx="1863379" cy="1603294"/>
          </a:xfrm>
          <a:prstGeom prst="hexagon">
            <a:avLst>
              <a:gd name="adj" fmla="val 26176"/>
              <a:gd name="vf" fmla="val 115470"/>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Hexagone 29">
            <a:extLst>
              <a:ext uri="{FF2B5EF4-FFF2-40B4-BE49-F238E27FC236}">
                <a16:creationId xmlns:a16="http://schemas.microsoft.com/office/drawing/2014/main" id="{4555E31D-4C5B-4333-8D63-E015D36957AF}"/>
              </a:ext>
            </a:extLst>
          </p:cNvPr>
          <p:cNvSpPr/>
          <p:nvPr/>
        </p:nvSpPr>
        <p:spPr>
          <a:xfrm>
            <a:off x="8671503" y="2763274"/>
            <a:ext cx="1996467" cy="1606278"/>
          </a:xfrm>
          <a:prstGeom prst="hexagon">
            <a:avLst>
              <a:gd name="adj" fmla="val 25346"/>
              <a:gd name="vf" fmla="val 115470"/>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Hexagone 30">
            <a:extLst>
              <a:ext uri="{FF2B5EF4-FFF2-40B4-BE49-F238E27FC236}">
                <a16:creationId xmlns:a16="http://schemas.microsoft.com/office/drawing/2014/main" id="{43621045-54B1-4DCE-88B2-008EFB2C2483}"/>
              </a:ext>
            </a:extLst>
          </p:cNvPr>
          <p:cNvSpPr/>
          <p:nvPr/>
        </p:nvSpPr>
        <p:spPr>
          <a:xfrm>
            <a:off x="2369763" y="1158572"/>
            <a:ext cx="1811659" cy="1563046"/>
          </a:xfrm>
          <a:prstGeom prst="hexagon">
            <a:avLst>
              <a:gd name="adj" fmla="val 26176"/>
              <a:gd name="vf" fmla="val 115470"/>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B459E2E-BC95-458A-8C6B-34F2AD2F2DC9}"/>
              </a:ext>
            </a:extLst>
          </p:cNvPr>
          <p:cNvPicPr>
            <a:picLocks noChangeAspect="1"/>
          </p:cNvPicPr>
          <p:nvPr/>
        </p:nvPicPr>
        <p:blipFill>
          <a:blip r:embed="rId12"/>
          <a:stretch>
            <a:fillRect/>
          </a:stretch>
        </p:blipFill>
        <p:spPr>
          <a:xfrm>
            <a:off x="3214458" y="1832932"/>
            <a:ext cx="3062604" cy="2107759"/>
          </a:xfrm>
          <a:prstGeom prst="rect">
            <a:avLst/>
          </a:prstGeom>
        </p:spPr>
      </p:pic>
      <p:pic>
        <p:nvPicPr>
          <p:cNvPr id="4" name="Image 3">
            <a:extLst>
              <a:ext uri="{FF2B5EF4-FFF2-40B4-BE49-F238E27FC236}">
                <a16:creationId xmlns:a16="http://schemas.microsoft.com/office/drawing/2014/main" id="{9EF64C38-3D72-4454-BE5F-A0C26FC49640}"/>
              </a:ext>
            </a:extLst>
          </p:cNvPr>
          <p:cNvPicPr>
            <a:picLocks noChangeAspect="1"/>
          </p:cNvPicPr>
          <p:nvPr/>
        </p:nvPicPr>
        <p:blipFill>
          <a:blip r:embed="rId13"/>
          <a:stretch>
            <a:fillRect/>
          </a:stretch>
        </p:blipFill>
        <p:spPr>
          <a:xfrm>
            <a:off x="6492366" y="1717084"/>
            <a:ext cx="3193744" cy="1998501"/>
          </a:xfrm>
          <a:prstGeom prst="rect">
            <a:avLst/>
          </a:prstGeom>
        </p:spPr>
      </p:pic>
      <p:sp>
        <p:nvSpPr>
          <p:cNvPr id="33" name="Hexagone 32">
            <a:extLst>
              <a:ext uri="{FF2B5EF4-FFF2-40B4-BE49-F238E27FC236}">
                <a16:creationId xmlns:a16="http://schemas.microsoft.com/office/drawing/2014/main" id="{2A77FD8D-5E81-41F3-A438-36216A78BF79}"/>
              </a:ext>
            </a:extLst>
          </p:cNvPr>
          <p:cNvSpPr/>
          <p:nvPr/>
        </p:nvSpPr>
        <p:spPr>
          <a:xfrm>
            <a:off x="5258909" y="2763274"/>
            <a:ext cx="2267186" cy="1612634"/>
          </a:xfrm>
          <a:prstGeom prst="hexagon">
            <a:avLst>
              <a:gd name="adj" fmla="val 23773"/>
              <a:gd name="vf" fmla="val 115470"/>
            </a:avLst>
          </a:prstGeom>
          <a:blipFill dpi="0" rotWithShape="1">
            <a:blip r:embed="rId14">
              <a:extLst>
                <a:ext uri="{28A0092B-C50C-407E-A947-70E740481C1C}">
                  <a14:useLocalDpi xmlns:a14="http://schemas.microsoft.com/office/drawing/2010/main" val="0"/>
                </a:ext>
              </a:extLst>
            </a:blip>
            <a:srcRect/>
            <a:stretch>
              <a:fillRect l="13573" t="22428" r="5463" b="2242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pic>
        <p:nvPicPr>
          <p:cNvPr id="10" name="Image 9">
            <a:extLst>
              <a:ext uri="{FF2B5EF4-FFF2-40B4-BE49-F238E27FC236}">
                <a16:creationId xmlns:a16="http://schemas.microsoft.com/office/drawing/2014/main" id="{4A441E15-A228-4A08-9358-3CA922FBED67}"/>
              </a:ext>
            </a:extLst>
          </p:cNvPr>
          <p:cNvPicPr>
            <a:picLocks noChangeAspect="1"/>
          </p:cNvPicPr>
          <p:nvPr/>
        </p:nvPicPr>
        <p:blipFill>
          <a:blip r:embed="rId15"/>
          <a:stretch>
            <a:fillRect/>
          </a:stretch>
        </p:blipFill>
        <p:spPr>
          <a:xfrm>
            <a:off x="5292569" y="4297766"/>
            <a:ext cx="2150399" cy="1889686"/>
          </a:xfrm>
          <a:prstGeom prst="rect">
            <a:avLst/>
          </a:prstGeom>
        </p:spPr>
      </p:pic>
      <p:sp>
        <p:nvSpPr>
          <p:cNvPr id="19" name="Espace réservé du pied de page 6">
            <a:extLst>
              <a:ext uri="{FF2B5EF4-FFF2-40B4-BE49-F238E27FC236}">
                <a16:creationId xmlns:a16="http://schemas.microsoft.com/office/drawing/2014/main" id="{E3A01ADB-9EC3-4222-9FDB-A42EC99A3509}"/>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82801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anim calcmode="lin" valueType="num">
                                      <p:cBhvr>
                                        <p:cTn id="62" dur="1000" fill="hold"/>
                                        <p:tgtEl>
                                          <p:spTgt spid="29"/>
                                        </p:tgtEl>
                                        <p:attrNameLst>
                                          <p:attrName>ppt_x</p:attrName>
                                        </p:attrNameLst>
                                      </p:cBhvr>
                                      <p:tavLst>
                                        <p:tav tm="0">
                                          <p:val>
                                            <p:strVal val="#ppt_x"/>
                                          </p:val>
                                        </p:tav>
                                        <p:tav tm="100000">
                                          <p:val>
                                            <p:strVal val="#ppt_x"/>
                                          </p:val>
                                        </p:tav>
                                      </p:tavLst>
                                    </p:anim>
                                    <p:anim calcmode="lin" valueType="num">
                                      <p:cBhvr>
                                        <p:cTn id="63" dur="100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ppt_x</p:attrName>
                                        </p:attrNameLst>
                                      </p:cBhvr>
                                      <p:tavLst>
                                        <p:tav tm="0">
                                          <p:val>
                                            <p:strVal val="#ppt_x"/>
                                          </p:val>
                                        </p:tav>
                                        <p:tav tm="100000">
                                          <p:val>
                                            <p:strVal val="#ppt_x"/>
                                          </p:val>
                                        </p:tav>
                                      </p:tavLst>
                                    </p:anim>
                                    <p:anim calcmode="lin" valueType="num">
                                      <p:cBhvr>
                                        <p:cTn id="75" dur="1000" fill="hold"/>
                                        <p:tgtEl>
                                          <p:spTgt spid="11"/>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22" presetClass="entr" presetSubtype="4" fill="hold" grpId="0" nodeType="afterEffect">
                                  <p:stCondLst>
                                    <p:cond delay="500"/>
                                  </p:stCondLst>
                                  <p:childTnLst>
                                    <p:set>
                                      <p:cBhvr>
                                        <p:cTn id="84" dur="1" fill="hold">
                                          <p:stCondLst>
                                            <p:cond delay="0"/>
                                          </p:stCondLst>
                                        </p:cTn>
                                        <p:tgtEl>
                                          <p:spTgt spid="33"/>
                                        </p:tgtEl>
                                        <p:attrNameLst>
                                          <p:attrName>style.visibility</p:attrName>
                                        </p:attrNameLst>
                                      </p:cBhvr>
                                      <p:to>
                                        <p:strVal val="visible"/>
                                      </p:to>
                                    </p:set>
                                    <p:animEffect transition="in" filter="wipe(down)">
                                      <p:cBhvr>
                                        <p:cTn id="8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29" grpId="0" animBg="1"/>
      <p:bldP spid="30" grpId="0" animBg="1"/>
      <p:bldP spid="31"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54CD3B-FDCB-4AD2-A1C0-EE3E209CBE70}"/>
              </a:ext>
            </a:extLst>
          </p:cNvPr>
          <p:cNvSpPr>
            <a:spLocks noGrp="1"/>
          </p:cNvSpPr>
          <p:nvPr>
            <p:ph type="title"/>
          </p:nvPr>
        </p:nvSpPr>
        <p:spPr>
          <a:xfrm>
            <a:off x="863600" y="278239"/>
            <a:ext cx="10464800" cy="577548"/>
          </a:xfrm>
        </p:spPr>
        <p:txBody>
          <a:bodyPr/>
          <a:lstStyle/>
          <a:p>
            <a:r>
              <a:rPr lang="en-US" dirty="0">
                <a:solidFill>
                  <a:schemeClr val="accent1">
                    <a:lumMod val="75000"/>
                  </a:schemeClr>
                </a:solidFill>
              </a:rPr>
              <a:t>Rail Security at UIC</a:t>
            </a:r>
            <a:endParaRPr lang="fr-FR" dirty="0">
              <a:solidFill>
                <a:schemeClr val="accent1">
                  <a:lumMod val="75000"/>
                </a:schemeClr>
              </a:solidFill>
            </a:endParaRPr>
          </a:p>
        </p:txBody>
      </p:sp>
      <p:sp>
        <p:nvSpPr>
          <p:cNvPr id="21" name="Rectangle : coins arrondis 20">
            <a:extLst>
              <a:ext uri="{FF2B5EF4-FFF2-40B4-BE49-F238E27FC236}">
                <a16:creationId xmlns:a16="http://schemas.microsoft.com/office/drawing/2014/main" id="{53EC859F-1269-467A-989A-1D9B244275C7}"/>
              </a:ext>
            </a:extLst>
          </p:cNvPr>
          <p:cNvSpPr/>
          <p:nvPr/>
        </p:nvSpPr>
        <p:spPr>
          <a:xfrm>
            <a:off x="6012836" y="1145488"/>
            <a:ext cx="5605971" cy="4997197"/>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2" name="Rectangle 21">
            <a:extLst>
              <a:ext uri="{FF2B5EF4-FFF2-40B4-BE49-F238E27FC236}">
                <a16:creationId xmlns:a16="http://schemas.microsoft.com/office/drawing/2014/main" id="{A0A2C4CD-E5F6-4913-B643-EFAAB7ABE981}"/>
              </a:ext>
            </a:extLst>
          </p:cNvPr>
          <p:cNvSpPr/>
          <p:nvPr/>
        </p:nvSpPr>
        <p:spPr>
          <a:xfrm>
            <a:off x="6541650" y="2142870"/>
            <a:ext cx="2012360" cy="967817"/>
          </a:xfrm>
          <a:prstGeom prst="rect">
            <a:avLst/>
          </a:prstGeom>
          <a:solidFill>
            <a:srgbClr val="C00000"/>
          </a:solidFill>
          <a:ln>
            <a:solidFill>
              <a:srgbClr val="0099CC"/>
            </a:solidFill>
          </a:ln>
        </p:spPr>
        <p:style>
          <a:lnRef idx="0">
            <a:schemeClr val="accent1"/>
          </a:lnRef>
          <a:fillRef idx="3">
            <a:schemeClr val="accent1"/>
          </a:fillRef>
          <a:effectRef idx="3">
            <a:schemeClr val="accent1"/>
          </a:effectRef>
          <a:fontRef idx="minor">
            <a:schemeClr val="lt1"/>
          </a:fontRef>
        </p:style>
        <p:txBody>
          <a:bodyPr rtlCol="0" anchor="ctr"/>
          <a:lstStyle/>
          <a:p>
            <a:pPr marL="0" lvl="5" algn="ctr" defTabSz="85725">
              <a:spcBef>
                <a:spcPct val="65000"/>
              </a:spcBef>
              <a:defRPr/>
            </a:pPr>
            <a:r>
              <a:rPr lang="en-US" b="1" dirty="0">
                <a:solidFill>
                  <a:schemeClr val="bg1">
                    <a:lumMod val="95000"/>
                  </a:schemeClr>
                </a:solidFill>
                <a:effectLst>
                  <a:outerShdw blurRad="38100" dist="38100" dir="2700000" algn="tl">
                    <a:srgbClr val="000000">
                      <a:alpha val="43137"/>
                    </a:srgbClr>
                  </a:outerShdw>
                </a:effectLst>
                <a:latin typeface="Arial"/>
              </a:rPr>
              <a:t>HUMAN FACTORS</a:t>
            </a:r>
          </a:p>
          <a:p>
            <a:pPr marL="0" lvl="5" algn="ctr" defTabSz="85725">
              <a:spcBef>
                <a:spcPct val="65000"/>
              </a:spcBef>
              <a:defRPr/>
            </a:pPr>
            <a:r>
              <a:rPr lang="en-US" sz="1100" dirty="0">
                <a:solidFill>
                  <a:srgbClr val="506361">
                    <a:lumMod val="40000"/>
                    <a:lumOff val="60000"/>
                  </a:srgbClr>
                </a:solidFill>
                <a:latin typeface="Arial"/>
              </a:rPr>
              <a:t>Chaired by </a:t>
            </a:r>
            <a:r>
              <a:rPr lang="en-US" sz="1100" b="1" dirty="0">
                <a:solidFill>
                  <a:srgbClr val="506361">
                    <a:lumMod val="40000"/>
                    <a:lumOff val="60000"/>
                  </a:srgbClr>
                </a:solidFill>
                <a:latin typeface="Arial"/>
              </a:rPr>
              <a:t>RZD</a:t>
            </a:r>
            <a:r>
              <a:rPr lang="en-US" sz="1100" dirty="0">
                <a:solidFill>
                  <a:srgbClr val="506361">
                    <a:lumMod val="40000"/>
                    <a:lumOff val="60000"/>
                  </a:srgbClr>
                </a:solidFill>
                <a:latin typeface="Arial"/>
              </a:rPr>
              <a:t> (RUSSIA)</a:t>
            </a:r>
          </a:p>
        </p:txBody>
      </p:sp>
      <p:sp>
        <p:nvSpPr>
          <p:cNvPr id="23" name="Rectangle 22">
            <a:extLst>
              <a:ext uri="{FF2B5EF4-FFF2-40B4-BE49-F238E27FC236}">
                <a16:creationId xmlns:a16="http://schemas.microsoft.com/office/drawing/2014/main" id="{D485305D-D731-4B27-A3CF-89D71E712463}"/>
              </a:ext>
            </a:extLst>
          </p:cNvPr>
          <p:cNvSpPr/>
          <p:nvPr/>
        </p:nvSpPr>
        <p:spPr>
          <a:xfrm>
            <a:off x="6536115" y="4178951"/>
            <a:ext cx="2017896" cy="1328250"/>
          </a:xfrm>
          <a:prstGeom prst="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lvl="5" indent="-220266" algn="ctr" defTabSz="85725">
              <a:spcBef>
                <a:spcPct val="65000"/>
              </a:spcBef>
              <a:defRPr/>
            </a:pPr>
            <a:r>
              <a:rPr lang="en-US" sz="1600" b="1" dirty="0">
                <a:solidFill>
                  <a:schemeClr val="bg1">
                    <a:lumMod val="95000"/>
                  </a:schemeClr>
                </a:solidFill>
                <a:effectLst>
                  <a:outerShdw blurRad="38100" dist="38100" dir="2700000" algn="tl">
                    <a:srgbClr val="000000">
                      <a:alpha val="43137"/>
                    </a:srgbClr>
                  </a:outerShdw>
                </a:effectLst>
                <a:latin typeface="Arial"/>
              </a:rPr>
              <a:t>STRATEGY, PROCEDURES </a:t>
            </a:r>
            <a:r>
              <a:rPr lang="en-US" sz="1200" b="1" dirty="0">
                <a:solidFill>
                  <a:schemeClr val="bg1">
                    <a:lumMod val="95000"/>
                  </a:schemeClr>
                </a:solidFill>
                <a:effectLst>
                  <a:outerShdw blurRad="38100" dist="38100" dir="2700000" algn="tl">
                    <a:srgbClr val="000000">
                      <a:alpha val="43137"/>
                    </a:srgbClr>
                  </a:outerShdw>
                </a:effectLst>
                <a:latin typeface="Arial"/>
              </a:rPr>
              <a:t>AND </a:t>
            </a:r>
            <a:r>
              <a:rPr lang="en-US" sz="1600" b="1" dirty="0">
                <a:solidFill>
                  <a:schemeClr val="bg1">
                    <a:lumMod val="95000"/>
                  </a:schemeClr>
                </a:solidFill>
                <a:effectLst>
                  <a:outerShdw blurRad="38100" dist="38100" dir="2700000" algn="tl">
                    <a:srgbClr val="000000">
                      <a:alpha val="43137"/>
                    </a:srgbClr>
                  </a:outerShdw>
                </a:effectLst>
                <a:latin typeface="Arial"/>
              </a:rPr>
              <a:t>REGULATIONS</a:t>
            </a:r>
          </a:p>
          <a:p>
            <a:pPr marL="0" lvl="5" indent="-220266" algn="ctr" defTabSz="85725">
              <a:spcBef>
                <a:spcPct val="65000"/>
              </a:spcBef>
              <a:defRPr/>
            </a:pPr>
            <a:r>
              <a:rPr lang="en-US" sz="1050" dirty="0">
                <a:solidFill>
                  <a:schemeClr val="bg1">
                    <a:lumMod val="95000"/>
                  </a:schemeClr>
                </a:solidFill>
                <a:latin typeface="Arial"/>
              </a:rPr>
              <a:t>Chaired by </a:t>
            </a:r>
            <a:r>
              <a:rPr lang="en-US" sz="1050" b="1" dirty="0">
                <a:solidFill>
                  <a:schemeClr val="bg1">
                    <a:lumMod val="95000"/>
                  </a:schemeClr>
                </a:solidFill>
                <a:latin typeface="Arial"/>
              </a:rPr>
              <a:t>SNCB</a:t>
            </a:r>
            <a:r>
              <a:rPr lang="en-US" sz="1050" dirty="0">
                <a:solidFill>
                  <a:schemeClr val="bg1">
                    <a:lumMod val="95000"/>
                  </a:schemeClr>
                </a:solidFill>
                <a:latin typeface="Arial"/>
              </a:rPr>
              <a:t> (BELGIUM</a:t>
            </a:r>
            <a:r>
              <a:rPr lang="en-US" sz="1050" dirty="0">
                <a:solidFill>
                  <a:srgbClr val="506361">
                    <a:lumMod val="40000"/>
                    <a:lumOff val="60000"/>
                  </a:srgbClr>
                </a:solidFill>
                <a:latin typeface="Arial"/>
              </a:rPr>
              <a:t>)</a:t>
            </a:r>
            <a:endParaRPr lang="fr-FR" sz="788" dirty="0">
              <a:solidFill>
                <a:srgbClr val="506361">
                  <a:lumMod val="40000"/>
                  <a:lumOff val="60000"/>
                </a:srgbClr>
              </a:solidFill>
              <a:latin typeface="Arial"/>
            </a:endParaRPr>
          </a:p>
        </p:txBody>
      </p:sp>
      <p:sp>
        <p:nvSpPr>
          <p:cNvPr id="24" name="Rectangle 23">
            <a:extLst>
              <a:ext uri="{FF2B5EF4-FFF2-40B4-BE49-F238E27FC236}">
                <a16:creationId xmlns:a16="http://schemas.microsoft.com/office/drawing/2014/main" id="{48486B3B-EAA4-49B7-828F-6398DC7DED9C}"/>
              </a:ext>
            </a:extLst>
          </p:cNvPr>
          <p:cNvSpPr/>
          <p:nvPr/>
        </p:nvSpPr>
        <p:spPr>
          <a:xfrm>
            <a:off x="6541649" y="3187104"/>
            <a:ext cx="2012361" cy="902517"/>
          </a:xfrm>
          <a:prstGeom prst="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marL="0" lvl="5" indent="-220266" algn="ctr" defTabSz="85725">
              <a:spcBef>
                <a:spcPct val="65000"/>
              </a:spcBef>
              <a:defRPr/>
            </a:pPr>
            <a:r>
              <a:rPr lang="en-US" b="1" dirty="0">
                <a:solidFill>
                  <a:schemeClr val="bg1">
                    <a:lumMod val="95000"/>
                  </a:schemeClr>
                </a:solidFill>
                <a:effectLst>
                  <a:outerShdw blurRad="38100" dist="38100" dir="2700000" algn="tl">
                    <a:srgbClr val="000000">
                      <a:alpha val="43137"/>
                    </a:srgbClr>
                  </a:outerShdw>
                </a:effectLst>
                <a:latin typeface="Arial"/>
              </a:rPr>
              <a:t>TECHNOLOGY</a:t>
            </a:r>
          </a:p>
          <a:p>
            <a:pPr marL="0" lvl="5" indent="-220266" algn="ctr" defTabSz="85725">
              <a:spcBef>
                <a:spcPct val="65000"/>
              </a:spcBef>
              <a:defRPr/>
            </a:pPr>
            <a:r>
              <a:rPr lang="en-US" sz="1100" dirty="0">
                <a:solidFill>
                  <a:schemeClr val="bg1">
                    <a:lumMod val="95000"/>
                  </a:schemeClr>
                </a:solidFill>
                <a:latin typeface="Arial"/>
              </a:rPr>
              <a:t>Chaired by </a:t>
            </a:r>
            <a:r>
              <a:rPr lang="en-US" sz="1100" b="1" dirty="0">
                <a:solidFill>
                  <a:schemeClr val="bg1">
                    <a:lumMod val="95000"/>
                  </a:schemeClr>
                </a:solidFill>
                <a:latin typeface="Arial"/>
              </a:rPr>
              <a:t>CZK</a:t>
            </a:r>
            <a:r>
              <a:rPr lang="en-US" sz="1100" dirty="0">
                <a:solidFill>
                  <a:schemeClr val="bg1">
                    <a:lumMod val="95000"/>
                  </a:schemeClr>
                </a:solidFill>
                <a:latin typeface="Arial"/>
              </a:rPr>
              <a:t> (</a:t>
            </a:r>
            <a:r>
              <a:rPr lang="en-GB" sz="1100" dirty="0">
                <a:solidFill>
                  <a:schemeClr val="bg1">
                    <a:lumMod val="95000"/>
                  </a:schemeClr>
                </a:solidFill>
                <a:latin typeface="Arial"/>
              </a:rPr>
              <a:t>CZECH REPUBLIC) </a:t>
            </a:r>
            <a:endParaRPr lang="en-US" sz="1100" dirty="0">
              <a:solidFill>
                <a:schemeClr val="bg1">
                  <a:lumMod val="95000"/>
                </a:schemeClr>
              </a:solidFill>
              <a:latin typeface="Arial"/>
            </a:endParaRPr>
          </a:p>
        </p:txBody>
      </p:sp>
      <p:sp>
        <p:nvSpPr>
          <p:cNvPr id="25" name="Right Bracket 14">
            <a:extLst>
              <a:ext uri="{FF2B5EF4-FFF2-40B4-BE49-F238E27FC236}">
                <a16:creationId xmlns:a16="http://schemas.microsoft.com/office/drawing/2014/main" id="{E4CD5482-9F49-4591-809A-43E3C912A4AA}"/>
              </a:ext>
            </a:extLst>
          </p:cNvPr>
          <p:cNvSpPr/>
          <p:nvPr/>
        </p:nvSpPr>
        <p:spPr>
          <a:xfrm rot="10800000">
            <a:off x="6429178" y="2030079"/>
            <a:ext cx="323165" cy="3617890"/>
          </a:xfrm>
          <a:prstGeom prst="rightBracket">
            <a:avLst/>
          </a:prstGeom>
          <a:noFill/>
          <a:ln w="76200">
            <a:solidFill>
              <a:srgbClr val="0F71A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hangingPunct="1">
              <a:defRPr/>
            </a:pPr>
            <a:endParaRPr lang="fr-FR" sz="1350">
              <a:solidFill>
                <a:srgbClr val="3C3C3C"/>
              </a:solidFill>
              <a:latin typeface="Arial"/>
            </a:endParaRPr>
          </a:p>
        </p:txBody>
      </p:sp>
      <p:sp>
        <p:nvSpPr>
          <p:cNvPr id="26" name="Rectangle 25">
            <a:extLst>
              <a:ext uri="{FF2B5EF4-FFF2-40B4-BE49-F238E27FC236}">
                <a16:creationId xmlns:a16="http://schemas.microsoft.com/office/drawing/2014/main" id="{2CD44A83-4133-48AA-AA03-2F2FB4615964}"/>
              </a:ext>
            </a:extLst>
          </p:cNvPr>
          <p:cNvSpPr/>
          <p:nvPr/>
        </p:nvSpPr>
        <p:spPr>
          <a:xfrm rot="5400000">
            <a:off x="9812634" y="3531246"/>
            <a:ext cx="3056734" cy="615553"/>
          </a:xfrm>
          <a:prstGeom prst="rect">
            <a:avLst/>
          </a:prstGeom>
          <a:noFill/>
        </p:spPr>
        <p:txBody>
          <a:bodyPr wrap="none" rtlCol="0">
            <a:spAutoFit/>
          </a:bodyPr>
          <a:lstStyle/>
          <a:p>
            <a:pPr defTabSz="685800" eaLnBrk="1" hangingPunct="1">
              <a:defRPr/>
            </a:pPr>
            <a:r>
              <a:rPr lang="en-US" sz="2000" b="1" dirty="0">
                <a:solidFill>
                  <a:srgbClr val="0090D4">
                    <a:lumMod val="75000"/>
                  </a:srgbClr>
                </a:solidFill>
                <a:effectLst>
                  <a:outerShdw blurRad="38100" dist="38100" dir="2700000" algn="tl">
                    <a:srgbClr val="000000">
                      <a:alpha val="43137"/>
                    </a:srgbClr>
                  </a:outerShdw>
                </a:effectLst>
              </a:rPr>
              <a:t>2</a:t>
            </a:r>
            <a:r>
              <a:rPr lang="en-US" sz="1400" b="1" dirty="0">
                <a:solidFill>
                  <a:srgbClr val="0090D4">
                    <a:lumMod val="75000"/>
                  </a:srgbClr>
                </a:solidFill>
                <a:effectLst>
                  <a:outerShdw blurRad="38100" dist="38100" dir="2700000" algn="tl">
                    <a:srgbClr val="000000">
                      <a:alpha val="43137"/>
                    </a:srgbClr>
                  </a:outerShdw>
                </a:effectLst>
              </a:rPr>
              <a:t> THEMATIC WORKING GROUPS</a:t>
            </a:r>
          </a:p>
          <a:p>
            <a:pPr defTabSz="685800" eaLnBrk="1" hangingPunct="1">
              <a:defRPr/>
            </a:pPr>
            <a:r>
              <a:rPr lang="en-US" sz="1400" b="1" dirty="0">
                <a:solidFill>
                  <a:srgbClr val="0090D4">
                    <a:lumMod val="75000"/>
                  </a:srgbClr>
                </a:solidFill>
                <a:effectLst>
                  <a:outerShdw blurRad="38100" dist="38100" dir="2700000" algn="tl">
                    <a:srgbClr val="000000">
                      <a:alpha val="43137"/>
                    </a:srgbClr>
                  </a:outerShdw>
                </a:effectLst>
              </a:rPr>
              <a:t> (UPON MEMBERS’ REQUEST)</a:t>
            </a:r>
            <a:endParaRPr lang="fr-FR" sz="1400" b="1" dirty="0">
              <a:solidFill>
                <a:srgbClr val="0090D4">
                  <a:lumMod val="75000"/>
                </a:srgbClr>
              </a:solidFill>
              <a:effectLst>
                <a:outerShdw blurRad="38100" dist="38100" dir="2700000" algn="tl">
                  <a:srgbClr val="000000">
                    <a:alpha val="43137"/>
                  </a:srgbClr>
                </a:outerShdw>
              </a:effectLst>
            </a:endParaRPr>
          </a:p>
        </p:txBody>
      </p:sp>
      <p:sp>
        <p:nvSpPr>
          <p:cNvPr id="28" name="ZoneTexte 27">
            <a:extLst>
              <a:ext uri="{FF2B5EF4-FFF2-40B4-BE49-F238E27FC236}">
                <a16:creationId xmlns:a16="http://schemas.microsoft.com/office/drawing/2014/main" id="{1F226793-60C9-4348-B43A-E38DB1D71FC0}"/>
              </a:ext>
            </a:extLst>
          </p:cNvPr>
          <p:cNvSpPr txBox="1"/>
          <p:nvPr/>
        </p:nvSpPr>
        <p:spPr>
          <a:xfrm>
            <a:off x="6506145" y="1251979"/>
            <a:ext cx="4996347" cy="461665"/>
          </a:xfrm>
          <a:prstGeom prst="rect">
            <a:avLst/>
          </a:prstGeom>
          <a:noFill/>
        </p:spPr>
        <p:txBody>
          <a:bodyPr wrap="square" rtlCol="0">
            <a:spAutoFit/>
          </a:bodyPr>
          <a:lstStyle/>
          <a:p>
            <a:pPr defTabSz="685800" eaLnBrk="1" fontAlgn="auto" hangingPunct="1">
              <a:spcBef>
                <a:spcPts val="0"/>
              </a:spcBef>
              <a:spcAft>
                <a:spcPts val="0"/>
              </a:spcAft>
              <a:defRPr/>
            </a:pPr>
            <a:r>
              <a:rPr lang="en-US" sz="2400" b="1" dirty="0">
                <a:solidFill>
                  <a:schemeClr val="tx2"/>
                </a:solidFill>
                <a:effectLst>
                  <a:outerShdw blurRad="38100" dist="38100" dir="2700000" algn="tl">
                    <a:srgbClr val="000000">
                      <a:alpha val="43137"/>
                    </a:srgbClr>
                  </a:outerShdw>
                </a:effectLst>
                <a:latin typeface="Arial"/>
              </a:rPr>
              <a:t>SECURITY WORKING GROUPS</a:t>
            </a:r>
            <a:endParaRPr lang="fr-FR" sz="2400" b="1" dirty="0">
              <a:solidFill>
                <a:schemeClr val="tx2"/>
              </a:solidFill>
              <a:effectLst>
                <a:outerShdw blurRad="38100" dist="38100" dir="2700000" algn="tl">
                  <a:srgbClr val="000000">
                    <a:alpha val="43137"/>
                  </a:srgbClr>
                </a:outerShdw>
              </a:effectLst>
              <a:latin typeface="Arial"/>
            </a:endParaRPr>
          </a:p>
        </p:txBody>
      </p:sp>
      <p:sp>
        <p:nvSpPr>
          <p:cNvPr id="29" name="ZoneTexte 28">
            <a:extLst>
              <a:ext uri="{FF2B5EF4-FFF2-40B4-BE49-F238E27FC236}">
                <a16:creationId xmlns:a16="http://schemas.microsoft.com/office/drawing/2014/main" id="{65676D78-A6EF-48A0-A150-E0F40EF0C29E}"/>
              </a:ext>
            </a:extLst>
          </p:cNvPr>
          <p:cNvSpPr txBox="1"/>
          <p:nvPr/>
        </p:nvSpPr>
        <p:spPr>
          <a:xfrm rot="16200000">
            <a:off x="4501669" y="3553555"/>
            <a:ext cx="3447064" cy="400110"/>
          </a:xfrm>
          <a:prstGeom prst="rect">
            <a:avLst/>
          </a:prstGeom>
          <a:noFill/>
        </p:spPr>
        <p:txBody>
          <a:bodyPr wrap="square" rtlCol="0">
            <a:spAutoFit/>
          </a:bodyPr>
          <a:lstStyle/>
          <a:p>
            <a:pPr defTabSz="685800" eaLnBrk="1" fontAlgn="auto" hangingPunct="1">
              <a:spcBef>
                <a:spcPts val="0"/>
              </a:spcBef>
              <a:spcAft>
                <a:spcPts val="0"/>
              </a:spcAft>
              <a:defRPr/>
            </a:pPr>
            <a:r>
              <a:rPr lang="en-US" sz="2000" b="1" dirty="0">
                <a:solidFill>
                  <a:srgbClr val="0090D4">
                    <a:lumMod val="50000"/>
                  </a:srgbClr>
                </a:solidFill>
                <a:effectLst>
                  <a:outerShdw blurRad="38100" dist="38100" dir="2700000" algn="tl">
                    <a:srgbClr val="000000">
                      <a:alpha val="43137"/>
                    </a:srgbClr>
                  </a:outerShdw>
                </a:effectLst>
                <a:latin typeface="Arial"/>
              </a:rPr>
              <a:t>3</a:t>
            </a:r>
            <a:r>
              <a:rPr lang="en-US" sz="1400" b="1" dirty="0">
                <a:solidFill>
                  <a:srgbClr val="0090D4">
                    <a:lumMod val="50000"/>
                  </a:srgbClr>
                </a:solidFill>
                <a:effectLst>
                  <a:outerShdw blurRad="38100" dist="38100" dir="2700000" algn="tl">
                    <a:srgbClr val="000000">
                      <a:alpha val="43137"/>
                    </a:srgbClr>
                  </a:outerShdw>
                </a:effectLst>
                <a:latin typeface="Arial"/>
              </a:rPr>
              <a:t> PERMANENT WORKING GROUPS</a:t>
            </a:r>
            <a:endParaRPr lang="fr-FR" sz="1400" b="1" dirty="0">
              <a:solidFill>
                <a:srgbClr val="0090D4">
                  <a:lumMod val="50000"/>
                </a:srgbClr>
              </a:solidFill>
              <a:effectLst>
                <a:outerShdw blurRad="38100" dist="38100" dir="2700000" algn="tl">
                  <a:srgbClr val="000000">
                    <a:alpha val="43137"/>
                  </a:srgbClr>
                </a:outerShdw>
              </a:effectLst>
              <a:latin typeface="Arial"/>
            </a:endParaRPr>
          </a:p>
        </p:txBody>
      </p:sp>
      <p:sp>
        <p:nvSpPr>
          <p:cNvPr id="30" name="Right Bracket 14">
            <a:extLst>
              <a:ext uri="{FF2B5EF4-FFF2-40B4-BE49-F238E27FC236}">
                <a16:creationId xmlns:a16="http://schemas.microsoft.com/office/drawing/2014/main" id="{6C3094EA-BCC8-4250-8705-0649043E195F}"/>
              </a:ext>
            </a:extLst>
          </p:cNvPr>
          <p:cNvSpPr/>
          <p:nvPr/>
        </p:nvSpPr>
        <p:spPr>
          <a:xfrm>
            <a:off x="10612679" y="2030078"/>
            <a:ext cx="385317" cy="3617889"/>
          </a:xfrm>
          <a:prstGeom prst="rightBracket">
            <a:avLst/>
          </a:prstGeom>
          <a:noFill/>
          <a:ln w="76200">
            <a:solidFill>
              <a:srgbClr val="0099C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hangingPunct="1">
              <a:defRPr/>
            </a:pPr>
            <a:endParaRPr lang="fr-FR" sz="1350">
              <a:solidFill>
                <a:srgbClr val="3C3C3C"/>
              </a:solidFill>
              <a:latin typeface="Arial"/>
            </a:endParaRPr>
          </a:p>
        </p:txBody>
      </p:sp>
      <p:sp>
        <p:nvSpPr>
          <p:cNvPr id="31" name="Rectangle 30">
            <a:extLst>
              <a:ext uri="{FF2B5EF4-FFF2-40B4-BE49-F238E27FC236}">
                <a16:creationId xmlns:a16="http://schemas.microsoft.com/office/drawing/2014/main" id="{7400666C-36C3-4AE2-84C7-65C96BBD26A9}"/>
              </a:ext>
            </a:extLst>
          </p:cNvPr>
          <p:cNvSpPr/>
          <p:nvPr/>
        </p:nvSpPr>
        <p:spPr>
          <a:xfrm>
            <a:off x="8673704" y="2142870"/>
            <a:ext cx="2204600" cy="1619735"/>
          </a:xfrm>
          <a:prstGeom prst="rect">
            <a:avLst/>
          </a:prstGeom>
          <a:solidFill>
            <a:srgbClr val="0099CC"/>
          </a:solidFill>
          <a:ln>
            <a:solidFill>
              <a:srgbClr val="0099CC"/>
            </a:solidFill>
          </a:ln>
        </p:spPr>
        <p:style>
          <a:lnRef idx="0">
            <a:schemeClr val="accent1"/>
          </a:lnRef>
          <a:fillRef idx="3">
            <a:schemeClr val="accent1"/>
          </a:fillRef>
          <a:effectRef idx="3">
            <a:schemeClr val="accent1"/>
          </a:effectRef>
          <a:fontRef idx="minor">
            <a:schemeClr val="lt1"/>
          </a:fontRef>
        </p:style>
        <p:txBody>
          <a:bodyPr rtlCol="0" anchor="ctr"/>
          <a:lstStyle/>
          <a:p>
            <a:pPr marL="0" lvl="5" algn="ctr" defTabSz="85725">
              <a:spcBef>
                <a:spcPct val="65000"/>
              </a:spcBef>
              <a:defRPr/>
            </a:pPr>
            <a:r>
              <a:rPr lang="en-US" sz="1600" b="1" dirty="0">
                <a:solidFill>
                  <a:srgbClr val="0090D4">
                    <a:lumMod val="50000"/>
                  </a:srgbClr>
                </a:solidFill>
                <a:effectLst>
                  <a:outerShdw blurRad="38100" dist="38100" dir="2700000" algn="tl">
                    <a:srgbClr val="000000">
                      <a:alpha val="43137"/>
                    </a:srgbClr>
                  </a:outerShdw>
                </a:effectLst>
                <a:latin typeface="Arial"/>
              </a:rPr>
              <a:t>SABOTAGE  INTRUSIONS  ATTACKS</a:t>
            </a:r>
          </a:p>
          <a:p>
            <a:pPr marL="0" lvl="5" algn="ctr" defTabSz="85725">
              <a:spcBef>
                <a:spcPct val="65000"/>
              </a:spcBef>
              <a:defRPr/>
            </a:pPr>
            <a:r>
              <a:rPr lang="en-US" sz="1100" dirty="0">
                <a:solidFill>
                  <a:srgbClr val="0090D4">
                    <a:lumMod val="50000"/>
                  </a:srgbClr>
                </a:solidFill>
                <a:latin typeface="Arial"/>
              </a:rPr>
              <a:t>Chaired by </a:t>
            </a:r>
            <a:r>
              <a:rPr lang="en-US" sz="1100" b="1" dirty="0">
                <a:solidFill>
                  <a:srgbClr val="0090D4">
                    <a:lumMod val="50000"/>
                  </a:srgbClr>
                </a:solidFill>
                <a:latin typeface="Arial"/>
              </a:rPr>
              <a:t>DB</a:t>
            </a:r>
            <a:r>
              <a:rPr lang="en-US" sz="1100" dirty="0">
                <a:solidFill>
                  <a:srgbClr val="0090D4">
                    <a:lumMod val="50000"/>
                  </a:srgbClr>
                </a:solidFill>
                <a:latin typeface="Arial"/>
              </a:rPr>
              <a:t> (GERMANY)</a:t>
            </a:r>
          </a:p>
        </p:txBody>
      </p:sp>
      <p:sp>
        <p:nvSpPr>
          <p:cNvPr id="32" name="Rectangle 31">
            <a:extLst>
              <a:ext uri="{FF2B5EF4-FFF2-40B4-BE49-F238E27FC236}">
                <a16:creationId xmlns:a16="http://schemas.microsoft.com/office/drawing/2014/main" id="{47F93CDB-EC9F-4A4E-8094-7E39E549F776}"/>
              </a:ext>
            </a:extLst>
          </p:cNvPr>
          <p:cNvSpPr/>
          <p:nvPr/>
        </p:nvSpPr>
        <p:spPr>
          <a:xfrm>
            <a:off x="8691318" y="3839022"/>
            <a:ext cx="2204600" cy="1668179"/>
          </a:xfrm>
          <a:prstGeom prst="rect">
            <a:avLst/>
          </a:prstGeom>
          <a:solidFill>
            <a:srgbClr val="0099CC"/>
          </a:solidFill>
          <a:ln>
            <a:solidFill>
              <a:srgbClr val="0099CC"/>
            </a:solidFill>
          </a:ln>
        </p:spPr>
        <p:style>
          <a:lnRef idx="0">
            <a:schemeClr val="accent1"/>
          </a:lnRef>
          <a:fillRef idx="3">
            <a:schemeClr val="accent1"/>
          </a:fillRef>
          <a:effectRef idx="3">
            <a:schemeClr val="accent1"/>
          </a:effectRef>
          <a:fontRef idx="minor">
            <a:schemeClr val="lt1"/>
          </a:fontRef>
        </p:style>
        <p:txBody>
          <a:bodyPr rtlCol="0" anchor="ctr"/>
          <a:lstStyle/>
          <a:p>
            <a:pPr marL="0" lvl="5" indent="-220266" algn="ctr" defTabSz="85725">
              <a:spcBef>
                <a:spcPct val="65000"/>
              </a:spcBef>
              <a:defRPr/>
            </a:pPr>
            <a:r>
              <a:rPr lang="en-GB" sz="1400" b="1" dirty="0">
                <a:solidFill>
                  <a:srgbClr val="0090D4">
                    <a:lumMod val="50000"/>
                  </a:srgbClr>
                </a:solidFill>
                <a:effectLst>
                  <a:outerShdw blurRad="38100" dist="38100" dir="2700000" algn="tl">
                    <a:srgbClr val="000000">
                      <a:alpha val="43137"/>
                    </a:srgbClr>
                  </a:outerShdw>
                </a:effectLst>
                <a:latin typeface="Arial"/>
              </a:rPr>
              <a:t>BORDERS CROSSING, INTERNATIONAL CORRIDORS</a:t>
            </a:r>
          </a:p>
          <a:p>
            <a:pPr marL="0" lvl="5" indent="-220266" algn="ctr" defTabSz="85725">
              <a:spcBef>
                <a:spcPct val="65000"/>
              </a:spcBef>
              <a:defRPr/>
            </a:pPr>
            <a:r>
              <a:rPr lang="en-US" sz="1050" dirty="0">
                <a:solidFill>
                  <a:srgbClr val="0090D4">
                    <a:lumMod val="50000"/>
                  </a:srgbClr>
                </a:solidFill>
                <a:latin typeface="Arial"/>
              </a:rPr>
              <a:t>Chaired by </a:t>
            </a:r>
            <a:r>
              <a:rPr lang="en-US" sz="1050" b="1" dirty="0">
                <a:solidFill>
                  <a:srgbClr val="0090D4">
                    <a:lumMod val="50000"/>
                  </a:srgbClr>
                </a:solidFill>
                <a:latin typeface="Arial"/>
              </a:rPr>
              <a:t>PKP PLK</a:t>
            </a:r>
            <a:r>
              <a:rPr lang="en-US" sz="1050" dirty="0">
                <a:solidFill>
                  <a:srgbClr val="0090D4">
                    <a:lumMod val="50000"/>
                  </a:srgbClr>
                </a:solidFill>
                <a:latin typeface="Arial"/>
              </a:rPr>
              <a:t> (POLAND)</a:t>
            </a:r>
          </a:p>
        </p:txBody>
      </p:sp>
      <p:sp>
        <p:nvSpPr>
          <p:cNvPr id="38" name="Rectangle 3">
            <a:extLst>
              <a:ext uri="{FF2B5EF4-FFF2-40B4-BE49-F238E27FC236}">
                <a16:creationId xmlns:a16="http://schemas.microsoft.com/office/drawing/2014/main" id="{B205CB59-3AA6-4D34-BFBD-1A16D923FB22}"/>
              </a:ext>
            </a:extLst>
          </p:cNvPr>
          <p:cNvSpPr txBox="1">
            <a:spLocks noChangeArrowheads="1"/>
          </p:cNvSpPr>
          <p:nvPr/>
        </p:nvSpPr>
        <p:spPr>
          <a:xfrm>
            <a:off x="437687" y="3972292"/>
            <a:ext cx="4943661" cy="2637520"/>
          </a:xfrm>
          <a:prstGeom prst="rect">
            <a:avLst/>
          </a:prstGeom>
          <a:noFill/>
        </p:spPr>
        <p:txBody>
          <a:bodyPr/>
          <a:lstStyle>
            <a:lvl1pPr marL="293688" indent="-293688" algn="l" rtl="0" eaLnBrk="1" fontAlgn="base" hangingPunct="1">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1" fontAlgn="base" hangingPunct="1">
              <a:spcBef>
                <a:spcPct val="10000"/>
              </a:spcBef>
              <a:spcAft>
                <a:spcPct val="0"/>
              </a:spcAft>
              <a:buFont typeface="Symbol" pitchFamily="18" charset="2"/>
              <a:defRPr>
                <a:solidFill>
                  <a:schemeClr val="tx1"/>
                </a:solidFill>
                <a:latin typeface="+mn-lt"/>
              </a:defRPr>
            </a:lvl2pPr>
            <a:lvl3pPr marL="466725" indent="-169863" algn="l" rtl="0" eaLnBrk="1" fontAlgn="base" hangingPunct="1">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1" fontAlgn="base" hangingPunct="1">
              <a:spcBef>
                <a:spcPct val="20000"/>
              </a:spcBef>
              <a:spcAft>
                <a:spcPct val="0"/>
              </a:spcAft>
              <a:buFont typeface="Arial" charset="0"/>
              <a:buChar char="-"/>
              <a:defRPr sz="17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85750" lvl="1" indent="-285750" algn="just">
              <a:spcBef>
                <a:spcPct val="65000"/>
              </a:spcBef>
              <a:buFont typeface="Wingdings" panose="05000000000000000000" pitchFamily="2" charset="2"/>
              <a:buChar char="v"/>
            </a:pPr>
            <a:r>
              <a:rPr lang="en-GB" sz="2000" b="1" kern="0" dirty="0">
                <a:solidFill>
                  <a:schemeClr val="accent1">
                    <a:lumMod val="75000"/>
                  </a:schemeClr>
                </a:solidFill>
                <a:ea typeface="+mn-ea"/>
                <a:cs typeface="+mn-cs"/>
              </a:rPr>
              <a:t>STEERING COMMITTEE </a:t>
            </a:r>
            <a:r>
              <a:rPr lang="en-GB" b="1" kern="0" dirty="0">
                <a:solidFill>
                  <a:schemeClr val="accent1">
                    <a:lumMod val="75000"/>
                  </a:schemeClr>
                </a:solidFill>
                <a:ea typeface="+mn-ea"/>
                <a:cs typeface="+mn-cs"/>
              </a:rPr>
              <a:t>(Quarterly) </a:t>
            </a:r>
          </a:p>
          <a:p>
            <a:pPr marL="1789113" lvl="1" indent="-1789113" algn="just">
              <a:spcBef>
                <a:spcPts val="0"/>
              </a:spcBef>
            </a:pPr>
            <a:endParaRPr lang="en-GB" sz="1600" b="1" kern="0" dirty="0">
              <a:solidFill>
                <a:schemeClr val="tx2"/>
              </a:solidFill>
            </a:endParaRPr>
          </a:p>
          <a:p>
            <a:pPr marL="1616075" lvl="1" indent="-1616075" algn="just">
              <a:spcBef>
                <a:spcPts val="0"/>
              </a:spcBef>
            </a:pPr>
            <a:r>
              <a:rPr lang="en-GB" sz="1600" b="1" kern="0" dirty="0">
                <a:solidFill>
                  <a:schemeClr val="tx2"/>
                </a:solidFill>
                <a:ea typeface="+mn-ea"/>
                <a:cs typeface="+mn-cs"/>
              </a:rPr>
              <a:t>UIC Activities:</a:t>
            </a:r>
            <a:endParaRPr lang="en-GB" sz="1600" kern="0" dirty="0">
              <a:solidFill>
                <a:schemeClr val="tx2"/>
              </a:solidFill>
              <a:ea typeface="+mn-ea"/>
              <a:cs typeface="+mn-cs"/>
            </a:endParaRPr>
          </a:p>
          <a:p>
            <a:pPr marL="1616075" lvl="1" indent="-1616075" algn="just">
              <a:spcBef>
                <a:spcPts val="0"/>
              </a:spcBef>
            </a:pPr>
            <a:endParaRPr lang="en-GB" sz="1600" b="1" kern="0" dirty="0">
              <a:solidFill>
                <a:schemeClr val="tx2"/>
              </a:solidFill>
              <a:ea typeface="+mn-ea"/>
              <a:cs typeface="+mn-cs"/>
            </a:endParaRPr>
          </a:p>
          <a:p>
            <a:pPr marL="1616075" lvl="1" indent="-1616075" algn="just">
              <a:spcBef>
                <a:spcPts val="0"/>
              </a:spcBef>
            </a:pPr>
            <a:r>
              <a:rPr lang="en-GB" sz="1600" b="1" kern="0" dirty="0">
                <a:solidFill>
                  <a:schemeClr val="tx2"/>
                </a:solidFill>
                <a:ea typeface="+mn-ea"/>
                <a:cs typeface="+mn-cs"/>
              </a:rPr>
              <a:t>UIC Regions:</a:t>
            </a:r>
          </a:p>
          <a:p>
            <a:pPr marL="1616075" lvl="1" indent="-1616075" algn="just">
              <a:spcBef>
                <a:spcPts val="0"/>
              </a:spcBef>
            </a:pPr>
            <a:endParaRPr lang="en-GB" sz="1600" kern="0" dirty="0">
              <a:solidFill>
                <a:schemeClr val="tx2"/>
              </a:solidFill>
              <a:ea typeface="+mn-ea"/>
              <a:cs typeface="+mn-cs"/>
            </a:endParaRPr>
          </a:p>
          <a:p>
            <a:pPr marL="1616075" lvl="1" indent="-1616075" algn="just">
              <a:spcBef>
                <a:spcPts val="0"/>
              </a:spcBef>
            </a:pPr>
            <a:endParaRPr lang="en-GB" sz="1600" kern="0" dirty="0">
              <a:solidFill>
                <a:schemeClr val="tx2"/>
              </a:solidFill>
              <a:ea typeface="+mn-ea"/>
              <a:cs typeface="+mn-cs"/>
            </a:endParaRPr>
          </a:p>
          <a:p>
            <a:pPr marL="1616075" lvl="1" indent="-1616075" algn="just">
              <a:spcBef>
                <a:spcPts val="0"/>
              </a:spcBef>
            </a:pPr>
            <a:r>
              <a:rPr lang="en-GB" sz="1600" b="1" kern="0" dirty="0">
                <a:solidFill>
                  <a:schemeClr val="tx2"/>
                </a:solidFill>
                <a:ea typeface="+mn-ea"/>
                <a:cs typeface="+mn-cs"/>
              </a:rPr>
              <a:t>UIC Partners:</a:t>
            </a:r>
            <a:endParaRPr lang="en-GB" sz="2400" kern="0" dirty="0">
              <a:solidFill>
                <a:schemeClr val="bg2">
                  <a:lumMod val="75000"/>
                </a:schemeClr>
              </a:solidFill>
            </a:endParaRPr>
          </a:p>
        </p:txBody>
      </p:sp>
      <p:sp>
        <p:nvSpPr>
          <p:cNvPr id="39" name="Rectangle 38">
            <a:extLst>
              <a:ext uri="{FF2B5EF4-FFF2-40B4-BE49-F238E27FC236}">
                <a16:creationId xmlns:a16="http://schemas.microsoft.com/office/drawing/2014/main" id="{04600AC8-F43D-4AB0-9DCD-F601133F4FE8}"/>
              </a:ext>
            </a:extLst>
          </p:cNvPr>
          <p:cNvSpPr/>
          <p:nvPr/>
        </p:nvSpPr>
        <p:spPr>
          <a:xfrm>
            <a:off x="444788" y="1225185"/>
            <a:ext cx="5749908" cy="892552"/>
          </a:xfrm>
          <a:prstGeom prst="rect">
            <a:avLst/>
          </a:prstGeom>
        </p:spPr>
        <p:txBody>
          <a:bodyPr wrap="square">
            <a:spAutoFit/>
          </a:bodyPr>
          <a:lstStyle/>
          <a:p>
            <a:pPr marL="285750" lvl="1" indent="-285750" fontAlgn="base">
              <a:spcBef>
                <a:spcPct val="65000"/>
              </a:spcBef>
              <a:spcAft>
                <a:spcPct val="0"/>
              </a:spcAft>
              <a:buFont typeface="Wingdings" panose="05000000000000000000" pitchFamily="2" charset="2"/>
              <a:buChar char="v"/>
            </a:pPr>
            <a:r>
              <a:rPr lang="en-GB" sz="2000" b="1" dirty="0">
                <a:solidFill>
                  <a:schemeClr val="accent1">
                    <a:lumMod val="75000"/>
                  </a:schemeClr>
                </a:solidFill>
                <a:latin typeface="Arial" charset="0"/>
              </a:rPr>
              <a:t>SECURITY PLATFORM : GLOBAL LEVEL</a:t>
            </a:r>
          </a:p>
          <a:p>
            <a:pPr marL="457200" lvl="2" indent="-330200" fontAlgn="base">
              <a:spcBef>
                <a:spcPct val="0"/>
              </a:spcBef>
              <a:spcAft>
                <a:spcPct val="0"/>
              </a:spcAft>
            </a:pPr>
            <a:r>
              <a:rPr lang="en-GB" sz="1600" b="1" dirty="0">
                <a:solidFill>
                  <a:srgbClr val="506361"/>
                </a:solidFill>
                <a:latin typeface="Arial" charset="0"/>
              </a:rPr>
              <a:t>   Current chair </a:t>
            </a:r>
            <a:r>
              <a:rPr lang="en-GB" sz="1600" dirty="0">
                <a:solidFill>
                  <a:srgbClr val="506361"/>
                </a:solidFill>
                <a:latin typeface="Arial" charset="0"/>
              </a:rPr>
              <a:t>: DB AG (Germany), Gerd </a:t>
            </a:r>
            <a:r>
              <a:rPr lang="en-GB" sz="1600" dirty="0" err="1">
                <a:solidFill>
                  <a:srgbClr val="506361"/>
                </a:solidFill>
                <a:latin typeface="Arial" charset="0"/>
              </a:rPr>
              <a:t>Neubeck</a:t>
            </a:r>
            <a:r>
              <a:rPr lang="en-GB" sz="1600" dirty="0">
                <a:solidFill>
                  <a:srgbClr val="506361"/>
                </a:solidFill>
                <a:latin typeface="Arial" charset="0"/>
              </a:rPr>
              <a:t>.</a:t>
            </a:r>
          </a:p>
          <a:p>
            <a:pPr marL="457200" lvl="2" indent="-330200" fontAlgn="base">
              <a:spcBef>
                <a:spcPct val="0"/>
              </a:spcBef>
              <a:spcAft>
                <a:spcPct val="0"/>
              </a:spcAft>
            </a:pPr>
            <a:r>
              <a:rPr lang="en-GB" sz="1600" b="1" dirty="0">
                <a:solidFill>
                  <a:srgbClr val="506361"/>
                </a:solidFill>
                <a:latin typeface="Arial" charset="0"/>
              </a:rPr>
              <a:t>   Current Vice chair </a:t>
            </a:r>
            <a:r>
              <a:rPr lang="en-GB" sz="1600" dirty="0">
                <a:solidFill>
                  <a:srgbClr val="506361"/>
                </a:solidFill>
                <a:latin typeface="Arial" charset="0"/>
              </a:rPr>
              <a:t>: VIA Rail (Canada), Marc Beaulieu.</a:t>
            </a:r>
          </a:p>
        </p:txBody>
      </p:sp>
      <p:sp>
        <p:nvSpPr>
          <p:cNvPr id="40" name="ZoneTexte 39">
            <a:extLst>
              <a:ext uri="{FF2B5EF4-FFF2-40B4-BE49-F238E27FC236}">
                <a16:creationId xmlns:a16="http://schemas.microsoft.com/office/drawing/2014/main" id="{510D8421-690D-4607-AB33-1A16ABC760C0}"/>
              </a:ext>
            </a:extLst>
          </p:cNvPr>
          <p:cNvSpPr txBox="1"/>
          <p:nvPr/>
        </p:nvSpPr>
        <p:spPr>
          <a:xfrm>
            <a:off x="441607" y="2209192"/>
            <a:ext cx="5654393" cy="1938992"/>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chemeClr val="accent1">
                    <a:lumMod val="75000"/>
                  </a:schemeClr>
                </a:solidFill>
              </a:rPr>
              <a:t>ANNUAL CONGRESS and SECURITY WEEK</a:t>
            </a:r>
            <a:endParaRPr lang="en-US" sz="1600" dirty="0"/>
          </a:p>
          <a:p>
            <a:pPr marL="285750" indent="-285750">
              <a:buFont typeface="Wingdings" panose="05000000000000000000" pitchFamily="2" charset="2"/>
              <a:buChar char="ü"/>
            </a:pPr>
            <a:r>
              <a:rPr lang="en-GB" sz="1600" b="1" dirty="0">
                <a:solidFill>
                  <a:schemeClr val="tx2"/>
                </a:solidFill>
              </a:rPr>
              <a:t>2018 World Security </a:t>
            </a:r>
            <a:r>
              <a:rPr lang="en-GB" sz="1600" b="1" dirty="0">
                <a:solidFill>
                  <a:srgbClr val="506361"/>
                </a:solidFill>
              </a:rPr>
              <a:t>Congress</a:t>
            </a:r>
            <a:r>
              <a:rPr lang="en-GB" sz="1600" b="1" dirty="0">
                <a:solidFill>
                  <a:schemeClr val="tx2"/>
                </a:solidFill>
              </a:rPr>
              <a:t> </a:t>
            </a:r>
            <a:r>
              <a:rPr lang="en-GB" sz="1600" dirty="0">
                <a:solidFill>
                  <a:schemeClr val="tx2"/>
                </a:solidFill>
              </a:rPr>
              <a:t>will be held</a:t>
            </a:r>
            <a:r>
              <a:rPr lang="en-GB" sz="1600" b="0" dirty="0">
                <a:solidFill>
                  <a:schemeClr val="tx2"/>
                </a:solidFill>
              </a:rPr>
              <a:t> in Slovenia, with a focus on “Crisis </a:t>
            </a:r>
            <a:r>
              <a:rPr lang="en-GB" sz="1600" dirty="0">
                <a:solidFill>
                  <a:schemeClr val="tx2"/>
                </a:solidFill>
              </a:rPr>
              <a:t>M</a:t>
            </a:r>
            <a:r>
              <a:rPr lang="en-GB" sz="1600" b="0" dirty="0">
                <a:solidFill>
                  <a:schemeClr val="tx2"/>
                </a:solidFill>
              </a:rPr>
              <a:t>anagement &amp; resilience”</a:t>
            </a:r>
          </a:p>
          <a:p>
            <a:pPr marL="285750" indent="-285750">
              <a:buFont typeface="Wingdings" panose="05000000000000000000" pitchFamily="2" charset="2"/>
              <a:buChar char="ü"/>
            </a:pPr>
            <a:r>
              <a:rPr lang="en-GB" sz="1600" b="1" dirty="0">
                <a:solidFill>
                  <a:schemeClr val="tx2"/>
                </a:solidFill>
              </a:rPr>
              <a:t>2018 Security Week</a:t>
            </a:r>
            <a:r>
              <a:rPr lang="en-GB" sz="1600" dirty="0">
                <a:solidFill>
                  <a:schemeClr val="tx2"/>
                </a:solidFill>
              </a:rPr>
              <a:t> will be held in UIC HQ in Paris, 18-21 June.</a:t>
            </a:r>
            <a:endParaRPr lang="en-GB" sz="1600" b="0" dirty="0">
              <a:solidFill>
                <a:schemeClr val="tx2"/>
              </a:solidFill>
            </a:endParaRPr>
          </a:p>
          <a:p>
            <a:pPr marL="285750" indent="-285750">
              <a:buFont typeface="Wingdings" panose="05000000000000000000" pitchFamily="2" charset="2"/>
              <a:buChar char="v"/>
            </a:pPr>
            <a:endParaRPr lang="fr-FR" sz="1600" dirty="0">
              <a:solidFill>
                <a:schemeClr val="tx2"/>
              </a:solidFill>
            </a:endParaRPr>
          </a:p>
        </p:txBody>
      </p:sp>
      <p:sp>
        <p:nvSpPr>
          <p:cNvPr id="42" name="Rectangle 3">
            <a:extLst>
              <a:ext uri="{FF2B5EF4-FFF2-40B4-BE49-F238E27FC236}">
                <a16:creationId xmlns:a16="http://schemas.microsoft.com/office/drawing/2014/main" id="{2E7240F9-515F-46DD-845D-AF5BE1875A13}"/>
              </a:ext>
            </a:extLst>
          </p:cNvPr>
          <p:cNvSpPr txBox="1">
            <a:spLocks noChangeArrowheads="1"/>
          </p:cNvSpPr>
          <p:nvPr/>
        </p:nvSpPr>
        <p:spPr>
          <a:xfrm>
            <a:off x="1907537" y="4500071"/>
            <a:ext cx="3260972" cy="507611"/>
          </a:xfrm>
          <a:prstGeom prst="rect">
            <a:avLst/>
          </a:prstGeom>
          <a:noFill/>
        </p:spPr>
        <p:txBody>
          <a:bodyPr/>
          <a:lstStyle>
            <a:lvl1pPr marL="293688" indent="-293688" algn="l" rtl="0" eaLnBrk="1" fontAlgn="base" hangingPunct="1">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1" fontAlgn="base" hangingPunct="1">
              <a:spcBef>
                <a:spcPct val="10000"/>
              </a:spcBef>
              <a:spcAft>
                <a:spcPct val="0"/>
              </a:spcAft>
              <a:buFont typeface="Symbol" pitchFamily="18" charset="2"/>
              <a:defRPr>
                <a:solidFill>
                  <a:schemeClr val="tx1"/>
                </a:solidFill>
                <a:latin typeface="+mn-lt"/>
              </a:defRPr>
            </a:lvl2pPr>
            <a:lvl3pPr marL="466725" indent="-169863" algn="l" rtl="0" eaLnBrk="1" fontAlgn="base" hangingPunct="1">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1" fontAlgn="base" hangingPunct="1">
              <a:spcBef>
                <a:spcPct val="20000"/>
              </a:spcBef>
              <a:spcAft>
                <a:spcPct val="0"/>
              </a:spcAft>
              <a:buFont typeface="Arial" charset="0"/>
              <a:buChar char="-"/>
              <a:defRPr sz="17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lvl="1" algn="just">
              <a:spcBef>
                <a:spcPts val="0"/>
              </a:spcBef>
            </a:pPr>
            <a:r>
              <a:rPr lang="en-GB" sz="1600" kern="0" dirty="0">
                <a:solidFill>
                  <a:schemeClr val="tx2"/>
                </a:solidFill>
                <a:ea typeface="+mn-ea"/>
                <a:cs typeface="+mn-cs"/>
              </a:rPr>
              <a:t>Rail system, Freight, Passenger, </a:t>
            </a:r>
            <a:r>
              <a:rPr lang="en-GB" sz="1600" kern="0" dirty="0">
                <a:solidFill>
                  <a:schemeClr val="tx2"/>
                </a:solidFill>
              </a:rPr>
              <a:t>Fundamental Values.</a:t>
            </a:r>
          </a:p>
        </p:txBody>
      </p:sp>
      <p:sp>
        <p:nvSpPr>
          <p:cNvPr id="43" name="Rectangle 42">
            <a:extLst>
              <a:ext uri="{FF2B5EF4-FFF2-40B4-BE49-F238E27FC236}">
                <a16:creationId xmlns:a16="http://schemas.microsoft.com/office/drawing/2014/main" id="{F86765BA-7CC8-4123-B1C0-6F6AA1C47127}"/>
              </a:ext>
            </a:extLst>
          </p:cNvPr>
          <p:cNvSpPr/>
          <p:nvPr/>
        </p:nvSpPr>
        <p:spPr>
          <a:xfrm>
            <a:off x="1792818" y="5019781"/>
            <a:ext cx="3606144" cy="830997"/>
          </a:xfrm>
          <a:prstGeom prst="rect">
            <a:avLst/>
          </a:prstGeom>
        </p:spPr>
        <p:txBody>
          <a:bodyPr wrap="square">
            <a:spAutoFit/>
          </a:bodyPr>
          <a:lstStyle/>
          <a:p>
            <a:pPr marL="0" lvl="1">
              <a:spcBef>
                <a:spcPts val="0"/>
              </a:spcBef>
            </a:pPr>
            <a:r>
              <a:rPr lang="en-GB" sz="1600" kern="0" dirty="0">
                <a:solidFill>
                  <a:schemeClr val="tx2"/>
                </a:solidFill>
              </a:rPr>
              <a:t>including </a:t>
            </a:r>
            <a:r>
              <a:rPr lang="en-GB" sz="1600" kern="0" dirty="0" err="1">
                <a:solidFill>
                  <a:schemeClr val="tx2"/>
                </a:solidFill>
              </a:rPr>
              <a:t>Colpofer</a:t>
            </a:r>
            <a:r>
              <a:rPr lang="en-GB" sz="1600" kern="0" dirty="0">
                <a:solidFill>
                  <a:schemeClr val="tx2"/>
                </a:solidFill>
              </a:rPr>
              <a:t> (Europe), Coordinating Council on </a:t>
            </a:r>
            <a:r>
              <a:rPr lang="en-GB" sz="1600" kern="0" dirty="0" err="1">
                <a:solidFill>
                  <a:schemeClr val="tx2"/>
                </a:solidFill>
              </a:rPr>
              <a:t>Transiberian</a:t>
            </a:r>
            <a:r>
              <a:rPr lang="en-GB" sz="1600" kern="0" dirty="0">
                <a:solidFill>
                  <a:schemeClr val="tx2"/>
                </a:solidFill>
              </a:rPr>
              <a:t> Transportation.</a:t>
            </a:r>
          </a:p>
        </p:txBody>
      </p:sp>
      <p:sp>
        <p:nvSpPr>
          <p:cNvPr id="44" name="Rectangle 43">
            <a:extLst>
              <a:ext uri="{FF2B5EF4-FFF2-40B4-BE49-F238E27FC236}">
                <a16:creationId xmlns:a16="http://schemas.microsoft.com/office/drawing/2014/main" id="{7E6402E7-9BEB-4EF4-AB6A-89CA2E08061E}"/>
              </a:ext>
            </a:extLst>
          </p:cNvPr>
          <p:cNvSpPr/>
          <p:nvPr/>
        </p:nvSpPr>
        <p:spPr>
          <a:xfrm>
            <a:off x="1792818" y="5734548"/>
            <a:ext cx="2864887" cy="338554"/>
          </a:xfrm>
          <a:prstGeom prst="rect">
            <a:avLst/>
          </a:prstGeom>
        </p:spPr>
        <p:txBody>
          <a:bodyPr wrap="none">
            <a:spAutoFit/>
          </a:bodyPr>
          <a:lstStyle/>
          <a:p>
            <a:pPr marL="1616075" lvl="1" indent="-1616075" algn="just">
              <a:spcBef>
                <a:spcPts val="0"/>
              </a:spcBef>
            </a:pPr>
            <a:r>
              <a:rPr lang="en-GB" sz="1600" kern="0" dirty="0">
                <a:solidFill>
                  <a:schemeClr val="tx2"/>
                </a:solidFill>
              </a:rPr>
              <a:t>UITP, RAILPOL, CER, EIM…</a:t>
            </a:r>
            <a:endParaRPr lang="en-GB" sz="2000" b="1" kern="0" dirty="0"/>
          </a:p>
        </p:txBody>
      </p:sp>
      <p:sp>
        <p:nvSpPr>
          <p:cNvPr id="45" name="Espace réservé du pied de page 6">
            <a:extLst>
              <a:ext uri="{FF2B5EF4-FFF2-40B4-BE49-F238E27FC236}">
                <a16:creationId xmlns:a16="http://schemas.microsoft.com/office/drawing/2014/main" id="{77A6681A-D2FC-4FB6-9B3E-09F2361F95AD}"/>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39722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p:bldP spid="28" grpId="0"/>
      <p:bldP spid="29" grpId="0"/>
      <p:bldP spid="30" grpId="0" animBg="1"/>
      <p:bldP spid="31" grpId="0" animBg="1"/>
      <p:bldP spid="32" grpId="0" animBg="1"/>
      <p:bldP spid="38" grpId="0"/>
      <p:bldP spid="39" grpId="0"/>
      <p:bldP spid="40"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CBF43E-DBE8-424E-856D-27DF990163C7}"/>
              </a:ext>
            </a:extLst>
          </p:cNvPr>
          <p:cNvSpPr/>
          <p:nvPr/>
        </p:nvSpPr>
        <p:spPr>
          <a:xfrm>
            <a:off x="863596" y="637248"/>
            <a:ext cx="10464799" cy="830997"/>
          </a:xfrm>
          <a:prstGeom prst="rect">
            <a:avLst/>
          </a:prstGeom>
        </p:spPr>
        <p:txBody>
          <a:bodyPr wrap="square">
            <a:spAutoFit/>
          </a:bodyPr>
          <a:lstStyle/>
          <a:p>
            <a:pPr algn="ctr"/>
            <a:r>
              <a:rPr lang="en-US" sz="2400" b="1" dirty="0">
                <a:solidFill>
                  <a:srgbClr val="000000"/>
                </a:solidFill>
                <a:latin typeface="+mj-lt"/>
              </a:rPr>
              <a:t>Railways have been so far generally considered as a ‘safe domain’ with regard to cybersecurity issues</a:t>
            </a:r>
            <a:endParaRPr lang="fr-FR" sz="2000" b="1" dirty="0">
              <a:latin typeface="+mj-lt"/>
            </a:endParaRPr>
          </a:p>
        </p:txBody>
      </p:sp>
      <p:sp>
        <p:nvSpPr>
          <p:cNvPr id="6" name="Rectangle 5">
            <a:extLst>
              <a:ext uri="{FF2B5EF4-FFF2-40B4-BE49-F238E27FC236}">
                <a16:creationId xmlns:a16="http://schemas.microsoft.com/office/drawing/2014/main" id="{F75F4714-B487-496D-8EF0-92FF6247D850}"/>
              </a:ext>
            </a:extLst>
          </p:cNvPr>
          <p:cNvSpPr/>
          <p:nvPr/>
        </p:nvSpPr>
        <p:spPr>
          <a:xfrm>
            <a:off x="515813" y="2618240"/>
            <a:ext cx="11160370" cy="1200329"/>
          </a:xfrm>
          <a:prstGeom prst="rect">
            <a:avLst/>
          </a:prstGeom>
        </p:spPr>
        <p:txBody>
          <a:bodyPr wrap="square">
            <a:spAutoFit/>
          </a:bodyPr>
          <a:lstStyle/>
          <a:p>
            <a:pPr marL="342900" indent="-342900" algn="just">
              <a:buFont typeface="Wingdings" panose="05000000000000000000" pitchFamily="2" charset="2"/>
              <a:buChar char="Ø"/>
            </a:pPr>
            <a:r>
              <a:rPr lang="en-US" sz="2400" dirty="0">
                <a:solidFill>
                  <a:srgbClr val="000000"/>
                </a:solidFill>
                <a:latin typeface="+mj-lt"/>
              </a:rPr>
              <a:t>The shift towards inter-modal transports will require management systems capable of connecting previously separated layers and entities, but also of preventing malicious attacks directed to new potential weak spots in the chain. </a:t>
            </a:r>
            <a:endParaRPr lang="fr-FR" sz="2400" dirty="0">
              <a:latin typeface="+mj-lt"/>
            </a:endParaRPr>
          </a:p>
        </p:txBody>
      </p:sp>
      <p:sp>
        <p:nvSpPr>
          <p:cNvPr id="7" name="Rectangle 6">
            <a:extLst>
              <a:ext uri="{FF2B5EF4-FFF2-40B4-BE49-F238E27FC236}">
                <a16:creationId xmlns:a16="http://schemas.microsoft.com/office/drawing/2014/main" id="{BF29A455-6F70-4EB7-9A78-A6BDEBD87F04}"/>
              </a:ext>
            </a:extLst>
          </p:cNvPr>
          <p:cNvSpPr/>
          <p:nvPr/>
        </p:nvSpPr>
        <p:spPr>
          <a:xfrm>
            <a:off x="515812" y="4758514"/>
            <a:ext cx="11164278" cy="1200329"/>
          </a:xfrm>
          <a:prstGeom prst="rect">
            <a:avLst/>
          </a:prstGeom>
        </p:spPr>
        <p:txBody>
          <a:bodyPr wrap="square">
            <a:spAutoFit/>
          </a:bodyPr>
          <a:lstStyle/>
          <a:p>
            <a:pPr marL="342900" indent="-342900" algn="just">
              <a:buFont typeface="Wingdings" panose="05000000000000000000" pitchFamily="2" charset="2"/>
              <a:buChar char="Ø"/>
            </a:pPr>
            <a:r>
              <a:rPr lang="en-US" sz="2400" dirty="0">
                <a:solidFill>
                  <a:srgbClr val="000000"/>
                </a:solidFill>
                <a:latin typeface="+mj-lt"/>
              </a:rPr>
              <a:t>Customers are constantly seeking for reliable and seamless internet connectivity not only to plan, book and manage their journeys, but also to entertain themselves or work inside the stations and on the trains. </a:t>
            </a:r>
          </a:p>
        </p:txBody>
      </p:sp>
      <p:sp>
        <p:nvSpPr>
          <p:cNvPr id="8" name="Flèche : bas 7">
            <a:extLst>
              <a:ext uri="{FF2B5EF4-FFF2-40B4-BE49-F238E27FC236}">
                <a16:creationId xmlns:a16="http://schemas.microsoft.com/office/drawing/2014/main" id="{D4E061EA-6E42-4AC0-B345-79CCCCF46D09}"/>
              </a:ext>
            </a:extLst>
          </p:cNvPr>
          <p:cNvSpPr/>
          <p:nvPr/>
        </p:nvSpPr>
        <p:spPr>
          <a:xfrm>
            <a:off x="4176705" y="1750984"/>
            <a:ext cx="3845170" cy="584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p>
        </p:txBody>
      </p:sp>
      <p:sp>
        <p:nvSpPr>
          <p:cNvPr id="9" name="Rectangle 8">
            <a:extLst>
              <a:ext uri="{FF2B5EF4-FFF2-40B4-BE49-F238E27FC236}">
                <a16:creationId xmlns:a16="http://schemas.microsoft.com/office/drawing/2014/main" id="{826814BE-F5E1-46DB-9031-A530B8761ABE}"/>
              </a:ext>
            </a:extLst>
          </p:cNvPr>
          <p:cNvSpPr/>
          <p:nvPr/>
        </p:nvSpPr>
        <p:spPr>
          <a:xfrm>
            <a:off x="515812" y="3873043"/>
            <a:ext cx="11160369" cy="830997"/>
          </a:xfrm>
          <a:prstGeom prst="rect">
            <a:avLst/>
          </a:prstGeom>
        </p:spPr>
        <p:txBody>
          <a:bodyPr wrap="square">
            <a:spAutoFit/>
          </a:bodyPr>
          <a:lstStyle/>
          <a:p>
            <a:pPr marL="342900" indent="-342900" algn="just">
              <a:buFont typeface="Wingdings" panose="05000000000000000000" pitchFamily="2" charset="2"/>
              <a:buChar char="Ø"/>
            </a:pPr>
            <a:r>
              <a:rPr lang="en-US" sz="2400" dirty="0">
                <a:solidFill>
                  <a:srgbClr val="000000"/>
                </a:solidFill>
                <a:latin typeface="+mj-lt"/>
              </a:rPr>
              <a:t>The need for a smarter mobility will call for a new generation of intelligent transportation services. </a:t>
            </a:r>
          </a:p>
        </p:txBody>
      </p:sp>
      <p:sp>
        <p:nvSpPr>
          <p:cNvPr id="10" name="Espace réservé du pied de page 6">
            <a:extLst>
              <a:ext uri="{FF2B5EF4-FFF2-40B4-BE49-F238E27FC236}">
                <a16:creationId xmlns:a16="http://schemas.microsoft.com/office/drawing/2014/main" id="{3D45C25D-CD2B-48E4-9BD7-38772D7B6837}"/>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30334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pied de page 6">
            <a:extLst>
              <a:ext uri="{FF2B5EF4-FFF2-40B4-BE49-F238E27FC236}">
                <a16:creationId xmlns:a16="http://schemas.microsoft.com/office/drawing/2014/main" id="{63C38955-66E0-47AF-9500-59885A707796}"/>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
        <p:nvSpPr>
          <p:cNvPr id="2" name="Rectangle 1">
            <a:extLst>
              <a:ext uri="{FF2B5EF4-FFF2-40B4-BE49-F238E27FC236}">
                <a16:creationId xmlns:a16="http://schemas.microsoft.com/office/drawing/2014/main" id="{7F7A5793-F575-4650-91AA-35455406FA69}"/>
              </a:ext>
            </a:extLst>
          </p:cNvPr>
          <p:cNvSpPr/>
          <p:nvPr/>
        </p:nvSpPr>
        <p:spPr>
          <a:xfrm>
            <a:off x="1758598" y="1695600"/>
            <a:ext cx="9604745" cy="1692771"/>
          </a:xfrm>
          <a:prstGeom prst="rect">
            <a:avLst/>
          </a:prstGeom>
        </p:spPr>
        <p:txBody>
          <a:bodyPr wrap="square">
            <a:spAutoFit/>
          </a:bodyPr>
          <a:lstStyle/>
          <a:p>
            <a:r>
              <a:rPr lang="en-GB" sz="2800" kern="0" dirty="0">
                <a:solidFill>
                  <a:srgbClr val="506361"/>
                </a:solidFill>
              </a:rPr>
              <a:t>INCREASE OF THE POTENTIAL ATTACK SURFACE</a:t>
            </a:r>
          </a:p>
          <a:p>
            <a:endParaRPr lang="en-GB" sz="2400" kern="0" dirty="0"/>
          </a:p>
          <a:p>
            <a:endParaRPr lang="en-GB" sz="2400" kern="0" dirty="0"/>
          </a:p>
          <a:p>
            <a:r>
              <a:rPr lang="en-GB" sz="2800" kern="0" dirty="0">
                <a:solidFill>
                  <a:srgbClr val="506361"/>
                </a:solidFill>
              </a:rPr>
              <a:t>INCREASE OF THE NUMBER OF ATTACK VECTORS</a:t>
            </a:r>
          </a:p>
        </p:txBody>
      </p:sp>
      <p:sp>
        <p:nvSpPr>
          <p:cNvPr id="6" name="Titre 1">
            <a:extLst>
              <a:ext uri="{FF2B5EF4-FFF2-40B4-BE49-F238E27FC236}">
                <a16:creationId xmlns:a16="http://schemas.microsoft.com/office/drawing/2014/main" id="{D032F1A4-0C01-459A-ABB3-906D4B6AF044}"/>
              </a:ext>
            </a:extLst>
          </p:cNvPr>
          <p:cNvSpPr>
            <a:spLocks noGrp="1"/>
          </p:cNvSpPr>
          <p:nvPr>
            <p:ph type="title"/>
          </p:nvPr>
        </p:nvSpPr>
        <p:spPr>
          <a:xfrm>
            <a:off x="951655" y="351157"/>
            <a:ext cx="6847840" cy="471804"/>
          </a:xfrm>
        </p:spPr>
        <p:txBody>
          <a:bodyPr/>
          <a:lstStyle/>
          <a:p>
            <a:r>
              <a:rPr lang="fr-FR" dirty="0">
                <a:solidFill>
                  <a:schemeClr val="accent1">
                    <a:lumMod val="75000"/>
                  </a:schemeClr>
                </a:solidFill>
              </a:rPr>
              <a:t>Cybersecurity</a:t>
            </a:r>
            <a:r>
              <a:rPr lang="fr-FR" sz="2800" dirty="0">
                <a:solidFill>
                  <a:schemeClr val="accent1">
                    <a:lumMod val="75000"/>
                  </a:schemeClr>
                </a:solidFill>
              </a:rPr>
              <a:t> </a:t>
            </a:r>
            <a:r>
              <a:rPr lang="fr-FR" dirty="0">
                <a:solidFill>
                  <a:schemeClr val="accent1">
                    <a:lumMod val="75000"/>
                  </a:schemeClr>
                </a:solidFill>
              </a:rPr>
              <a:t>on rail : the challenges</a:t>
            </a:r>
          </a:p>
        </p:txBody>
      </p:sp>
      <p:pic>
        <p:nvPicPr>
          <p:cNvPr id="5" name="Graphique 4" descr="Cible">
            <a:extLst>
              <a:ext uri="{FF2B5EF4-FFF2-40B4-BE49-F238E27FC236}">
                <a16:creationId xmlns:a16="http://schemas.microsoft.com/office/drawing/2014/main" id="{4BAD8254-5F47-4987-9CD2-5F0FFB1AFB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869" y="1459465"/>
            <a:ext cx="914400" cy="914400"/>
          </a:xfrm>
          <a:prstGeom prst="rect">
            <a:avLst/>
          </a:prstGeom>
        </p:spPr>
      </p:pic>
      <p:pic>
        <p:nvPicPr>
          <p:cNvPr id="9" name="Graphique 8" descr="Avertissement">
            <a:extLst>
              <a:ext uri="{FF2B5EF4-FFF2-40B4-BE49-F238E27FC236}">
                <a16:creationId xmlns:a16="http://schemas.microsoft.com/office/drawing/2014/main" id="{59FC3508-D179-4AF8-8F84-F27D265B44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422" y="2553169"/>
            <a:ext cx="914400" cy="914400"/>
          </a:xfrm>
          <a:prstGeom prst="rect">
            <a:avLst/>
          </a:prstGeom>
        </p:spPr>
      </p:pic>
      <p:sp>
        <p:nvSpPr>
          <p:cNvPr id="10" name="Rectangle 9">
            <a:extLst>
              <a:ext uri="{FF2B5EF4-FFF2-40B4-BE49-F238E27FC236}">
                <a16:creationId xmlns:a16="http://schemas.microsoft.com/office/drawing/2014/main" id="{CB4AE703-B99B-4D51-97F6-1D3C8F48DC19}"/>
              </a:ext>
            </a:extLst>
          </p:cNvPr>
          <p:cNvSpPr/>
          <p:nvPr/>
        </p:nvSpPr>
        <p:spPr>
          <a:xfrm>
            <a:off x="1293627" y="4208293"/>
            <a:ext cx="9604745" cy="954107"/>
          </a:xfrm>
          <a:prstGeom prst="rect">
            <a:avLst/>
          </a:prstGeom>
        </p:spPr>
        <p:txBody>
          <a:bodyPr wrap="square">
            <a:spAutoFit/>
          </a:bodyPr>
          <a:lstStyle/>
          <a:p>
            <a:pPr algn="ctr"/>
            <a:r>
              <a:rPr lang="en-US" sz="2800" b="1" dirty="0">
                <a:solidFill>
                  <a:srgbClr val="506361"/>
                </a:solidFill>
              </a:rPr>
              <a:t>MANY LAYERS OF THE SYSTEM COULD BE EXPOSED TO BOTH CYBER AND CYBER-PHYSICAL ATTACKS.</a:t>
            </a:r>
          </a:p>
        </p:txBody>
      </p:sp>
    </p:spTree>
    <p:extLst>
      <p:ext uri="{BB962C8B-B14F-4D97-AF65-F5344CB8AC3E}">
        <p14:creationId xmlns:p14="http://schemas.microsoft.com/office/powerpoint/2010/main" val="163397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173EE0C2-12C6-41DC-8297-8FE177E92D50}"/>
              </a:ext>
            </a:extLst>
          </p:cNvPr>
          <p:cNvSpPr txBox="1">
            <a:spLocks/>
          </p:cNvSpPr>
          <p:nvPr/>
        </p:nvSpPr>
        <p:spPr>
          <a:xfrm>
            <a:off x="418041" y="287337"/>
            <a:ext cx="11192712" cy="5554108"/>
          </a:xfrm>
          <a:prstGeom prst="rect">
            <a:avLst/>
          </a:prstGeom>
        </p:spPr>
        <p:txBody>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buNone/>
            </a:pPr>
            <a:r>
              <a:rPr lang="en-GB" sz="2800" kern="0" dirty="0">
                <a:solidFill>
                  <a:schemeClr val="accent1">
                    <a:lumMod val="75000"/>
                  </a:schemeClr>
                </a:solidFill>
              </a:rPr>
              <a:t>UIC IS TACLKING DIFFERENT ASPECTS OF THESE CHALLENGES WITH THREE DIFFERENT ACTIONS:</a:t>
            </a:r>
          </a:p>
          <a:p>
            <a:pPr marL="0" indent="0">
              <a:buNone/>
            </a:pPr>
            <a:endParaRPr lang="en-GB" sz="2000" kern="0" dirty="0"/>
          </a:p>
          <a:p>
            <a:pPr>
              <a:buFont typeface="Wingdings" panose="05000000000000000000" pitchFamily="2" charset="2"/>
              <a:buChar char="Ø"/>
            </a:pPr>
            <a:r>
              <a:rPr lang="en-GB" sz="2400" kern="0" dirty="0">
                <a:solidFill>
                  <a:srgbClr val="506361"/>
                </a:solidFill>
              </a:rPr>
              <a:t> </a:t>
            </a:r>
            <a:r>
              <a:rPr lang="en-GB" sz="2800" kern="0" dirty="0">
                <a:solidFill>
                  <a:srgbClr val="506361"/>
                </a:solidFill>
              </a:rPr>
              <a:t>Rail</a:t>
            </a:r>
            <a:r>
              <a:rPr lang="en-GB" sz="2400" kern="0" dirty="0">
                <a:solidFill>
                  <a:srgbClr val="506361"/>
                </a:solidFill>
              </a:rPr>
              <a:t> </a:t>
            </a:r>
            <a:r>
              <a:rPr lang="en-GB" sz="2800" kern="0" dirty="0">
                <a:solidFill>
                  <a:srgbClr val="506361"/>
                </a:solidFill>
              </a:rPr>
              <a:t>EM (Electro Magnetic) ATTACKS                 </a:t>
            </a:r>
            <a:r>
              <a:rPr lang="en-GB" sz="2800" kern="0" dirty="0">
                <a:solidFill>
                  <a:srgbClr val="006699"/>
                </a:solidFill>
              </a:rPr>
              <a:t>EU SECRET Project</a:t>
            </a:r>
          </a:p>
          <a:p>
            <a:pPr>
              <a:buFont typeface="Wingdings" panose="05000000000000000000" pitchFamily="2" charset="2"/>
              <a:buChar char="Ø"/>
            </a:pPr>
            <a:r>
              <a:rPr lang="en-GB" sz="2800" kern="0" dirty="0">
                <a:solidFill>
                  <a:srgbClr val="506361"/>
                </a:solidFill>
              </a:rPr>
              <a:t> Rail CYBER ATTACKS                 </a:t>
            </a:r>
            <a:r>
              <a:rPr lang="en-GB" sz="2800" kern="0" dirty="0">
                <a:solidFill>
                  <a:schemeClr val="accent1">
                    <a:lumMod val="75000"/>
                  </a:schemeClr>
                </a:solidFill>
              </a:rPr>
              <a:t>EU CYRAIL Project</a:t>
            </a:r>
          </a:p>
          <a:p>
            <a:pPr>
              <a:buFont typeface="Wingdings" panose="05000000000000000000" pitchFamily="2" charset="2"/>
              <a:buChar char="Ø"/>
            </a:pPr>
            <a:r>
              <a:rPr lang="en-GB" sz="2800" kern="0" dirty="0">
                <a:solidFill>
                  <a:srgbClr val="506361"/>
                </a:solidFill>
              </a:rPr>
              <a:t> Exchange of experiences among railway companies and other third-party stakeholders, through:</a:t>
            </a:r>
          </a:p>
          <a:p>
            <a:pPr marL="1169988" lvl="2" indent="-447675">
              <a:buFont typeface="Wingdings" panose="05000000000000000000" pitchFamily="2" charset="2"/>
              <a:buChar char="ü"/>
            </a:pPr>
            <a:r>
              <a:rPr lang="en-GB" sz="2400" kern="0" dirty="0">
                <a:solidFill>
                  <a:schemeClr val="accent1">
                    <a:lumMod val="75000"/>
                  </a:schemeClr>
                </a:solidFill>
              </a:rPr>
              <a:t>Working Groups, publications, initiatives (e.g. Workshop on Cybersecurity held during the UIC Security Week, 19 June 2018, Paris)</a:t>
            </a:r>
          </a:p>
          <a:p>
            <a:endParaRPr lang="en-GB" sz="2000" kern="0" dirty="0"/>
          </a:p>
        </p:txBody>
      </p:sp>
      <p:sp>
        <p:nvSpPr>
          <p:cNvPr id="10" name="Flèche : droite 9">
            <a:extLst>
              <a:ext uri="{FF2B5EF4-FFF2-40B4-BE49-F238E27FC236}">
                <a16:creationId xmlns:a16="http://schemas.microsoft.com/office/drawing/2014/main" id="{42EDA71E-4E1E-41D1-94ED-0DEC332FCCC9}"/>
              </a:ext>
            </a:extLst>
          </p:cNvPr>
          <p:cNvSpPr/>
          <p:nvPr/>
        </p:nvSpPr>
        <p:spPr>
          <a:xfrm>
            <a:off x="7355496" y="2100613"/>
            <a:ext cx="1190846"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F46A3693-A845-4ADA-B536-C15F9A6BC48F}"/>
              </a:ext>
            </a:extLst>
          </p:cNvPr>
          <p:cNvSpPr/>
          <p:nvPr/>
        </p:nvSpPr>
        <p:spPr>
          <a:xfrm>
            <a:off x="5036616" y="3249612"/>
            <a:ext cx="1190846"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pied de page 6">
            <a:extLst>
              <a:ext uri="{FF2B5EF4-FFF2-40B4-BE49-F238E27FC236}">
                <a16:creationId xmlns:a16="http://schemas.microsoft.com/office/drawing/2014/main" id="{3A1EAAB3-D3D3-4FA6-9B25-FF2820074C42}"/>
              </a:ext>
            </a:extLst>
          </p:cNvPr>
          <p:cNvSpPr>
            <a:spLocks noGrp="1"/>
          </p:cNvSpPr>
          <p:nvPr>
            <p:ph type="ftr" sz="quarter" idx="11"/>
          </p:nvPr>
        </p:nvSpPr>
        <p:spPr>
          <a:xfrm>
            <a:off x="4084695" y="6367151"/>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Tree>
    <p:extLst>
      <p:ext uri="{BB962C8B-B14F-4D97-AF65-F5344CB8AC3E}">
        <p14:creationId xmlns:p14="http://schemas.microsoft.com/office/powerpoint/2010/main" val="16107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EB034-D700-4D58-B5E6-C9C8BAF24E1D}"/>
              </a:ext>
            </a:extLst>
          </p:cNvPr>
          <p:cNvSpPr>
            <a:spLocks noGrp="1"/>
          </p:cNvSpPr>
          <p:nvPr>
            <p:ph type="title"/>
          </p:nvPr>
        </p:nvSpPr>
        <p:spPr>
          <a:xfrm>
            <a:off x="899592" y="307564"/>
            <a:ext cx="10464800" cy="550815"/>
          </a:xfrm>
        </p:spPr>
        <p:txBody>
          <a:bodyPr/>
          <a:lstStyle/>
          <a:p>
            <a:r>
              <a:rPr lang="fr-FR" dirty="0">
                <a:solidFill>
                  <a:schemeClr val="accent1">
                    <a:lumMod val="75000"/>
                  </a:schemeClr>
                </a:solidFill>
              </a:rPr>
              <a:t>EU Project SECRET</a:t>
            </a:r>
            <a:endParaRPr lang="en-GB" dirty="0">
              <a:solidFill>
                <a:schemeClr val="accent1">
                  <a:lumMod val="75000"/>
                </a:schemeClr>
              </a:solidFill>
            </a:endParaRPr>
          </a:p>
        </p:txBody>
      </p:sp>
      <p:sp>
        <p:nvSpPr>
          <p:cNvPr id="5" name="Rectangle 4">
            <a:extLst>
              <a:ext uri="{FF2B5EF4-FFF2-40B4-BE49-F238E27FC236}">
                <a16:creationId xmlns:a16="http://schemas.microsoft.com/office/drawing/2014/main" id="{79BE8CE1-3E23-4CC9-9081-A8DEFEF5AC6F}"/>
              </a:ext>
            </a:extLst>
          </p:cNvPr>
          <p:cNvSpPr/>
          <p:nvPr/>
        </p:nvSpPr>
        <p:spPr>
          <a:xfrm>
            <a:off x="831794" y="2627097"/>
            <a:ext cx="10600395" cy="437043"/>
          </a:xfrm>
          <a:prstGeom prst="rect">
            <a:avLst/>
          </a:prstGeom>
        </p:spPr>
        <p:txBody>
          <a:bodyPr wrap="square">
            <a:spAutoFit/>
          </a:bodyPr>
          <a:lstStyle/>
          <a:p>
            <a:pPr marL="0" lvl="1">
              <a:lnSpc>
                <a:spcPct val="80000"/>
              </a:lnSpc>
              <a:spcBef>
                <a:spcPct val="65000"/>
              </a:spcBef>
              <a:buClr>
                <a:srgbClr val="0070C0"/>
              </a:buClr>
              <a:buSzPct val="85000"/>
              <a:defRPr/>
            </a:pPr>
            <a:r>
              <a:rPr lang="en-GB" sz="2800" dirty="0">
                <a:solidFill>
                  <a:srgbClr val="506361"/>
                </a:solidFill>
              </a:rPr>
              <a:t>Protection of railway infrastructure against EM attacks through</a:t>
            </a:r>
            <a:r>
              <a:rPr lang="en-GB" sz="2400" dirty="0">
                <a:solidFill>
                  <a:srgbClr val="506361"/>
                </a:solidFill>
              </a:rPr>
              <a:t>:</a:t>
            </a:r>
            <a:endParaRPr lang="fr-FR" sz="2000" dirty="0">
              <a:solidFill>
                <a:srgbClr val="506361"/>
              </a:solidFill>
            </a:endParaRPr>
          </a:p>
        </p:txBody>
      </p:sp>
      <p:pic>
        <p:nvPicPr>
          <p:cNvPr id="6" name="Picture 25" descr="SNCF_logo2">
            <a:extLst>
              <a:ext uri="{FF2B5EF4-FFF2-40B4-BE49-F238E27FC236}">
                <a16:creationId xmlns:a16="http://schemas.microsoft.com/office/drawing/2014/main" id="{915EB0E1-2120-43C9-AC9F-B0005245CE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346" y="4923391"/>
            <a:ext cx="1022525" cy="562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D1033695-6527-4B33-91CF-FFE2DEA998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4051" y="5877846"/>
            <a:ext cx="1731270" cy="27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Users\Virginie DENIAU\Desktop\logo_iais.gif">
            <a:extLst>
              <a:ext uri="{FF2B5EF4-FFF2-40B4-BE49-F238E27FC236}">
                <a16:creationId xmlns:a16="http://schemas.microsoft.com/office/drawing/2014/main" id="{97CAD915-37E6-4B35-99B4-AED42F27B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622" y="5792437"/>
            <a:ext cx="1725087" cy="4899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irginie DENIAU\Desktop\Logo_couleurs_simple.png">
            <a:extLst>
              <a:ext uri="{FF2B5EF4-FFF2-40B4-BE49-F238E27FC236}">
                <a16:creationId xmlns:a16="http://schemas.microsoft.com/office/drawing/2014/main" id="{124259A4-E245-45B1-B333-1613E81C79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0536" y="4955640"/>
            <a:ext cx="1637896" cy="707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F391BDC7-CA7A-4677-9209-B0B65AF334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7998" y="4887239"/>
            <a:ext cx="842080" cy="84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a:extLst>
              <a:ext uri="{FF2B5EF4-FFF2-40B4-BE49-F238E27FC236}">
                <a16:creationId xmlns:a16="http://schemas.microsoft.com/office/drawing/2014/main" id="{BD4ECC1A-91A3-40D8-8B42-DBC07E69625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9820"/>
          <a:stretch/>
        </p:blipFill>
        <p:spPr bwMode="auto">
          <a:xfrm>
            <a:off x="7081833" y="5023975"/>
            <a:ext cx="1788400" cy="36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0B649AB0-50B5-44FD-AC9C-CD759620DA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8677" y="5782053"/>
            <a:ext cx="1490972" cy="46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users\malonso\TREND\WEB\trend\images\logo\IFSTTAR.jpg">
            <a:extLst>
              <a:ext uri="{FF2B5EF4-FFF2-40B4-BE49-F238E27FC236}">
                <a16:creationId xmlns:a16="http://schemas.microsoft.com/office/drawing/2014/main" id="{665A862D-42D3-42A8-AF7E-4B17F7224358}"/>
              </a:ext>
            </a:extLst>
          </p:cNvPr>
          <p:cNvPicPr>
            <a:picLocks noChangeAspect="1" noChangeArrowheads="1"/>
          </p:cNvPicPr>
          <p:nvPr/>
        </p:nvPicPr>
        <p:blipFill>
          <a:blip r:embed="rId9" cstate="print"/>
          <a:srcRect/>
          <a:stretch>
            <a:fillRect/>
          </a:stretch>
        </p:blipFill>
        <p:spPr bwMode="auto">
          <a:xfrm>
            <a:off x="899592" y="4832858"/>
            <a:ext cx="2172497" cy="698846"/>
          </a:xfrm>
          <a:prstGeom prst="rect">
            <a:avLst/>
          </a:prstGeom>
          <a:noFill/>
        </p:spPr>
      </p:pic>
      <p:pic>
        <p:nvPicPr>
          <p:cNvPr id="14" name="Image 13" descr="SECRET_logo.png">
            <a:extLst>
              <a:ext uri="{FF2B5EF4-FFF2-40B4-BE49-F238E27FC236}">
                <a16:creationId xmlns:a16="http://schemas.microsoft.com/office/drawing/2014/main" id="{4F1EE2EF-D1A1-4C8E-8455-4DA56BBC01B4}"/>
              </a:ext>
            </a:extLst>
          </p:cNvPr>
          <p:cNvPicPr/>
          <p:nvPr/>
        </p:nvPicPr>
        <p:blipFill>
          <a:blip r:embed="rId10" cstate="print"/>
          <a:stretch>
            <a:fillRect/>
          </a:stretch>
        </p:blipFill>
        <p:spPr>
          <a:xfrm>
            <a:off x="8199169" y="366229"/>
            <a:ext cx="1588297" cy="1469816"/>
          </a:xfrm>
          <a:prstGeom prst="rect">
            <a:avLst/>
          </a:prstGeom>
        </p:spPr>
      </p:pic>
      <p:pic>
        <p:nvPicPr>
          <p:cNvPr id="15" name="Image 14" descr="eu-flag.gif">
            <a:extLst>
              <a:ext uri="{FF2B5EF4-FFF2-40B4-BE49-F238E27FC236}">
                <a16:creationId xmlns:a16="http://schemas.microsoft.com/office/drawing/2014/main" id="{1C81EF87-57E1-4C41-9D88-6CC268CF0DC9}"/>
              </a:ext>
            </a:extLst>
          </p:cNvPr>
          <p:cNvPicPr>
            <a:picLocks noChangeAspect="1"/>
          </p:cNvPicPr>
          <p:nvPr/>
        </p:nvPicPr>
        <p:blipFill>
          <a:blip r:embed="rId11" cstate="email"/>
          <a:stretch>
            <a:fillRect/>
          </a:stretch>
        </p:blipFill>
        <p:spPr>
          <a:xfrm>
            <a:off x="10865321" y="366229"/>
            <a:ext cx="837798" cy="561938"/>
          </a:xfrm>
          <a:prstGeom prst="rect">
            <a:avLst/>
          </a:prstGeom>
        </p:spPr>
      </p:pic>
      <p:sp>
        <p:nvSpPr>
          <p:cNvPr id="16" name="Rectangle 15">
            <a:extLst>
              <a:ext uri="{FF2B5EF4-FFF2-40B4-BE49-F238E27FC236}">
                <a16:creationId xmlns:a16="http://schemas.microsoft.com/office/drawing/2014/main" id="{813BF85A-2E32-4B83-8D29-431B6A56C6BA}"/>
              </a:ext>
            </a:extLst>
          </p:cNvPr>
          <p:cNvSpPr/>
          <p:nvPr/>
        </p:nvSpPr>
        <p:spPr>
          <a:xfrm>
            <a:off x="9787467" y="959065"/>
            <a:ext cx="2021087" cy="1169551"/>
          </a:xfrm>
          <a:prstGeom prst="rect">
            <a:avLst/>
          </a:prstGeom>
        </p:spPr>
        <p:txBody>
          <a:bodyPr wrap="square">
            <a:spAutoFit/>
          </a:bodyPr>
          <a:lstStyle/>
          <a:p>
            <a:pPr algn="r"/>
            <a:r>
              <a:rPr lang="en-US" sz="1000" i="1" dirty="0">
                <a:solidFill>
                  <a:schemeClr val="tx1">
                    <a:lumMod val="40000"/>
                    <a:lumOff val="60000"/>
                  </a:schemeClr>
                </a:solidFill>
              </a:rPr>
              <a:t>This project has received funding from the </a:t>
            </a:r>
            <a:r>
              <a:rPr lang="fr-FR" sz="1000" i="1" dirty="0" err="1">
                <a:solidFill>
                  <a:schemeClr val="tx1">
                    <a:lumMod val="40000"/>
                    <a:lumOff val="60000"/>
                  </a:schemeClr>
                </a:solidFill>
              </a:rPr>
              <a:t>European</a:t>
            </a:r>
            <a:r>
              <a:rPr lang="fr-FR" sz="1000" i="1" dirty="0">
                <a:solidFill>
                  <a:schemeClr val="tx1">
                    <a:lumMod val="40000"/>
                    <a:lumOff val="60000"/>
                  </a:schemeClr>
                </a:solidFill>
              </a:rPr>
              <a:t> </a:t>
            </a:r>
            <a:r>
              <a:rPr lang="fr-FR" sz="1000" i="1" dirty="0" err="1">
                <a:solidFill>
                  <a:schemeClr val="tx1">
                    <a:lumMod val="40000"/>
                    <a:lumOff val="60000"/>
                  </a:schemeClr>
                </a:solidFill>
              </a:rPr>
              <a:t>Union’s</a:t>
            </a:r>
            <a:r>
              <a:rPr lang="fr-FR" sz="1000" i="1" dirty="0">
                <a:solidFill>
                  <a:schemeClr val="tx1">
                    <a:lumMod val="40000"/>
                    <a:lumOff val="60000"/>
                  </a:schemeClr>
                </a:solidFill>
              </a:rPr>
              <a:t> </a:t>
            </a:r>
            <a:r>
              <a:rPr lang="fr-FR" sz="1000" i="1" dirty="0" err="1">
                <a:solidFill>
                  <a:schemeClr val="tx1">
                    <a:lumMod val="40000"/>
                    <a:lumOff val="60000"/>
                  </a:schemeClr>
                </a:solidFill>
              </a:rPr>
              <a:t>Seventh</a:t>
            </a:r>
            <a:r>
              <a:rPr lang="fr-FR" sz="1000" i="1" dirty="0">
                <a:solidFill>
                  <a:schemeClr val="tx1">
                    <a:lumMod val="40000"/>
                    <a:lumOff val="60000"/>
                  </a:schemeClr>
                </a:solidFill>
              </a:rPr>
              <a:t> Framework Programme for </a:t>
            </a:r>
            <a:r>
              <a:rPr lang="fr-FR" sz="1000" i="1" dirty="0" err="1">
                <a:solidFill>
                  <a:schemeClr val="tx1">
                    <a:lumMod val="40000"/>
                    <a:lumOff val="60000"/>
                  </a:schemeClr>
                </a:solidFill>
              </a:rPr>
              <a:t>research</a:t>
            </a:r>
            <a:r>
              <a:rPr lang="fr-FR" sz="1000" i="1" dirty="0">
                <a:solidFill>
                  <a:schemeClr val="tx1">
                    <a:lumMod val="40000"/>
                    <a:lumOff val="60000"/>
                  </a:schemeClr>
                </a:solidFill>
              </a:rPr>
              <a:t>, </a:t>
            </a:r>
            <a:r>
              <a:rPr lang="fr-FR" sz="1000" i="1" dirty="0" err="1">
                <a:solidFill>
                  <a:schemeClr val="tx1">
                    <a:lumMod val="40000"/>
                    <a:lumOff val="60000"/>
                  </a:schemeClr>
                </a:solidFill>
              </a:rPr>
              <a:t>technological</a:t>
            </a:r>
            <a:r>
              <a:rPr lang="fr-FR" sz="1000" i="1" dirty="0">
                <a:solidFill>
                  <a:schemeClr val="tx1">
                    <a:lumMod val="40000"/>
                    <a:lumOff val="60000"/>
                  </a:schemeClr>
                </a:solidFill>
              </a:rPr>
              <a:t> </a:t>
            </a:r>
            <a:r>
              <a:rPr lang="en-US" sz="1000" i="1" dirty="0">
                <a:solidFill>
                  <a:schemeClr val="tx1">
                    <a:lumMod val="40000"/>
                    <a:lumOff val="60000"/>
                  </a:schemeClr>
                </a:solidFill>
              </a:rPr>
              <a:t>development and demonstration under grant </a:t>
            </a:r>
            <a:r>
              <a:rPr lang="fr-FR" sz="1000" i="1" dirty="0">
                <a:solidFill>
                  <a:schemeClr val="tx1">
                    <a:lumMod val="40000"/>
                    <a:lumOff val="60000"/>
                  </a:schemeClr>
                </a:solidFill>
              </a:rPr>
              <a:t>agreement n° 285136</a:t>
            </a:r>
          </a:p>
        </p:txBody>
      </p:sp>
      <p:pic>
        <p:nvPicPr>
          <p:cNvPr id="17" name="Picture 10">
            <a:extLst>
              <a:ext uri="{FF2B5EF4-FFF2-40B4-BE49-F238E27FC236}">
                <a16:creationId xmlns:a16="http://schemas.microsoft.com/office/drawing/2014/main" id="{28676EF0-6C5D-4A1A-BF20-648B312350F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1661" y="5282817"/>
            <a:ext cx="1333245" cy="10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a:extLst>
              <a:ext uri="{FF2B5EF4-FFF2-40B4-BE49-F238E27FC236}">
                <a16:creationId xmlns:a16="http://schemas.microsoft.com/office/drawing/2014/main" id="{CDFE2D67-C7BE-4B26-B71C-614B9E0FA10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4711" y="5560652"/>
            <a:ext cx="1096512" cy="8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Espace réservé du contenu 2">
            <a:extLst>
              <a:ext uri="{FF2B5EF4-FFF2-40B4-BE49-F238E27FC236}">
                <a16:creationId xmlns:a16="http://schemas.microsoft.com/office/drawing/2014/main" id="{D6467D42-A807-4ED1-8FE1-641C7C5006C7}"/>
              </a:ext>
            </a:extLst>
          </p:cNvPr>
          <p:cNvSpPr txBox="1">
            <a:spLocks/>
          </p:cNvSpPr>
          <p:nvPr/>
        </p:nvSpPr>
        <p:spPr>
          <a:xfrm>
            <a:off x="637523" y="1079752"/>
            <a:ext cx="6271031" cy="1289642"/>
          </a:xfrm>
          <a:prstGeom prst="rect">
            <a:avLst/>
          </a:prstGeom>
        </p:spPr>
        <p:txBody>
          <a:bodyPr>
            <a:noAutofit/>
          </a:bodyPr>
          <a:lstStyle>
            <a:lvl1pPr marL="293688" indent="-293688" algn="l" rtl="0" eaLnBrk="0" fontAlgn="base" hangingPunct="0">
              <a:spcBef>
                <a:spcPct val="65000"/>
              </a:spcBef>
              <a:spcAft>
                <a:spcPct val="0"/>
              </a:spcAft>
              <a:buFont typeface="Arial Black" pitchFamily="34" charset="0"/>
              <a:buChar char="&gt;"/>
              <a:defRPr sz="2200" b="1">
                <a:solidFill>
                  <a:schemeClr val="tx1"/>
                </a:solidFill>
                <a:latin typeface="+mn-lt"/>
                <a:ea typeface="+mn-ea"/>
                <a:cs typeface="+mn-cs"/>
              </a:defRPr>
            </a:lvl1pPr>
            <a:lvl2pPr marL="295275" algn="l" rtl="0" eaLnBrk="0" fontAlgn="base" hangingPunct="0">
              <a:spcBef>
                <a:spcPct val="10000"/>
              </a:spcBef>
              <a:spcAft>
                <a:spcPct val="0"/>
              </a:spcAft>
              <a:buFont typeface="Symbol" pitchFamily="18" charset="2"/>
              <a:defRPr>
                <a:solidFill>
                  <a:schemeClr val="tx1"/>
                </a:solidFill>
                <a:latin typeface="+mn-lt"/>
              </a:defRPr>
            </a:lvl2pPr>
            <a:lvl3pPr marL="466725" indent="-169863" algn="l" rtl="0" eaLnBrk="0" fontAlgn="base" hangingPunct="0">
              <a:spcBef>
                <a:spcPct val="10000"/>
              </a:spcBef>
              <a:spcAft>
                <a:spcPct val="0"/>
              </a:spcAft>
              <a:buClr>
                <a:schemeClr val="tx2"/>
              </a:buClr>
              <a:buFont typeface="Symbol" pitchFamily="18" charset="2"/>
              <a:buChar char="·"/>
              <a:defRPr b="1">
                <a:solidFill>
                  <a:schemeClr val="tx1"/>
                </a:solidFill>
                <a:latin typeface="+mn-lt"/>
              </a:defRPr>
            </a:lvl3pPr>
            <a:lvl4pPr marL="658813" indent="-190500" algn="l" rtl="0" eaLnBrk="0" fontAlgn="base" hangingPunct="0">
              <a:spcBef>
                <a:spcPct val="20000"/>
              </a:spcBef>
              <a:spcAft>
                <a:spcPct val="0"/>
              </a:spcAft>
              <a:buFont typeface="Arial" charset="0"/>
              <a:buChar char="-"/>
              <a:defRPr sz="17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182880" lvl="1">
              <a:defRPr/>
            </a:pPr>
            <a:r>
              <a:rPr lang="en-GB" b="1" kern="0" dirty="0">
                <a:solidFill>
                  <a:schemeClr val="accent1">
                    <a:lumMod val="75000"/>
                  </a:schemeClr>
                </a:solidFill>
                <a:ea typeface="+mn-ea"/>
                <a:cs typeface="+mn-cs"/>
              </a:rPr>
              <a:t>Duration: </a:t>
            </a:r>
            <a:r>
              <a:rPr lang="en-GB" kern="0" dirty="0">
                <a:solidFill>
                  <a:srgbClr val="506361"/>
                </a:solidFill>
                <a:ea typeface="+mn-ea"/>
                <a:cs typeface="+mn-cs"/>
              </a:rPr>
              <a:t>01 August 2012 for 36 Months</a:t>
            </a:r>
          </a:p>
          <a:p>
            <a:pPr marL="182880" lvl="1">
              <a:defRPr/>
            </a:pPr>
            <a:r>
              <a:rPr lang="en-GB" b="1" kern="0" dirty="0">
                <a:solidFill>
                  <a:schemeClr val="accent1">
                    <a:lumMod val="75000"/>
                  </a:schemeClr>
                </a:solidFill>
                <a:ea typeface="+mn-ea"/>
                <a:cs typeface="+mn-cs"/>
              </a:rPr>
              <a:t>Budget :  </a:t>
            </a:r>
            <a:r>
              <a:rPr lang="en-GB" kern="0" dirty="0">
                <a:solidFill>
                  <a:srgbClr val="506361"/>
                </a:solidFill>
                <a:ea typeface="+mn-ea"/>
                <a:cs typeface="+mn-cs"/>
              </a:rPr>
              <a:t>4,268 M€ (3,059 M€ funding by EU) </a:t>
            </a:r>
          </a:p>
          <a:p>
            <a:pPr marL="182880" lvl="1">
              <a:defRPr/>
            </a:pPr>
            <a:r>
              <a:rPr lang="en-GB" b="1" kern="0" dirty="0">
                <a:solidFill>
                  <a:schemeClr val="accent1">
                    <a:lumMod val="75000"/>
                  </a:schemeClr>
                </a:solidFill>
                <a:ea typeface="+mn-ea"/>
                <a:cs typeface="+mn-cs"/>
              </a:rPr>
              <a:t>Coordinator : </a:t>
            </a:r>
            <a:r>
              <a:rPr lang="en-GB" kern="0" dirty="0">
                <a:solidFill>
                  <a:srgbClr val="506361"/>
                </a:solidFill>
                <a:ea typeface="+mn-ea"/>
                <a:cs typeface="+mn-cs"/>
              </a:rPr>
              <a:t>IFSTTAR</a:t>
            </a:r>
            <a:r>
              <a:rPr lang="fr-FR" kern="0" dirty="0">
                <a:solidFill>
                  <a:srgbClr val="506361"/>
                </a:solidFill>
                <a:ea typeface="+mn-ea"/>
                <a:cs typeface="+mn-cs"/>
              </a:rPr>
              <a:t> (France)</a:t>
            </a:r>
          </a:p>
          <a:p>
            <a:pPr marL="182880" lvl="1">
              <a:defRPr/>
            </a:pPr>
            <a:r>
              <a:rPr lang="en-GB" b="1" kern="0" dirty="0">
                <a:solidFill>
                  <a:schemeClr val="accent1">
                    <a:lumMod val="75000"/>
                  </a:schemeClr>
                </a:solidFill>
                <a:ea typeface="+mn-ea"/>
                <a:cs typeface="+mn-cs"/>
              </a:rPr>
              <a:t>Partners :  </a:t>
            </a:r>
            <a:r>
              <a:rPr lang="en-GB" kern="0" dirty="0">
                <a:solidFill>
                  <a:srgbClr val="506361"/>
                </a:solidFill>
                <a:ea typeface="+mn-ea"/>
                <a:cs typeface="+mn-cs"/>
              </a:rPr>
              <a:t>10 Partners from 5 countries</a:t>
            </a:r>
          </a:p>
        </p:txBody>
      </p:sp>
      <p:sp>
        <p:nvSpPr>
          <p:cNvPr id="22" name="Espace réservé du pied de page 6">
            <a:extLst>
              <a:ext uri="{FF2B5EF4-FFF2-40B4-BE49-F238E27FC236}">
                <a16:creationId xmlns:a16="http://schemas.microsoft.com/office/drawing/2014/main" id="{5EB98B23-2FC0-42B3-B267-3D142FF1A895}"/>
              </a:ext>
            </a:extLst>
          </p:cNvPr>
          <p:cNvSpPr>
            <a:spLocks noGrp="1"/>
          </p:cNvSpPr>
          <p:nvPr>
            <p:ph type="ftr" sz="quarter" idx="11"/>
          </p:nvPr>
        </p:nvSpPr>
        <p:spPr>
          <a:xfrm>
            <a:off x="4002164" y="6385358"/>
            <a:ext cx="5904656" cy="288032"/>
          </a:xfrm>
          <a:noFill/>
        </p:spPr>
        <p:txBody>
          <a:bodyPr/>
          <a:lstStyle/>
          <a:p>
            <a:pPr algn="r"/>
            <a:r>
              <a:rPr lang="en-US" sz="1000" dirty="0">
                <a:solidFill>
                  <a:srgbClr val="FFFFFF"/>
                </a:solidFill>
              </a:rPr>
              <a:t>ITF/UIC/UNECE Workshop on Rail Security, 23 May 2018, Leipzig  </a:t>
            </a:r>
            <a:endParaRPr lang="fr-FR" sz="1000" dirty="0">
              <a:solidFill>
                <a:srgbClr val="FFFFFF"/>
              </a:solidFill>
              <a:latin typeface="Arial"/>
            </a:endParaRPr>
          </a:p>
        </p:txBody>
      </p:sp>
      <p:sp>
        <p:nvSpPr>
          <p:cNvPr id="3" name="Rectangle 2">
            <a:extLst>
              <a:ext uri="{FF2B5EF4-FFF2-40B4-BE49-F238E27FC236}">
                <a16:creationId xmlns:a16="http://schemas.microsoft.com/office/drawing/2014/main" id="{0693CDD5-FCE8-4A3A-99D0-EED9F67BE8B4}"/>
              </a:ext>
            </a:extLst>
          </p:cNvPr>
          <p:cNvSpPr/>
          <p:nvPr/>
        </p:nvSpPr>
        <p:spPr>
          <a:xfrm>
            <a:off x="831794" y="3130874"/>
            <a:ext cx="9429135" cy="1518877"/>
          </a:xfrm>
          <a:prstGeom prst="rect">
            <a:avLst/>
          </a:prstGeom>
        </p:spPr>
        <p:txBody>
          <a:bodyPr wrap="square">
            <a:spAutoFit/>
          </a:bodyPr>
          <a:lstStyle/>
          <a:p>
            <a:pPr marL="285750" lvl="1" indent="-285750">
              <a:lnSpc>
                <a:spcPct val="80000"/>
              </a:lnSpc>
              <a:spcBef>
                <a:spcPct val="65000"/>
              </a:spcBef>
              <a:buClr>
                <a:srgbClr val="0070C0"/>
              </a:buClr>
              <a:buSzPct val="85000"/>
              <a:buFont typeface="Wingdings" panose="05000000000000000000" pitchFamily="2" charset="2"/>
              <a:buChar char="ü"/>
              <a:defRPr/>
            </a:pPr>
            <a:r>
              <a:rPr lang="en-US" dirty="0">
                <a:solidFill>
                  <a:srgbClr val="506361"/>
                </a:solidFill>
              </a:rPr>
              <a:t>Assessing</a:t>
            </a:r>
            <a:r>
              <a:rPr lang="fr-FR" dirty="0">
                <a:solidFill>
                  <a:srgbClr val="506361"/>
                </a:solidFill>
              </a:rPr>
              <a:t> the </a:t>
            </a:r>
            <a:r>
              <a:rPr lang="en-GB" dirty="0">
                <a:solidFill>
                  <a:srgbClr val="506361"/>
                </a:solidFill>
              </a:rPr>
              <a:t>risks and consequences of EM attacks on the rail infrastructure</a:t>
            </a:r>
          </a:p>
          <a:p>
            <a:pPr marL="285750" lvl="1" indent="-285750">
              <a:lnSpc>
                <a:spcPct val="80000"/>
              </a:lnSpc>
              <a:spcBef>
                <a:spcPct val="65000"/>
              </a:spcBef>
              <a:buClr>
                <a:srgbClr val="0070C0"/>
              </a:buClr>
              <a:buSzPct val="85000"/>
              <a:buFont typeface="Wingdings" panose="05000000000000000000" pitchFamily="2" charset="2"/>
              <a:buChar char="ü"/>
              <a:defRPr/>
            </a:pPr>
            <a:r>
              <a:rPr lang="en-GB" dirty="0">
                <a:solidFill>
                  <a:srgbClr val="506361"/>
                </a:solidFill>
              </a:rPr>
              <a:t>Identifying preventive and recovery measures</a:t>
            </a:r>
          </a:p>
          <a:p>
            <a:pPr marL="285750" lvl="1" indent="-285750">
              <a:lnSpc>
                <a:spcPct val="80000"/>
              </a:lnSpc>
              <a:spcBef>
                <a:spcPct val="65000"/>
              </a:spcBef>
              <a:buClr>
                <a:srgbClr val="0070C0"/>
              </a:buClr>
              <a:buSzPct val="85000"/>
              <a:buFont typeface="Wingdings" panose="05000000000000000000" pitchFamily="2" charset="2"/>
              <a:buChar char="ü"/>
              <a:defRPr/>
            </a:pPr>
            <a:r>
              <a:rPr lang="en-US" dirty="0">
                <a:solidFill>
                  <a:srgbClr val="506361"/>
                </a:solidFill>
              </a:rPr>
              <a:t>Developing</a:t>
            </a:r>
            <a:r>
              <a:rPr lang="fr-FR" dirty="0">
                <a:solidFill>
                  <a:srgbClr val="506361"/>
                </a:solidFill>
              </a:rPr>
              <a:t> </a:t>
            </a:r>
            <a:r>
              <a:rPr lang="en-US" dirty="0">
                <a:solidFill>
                  <a:srgbClr val="506361"/>
                </a:solidFill>
              </a:rPr>
              <a:t>protection solutions for EM attacks</a:t>
            </a:r>
          </a:p>
          <a:p>
            <a:pPr marL="285750" lvl="1" indent="-285750">
              <a:lnSpc>
                <a:spcPct val="80000"/>
              </a:lnSpc>
              <a:spcBef>
                <a:spcPct val="65000"/>
              </a:spcBef>
              <a:buClr>
                <a:srgbClr val="0070C0"/>
              </a:buClr>
              <a:buSzPct val="85000"/>
              <a:buFont typeface="Wingdings" panose="05000000000000000000" pitchFamily="2" charset="2"/>
              <a:buChar char="ü"/>
              <a:defRPr/>
            </a:pPr>
            <a:r>
              <a:rPr lang="en-GB" dirty="0">
                <a:solidFill>
                  <a:srgbClr val="506361"/>
                </a:solidFill>
              </a:rPr>
              <a:t>Producing technical recommendations to reinforce the railway infrastructure</a:t>
            </a:r>
          </a:p>
        </p:txBody>
      </p:sp>
    </p:spTree>
    <p:extLst>
      <p:ext uri="{BB962C8B-B14F-4D97-AF65-F5344CB8AC3E}">
        <p14:creationId xmlns:p14="http://schemas.microsoft.com/office/powerpoint/2010/main" val="82806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5B89B-21A5-4321-89DB-0A560E08A02C}"/>
              </a:ext>
            </a:extLst>
          </p:cNvPr>
          <p:cNvSpPr>
            <a:spLocks noGrp="1"/>
          </p:cNvSpPr>
          <p:nvPr>
            <p:ph type="title"/>
          </p:nvPr>
        </p:nvSpPr>
        <p:spPr>
          <a:xfrm>
            <a:off x="853872" y="101424"/>
            <a:ext cx="8658837" cy="591562"/>
          </a:xfrm>
        </p:spPr>
        <p:txBody>
          <a:bodyPr/>
          <a:lstStyle/>
          <a:p>
            <a:r>
              <a:rPr lang="fr-FR" dirty="0">
                <a:solidFill>
                  <a:schemeClr val="accent1">
                    <a:lumMod val="75000"/>
                  </a:schemeClr>
                </a:solidFill>
              </a:rPr>
              <a:t>Rail networks: attractive </a:t>
            </a:r>
            <a:r>
              <a:rPr lang="fr-FR" dirty="0" err="1">
                <a:solidFill>
                  <a:schemeClr val="accent1">
                    <a:lumMod val="75000"/>
                  </a:schemeClr>
                </a:solidFill>
              </a:rPr>
              <a:t>targets</a:t>
            </a:r>
            <a:r>
              <a:rPr lang="fr-FR" dirty="0">
                <a:solidFill>
                  <a:schemeClr val="accent1">
                    <a:lumMod val="75000"/>
                  </a:schemeClr>
                </a:solidFill>
              </a:rPr>
              <a:t> for EM </a:t>
            </a:r>
            <a:r>
              <a:rPr lang="fr-FR" dirty="0" err="1">
                <a:solidFill>
                  <a:schemeClr val="accent1">
                    <a:lumMod val="75000"/>
                  </a:schemeClr>
                </a:solidFill>
              </a:rPr>
              <a:t>attacks</a:t>
            </a:r>
            <a:endParaRPr lang="fr-FR" dirty="0"/>
          </a:p>
        </p:txBody>
      </p:sp>
      <p:sp>
        <p:nvSpPr>
          <p:cNvPr id="4" name="Rectangle 3">
            <a:extLst>
              <a:ext uri="{FF2B5EF4-FFF2-40B4-BE49-F238E27FC236}">
                <a16:creationId xmlns:a16="http://schemas.microsoft.com/office/drawing/2014/main" id="{E7067521-F1AA-4081-B684-493CAACB0664}"/>
              </a:ext>
            </a:extLst>
          </p:cNvPr>
          <p:cNvSpPr/>
          <p:nvPr/>
        </p:nvSpPr>
        <p:spPr>
          <a:xfrm>
            <a:off x="578151" y="888911"/>
            <a:ext cx="11035698" cy="1985159"/>
          </a:xfrm>
          <a:prstGeom prst="rect">
            <a:avLst/>
          </a:prstGeom>
        </p:spPr>
        <p:txBody>
          <a:bodyPr wrap="square">
            <a:spAutoFit/>
          </a:bodyPr>
          <a:lstStyle/>
          <a:p>
            <a:pPr marL="342900" indent="-342900" algn="just">
              <a:spcAft>
                <a:spcPts val="600"/>
              </a:spcAft>
              <a:buFont typeface="Wingdings" panose="05000000000000000000" pitchFamily="2" charset="2"/>
              <a:buChar char="v"/>
            </a:pPr>
            <a:r>
              <a:rPr lang="fr-FR" sz="1600" dirty="0">
                <a:solidFill>
                  <a:srgbClr val="506361"/>
                </a:solidFill>
              </a:rPr>
              <a:t>Railways are a mass transport system, </a:t>
            </a:r>
            <a:r>
              <a:rPr lang="fr-FR" sz="1600" dirty="0" err="1">
                <a:solidFill>
                  <a:srgbClr val="506361"/>
                </a:solidFill>
              </a:rPr>
              <a:t>easy</a:t>
            </a:r>
            <a:r>
              <a:rPr lang="fr-FR" sz="1600" dirty="0">
                <a:solidFill>
                  <a:srgbClr val="506361"/>
                </a:solidFill>
              </a:rPr>
              <a:t> to </a:t>
            </a:r>
            <a:r>
              <a:rPr lang="fr-FR" sz="1600" dirty="0" err="1">
                <a:solidFill>
                  <a:srgbClr val="506361"/>
                </a:solidFill>
              </a:rPr>
              <a:t>access</a:t>
            </a:r>
            <a:r>
              <a:rPr lang="fr-FR" sz="1600" dirty="0">
                <a:solidFill>
                  <a:srgbClr val="506361"/>
                </a:solidFill>
              </a:rPr>
              <a:t>, open, </a:t>
            </a:r>
            <a:r>
              <a:rPr lang="fr-FR" sz="1600" dirty="0" err="1">
                <a:solidFill>
                  <a:srgbClr val="506361"/>
                </a:solidFill>
              </a:rPr>
              <a:t>potentially</a:t>
            </a:r>
            <a:r>
              <a:rPr lang="fr-FR" sz="1600" dirty="0">
                <a:solidFill>
                  <a:srgbClr val="506361"/>
                </a:solidFill>
              </a:rPr>
              <a:t> high </a:t>
            </a:r>
            <a:r>
              <a:rPr lang="fr-FR" sz="1600" dirty="0" err="1">
                <a:solidFill>
                  <a:srgbClr val="506361"/>
                </a:solidFill>
              </a:rPr>
              <a:t>economic</a:t>
            </a:r>
            <a:r>
              <a:rPr lang="fr-FR" sz="1600" dirty="0">
                <a:solidFill>
                  <a:srgbClr val="506361"/>
                </a:solidFill>
              </a:rPr>
              <a:t> and </a:t>
            </a:r>
            <a:r>
              <a:rPr lang="fr-FR" sz="1600" dirty="0" err="1">
                <a:solidFill>
                  <a:srgbClr val="506361"/>
                </a:solidFill>
              </a:rPr>
              <a:t>security</a:t>
            </a:r>
            <a:r>
              <a:rPr lang="fr-FR" sz="1600" dirty="0">
                <a:solidFill>
                  <a:srgbClr val="506361"/>
                </a:solidFill>
              </a:rPr>
              <a:t> impacts</a:t>
            </a:r>
          </a:p>
          <a:p>
            <a:pPr marL="342900" indent="-342900" algn="just">
              <a:spcAft>
                <a:spcPts val="600"/>
              </a:spcAft>
              <a:buFont typeface="Wingdings" panose="05000000000000000000" pitchFamily="2" charset="2"/>
              <a:buChar char="v"/>
            </a:pPr>
            <a:r>
              <a:rPr lang="en-GB" sz="1600" dirty="0">
                <a:solidFill>
                  <a:srgbClr val="506361"/>
                </a:solidFill>
              </a:rPr>
              <a:t>Many vulnerable components in the railway system : </a:t>
            </a:r>
            <a:r>
              <a:rPr lang="fr-FR" sz="1600" dirty="0" err="1">
                <a:solidFill>
                  <a:srgbClr val="506361"/>
                </a:solidFill>
              </a:rPr>
              <a:t>Sensors</a:t>
            </a:r>
            <a:r>
              <a:rPr lang="fr-FR" sz="1600" dirty="0">
                <a:solidFill>
                  <a:srgbClr val="506361"/>
                </a:solidFill>
              </a:rPr>
              <a:t> (balises), </a:t>
            </a:r>
            <a:r>
              <a:rPr lang="fr-FR" sz="1600" dirty="0" err="1">
                <a:solidFill>
                  <a:srgbClr val="506361"/>
                </a:solidFill>
              </a:rPr>
              <a:t>antennas</a:t>
            </a:r>
            <a:r>
              <a:rPr lang="fr-FR" sz="1600" dirty="0">
                <a:solidFill>
                  <a:srgbClr val="506361"/>
                </a:solidFill>
              </a:rPr>
              <a:t>, communication </a:t>
            </a:r>
            <a:r>
              <a:rPr lang="fr-FR" sz="1600" dirty="0" err="1">
                <a:solidFill>
                  <a:srgbClr val="506361"/>
                </a:solidFill>
              </a:rPr>
              <a:t>systems</a:t>
            </a:r>
            <a:r>
              <a:rPr lang="fr-FR" sz="1600" dirty="0">
                <a:solidFill>
                  <a:srgbClr val="506361"/>
                </a:solidFill>
              </a:rPr>
              <a:t> </a:t>
            </a:r>
          </a:p>
          <a:p>
            <a:pPr marL="342900" indent="-342900" algn="just">
              <a:spcAft>
                <a:spcPts val="600"/>
              </a:spcAft>
              <a:buFont typeface="Wingdings" panose="05000000000000000000" pitchFamily="2" charset="2"/>
              <a:buChar char="v"/>
            </a:pPr>
            <a:r>
              <a:rPr lang="fr-FR" sz="1600" dirty="0">
                <a:solidFill>
                  <a:srgbClr val="506361"/>
                </a:solidFill>
              </a:rPr>
              <a:t>Multiplication of </a:t>
            </a:r>
            <a:r>
              <a:rPr lang="fr-FR" sz="1600" dirty="0" err="1">
                <a:solidFill>
                  <a:srgbClr val="506361"/>
                </a:solidFill>
              </a:rPr>
              <a:t>emission</a:t>
            </a:r>
            <a:r>
              <a:rPr lang="fr-FR" sz="1600" dirty="0">
                <a:solidFill>
                  <a:srgbClr val="506361"/>
                </a:solidFill>
              </a:rPr>
              <a:t> </a:t>
            </a:r>
            <a:r>
              <a:rPr lang="fr-FR" sz="1600" dirty="0" err="1">
                <a:solidFill>
                  <a:srgbClr val="506361"/>
                </a:solidFill>
              </a:rPr>
              <a:t>devices</a:t>
            </a:r>
            <a:r>
              <a:rPr lang="fr-FR" sz="1600" dirty="0">
                <a:solidFill>
                  <a:srgbClr val="506361"/>
                </a:solidFill>
              </a:rPr>
              <a:t>, </a:t>
            </a:r>
            <a:r>
              <a:rPr lang="fr-FR" sz="1600" dirty="0" err="1">
                <a:solidFill>
                  <a:srgbClr val="506361"/>
                </a:solidFill>
              </a:rPr>
              <a:t>antennas</a:t>
            </a:r>
            <a:r>
              <a:rPr lang="fr-FR" sz="1600" dirty="0">
                <a:solidFill>
                  <a:srgbClr val="506361"/>
                </a:solidFill>
              </a:rPr>
              <a:t> and </a:t>
            </a:r>
            <a:r>
              <a:rPr lang="fr-FR" sz="1600" dirty="0" err="1">
                <a:solidFill>
                  <a:srgbClr val="506361"/>
                </a:solidFill>
              </a:rPr>
              <a:t>amplifiers</a:t>
            </a:r>
            <a:r>
              <a:rPr lang="fr-FR" sz="1600" dirty="0">
                <a:solidFill>
                  <a:srgbClr val="506361"/>
                </a:solidFill>
              </a:rPr>
              <a:t> accessible to the </a:t>
            </a:r>
            <a:r>
              <a:rPr lang="fr-FR" sz="1600" dirty="0" err="1">
                <a:solidFill>
                  <a:srgbClr val="506361"/>
                </a:solidFill>
              </a:rPr>
              <a:t>general</a:t>
            </a:r>
            <a:r>
              <a:rPr lang="fr-FR" sz="1600" dirty="0">
                <a:solidFill>
                  <a:srgbClr val="506361"/>
                </a:solidFill>
              </a:rPr>
              <a:t> public</a:t>
            </a:r>
          </a:p>
          <a:p>
            <a:pPr marL="808038" lvl="1" indent="-350838" algn="just">
              <a:spcAft>
                <a:spcPts val="600"/>
              </a:spcAft>
              <a:buFont typeface="Wingdings" panose="05000000000000000000" pitchFamily="2" charset="2"/>
              <a:buChar char="Ø"/>
            </a:pPr>
            <a:r>
              <a:rPr lang="fr-FR" sz="1600" dirty="0" err="1">
                <a:solidFill>
                  <a:srgbClr val="506361"/>
                </a:solidFill>
              </a:rPr>
              <a:t>Easy</a:t>
            </a:r>
            <a:r>
              <a:rPr lang="fr-FR" sz="1600" dirty="0">
                <a:solidFill>
                  <a:srgbClr val="506361"/>
                </a:solidFill>
              </a:rPr>
              <a:t> to design </a:t>
            </a:r>
            <a:r>
              <a:rPr lang="fr-FR" sz="1600" dirty="0" err="1">
                <a:solidFill>
                  <a:srgbClr val="506361"/>
                </a:solidFill>
              </a:rPr>
              <a:t>emissions</a:t>
            </a:r>
            <a:r>
              <a:rPr lang="fr-FR" sz="1600" dirty="0">
                <a:solidFill>
                  <a:srgbClr val="506361"/>
                </a:solidFill>
              </a:rPr>
              <a:t> </a:t>
            </a:r>
            <a:r>
              <a:rPr lang="fr-FR" sz="1600" dirty="0" err="1">
                <a:solidFill>
                  <a:srgbClr val="506361"/>
                </a:solidFill>
              </a:rPr>
              <a:t>devices</a:t>
            </a:r>
            <a:r>
              <a:rPr lang="fr-FR" sz="1600" dirty="0">
                <a:solidFill>
                  <a:srgbClr val="506361"/>
                </a:solidFill>
              </a:rPr>
              <a:t> able to </a:t>
            </a:r>
            <a:r>
              <a:rPr lang="fr-FR" sz="1600" dirty="0" err="1">
                <a:solidFill>
                  <a:srgbClr val="506361"/>
                </a:solidFill>
              </a:rPr>
              <a:t>disrupt</a:t>
            </a:r>
            <a:r>
              <a:rPr lang="fr-FR" sz="1600" dirty="0">
                <a:solidFill>
                  <a:srgbClr val="506361"/>
                </a:solidFill>
              </a:rPr>
              <a:t> rail technologies</a:t>
            </a:r>
          </a:p>
          <a:p>
            <a:pPr marL="342900" indent="-342900" algn="just">
              <a:spcAft>
                <a:spcPts val="600"/>
              </a:spcAft>
              <a:buFont typeface="Wingdings" panose="05000000000000000000" pitchFamily="2" charset="2"/>
              <a:buChar char="v"/>
            </a:pPr>
            <a:r>
              <a:rPr lang="fr-FR" sz="1600" dirty="0">
                <a:solidFill>
                  <a:srgbClr val="506361"/>
                </a:solidFill>
              </a:rPr>
              <a:t>ERTMS </a:t>
            </a:r>
            <a:r>
              <a:rPr lang="fr-FR" sz="1600" dirty="0" err="1">
                <a:solidFill>
                  <a:srgbClr val="506361"/>
                </a:solidFill>
              </a:rPr>
              <a:t>homogenizes</a:t>
            </a:r>
            <a:r>
              <a:rPr lang="fr-FR" sz="1600" dirty="0">
                <a:solidFill>
                  <a:srgbClr val="506361"/>
                </a:solidFill>
              </a:rPr>
              <a:t> the technologies in Europe and </a:t>
            </a:r>
            <a:r>
              <a:rPr lang="fr-FR" sz="1600" dirty="0" err="1">
                <a:solidFill>
                  <a:srgbClr val="506361"/>
                </a:solidFill>
              </a:rPr>
              <a:t>so</a:t>
            </a:r>
            <a:r>
              <a:rPr lang="fr-FR" sz="1600" dirty="0">
                <a:solidFill>
                  <a:srgbClr val="506361"/>
                </a:solidFill>
              </a:rPr>
              <a:t> the </a:t>
            </a:r>
            <a:r>
              <a:rPr lang="fr-FR" sz="1600" dirty="0" err="1">
                <a:solidFill>
                  <a:srgbClr val="506361"/>
                </a:solidFill>
              </a:rPr>
              <a:t>vulnerabilities</a:t>
            </a:r>
            <a:endParaRPr lang="fr-FR" sz="1600" dirty="0">
              <a:solidFill>
                <a:srgbClr val="506361"/>
              </a:solidFill>
            </a:endParaRPr>
          </a:p>
          <a:p>
            <a:pPr marL="808038" lvl="1" indent="-350838" algn="just">
              <a:spcAft>
                <a:spcPts val="600"/>
              </a:spcAft>
              <a:buFont typeface="Wingdings" panose="05000000000000000000" pitchFamily="2" charset="2"/>
              <a:buChar char="Ø"/>
              <a:tabLst>
                <a:tab pos="444500" algn="l"/>
              </a:tabLst>
            </a:pPr>
            <a:r>
              <a:rPr lang="fr-FR" sz="1600" dirty="0" err="1">
                <a:solidFill>
                  <a:srgbClr val="506361"/>
                </a:solidFill>
              </a:rPr>
              <a:t>Facilitates</a:t>
            </a:r>
            <a:r>
              <a:rPr lang="fr-FR" sz="1600" dirty="0">
                <a:solidFill>
                  <a:srgbClr val="506361"/>
                </a:solidFill>
              </a:rPr>
              <a:t> the </a:t>
            </a:r>
            <a:r>
              <a:rPr lang="fr-FR" sz="1600" dirty="0" err="1">
                <a:solidFill>
                  <a:srgbClr val="506361"/>
                </a:solidFill>
              </a:rPr>
              <a:t>implementation</a:t>
            </a:r>
            <a:r>
              <a:rPr lang="fr-FR" sz="1600" dirty="0">
                <a:solidFill>
                  <a:srgbClr val="506361"/>
                </a:solidFill>
              </a:rPr>
              <a:t> of </a:t>
            </a:r>
            <a:r>
              <a:rPr lang="fr-FR" sz="1600" dirty="0" err="1">
                <a:solidFill>
                  <a:srgbClr val="506361"/>
                </a:solidFill>
              </a:rPr>
              <a:t>organized</a:t>
            </a:r>
            <a:r>
              <a:rPr lang="fr-FR" sz="1600" dirty="0">
                <a:solidFill>
                  <a:srgbClr val="506361"/>
                </a:solidFill>
              </a:rPr>
              <a:t> and </a:t>
            </a:r>
            <a:r>
              <a:rPr lang="fr-FR" sz="1600" dirty="0" err="1">
                <a:solidFill>
                  <a:srgbClr val="506361"/>
                </a:solidFill>
              </a:rPr>
              <a:t>simultaneous</a:t>
            </a:r>
            <a:r>
              <a:rPr lang="fr-FR" sz="1600" dirty="0">
                <a:solidFill>
                  <a:srgbClr val="506361"/>
                </a:solidFill>
              </a:rPr>
              <a:t> </a:t>
            </a:r>
            <a:r>
              <a:rPr lang="fr-FR" sz="1600" dirty="0" err="1">
                <a:solidFill>
                  <a:srgbClr val="506361"/>
                </a:solidFill>
              </a:rPr>
              <a:t>attacks</a:t>
            </a:r>
            <a:r>
              <a:rPr lang="fr-FR" sz="1600" dirty="0">
                <a:solidFill>
                  <a:srgbClr val="506361"/>
                </a:solidFill>
              </a:rPr>
              <a:t>.</a:t>
            </a:r>
          </a:p>
        </p:txBody>
      </p:sp>
      <p:sp>
        <p:nvSpPr>
          <p:cNvPr id="34" name="ZoneTexte 29">
            <a:extLst>
              <a:ext uri="{FF2B5EF4-FFF2-40B4-BE49-F238E27FC236}">
                <a16:creationId xmlns:a16="http://schemas.microsoft.com/office/drawing/2014/main" id="{30E7ADBA-A5D8-4064-9A66-69049613EF17}"/>
              </a:ext>
            </a:extLst>
          </p:cNvPr>
          <p:cNvSpPr txBox="1">
            <a:spLocks noChangeArrowheads="1"/>
          </p:cNvSpPr>
          <p:nvPr/>
        </p:nvSpPr>
        <p:spPr bwMode="auto">
          <a:xfrm>
            <a:off x="742664" y="3099961"/>
            <a:ext cx="9745302" cy="1585049"/>
          </a:xfrm>
          <a:prstGeom prst="rect">
            <a:avLst/>
          </a:prstGeom>
          <a:solidFill>
            <a:schemeClr val="bg1"/>
          </a:solidFill>
          <a:ln>
            <a:solidFill>
              <a:srgbClr val="C0000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spcBef>
                <a:spcPct val="20000"/>
              </a:spcBef>
              <a:buClr>
                <a:srgbClr val="4F6228"/>
              </a:buClr>
              <a:buFont typeface="Wingdings" pitchFamily="2" charset="2"/>
              <a:buChar char="v"/>
              <a:defRPr sz="2800" b="1">
                <a:solidFill>
                  <a:srgbClr val="77933C"/>
                </a:solidFill>
                <a:latin typeface="Calibri" pitchFamily="34" charset="0"/>
              </a:defRPr>
            </a:lvl1pPr>
            <a:lvl2pPr marL="742950" indent="-285750" eaLnBrk="0" hangingPunct="0">
              <a:spcBef>
                <a:spcPct val="20000"/>
              </a:spcBef>
              <a:buFont typeface="Arial" charset="0"/>
              <a:buChar char="–"/>
              <a:defRPr sz="2400">
                <a:solidFill>
                  <a:srgbClr val="4A452A"/>
                </a:solidFill>
                <a:latin typeface="Calibri" pitchFamily="34" charset="0"/>
              </a:defRPr>
            </a:lvl2pPr>
            <a:lvl3pPr marL="1143000" indent="-228600" eaLnBrk="0" hangingPunct="0">
              <a:spcBef>
                <a:spcPct val="20000"/>
              </a:spcBef>
              <a:buFont typeface="Arial" charset="0"/>
              <a:buChar char="•"/>
              <a:defRPr sz="2400">
                <a:solidFill>
                  <a:srgbClr val="65338B"/>
                </a:solidFill>
                <a:latin typeface="Calibri" pitchFamily="34" charset="0"/>
              </a:defRPr>
            </a:lvl3pPr>
            <a:lvl4pPr marL="1600200" indent="-228600" eaLnBrk="0" hangingPunct="0">
              <a:spcBef>
                <a:spcPct val="20000"/>
              </a:spcBef>
              <a:buFont typeface="Arial" charset="0"/>
              <a:buChar char="–"/>
              <a:defRPr sz="2000">
                <a:solidFill>
                  <a:srgbClr val="4A452A"/>
                </a:solidFill>
                <a:latin typeface="Calibri" pitchFamily="34" charset="0"/>
              </a:defRPr>
            </a:lvl4pPr>
            <a:lvl5pPr marL="2057400" indent="-228600" eaLnBrk="0" hangingPunct="0">
              <a:spcBef>
                <a:spcPct val="20000"/>
              </a:spcBef>
              <a:buFont typeface="Arial" charset="0"/>
              <a:buChar char="»"/>
              <a:defRPr sz="2000">
                <a:solidFill>
                  <a:srgbClr val="4A452A"/>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4A452A"/>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4A452A"/>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4A452A"/>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4A452A"/>
                </a:solidFill>
                <a:latin typeface="Calibri" pitchFamily="34" charset="0"/>
              </a:defRPr>
            </a:lvl9pPr>
          </a:lstStyle>
          <a:p>
            <a:pPr eaLnBrk="1" hangingPunct="1">
              <a:spcBef>
                <a:spcPct val="0"/>
              </a:spcBef>
              <a:buClrTx/>
              <a:buFontTx/>
              <a:buNone/>
              <a:defRPr/>
            </a:pPr>
            <a:r>
              <a:rPr lang="fr-FR" altLang="fr-FR" sz="1400" dirty="0">
                <a:solidFill>
                  <a:srgbClr val="C52F6D"/>
                </a:solidFill>
                <a:latin typeface="Arial" charset="0"/>
              </a:rPr>
              <a:t>CASE 1: THE TARGET IS AN ELECTRONIC DEVICE</a:t>
            </a:r>
          </a:p>
          <a:p>
            <a:pPr eaLnBrk="1" hangingPunct="1">
              <a:spcBef>
                <a:spcPct val="0"/>
              </a:spcBef>
              <a:buClrTx/>
              <a:buFontTx/>
              <a:buNone/>
              <a:defRPr/>
            </a:pPr>
            <a:r>
              <a:rPr lang="en-US" altLang="fr-FR" sz="1400" b="0" dirty="0">
                <a:solidFill>
                  <a:srgbClr val="506361"/>
                </a:solidFill>
                <a:latin typeface="+mn-lt"/>
              </a:rPr>
              <a:t>Permanent or Temporary Default on electronic devices with </a:t>
            </a:r>
            <a:r>
              <a:rPr lang="en-US" altLang="fr-FR" sz="1400" b="0" u="sng" dirty="0">
                <a:solidFill>
                  <a:srgbClr val="506361"/>
                </a:solidFill>
                <a:latin typeface="+mn-lt"/>
              </a:rPr>
              <a:t>HIGH FREQUENCY EM emission</a:t>
            </a:r>
          </a:p>
          <a:p>
            <a:pPr eaLnBrk="1" hangingPunct="1">
              <a:spcBef>
                <a:spcPct val="0"/>
              </a:spcBef>
              <a:buClrTx/>
              <a:buFontTx/>
              <a:buNone/>
              <a:defRPr/>
            </a:pPr>
            <a:r>
              <a:rPr lang="fr-FR" altLang="fr-FR" sz="1400" b="0" dirty="0">
                <a:solidFill>
                  <a:srgbClr val="506361"/>
                </a:solidFill>
                <a:latin typeface="+mn-lt"/>
              </a:rPr>
              <a:t>= </a:t>
            </a:r>
            <a:r>
              <a:rPr lang="en-US" altLang="fr-FR" sz="1400" dirty="0">
                <a:solidFill>
                  <a:srgbClr val="C00000"/>
                </a:solidFill>
                <a:latin typeface="+mn-lt"/>
              </a:rPr>
              <a:t>damaging</a:t>
            </a:r>
            <a:r>
              <a:rPr lang="en-US" altLang="fr-FR" sz="1400" b="0" dirty="0">
                <a:solidFill>
                  <a:srgbClr val="506361"/>
                </a:solidFill>
                <a:latin typeface="+mn-lt"/>
              </a:rPr>
              <a:t> or</a:t>
            </a:r>
            <a:r>
              <a:rPr lang="fr-FR" altLang="fr-FR" sz="1400" b="0" dirty="0">
                <a:solidFill>
                  <a:srgbClr val="506361"/>
                </a:solidFill>
                <a:latin typeface="+mn-lt"/>
              </a:rPr>
              <a:t> </a:t>
            </a:r>
            <a:r>
              <a:rPr lang="en-US" altLang="fr-FR" sz="1400" b="0" dirty="0">
                <a:solidFill>
                  <a:srgbClr val="506361"/>
                </a:solidFill>
                <a:latin typeface="+mn-lt"/>
              </a:rPr>
              <a:t>disrupting, confusing</a:t>
            </a:r>
          </a:p>
          <a:p>
            <a:pPr eaLnBrk="1" hangingPunct="1">
              <a:spcBef>
                <a:spcPct val="0"/>
              </a:spcBef>
              <a:buClrTx/>
              <a:buFontTx/>
              <a:buNone/>
              <a:defRPr/>
            </a:pPr>
            <a:endParaRPr lang="en-US" altLang="fr-FR" sz="1100" i="1" dirty="0">
              <a:solidFill>
                <a:srgbClr val="C00000"/>
              </a:solidFill>
              <a:latin typeface="Arial" charset="0"/>
            </a:endParaRPr>
          </a:p>
          <a:p>
            <a:pPr eaLnBrk="1" hangingPunct="1">
              <a:spcBef>
                <a:spcPct val="0"/>
              </a:spcBef>
              <a:buClrTx/>
              <a:buFontTx/>
              <a:buNone/>
              <a:defRPr/>
            </a:pPr>
            <a:endParaRPr lang="en-US" altLang="fr-FR" sz="1100" i="1" dirty="0">
              <a:solidFill>
                <a:srgbClr val="C00000"/>
              </a:solidFill>
              <a:latin typeface="Arial" charset="0"/>
            </a:endParaRPr>
          </a:p>
          <a:p>
            <a:pPr eaLnBrk="1" hangingPunct="1">
              <a:spcBef>
                <a:spcPct val="0"/>
              </a:spcBef>
              <a:buClrTx/>
              <a:buFontTx/>
              <a:buNone/>
              <a:defRPr/>
            </a:pPr>
            <a:endParaRPr lang="en-US" altLang="fr-FR" sz="1100" i="1" dirty="0">
              <a:solidFill>
                <a:srgbClr val="C00000"/>
              </a:solidFill>
              <a:latin typeface="Arial" charset="0"/>
            </a:endParaRPr>
          </a:p>
          <a:p>
            <a:pPr eaLnBrk="1" hangingPunct="1">
              <a:spcBef>
                <a:spcPct val="0"/>
              </a:spcBef>
              <a:buClrTx/>
              <a:buFontTx/>
              <a:buNone/>
              <a:defRPr/>
            </a:pPr>
            <a:endParaRPr lang="en-US" altLang="fr-FR" sz="1100" i="1" dirty="0">
              <a:solidFill>
                <a:srgbClr val="C00000"/>
              </a:solidFill>
              <a:latin typeface="Arial" charset="0"/>
            </a:endParaRPr>
          </a:p>
          <a:p>
            <a:pPr eaLnBrk="1" hangingPunct="1">
              <a:spcBef>
                <a:spcPct val="0"/>
              </a:spcBef>
              <a:buClrTx/>
              <a:buFontTx/>
              <a:buNone/>
              <a:defRPr/>
            </a:pPr>
            <a:endParaRPr lang="en-US" altLang="fr-FR" sz="1100" i="1" dirty="0">
              <a:solidFill>
                <a:srgbClr val="C00000"/>
              </a:solidFill>
              <a:latin typeface="Arial" charset="0"/>
            </a:endParaRPr>
          </a:p>
        </p:txBody>
      </p:sp>
      <p:sp>
        <p:nvSpPr>
          <p:cNvPr id="37" name="ZoneTexte 36">
            <a:extLst>
              <a:ext uri="{FF2B5EF4-FFF2-40B4-BE49-F238E27FC236}">
                <a16:creationId xmlns:a16="http://schemas.microsoft.com/office/drawing/2014/main" id="{538127EE-F765-4471-BAE6-D9576FD6AC88}"/>
              </a:ext>
            </a:extLst>
          </p:cNvPr>
          <p:cNvSpPr txBox="1"/>
          <p:nvPr/>
        </p:nvSpPr>
        <p:spPr>
          <a:xfrm>
            <a:off x="983682" y="3930419"/>
            <a:ext cx="2299238" cy="461665"/>
          </a:xfrm>
          <a:prstGeom prst="rect">
            <a:avLst/>
          </a:prstGeom>
          <a:solidFill>
            <a:srgbClr val="C52F6D"/>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defRPr/>
            </a:pPr>
            <a:r>
              <a:rPr lang="fr-FR" sz="1200" b="1" dirty="0"/>
              <a:t>Electro-Magnetic SIGNAL</a:t>
            </a:r>
          </a:p>
          <a:p>
            <a:pPr eaLnBrk="1" hangingPunct="1">
              <a:defRPr/>
            </a:pPr>
            <a:endParaRPr lang="fr-FR" sz="1200" dirty="0"/>
          </a:p>
        </p:txBody>
      </p:sp>
      <p:sp>
        <p:nvSpPr>
          <p:cNvPr id="38" name="ZoneTexte 37">
            <a:extLst>
              <a:ext uri="{FF2B5EF4-FFF2-40B4-BE49-F238E27FC236}">
                <a16:creationId xmlns:a16="http://schemas.microsoft.com/office/drawing/2014/main" id="{2D6146F9-23BC-4F27-9D7A-FD20383C832A}"/>
              </a:ext>
            </a:extLst>
          </p:cNvPr>
          <p:cNvSpPr txBox="1"/>
          <p:nvPr/>
        </p:nvSpPr>
        <p:spPr>
          <a:xfrm>
            <a:off x="4208170" y="3958081"/>
            <a:ext cx="1091841" cy="461665"/>
          </a:xfrm>
          <a:prstGeom prst="rect">
            <a:avLst/>
          </a:prstGeom>
          <a:solidFill>
            <a:srgbClr val="C52F6D"/>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hangingPunct="1">
              <a:defRPr/>
            </a:pPr>
            <a:r>
              <a:rPr lang="fr-FR" sz="1200" b="1" dirty="0"/>
              <a:t>ANTENNA</a:t>
            </a:r>
          </a:p>
          <a:p>
            <a:pPr eaLnBrk="1" hangingPunct="1">
              <a:defRPr/>
            </a:pPr>
            <a:endParaRPr lang="fr-FR" sz="1200" dirty="0"/>
          </a:p>
        </p:txBody>
      </p:sp>
      <p:cxnSp>
        <p:nvCxnSpPr>
          <p:cNvPr id="39" name="Connecteur droit avec flèche 38">
            <a:extLst>
              <a:ext uri="{FF2B5EF4-FFF2-40B4-BE49-F238E27FC236}">
                <a16:creationId xmlns:a16="http://schemas.microsoft.com/office/drawing/2014/main" id="{8B2410B2-AA37-4C86-94B4-871217D17F75}"/>
              </a:ext>
            </a:extLst>
          </p:cNvPr>
          <p:cNvCxnSpPr>
            <a:cxnSpLocks/>
          </p:cNvCxnSpPr>
          <p:nvPr/>
        </p:nvCxnSpPr>
        <p:spPr>
          <a:xfrm flipV="1">
            <a:off x="3310808" y="4174281"/>
            <a:ext cx="768385" cy="146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1" name="Arc 40">
            <a:extLst>
              <a:ext uri="{FF2B5EF4-FFF2-40B4-BE49-F238E27FC236}">
                <a16:creationId xmlns:a16="http://schemas.microsoft.com/office/drawing/2014/main" id="{146C4016-D335-4635-8951-F7B335164E92}"/>
              </a:ext>
            </a:extLst>
          </p:cNvPr>
          <p:cNvSpPr/>
          <p:nvPr/>
        </p:nvSpPr>
        <p:spPr>
          <a:xfrm>
            <a:off x="5186403" y="3926176"/>
            <a:ext cx="861156" cy="493570"/>
          </a:xfrm>
          <a:prstGeom prst="arc">
            <a:avLst>
              <a:gd name="adj1" fmla="val 18085771"/>
              <a:gd name="adj2" fmla="val 3215620"/>
            </a:avLst>
          </a:prstGeom>
          <a:ln/>
        </p:spPr>
        <p:style>
          <a:lnRef idx="3">
            <a:schemeClr val="accent2"/>
          </a:lnRef>
          <a:fillRef idx="0">
            <a:schemeClr val="accent2"/>
          </a:fillRef>
          <a:effectRef idx="2">
            <a:schemeClr val="accent2"/>
          </a:effectRef>
          <a:fontRef idx="minor">
            <a:schemeClr val="tx1"/>
          </a:fontRef>
        </p:style>
        <p:txBody>
          <a:bodyPr anchor="ctr"/>
          <a:lstStyle/>
          <a:p>
            <a:pPr algn="ctr" eaLnBrk="1" hangingPunct="1">
              <a:defRPr/>
            </a:pPr>
            <a:endParaRPr lang="fr-FR" sz="1200"/>
          </a:p>
        </p:txBody>
      </p:sp>
      <p:grpSp>
        <p:nvGrpSpPr>
          <p:cNvPr id="42" name="Groupe 12">
            <a:extLst>
              <a:ext uri="{FF2B5EF4-FFF2-40B4-BE49-F238E27FC236}">
                <a16:creationId xmlns:a16="http://schemas.microsoft.com/office/drawing/2014/main" id="{C292F727-9272-466D-B8C9-DC120B9A10B1}"/>
              </a:ext>
            </a:extLst>
          </p:cNvPr>
          <p:cNvGrpSpPr>
            <a:grpSpLocks/>
          </p:cNvGrpSpPr>
          <p:nvPr/>
        </p:nvGrpSpPr>
        <p:grpSpPr bwMode="auto">
          <a:xfrm>
            <a:off x="5748956" y="3608766"/>
            <a:ext cx="1947759" cy="917118"/>
            <a:chOff x="3153274" y="1124744"/>
            <a:chExt cx="2017622" cy="1451926"/>
          </a:xfrm>
        </p:grpSpPr>
        <p:sp>
          <p:nvSpPr>
            <p:cNvPr id="43" name="Arc 42">
              <a:extLst>
                <a:ext uri="{FF2B5EF4-FFF2-40B4-BE49-F238E27FC236}">
                  <a16:creationId xmlns:a16="http://schemas.microsoft.com/office/drawing/2014/main" id="{ED5D7F7D-3BD6-4E43-8703-F03F18C6868D}"/>
                </a:ext>
              </a:extLst>
            </p:cNvPr>
            <p:cNvSpPr/>
            <p:nvPr/>
          </p:nvSpPr>
          <p:spPr>
            <a:xfrm>
              <a:off x="3153274" y="1473462"/>
              <a:ext cx="914366" cy="913226"/>
            </a:xfrm>
            <a:prstGeom prst="arc">
              <a:avLst>
                <a:gd name="adj1" fmla="val 16200000"/>
                <a:gd name="adj2" fmla="val 5522722"/>
              </a:avLst>
            </a:prstGeom>
            <a:ln/>
          </p:spPr>
          <p:style>
            <a:lnRef idx="3">
              <a:schemeClr val="accent2"/>
            </a:lnRef>
            <a:fillRef idx="0">
              <a:schemeClr val="accent2"/>
            </a:fillRef>
            <a:effectRef idx="2">
              <a:schemeClr val="accent2"/>
            </a:effectRef>
            <a:fontRef idx="minor">
              <a:schemeClr val="tx1"/>
            </a:fontRef>
          </p:style>
          <p:txBody>
            <a:bodyPr anchor="ctr"/>
            <a:lstStyle/>
            <a:p>
              <a:pPr algn="ctr" eaLnBrk="1" hangingPunct="1">
                <a:defRPr/>
              </a:pPr>
              <a:endParaRPr lang="fr-FR" sz="1200" dirty="0"/>
            </a:p>
          </p:txBody>
        </p:sp>
        <p:sp>
          <p:nvSpPr>
            <p:cNvPr id="44" name="Arc 43">
              <a:extLst>
                <a:ext uri="{FF2B5EF4-FFF2-40B4-BE49-F238E27FC236}">
                  <a16:creationId xmlns:a16="http://schemas.microsoft.com/office/drawing/2014/main" id="{19F02C6C-76BD-42E9-B937-026F24D0B9D6}"/>
                </a:ext>
              </a:extLst>
            </p:cNvPr>
            <p:cNvSpPr/>
            <p:nvPr/>
          </p:nvSpPr>
          <p:spPr>
            <a:xfrm>
              <a:off x="3190315" y="1289555"/>
              <a:ext cx="1423934" cy="1221054"/>
            </a:xfrm>
            <a:prstGeom prst="arc">
              <a:avLst>
                <a:gd name="adj1" fmla="val 16200000"/>
                <a:gd name="adj2" fmla="val 5522722"/>
              </a:avLst>
            </a:prstGeom>
            <a:ln/>
          </p:spPr>
          <p:style>
            <a:lnRef idx="3">
              <a:schemeClr val="accent2"/>
            </a:lnRef>
            <a:fillRef idx="0">
              <a:schemeClr val="accent2"/>
            </a:fillRef>
            <a:effectRef idx="2">
              <a:schemeClr val="accent2"/>
            </a:effectRef>
            <a:fontRef idx="minor">
              <a:schemeClr val="tx1"/>
            </a:fontRef>
          </p:style>
          <p:txBody>
            <a:bodyPr anchor="ctr"/>
            <a:lstStyle/>
            <a:p>
              <a:pPr algn="ctr" eaLnBrk="1" hangingPunct="1">
                <a:defRPr/>
              </a:pPr>
              <a:endParaRPr lang="fr-FR" sz="1200"/>
            </a:p>
          </p:txBody>
        </p:sp>
        <p:sp>
          <p:nvSpPr>
            <p:cNvPr id="45" name="Arc 44">
              <a:extLst>
                <a:ext uri="{FF2B5EF4-FFF2-40B4-BE49-F238E27FC236}">
                  <a16:creationId xmlns:a16="http://schemas.microsoft.com/office/drawing/2014/main" id="{3C84718D-7DE6-4B0E-BA64-D8A471705295}"/>
                </a:ext>
              </a:extLst>
            </p:cNvPr>
            <p:cNvSpPr/>
            <p:nvPr/>
          </p:nvSpPr>
          <p:spPr>
            <a:xfrm>
              <a:off x="3602504" y="1124744"/>
              <a:ext cx="1568392" cy="1451926"/>
            </a:xfrm>
            <a:prstGeom prst="arc">
              <a:avLst>
                <a:gd name="adj1" fmla="val 16200000"/>
                <a:gd name="adj2" fmla="val 5522722"/>
              </a:avLst>
            </a:prstGeom>
            <a:ln/>
          </p:spPr>
          <p:style>
            <a:lnRef idx="3">
              <a:schemeClr val="accent2"/>
            </a:lnRef>
            <a:fillRef idx="0">
              <a:schemeClr val="accent2"/>
            </a:fillRef>
            <a:effectRef idx="2">
              <a:schemeClr val="accent2"/>
            </a:effectRef>
            <a:fontRef idx="minor">
              <a:schemeClr val="tx1"/>
            </a:fontRef>
          </p:style>
          <p:txBody>
            <a:bodyPr anchor="ctr"/>
            <a:lstStyle/>
            <a:p>
              <a:pPr algn="ctr" eaLnBrk="1" hangingPunct="1">
                <a:defRPr/>
              </a:pPr>
              <a:endParaRPr lang="fr-FR" sz="1200"/>
            </a:p>
          </p:txBody>
        </p:sp>
      </p:grpSp>
      <p:sp>
        <p:nvSpPr>
          <p:cNvPr id="46" name="ZoneTexte 18">
            <a:extLst>
              <a:ext uri="{FF2B5EF4-FFF2-40B4-BE49-F238E27FC236}">
                <a16:creationId xmlns:a16="http://schemas.microsoft.com/office/drawing/2014/main" id="{ECFE9569-0704-4083-93DD-68288054EF94}"/>
              </a:ext>
            </a:extLst>
          </p:cNvPr>
          <p:cNvSpPr txBox="1">
            <a:spLocks noChangeArrowheads="1"/>
          </p:cNvSpPr>
          <p:nvPr/>
        </p:nvSpPr>
        <p:spPr bwMode="auto">
          <a:xfrm>
            <a:off x="8381872" y="4323123"/>
            <a:ext cx="1828060" cy="230832"/>
          </a:xfrm>
          <a:prstGeom prst="rect">
            <a:avLst/>
          </a:prstGeom>
          <a:solidFill>
            <a:schemeClr val="accent2">
              <a:lumMod val="20000"/>
              <a:lumOff val="80000"/>
            </a:schemeClr>
          </a:solidFill>
          <a:ln w="28575">
            <a:solidFill>
              <a:schemeClr val="accent2">
                <a:lumMod val="75000"/>
              </a:schemeClr>
            </a:solidFill>
            <a:miter lim="800000"/>
            <a:headEnd/>
            <a:tailEnd/>
          </a:ln>
        </p:spPr>
        <p:txBody>
          <a:bodyPr wrap="square" bIns="0">
            <a:spAutoFit/>
          </a:bodyPr>
          <a:lstStyle>
            <a:lvl1pPr>
              <a:spcBef>
                <a:spcPct val="20000"/>
              </a:spcBef>
              <a:buClr>
                <a:srgbClr val="4F6228"/>
              </a:buClr>
              <a:buFont typeface="Wingdings" panose="05000000000000000000" pitchFamily="2" charset="2"/>
              <a:buChar char="v"/>
              <a:defRPr sz="2800" b="1">
                <a:solidFill>
                  <a:srgbClr val="77933C"/>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4A452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65338B"/>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A452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A452A"/>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9pPr>
          </a:lstStyle>
          <a:p>
            <a:pPr>
              <a:spcBef>
                <a:spcPct val="0"/>
              </a:spcBef>
              <a:spcAft>
                <a:spcPts val="600"/>
              </a:spcAft>
              <a:buClrTx/>
              <a:buNone/>
              <a:defRPr/>
            </a:pPr>
            <a:r>
              <a:rPr lang="en-US" altLang="fr-FR" sz="1200" dirty="0">
                <a:solidFill>
                  <a:srgbClr val="506361"/>
                </a:solidFill>
                <a:latin typeface="+mn-lt"/>
              </a:rPr>
              <a:t>ELECTRONIC DEVICE</a:t>
            </a:r>
          </a:p>
        </p:txBody>
      </p:sp>
      <p:sp>
        <p:nvSpPr>
          <p:cNvPr id="47" name="ZoneTexte 33">
            <a:extLst>
              <a:ext uri="{FF2B5EF4-FFF2-40B4-BE49-F238E27FC236}">
                <a16:creationId xmlns:a16="http://schemas.microsoft.com/office/drawing/2014/main" id="{07F7764F-8FCA-4F17-88D3-92548EE8845B}"/>
              </a:ext>
            </a:extLst>
          </p:cNvPr>
          <p:cNvSpPr txBox="1">
            <a:spLocks noChangeArrowheads="1"/>
          </p:cNvSpPr>
          <p:nvPr/>
        </p:nvSpPr>
        <p:spPr bwMode="auto">
          <a:xfrm>
            <a:off x="8369410" y="3400199"/>
            <a:ext cx="1828059" cy="276999"/>
          </a:xfrm>
          <a:prstGeom prst="rect">
            <a:avLst/>
          </a:prstGeom>
          <a:solidFill>
            <a:schemeClr val="accent2">
              <a:lumMod val="20000"/>
              <a:lumOff val="80000"/>
            </a:schemeClr>
          </a:solidFill>
          <a:ln w="28575">
            <a:solidFill>
              <a:schemeClr val="accent2">
                <a:lumMod val="75000"/>
              </a:schemeClr>
            </a:solidFill>
            <a:miter lim="800000"/>
            <a:headEnd/>
            <a:tailEnd/>
          </a:ln>
        </p:spPr>
        <p:txBody>
          <a:bodyPr wrap="square">
            <a:spAutoFit/>
          </a:bodyPr>
          <a:lstStyle>
            <a:lvl1pPr>
              <a:spcBef>
                <a:spcPct val="20000"/>
              </a:spcBef>
              <a:buClr>
                <a:srgbClr val="4F6228"/>
              </a:buClr>
              <a:buFont typeface="Wingdings" panose="05000000000000000000" pitchFamily="2" charset="2"/>
              <a:buChar char="v"/>
              <a:defRPr sz="2800" b="1">
                <a:solidFill>
                  <a:srgbClr val="77933C"/>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4A452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65338B"/>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A452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A452A"/>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9pPr>
          </a:lstStyle>
          <a:p>
            <a:pPr>
              <a:spcBef>
                <a:spcPct val="0"/>
              </a:spcBef>
              <a:buClrTx/>
              <a:buNone/>
              <a:defRPr/>
            </a:pPr>
            <a:r>
              <a:rPr lang="en-US" altLang="fr-FR" sz="1200" dirty="0">
                <a:solidFill>
                  <a:srgbClr val="506361"/>
                </a:solidFill>
                <a:latin typeface="+mn-lt"/>
              </a:rPr>
              <a:t>ELECTRONIC DEVICE</a:t>
            </a:r>
          </a:p>
        </p:txBody>
      </p:sp>
      <p:sp>
        <p:nvSpPr>
          <p:cNvPr id="48" name="Forme libre 61">
            <a:extLst>
              <a:ext uri="{FF2B5EF4-FFF2-40B4-BE49-F238E27FC236}">
                <a16:creationId xmlns:a16="http://schemas.microsoft.com/office/drawing/2014/main" id="{49B42C14-6027-4061-A36B-E63D508592B7}"/>
              </a:ext>
            </a:extLst>
          </p:cNvPr>
          <p:cNvSpPr/>
          <p:nvPr/>
        </p:nvSpPr>
        <p:spPr>
          <a:xfrm rot="16200000" flipH="1">
            <a:off x="8658390" y="3758179"/>
            <a:ext cx="586352" cy="446497"/>
          </a:xfrm>
          <a:custGeom>
            <a:avLst/>
            <a:gdLst>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37647 w 1960535"/>
              <a:gd name="connsiteY4" fmla="*/ 325464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20702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8122 w 1960535"/>
              <a:gd name="connsiteY4" fmla="*/ 320702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32885 w 1960535"/>
              <a:gd name="connsiteY4" fmla="*/ 311177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18597 w 1960535"/>
              <a:gd name="connsiteY4" fmla="*/ 320702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0373 w 1960535"/>
              <a:gd name="connsiteY5" fmla="*/ 39311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0373 w 1960535"/>
              <a:gd name="connsiteY5" fmla="*/ 39311 h 356461"/>
              <a:gd name="connsiteX6" fmla="*/ 1278610 w 1960535"/>
              <a:gd name="connsiteY6" fmla="*/ 47060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0373 w 1960535"/>
              <a:gd name="connsiteY5" fmla="*/ 39311 h 356461"/>
              <a:gd name="connsiteX6" fmla="*/ 1264322 w 1960535"/>
              <a:gd name="connsiteY6" fmla="*/ 42298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64322 w 1960535"/>
              <a:gd name="connsiteY6" fmla="*/ 42298 h 333213"/>
              <a:gd name="connsiteX7" fmla="*/ 1256573 w 1960535"/>
              <a:gd name="connsiteY7" fmla="*/ 318361 h 333213"/>
              <a:gd name="connsiteX8" fmla="*/ 1611823 w 1960535"/>
              <a:gd name="connsiteY8" fmla="*/ 325464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6573 w 1960535"/>
              <a:gd name="connsiteY7" fmla="*/ 318361 h 333213"/>
              <a:gd name="connsiteX8" fmla="*/ 1611823 w 1960535"/>
              <a:gd name="connsiteY8" fmla="*/ 325464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1811 w 1960535"/>
              <a:gd name="connsiteY7" fmla="*/ 308836 h 333213"/>
              <a:gd name="connsiteX8" fmla="*/ 1611823 w 1960535"/>
              <a:gd name="connsiteY8" fmla="*/ 325464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1811 w 1960535"/>
              <a:gd name="connsiteY7" fmla="*/ 308836 h 333213"/>
              <a:gd name="connsiteX8" fmla="*/ 1568960 w 1960535"/>
              <a:gd name="connsiteY8" fmla="*/ 311176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1811 w 1960535"/>
              <a:gd name="connsiteY7" fmla="*/ 308836 h 333213"/>
              <a:gd name="connsiteX8" fmla="*/ 1549910 w 1960535"/>
              <a:gd name="connsiteY8" fmla="*/ 315938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294468 h 309966"/>
              <a:gd name="connsiteX1" fmla="*/ 0 w 1960535"/>
              <a:gd name="connsiteY1" fmla="*/ 23248 h 309966"/>
              <a:gd name="connsiteX2" fmla="*/ 325464 w 1960535"/>
              <a:gd name="connsiteY2" fmla="*/ 23248 h 309966"/>
              <a:gd name="connsiteX3" fmla="*/ 325464 w 1960535"/>
              <a:gd name="connsiteY3" fmla="*/ 294468 h 309966"/>
              <a:gd name="connsiteX4" fmla="*/ 923360 w 1960535"/>
              <a:gd name="connsiteY4" fmla="*/ 292693 h 309966"/>
              <a:gd name="connsiteX5" fmla="*/ 920373 w 1960535"/>
              <a:gd name="connsiteY5" fmla="*/ 16064 h 309966"/>
              <a:gd name="connsiteX6" fmla="*/ 1250034 w 1960535"/>
              <a:gd name="connsiteY6" fmla="*/ 19051 h 309966"/>
              <a:gd name="connsiteX7" fmla="*/ 1251811 w 1960535"/>
              <a:gd name="connsiteY7" fmla="*/ 285589 h 309966"/>
              <a:gd name="connsiteX8" fmla="*/ 1549910 w 1960535"/>
              <a:gd name="connsiteY8" fmla="*/ 292691 h 309966"/>
              <a:gd name="connsiteX9" fmla="*/ 1549265 w 1960535"/>
              <a:gd name="connsiteY9" fmla="*/ 14853 h 309966"/>
              <a:gd name="connsiteX10" fmla="*/ 1960535 w 1960535"/>
              <a:gd name="connsiteY10" fmla="*/ 0 h 309966"/>
              <a:gd name="connsiteX11" fmla="*/ 1929539 w 1960535"/>
              <a:gd name="connsiteY11" fmla="*/ 309966 h 309966"/>
              <a:gd name="connsiteX0" fmla="*/ 0 w 1929539"/>
              <a:gd name="connsiteY0" fmla="*/ 279615 h 295113"/>
              <a:gd name="connsiteX1" fmla="*/ 0 w 1929539"/>
              <a:gd name="connsiteY1" fmla="*/ 8395 h 295113"/>
              <a:gd name="connsiteX2" fmla="*/ 325464 w 1929539"/>
              <a:gd name="connsiteY2" fmla="*/ 8395 h 295113"/>
              <a:gd name="connsiteX3" fmla="*/ 325464 w 1929539"/>
              <a:gd name="connsiteY3" fmla="*/ 279615 h 295113"/>
              <a:gd name="connsiteX4" fmla="*/ 923360 w 1929539"/>
              <a:gd name="connsiteY4" fmla="*/ 277840 h 295113"/>
              <a:gd name="connsiteX5" fmla="*/ 920373 w 1929539"/>
              <a:gd name="connsiteY5" fmla="*/ 1211 h 295113"/>
              <a:gd name="connsiteX6" fmla="*/ 1250034 w 1929539"/>
              <a:gd name="connsiteY6" fmla="*/ 4198 h 295113"/>
              <a:gd name="connsiteX7" fmla="*/ 1251811 w 1929539"/>
              <a:gd name="connsiteY7" fmla="*/ 270736 h 295113"/>
              <a:gd name="connsiteX8" fmla="*/ 1549910 w 1929539"/>
              <a:gd name="connsiteY8" fmla="*/ 277838 h 295113"/>
              <a:gd name="connsiteX9" fmla="*/ 1549265 w 1929539"/>
              <a:gd name="connsiteY9" fmla="*/ 0 h 295113"/>
              <a:gd name="connsiteX10" fmla="*/ 1884335 w 1929539"/>
              <a:gd name="connsiteY10" fmla="*/ 4197 h 295113"/>
              <a:gd name="connsiteX11" fmla="*/ 1929539 w 1929539"/>
              <a:gd name="connsiteY11" fmla="*/ 295113 h 295113"/>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20373 w 1891439"/>
              <a:gd name="connsiteY5" fmla="*/ 1211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15611 w 1891439"/>
              <a:gd name="connsiteY5" fmla="*/ 15498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29899 w 1891439"/>
              <a:gd name="connsiteY5" fmla="*/ 15498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20374 w 1891439"/>
              <a:gd name="connsiteY5" fmla="*/ 5973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2289026"/>
              <a:gd name="connsiteY0" fmla="*/ 270090 h 285588"/>
              <a:gd name="connsiteX1" fmla="*/ 397587 w 2289026"/>
              <a:gd name="connsiteY1" fmla="*/ 8395 h 285588"/>
              <a:gd name="connsiteX2" fmla="*/ 723051 w 2289026"/>
              <a:gd name="connsiteY2" fmla="*/ 8395 h 285588"/>
              <a:gd name="connsiteX3" fmla="*/ 723051 w 2289026"/>
              <a:gd name="connsiteY3" fmla="*/ 279615 h 285588"/>
              <a:gd name="connsiteX4" fmla="*/ 1320947 w 2289026"/>
              <a:gd name="connsiteY4" fmla="*/ 277840 h 285588"/>
              <a:gd name="connsiteX5" fmla="*/ 1317961 w 2289026"/>
              <a:gd name="connsiteY5" fmla="*/ 5973 h 285588"/>
              <a:gd name="connsiteX6" fmla="*/ 1647621 w 2289026"/>
              <a:gd name="connsiteY6" fmla="*/ 4198 h 285588"/>
              <a:gd name="connsiteX7" fmla="*/ 1649398 w 2289026"/>
              <a:gd name="connsiteY7" fmla="*/ 270736 h 285588"/>
              <a:gd name="connsiteX8" fmla="*/ 1947497 w 2289026"/>
              <a:gd name="connsiteY8" fmla="*/ 277838 h 285588"/>
              <a:gd name="connsiteX9" fmla="*/ 1946852 w 2289026"/>
              <a:gd name="connsiteY9" fmla="*/ 0 h 285588"/>
              <a:gd name="connsiteX10" fmla="*/ 2281922 w 2289026"/>
              <a:gd name="connsiteY10" fmla="*/ 4197 h 285588"/>
              <a:gd name="connsiteX11" fmla="*/ 2289026 w 2289026"/>
              <a:gd name="connsiteY11" fmla="*/ 285588 h 285588"/>
              <a:gd name="connsiteX0" fmla="*/ 0 w 2289026"/>
              <a:gd name="connsiteY0" fmla="*/ 270090 h 285588"/>
              <a:gd name="connsiteX1" fmla="*/ 389456 w 2289026"/>
              <a:gd name="connsiteY1" fmla="*/ 267022 h 285588"/>
              <a:gd name="connsiteX2" fmla="*/ 397587 w 2289026"/>
              <a:gd name="connsiteY2" fmla="*/ 8395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9456 w 2289026"/>
              <a:gd name="connsiteY1" fmla="*/ 267022 h 285588"/>
              <a:gd name="connsiteX2" fmla="*/ 397587 w 2289026"/>
              <a:gd name="connsiteY2" fmla="*/ 8395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9456 w 2289026"/>
              <a:gd name="connsiteY1" fmla="*/ 267022 h 285588"/>
              <a:gd name="connsiteX2" fmla="*/ 397587 w 2289026"/>
              <a:gd name="connsiteY2" fmla="*/ 8395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9456 w 2289026"/>
              <a:gd name="connsiteY1" fmla="*/ 267022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62037 w 2289026"/>
              <a:gd name="connsiteY1" fmla="*/ 271784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2601 w 2289026"/>
              <a:gd name="connsiteY1" fmla="*/ 271784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2601 w 2289026"/>
              <a:gd name="connsiteY1" fmla="*/ 271784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9026" h="285588">
                <a:moveTo>
                  <a:pt x="0" y="270090"/>
                </a:moveTo>
                <a:cubicBezTo>
                  <a:pt x="86403" y="265893"/>
                  <a:pt x="-5421" y="275982"/>
                  <a:pt x="382601" y="271784"/>
                </a:cubicBezTo>
                <a:lnTo>
                  <a:pt x="377022" y="13157"/>
                </a:lnTo>
                <a:lnTo>
                  <a:pt x="723051" y="8395"/>
                </a:lnTo>
                <a:lnTo>
                  <a:pt x="723051" y="279615"/>
                </a:lnTo>
                <a:lnTo>
                  <a:pt x="1320947" y="277840"/>
                </a:lnTo>
                <a:cubicBezTo>
                  <a:pt x="1319951" y="179280"/>
                  <a:pt x="1318957" y="104533"/>
                  <a:pt x="1317961" y="5973"/>
                </a:cubicBezTo>
                <a:lnTo>
                  <a:pt x="1647621" y="4198"/>
                </a:lnTo>
                <a:cubicBezTo>
                  <a:pt x="1648213" y="93044"/>
                  <a:pt x="1648806" y="181890"/>
                  <a:pt x="1649398" y="270736"/>
                </a:cubicBezTo>
                <a:lnTo>
                  <a:pt x="1947497" y="277838"/>
                </a:lnTo>
                <a:cubicBezTo>
                  <a:pt x="1948870" y="174113"/>
                  <a:pt x="1945479" y="103725"/>
                  <a:pt x="1946852" y="0"/>
                </a:cubicBezTo>
                <a:lnTo>
                  <a:pt x="2281922" y="4197"/>
                </a:lnTo>
                <a:lnTo>
                  <a:pt x="2289026" y="285588"/>
                </a:ln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a:p>
        </p:txBody>
      </p:sp>
      <p:sp>
        <p:nvSpPr>
          <p:cNvPr id="49" name="ZoneTexte 56">
            <a:extLst>
              <a:ext uri="{FF2B5EF4-FFF2-40B4-BE49-F238E27FC236}">
                <a16:creationId xmlns:a16="http://schemas.microsoft.com/office/drawing/2014/main" id="{33DF749C-E114-42C4-BAD2-269EC92DEA6C}"/>
              </a:ext>
            </a:extLst>
          </p:cNvPr>
          <p:cNvSpPr txBox="1">
            <a:spLocks noChangeArrowheads="1"/>
          </p:cNvSpPr>
          <p:nvPr/>
        </p:nvSpPr>
        <p:spPr bwMode="auto">
          <a:xfrm>
            <a:off x="742663" y="4863992"/>
            <a:ext cx="9745303" cy="1631216"/>
          </a:xfrm>
          <a:prstGeom prst="rect">
            <a:avLst/>
          </a:prstGeom>
          <a:solidFill>
            <a:schemeClr val="bg1"/>
          </a:solidFill>
          <a:ln>
            <a:solidFill>
              <a:srgbClr val="006BB4"/>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spcBef>
                <a:spcPct val="20000"/>
              </a:spcBef>
              <a:buClr>
                <a:srgbClr val="4F6228"/>
              </a:buClr>
              <a:buFont typeface="Wingdings" pitchFamily="2" charset="2"/>
              <a:buChar char="v"/>
              <a:defRPr sz="2800" b="1">
                <a:solidFill>
                  <a:srgbClr val="77933C"/>
                </a:solidFill>
                <a:latin typeface="Calibri" pitchFamily="34" charset="0"/>
              </a:defRPr>
            </a:lvl1pPr>
            <a:lvl2pPr marL="742950" indent="-285750" eaLnBrk="0" hangingPunct="0">
              <a:spcBef>
                <a:spcPct val="20000"/>
              </a:spcBef>
              <a:buFont typeface="Arial" charset="0"/>
              <a:buChar char="–"/>
              <a:defRPr sz="2400">
                <a:solidFill>
                  <a:srgbClr val="4A452A"/>
                </a:solidFill>
                <a:latin typeface="Calibri" pitchFamily="34" charset="0"/>
              </a:defRPr>
            </a:lvl2pPr>
            <a:lvl3pPr marL="1143000" indent="-228600" eaLnBrk="0" hangingPunct="0">
              <a:spcBef>
                <a:spcPct val="20000"/>
              </a:spcBef>
              <a:buFont typeface="Arial" charset="0"/>
              <a:buChar char="•"/>
              <a:defRPr sz="2400">
                <a:solidFill>
                  <a:srgbClr val="65338B"/>
                </a:solidFill>
                <a:latin typeface="Calibri" pitchFamily="34" charset="0"/>
              </a:defRPr>
            </a:lvl3pPr>
            <a:lvl4pPr marL="1600200" indent="-228600" eaLnBrk="0" hangingPunct="0">
              <a:spcBef>
                <a:spcPct val="20000"/>
              </a:spcBef>
              <a:buFont typeface="Arial" charset="0"/>
              <a:buChar char="–"/>
              <a:defRPr sz="2000">
                <a:solidFill>
                  <a:srgbClr val="4A452A"/>
                </a:solidFill>
                <a:latin typeface="Calibri" pitchFamily="34" charset="0"/>
              </a:defRPr>
            </a:lvl4pPr>
            <a:lvl5pPr marL="2057400" indent="-228600" eaLnBrk="0" hangingPunct="0">
              <a:spcBef>
                <a:spcPct val="20000"/>
              </a:spcBef>
              <a:buFont typeface="Arial" charset="0"/>
              <a:buChar char="»"/>
              <a:defRPr sz="2000">
                <a:solidFill>
                  <a:srgbClr val="4A452A"/>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4A452A"/>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4A452A"/>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4A452A"/>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4A452A"/>
                </a:solidFill>
                <a:latin typeface="Calibri" pitchFamily="34" charset="0"/>
              </a:defRPr>
            </a:lvl9pPr>
          </a:lstStyle>
          <a:p>
            <a:pPr eaLnBrk="1" hangingPunct="1">
              <a:spcBef>
                <a:spcPct val="0"/>
              </a:spcBef>
              <a:buClrTx/>
              <a:buFontTx/>
              <a:buNone/>
              <a:defRPr/>
            </a:pPr>
            <a:r>
              <a:rPr lang="en-US" altLang="fr-FR" sz="1400" dirty="0">
                <a:solidFill>
                  <a:schemeClr val="accent4">
                    <a:lumMod val="75000"/>
                  </a:schemeClr>
                </a:solidFill>
                <a:latin typeface="Arial" charset="0"/>
              </a:rPr>
              <a:t>CASE 2: THE TARGET IS TO AVOID THE DATA TRANSMISSION</a:t>
            </a:r>
            <a:endParaRPr lang="en-US" altLang="fr-FR" sz="1200" dirty="0">
              <a:solidFill>
                <a:schemeClr val="accent4">
                  <a:lumMod val="75000"/>
                </a:schemeClr>
              </a:solidFill>
              <a:latin typeface="Arial" charset="0"/>
            </a:endParaRPr>
          </a:p>
          <a:p>
            <a:pPr eaLnBrk="1" hangingPunct="1">
              <a:spcBef>
                <a:spcPct val="0"/>
              </a:spcBef>
              <a:buClrTx/>
              <a:buNone/>
              <a:defRPr/>
            </a:pPr>
            <a:r>
              <a:rPr lang="en-US" altLang="fr-FR" sz="1400" b="0" dirty="0">
                <a:solidFill>
                  <a:srgbClr val="506361"/>
                </a:solidFill>
                <a:latin typeface="+mn-lt"/>
              </a:rPr>
              <a:t>Jamming the data transmission between the devices with </a:t>
            </a:r>
            <a:r>
              <a:rPr lang="en-US" altLang="fr-FR" sz="1400" b="0" u="sng" dirty="0">
                <a:solidFill>
                  <a:srgbClr val="506361"/>
                </a:solidFill>
                <a:latin typeface="+mn-lt"/>
              </a:rPr>
              <a:t>LOW FREQUENCY EM emission</a:t>
            </a:r>
          </a:p>
          <a:p>
            <a:pPr eaLnBrk="1" hangingPunct="1">
              <a:spcBef>
                <a:spcPct val="0"/>
              </a:spcBef>
              <a:buClrTx/>
              <a:buNone/>
              <a:defRPr/>
            </a:pPr>
            <a:r>
              <a:rPr lang="en-US" altLang="fr-FR" sz="1400" b="0" dirty="0">
                <a:solidFill>
                  <a:srgbClr val="506361"/>
                </a:solidFill>
                <a:latin typeface="+mn-lt"/>
              </a:rPr>
              <a:t>= </a:t>
            </a:r>
            <a:r>
              <a:rPr lang="en-US" altLang="fr-FR" sz="1400" b="0" dirty="0">
                <a:solidFill>
                  <a:srgbClr val="C00000"/>
                </a:solidFill>
                <a:latin typeface="+mn-lt"/>
              </a:rPr>
              <a:t>disrupting or confusing the system</a:t>
            </a:r>
          </a:p>
          <a:p>
            <a:pPr eaLnBrk="1" hangingPunct="1">
              <a:spcBef>
                <a:spcPct val="0"/>
              </a:spcBef>
              <a:buClrTx/>
              <a:buFontTx/>
              <a:buNone/>
              <a:defRPr/>
            </a:pPr>
            <a:endParaRPr lang="en-US" altLang="fr-FR" sz="1100" dirty="0">
              <a:solidFill>
                <a:srgbClr val="5C8A00"/>
              </a:solidFill>
              <a:latin typeface="Arial" charset="0"/>
            </a:endParaRPr>
          </a:p>
          <a:p>
            <a:pPr eaLnBrk="1" hangingPunct="1">
              <a:spcBef>
                <a:spcPct val="0"/>
              </a:spcBef>
              <a:buClrTx/>
              <a:buFontTx/>
              <a:buNone/>
              <a:defRPr/>
            </a:pPr>
            <a:endParaRPr lang="en-US" altLang="fr-FR" sz="1100" dirty="0">
              <a:solidFill>
                <a:srgbClr val="5C8A00"/>
              </a:solidFill>
              <a:latin typeface="Arial" charset="0"/>
            </a:endParaRPr>
          </a:p>
          <a:p>
            <a:pPr eaLnBrk="1" hangingPunct="1">
              <a:spcBef>
                <a:spcPct val="0"/>
              </a:spcBef>
              <a:buClrTx/>
              <a:buFontTx/>
              <a:buNone/>
              <a:defRPr/>
            </a:pPr>
            <a:endParaRPr lang="en-US" altLang="fr-FR" sz="1100" dirty="0">
              <a:solidFill>
                <a:srgbClr val="5C8A00"/>
              </a:solidFill>
              <a:latin typeface="Arial" charset="0"/>
            </a:endParaRPr>
          </a:p>
          <a:p>
            <a:pPr eaLnBrk="1" hangingPunct="1">
              <a:spcBef>
                <a:spcPct val="0"/>
              </a:spcBef>
              <a:buClrTx/>
              <a:buFontTx/>
              <a:buNone/>
              <a:defRPr/>
            </a:pPr>
            <a:endParaRPr lang="en-US" altLang="fr-FR" sz="1100" dirty="0">
              <a:solidFill>
                <a:srgbClr val="5C8A00"/>
              </a:solidFill>
              <a:latin typeface="Arial" charset="0"/>
            </a:endParaRPr>
          </a:p>
          <a:p>
            <a:pPr eaLnBrk="1" hangingPunct="1">
              <a:spcBef>
                <a:spcPct val="0"/>
              </a:spcBef>
              <a:buClrTx/>
              <a:buFontTx/>
              <a:buNone/>
              <a:defRPr/>
            </a:pPr>
            <a:endParaRPr lang="en-US" altLang="fr-FR" sz="1400" b="0" dirty="0">
              <a:solidFill>
                <a:schemeClr val="tx1">
                  <a:lumMod val="50000"/>
                  <a:lumOff val="50000"/>
                </a:schemeClr>
              </a:solidFill>
              <a:latin typeface="+mn-lt"/>
            </a:endParaRPr>
          </a:p>
        </p:txBody>
      </p:sp>
      <p:sp>
        <p:nvSpPr>
          <p:cNvPr id="50" name="ZoneTexte 49">
            <a:extLst>
              <a:ext uri="{FF2B5EF4-FFF2-40B4-BE49-F238E27FC236}">
                <a16:creationId xmlns:a16="http://schemas.microsoft.com/office/drawing/2014/main" id="{A305095A-061B-4876-994A-725466AA98C6}"/>
              </a:ext>
            </a:extLst>
          </p:cNvPr>
          <p:cNvSpPr txBox="1"/>
          <p:nvPr/>
        </p:nvSpPr>
        <p:spPr>
          <a:xfrm>
            <a:off x="937174" y="5638893"/>
            <a:ext cx="1761232" cy="461665"/>
          </a:xfrm>
          <a:prstGeom prst="rect">
            <a:avLst/>
          </a:prstGeom>
          <a:solidFill>
            <a:schemeClr val="accent4"/>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fr-FR" sz="1200" b="1" dirty="0"/>
              <a:t>Electro-Magnetic SIGNAL</a:t>
            </a:r>
          </a:p>
        </p:txBody>
      </p:sp>
      <p:sp>
        <p:nvSpPr>
          <p:cNvPr id="51" name="ZoneTexte 50">
            <a:extLst>
              <a:ext uri="{FF2B5EF4-FFF2-40B4-BE49-F238E27FC236}">
                <a16:creationId xmlns:a16="http://schemas.microsoft.com/office/drawing/2014/main" id="{FA077144-26CC-4B82-81C1-05412A8036EA}"/>
              </a:ext>
            </a:extLst>
          </p:cNvPr>
          <p:cNvSpPr txBox="1"/>
          <p:nvPr/>
        </p:nvSpPr>
        <p:spPr>
          <a:xfrm>
            <a:off x="3725440" y="5628726"/>
            <a:ext cx="1372850" cy="461665"/>
          </a:xfrm>
          <a:prstGeom prst="rect">
            <a:avLst/>
          </a:prstGeom>
          <a:solidFill>
            <a:schemeClr val="accent4"/>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fr-FR" sz="1200" b="1" dirty="0"/>
              <a:t>ANTENNA</a:t>
            </a:r>
          </a:p>
          <a:p>
            <a:pPr algn="ctr">
              <a:defRPr/>
            </a:pPr>
            <a:endParaRPr lang="fr-FR" sz="1200" b="1" dirty="0"/>
          </a:p>
        </p:txBody>
      </p:sp>
      <p:cxnSp>
        <p:nvCxnSpPr>
          <p:cNvPr id="52" name="Connecteur droit avec flèche 51">
            <a:extLst>
              <a:ext uri="{FF2B5EF4-FFF2-40B4-BE49-F238E27FC236}">
                <a16:creationId xmlns:a16="http://schemas.microsoft.com/office/drawing/2014/main" id="{05874A00-5244-49BB-8CCE-796463CC1183}"/>
              </a:ext>
            </a:extLst>
          </p:cNvPr>
          <p:cNvCxnSpPr>
            <a:cxnSpLocks/>
          </p:cNvCxnSpPr>
          <p:nvPr/>
        </p:nvCxnSpPr>
        <p:spPr>
          <a:xfrm>
            <a:off x="2749322" y="5871091"/>
            <a:ext cx="869099"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53" name="Arc 52">
            <a:extLst>
              <a:ext uri="{FF2B5EF4-FFF2-40B4-BE49-F238E27FC236}">
                <a16:creationId xmlns:a16="http://schemas.microsoft.com/office/drawing/2014/main" id="{339FEB9A-5401-4028-BFC1-6D2F2EE7899D}"/>
              </a:ext>
            </a:extLst>
          </p:cNvPr>
          <p:cNvSpPr/>
          <p:nvPr/>
        </p:nvSpPr>
        <p:spPr>
          <a:xfrm>
            <a:off x="4644374" y="5591524"/>
            <a:ext cx="1021964" cy="483796"/>
          </a:xfrm>
          <a:prstGeom prst="arc">
            <a:avLst>
              <a:gd name="adj1" fmla="val 18085771"/>
              <a:gd name="adj2" fmla="val 3215620"/>
            </a:avLst>
          </a:prstGeom>
          <a:ln/>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fr-FR" sz="1200" dirty="0"/>
          </a:p>
        </p:txBody>
      </p:sp>
      <p:sp>
        <p:nvSpPr>
          <p:cNvPr id="54" name="Forme libre 63">
            <a:extLst>
              <a:ext uri="{FF2B5EF4-FFF2-40B4-BE49-F238E27FC236}">
                <a16:creationId xmlns:a16="http://schemas.microsoft.com/office/drawing/2014/main" id="{6039183E-C309-4517-B523-96B5557E08BB}"/>
              </a:ext>
            </a:extLst>
          </p:cNvPr>
          <p:cNvSpPr/>
          <p:nvPr/>
        </p:nvSpPr>
        <p:spPr>
          <a:xfrm>
            <a:off x="5784714" y="5523542"/>
            <a:ext cx="2133713" cy="509884"/>
          </a:xfrm>
          <a:custGeom>
            <a:avLst/>
            <a:gdLst>
              <a:gd name="connsiteX0" fmla="*/ 0 w 1859797"/>
              <a:gd name="connsiteY0" fmla="*/ 402957 h 650965"/>
              <a:gd name="connsiteX1" fmla="*/ 162732 w 1859797"/>
              <a:gd name="connsiteY1" fmla="*/ 54245 h 650965"/>
              <a:gd name="connsiteX2" fmla="*/ 402956 w 1859797"/>
              <a:gd name="connsiteY2" fmla="*/ 650930 h 650965"/>
              <a:gd name="connsiteX3" fmla="*/ 604434 w 1859797"/>
              <a:gd name="connsiteY3" fmla="*/ 23249 h 650965"/>
              <a:gd name="connsiteX4" fmla="*/ 712922 w 1859797"/>
              <a:gd name="connsiteY4" fmla="*/ 317716 h 650965"/>
              <a:gd name="connsiteX5" fmla="*/ 805912 w 1859797"/>
              <a:gd name="connsiteY5" fmla="*/ 643181 h 650965"/>
              <a:gd name="connsiteX6" fmla="*/ 945397 w 1859797"/>
              <a:gd name="connsiteY6" fmla="*/ 1 h 650965"/>
              <a:gd name="connsiteX7" fmla="*/ 1100380 w 1859797"/>
              <a:gd name="connsiteY7" fmla="*/ 635432 h 650965"/>
              <a:gd name="connsiteX8" fmla="*/ 1255363 w 1859797"/>
              <a:gd name="connsiteY8" fmla="*/ 15500 h 650965"/>
              <a:gd name="connsiteX9" fmla="*/ 1402597 w 1859797"/>
              <a:gd name="connsiteY9" fmla="*/ 619933 h 650965"/>
              <a:gd name="connsiteX10" fmla="*/ 1511085 w 1859797"/>
              <a:gd name="connsiteY10" fmla="*/ 193730 h 650965"/>
              <a:gd name="connsiteX11" fmla="*/ 1673817 w 1859797"/>
              <a:gd name="connsiteY11" fmla="*/ 395208 h 650965"/>
              <a:gd name="connsiteX12" fmla="*/ 1743560 w 1859797"/>
              <a:gd name="connsiteY12" fmla="*/ 271222 h 650965"/>
              <a:gd name="connsiteX13" fmla="*/ 1859797 w 1859797"/>
              <a:gd name="connsiteY13" fmla="*/ 263472 h 650965"/>
              <a:gd name="connsiteX0" fmla="*/ 0 w 1859797"/>
              <a:gd name="connsiteY0" fmla="*/ 583982 h 833300"/>
              <a:gd name="connsiteX1" fmla="*/ 170482 w 1859797"/>
              <a:gd name="connsiteY1" fmla="*/ 2795 h 833300"/>
              <a:gd name="connsiteX2" fmla="*/ 402956 w 1859797"/>
              <a:gd name="connsiteY2" fmla="*/ 831955 h 833300"/>
              <a:gd name="connsiteX3" fmla="*/ 604434 w 1859797"/>
              <a:gd name="connsiteY3" fmla="*/ 204274 h 833300"/>
              <a:gd name="connsiteX4" fmla="*/ 712922 w 1859797"/>
              <a:gd name="connsiteY4" fmla="*/ 498741 h 833300"/>
              <a:gd name="connsiteX5" fmla="*/ 805912 w 1859797"/>
              <a:gd name="connsiteY5" fmla="*/ 824206 h 833300"/>
              <a:gd name="connsiteX6" fmla="*/ 945397 w 1859797"/>
              <a:gd name="connsiteY6" fmla="*/ 181026 h 833300"/>
              <a:gd name="connsiteX7" fmla="*/ 1100380 w 1859797"/>
              <a:gd name="connsiteY7" fmla="*/ 816457 h 833300"/>
              <a:gd name="connsiteX8" fmla="*/ 1255363 w 1859797"/>
              <a:gd name="connsiteY8" fmla="*/ 196525 h 833300"/>
              <a:gd name="connsiteX9" fmla="*/ 1402597 w 1859797"/>
              <a:gd name="connsiteY9" fmla="*/ 800958 h 833300"/>
              <a:gd name="connsiteX10" fmla="*/ 1511085 w 1859797"/>
              <a:gd name="connsiteY10" fmla="*/ 374755 h 833300"/>
              <a:gd name="connsiteX11" fmla="*/ 1673817 w 1859797"/>
              <a:gd name="connsiteY11" fmla="*/ 576233 h 833300"/>
              <a:gd name="connsiteX12" fmla="*/ 1743560 w 1859797"/>
              <a:gd name="connsiteY12" fmla="*/ 452247 h 833300"/>
              <a:gd name="connsiteX13" fmla="*/ 1859797 w 1859797"/>
              <a:gd name="connsiteY13" fmla="*/ 444497 h 833300"/>
              <a:gd name="connsiteX0" fmla="*/ 0 w 1859797"/>
              <a:gd name="connsiteY0" fmla="*/ 583982 h 832487"/>
              <a:gd name="connsiteX1" fmla="*/ 170482 w 1859797"/>
              <a:gd name="connsiteY1" fmla="*/ 2795 h 832487"/>
              <a:gd name="connsiteX2" fmla="*/ 402956 w 1859797"/>
              <a:gd name="connsiteY2" fmla="*/ 831955 h 832487"/>
              <a:gd name="connsiteX3" fmla="*/ 604434 w 1859797"/>
              <a:gd name="connsiteY3" fmla="*/ 134531 h 832487"/>
              <a:gd name="connsiteX4" fmla="*/ 712922 w 1859797"/>
              <a:gd name="connsiteY4" fmla="*/ 498741 h 832487"/>
              <a:gd name="connsiteX5" fmla="*/ 805912 w 1859797"/>
              <a:gd name="connsiteY5" fmla="*/ 824206 h 832487"/>
              <a:gd name="connsiteX6" fmla="*/ 945397 w 1859797"/>
              <a:gd name="connsiteY6" fmla="*/ 181026 h 832487"/>
              <a:gd name="connsiteX7" fmla="*/ 1100380 w 1859797"/>
              <a:gd name="connsiteY7" fmla="*/ 816457 h 832487"/>
              <a:gd name="connsiteX8" fmla="*/ 1255363 w 1859797"/>
              <a:gd name="connsiteY8" fmla="*/ 196525 h 832487"/>
              <a:gd name="connsiteX9" fmla="*/ 1402597 w 1859797"/>
              <a:gd name="connsiteY9" fmla="*/ 800958 h 832487"/>
              <a:gd name="connsiteX10" fmla="*/ 1511085 w 1859797"/>
              <a:gd name="connsiteY10" fmla="*/ 374755 h 832487"/>
              <a:gd name="connsiteX11" fmla="*/ 1673817 w 1859797"/>
              <a:gd name="connsiteY11" fmla="*/ 576233 h 832487"/>
              <a:gd name="connsiteX12" fmla="*/ 1743560 w 1859797"/>
              <a:gd name="connsiteY12" fmla="*/ 452247 h 832487"/>
              <a:gd name="connsiteX13" fmla="*/ 1859797 w 1859797"/>
              <a:gd name="connsiteY13" fmla="*/ 444497 h 832487"/>
              <a:gd name="connsiteX0" fmla="*/ 0 w 1859797"/>
              <a:gd name="connsiteY0" fmla="*/ 587239 h 967406"/>
              <a:gd name="connsiteX1" fmla="*/ 170482 w 1859797"/>
              <a:gd name="connsiteY1" fmla="*/ 6052 h 967406"/>
              <a:gd name="connsiteX2" fmla="*/ 402956 w 1859797"/>
              <a:gd name="connsiteY2" fmla="*/ 966948 h 967406"/>
              <a:gd name="connsiteX3" fmla="*/ 604434 w 1859797"/>
              <a:gd name="connsiteY3" fmla="*/ 137788 h 967406"/>
              <a:gd name="connsiteX4" fmla="*/ 712922 w 1859797"/>
              <a:gd name="connsiteY4" fmla="*/ 501998 h 967406"/>
              <a:gd name="connsiteX5" fmla="*/ 805912 w 1859797"/>
              <a:gd name="connsiteY5" fmla="*/ 827463 h 967406"/>
              <a:gd name="connsiteX6" fmla="*/ 945397 w 1859797"/>
              <a:gd name="connsiteY6" fmla="*/ 184283 h 967406"/>
              <a:gd name="connsiteX7" fmla="*/ 1100380 w 1859797"/>
              <a:gd name="connsiteY7" fmla="*/ 819714 h 967406"/>
              <a:gd name="connsiteX8" fmla="*/ 1255363 w 1859797"/>
              <a:gd name="connsiteY8" fmla="*/ 199782 h 967406"/>
              <a:gd name="connsiteX9" fmla="*/ 1402597 w 1859797"/>
              <a:gd name="connsiteY9" fmla="*/ 804215 h 967406"/>
              <a:gd name="connsiteX10" fmla="*/ 1511085 w 1859797"/>
              <a:gd name="connsiteY10" fmla="*/ 378012 h 967406"/>
              <a:gd name="connsiteX11" fmla="*/ 1673817 w 1859797"/>
              <a:gd name="connsiteY11" fmla="*/ 579490 h 967406"/>
              <a:gd name="connsiteX12" fmla="*/ 1743560 w 1859797"/>
              <a:gd name="connsiteY12" fmla="*/ 455504 h 967406"/>
              <a:gd name="connsiteX13" fmla="*/ 1859797 w 1859797"/>
              <a:gd name="connsiteY13" fmla="*/ 447754 h 967406"/>
              <a:gd name="connsiteX0" fmla="*/ 0 w 1859797"/>
              <a:gd name="connsiteY0" fmla="*/ 587239 h 967406"/>
              <a:gd name="connsiteX1" fmla="*/ 170482 w 1859797"/>
              <a:gd name="connsiteY1" fmla="*/ 6052 h 967406"/>
              <a:gd name="connsiteX2" fmla="*/ 402956 w 1859797"/>
              <a:gd name="connsiteY2" fmla="*/ 966948 h 967406"/>
              <a:gd name="connsiteX3" fmla="*/ 604434 w 1859797"/>
              <a:gd name="connsiteY3" fmla="*/ 137788 h 967406"/>
              <a:gd name="connsiteX4" fmla="*/ 712922 w 1859797"/>
              <a:gd name="connsiteY4" fmla="*/ 501998 h 967406"/>
              <a:gd name="connsiteX5" fmla="*/ 798163 w 1859797"/>
              <a:gd name="connsiteY5" fmla="*/ 873958 h 967406"/>
              <a:gd name="connsiteX6" fmla="*/ 945397 w 1859797"/>
              <a:gd name="connsiteY6" fmla="*/ 184283 h 967406"/>
              <a:gd name="connsiteX7" fmla="*/ 1100380 w 1859797"/>
              <a:gd name="connsiteY7" fmla="*/ 819714 h 967406"/>
              <a:gd name="connsiteX8" fmla="*/ 1255363 w 1859797"/>
              <a:gd name="connsiteY8" fmla="*/ 199782 h 967406"/>
              <a:gd name="connsiteX9" fmla="*/ 1402597 w 1859797"/>
              <a:gd name="connsiteY9" fmla="*/ 804215 h 967406"/>
              <a:gd name="connsiteX10" fmla="*/ 1511085 w 1859797"/>
              <a:gd name="connsiteY10" fmla="*/ 378012 h 967406"/>
              <a:gd name="connsiteX11" fmla="*/ 1673817 w 1859797"/>
              <a:gd name="connsiteY11" fmla="*/ 579490 h 967406"/>
              <a:gd name="connsiteX12" fmla="*/ 1743560 w 1859797"/>
              <a:gd name="connsiteY12" fmla="*/ 455504 h 967406"/>
              <a:gd name="connsiteX13" fmla="*/ 1859797 w 1859797"/>
              <a:gd name="connsiteY13" fmla="*/ 447754 h 967406"/>
              <a:gd name="connsiteX0" fmla="*/ 0 w 1859797"/>
              <a:gd name="connsiteY0" fmla="*/ 587239 h 967406"/>
              <a:gd name="connsiteX1" fmla="*/ 170482 w 1859797"/>
              <a:gd name="connsiteY1" fmla="*/ 6052 h 967406"/>
              <a:gd name="connsiteX2" fmla="*/ 402956 w 1859797"/>
              <a:gd name="connsiteY2" fmla="*/ 966948 h 967406"/>
              <a:gd name="connsiteX3" fmla="*/ 604434 w 1859797"/>
              <a:gd name="connsiteY3" fmla="*/ 137788 h 967406"/>
              <a:gd name="connsiteX4" fmla="*/ 712922 w 1859797"/>
              <a:gd name="connsiteY4" fmla="*/ 501998 h 967406"/>
              <a:gd name="connsiteX5" fmla="*/ 798163 w 1859797"/>
              <a:gd name="connsiteY5" fmla="*/ 873958 h 967406"/>
              <a:gd name="connsiteX6" fmla="*/ 945397 w 1859797"/>
              <a:gd name="connsiteY6" fmla="*/ 184283 h 967406"/>
              <a:gd name="connsiteX7" fmla="*/ 1100380 w 1859797"/>
              <a:gd name="connsiteY7" fmla="*/ 819714 h 967406"/>
              <a:gd name="connsiteX8" fmla="*/ 1263112 w 1859797"/>
              <a:gd name="connsiteY8" fmla="*/ 269524 h 967406"/>
              <a:gd name="connsiteX9" fmla="*/ 1402597 w 1859797"/>
              <a:gd name="connsiteY9" fmla="*/ 804215 h 967406"/>
              <a:gd name="connsiteX10" fmla="*/ 1511085 w 1859797"/>
              <a:gd name="connsiteY10" fmla="*/ 378012 h 967406"/>
              <a:gd name="connsiteX11" fmla="*/ 1673817 w 1859797"/>
              <a:gd name="connsiteY11" fmla="*/ 579490 h 967406"/>
              <a:gd name="connsiteX12" fmla="*/ 1743560 w 1859797"/>
              <a:gd name="connsiteY12" fmla="*/ 455504 h 967406"/>
              <a:gd name="connsiteX13" fmla="*/ 1859797 w 1859797"/>
              <a:gd name="connsiteY13" fmla="*/ 447754 h 96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9797" h="967406">
                <a:moveTo>
                  <a:pt x="0" y="587239"/>
                </a:moveTo>
                <a:cubicBezTo>
                  <a:pt x="47786" y="392218"/>
                  <a:pt x="103323" y="-57233"/>
                  <a:pt x="170482" y="6052"/>
                </a:cubicBezTo>
                <a:cubicBezTo>
                  <a:pt x="237641" y="69337"/>
                  <a:pt x="330631" y="944992"/>
                  <a:pt x="402956" y="966948"/>
                </a:cubicBezTo>
                <a:cubicBezTo>
                  <a:pt x="475281" y="988904"/>
                  <a:pt x="552773" y="215280"/>
                  <a:pt x="604434" y="137788"/>
                </a:cubicBezTo>
                <a:cubicBezTo>
                  <a:pt x="656095" y="60296"/>
                  <a:pt x="680634" y="379303"/>
                  <a:pt x="712922" y="501998"/>
                </a:cubicBezTo>
                <a:cubicBezTo>
                  <a:pt x="745210" y="624693"/>
                  <a:pt x="759417" y="926911"/>
                  <a:pt x="798163" y="873958"/>
                </a:cubicBezTo>
                <a:cubicBezTo>
                  <a:pt x="836909" y="821005"/>
                  <a:pt x="895028" y="193324"/>
                  <a:pt x="945397" y="184283"/>
                </a:cubicBezTo>
                <a:cubicBezTo>
                  <a:pt x="995767" y="175242"/>
                  <a:pt x="1047428" y="805507"/>
                  <a:pt x="1100380" y="819714"/>
                </a:cubicBezTo>
                <a:cubicBezTo>
                  <a:pt x="1153332" y="833921"/>
                  <a:pt x="1212743" y="272107"/>
                  <a:pt x="1263112" y="269524"/>
                </a:cubicBezTo>
                <a:cubicBezTo>
                  <a:pt x="1313482" y="266941"/>
                  <a:pt x="1361268" y="786134"/>
                  <a:pt x="1402597" y="804215"/>
                </a:cubicBezTo>
                <a:cubicBezTo>
                  <a:pt x="1443926" y="822296"/>
                  <a:pt x="1465882" y="415466"/>
                  <a:pt x="1511085" y="378012"/>
                </a:cubicBezTo>
                <a:cubicBezTo>
                  <a:pt x="1556288" y="340558"/>
                  <a:pt x="1635071" y="566575"/>
                  <a:pt x="1673817" y="579490"/>
                </a:cubicBezTo>
                <a:cubicBezTo>
                  <a:pt x="1712563" y="592405"/>
                  <a:pt x="1712563" y="477460"/>
                  <a:pt x="1743560" y="455504"/>
                </a:cubicBezTo>
                <a:cubicBezTo>
                  <a:pt x="1774557" y="433548"/>
                  <a:pt x="1817177" y="440651"/>
                  <a:pt x="1859797" y="447754"/>
                </a:cubicBezTo>
              </a:path>
            </a:pathLst>
          </a:custGeom>
          <a:ln>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fr-FR" sz="1200"/>
          </a:p>
        </p:txBody>
      </p:sp>
      <p:sp>
        <p:nvSpPr>
          <p:cNvPr id="55" name="ZoneTexte 57">
            <a:extLst>
              <a:ext uri="{FF2B5EF4-FFF2-40B4-BE49-F238E27FC236}">
                <a16:creationId xmlns:a16="http://schemas.microsoft.com/office/drawing/2014/main" id="{B9632CBB-A64D-42A9-8D97-0AA1923FF7A6}"/>
              </a:ext>
            </a:extLst>
          </p:cNvPr>
          <p:cNvSpPr txBox="1">
            <a:spLocks noChangeArrowheads="1"/>
          </p:cNvSpPr>
          <p:nvPr/>
        </p:nvSpPr>
        <p:spPr bwMode="auto">
          <a:xfrm>
            <a:off x="8839508" y="5455377"/>
            <a:ext cx="2002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F6228"/>
              </a:buClr>
              <a:buFont typeface="Wingdings" panose="05000000000000000000" pitchFamily="2" charset="2"/>
              <a:buChar char="v"/>
              <a:defRPr sz="2800" b="1">
                <a:solidFill>
                  <a:srgbClr val="77933C"/>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4A452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65338B"/>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A452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A452A"/>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9pPr>
          </a:lstStyle>
          <a:p>
            <a:pPr algn="ctr">
              <a:spcBef>
                <a:spcPct val="0"/>
              </a:spcBef>
              <a:buClrTx/>
              <a:buNone/>
              <a:defRPr/>
            </a:pPr>
            <a:r>
              <a:rPr lang="fr-FR" altLang="fr-FR" sz="1200" dirty="0">
                <a:solidFill>
                  <a:srgbClr val="506361"/>
                </a:solidFill>
                <a:latin typeface="+mn-lt"/>
              </a:rPr>
              <a:t>DATA</a:t>
            </a:r>
          </a:p>
          <a:p>
            <a:pPr algn="ctr">
              <a:spcBef>
                <a:spcPct val="0"/>
              </a:spcBef>
              <a:buClrTx/>
              <a:buNone/>
              <a:defRPr/>
            </a:pPr>
            <a:r>
              <a:rPr lang="en-US" altLang="fr-FR" sz="1200" dirty="0">
                <a:solidFill>
                  <a:srgbClr val="506361"/>
                </a:solidFill>
                <a:latin typeface="+mn-lt"/>
              </a:rPr>
              <a:t>T</a:t>
            </a:r>
            <a:r>
              <a:rPr lang="fr-FR" altLang="fr-FR" sz="1200" dirty="0">
                <a:solidFill>
                  <a:srgbClr val="506361"/>
                </a:solidFill>
                <a:latin typeface="+mn-lt"/>
              </a:rPr>
              <a:t>RANSMISSION</a:t>
            </a:r>
          </a:p>
        </p:txBody>
      </p:sp>
      <p:sp>
        <p:nvSpPr>
          <p:cNvPr id="56" name="Forme libre 70">
            <a:extLst>
              <a:ext uri="{FF2B5EF4-FFF2-40B4-BE49-F238E27FC236}">
                <a16:creationId xmlns:a16="http://schemas.microsoft.com/office/drawing/2014/main" id="{0A982BBF-13DB-4D7D-B1B2-561DEDEE9952}"/>
              </a:ext>
            </a:extLst>
          </p:cNvPr>
          <p:cNvSpPr/>
          <p:nvPr/>
        </p:nvSpPr>
        <p:spPr>
          <a:xfrm rot="16200000" flipH="1">
            <a:off x="8688761" y="5460260"/>
            <a:ext cx="593823" cy="487020"/>
          </a:xfrm>
          <a:custGeom>
            <a:avLst/>
            <a:gdLst>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37647 w 1960535"/>
              <a:gd name="connsiteY4" fmla="*/ 325464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20702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8122 w 1960535"/>
              <a:gd name="connsiteY4" fmla="*/ 320702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32885 w 1960535"/>
              <a:gd name="connsiteY4" fmla="*/ 311177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18597 w 1960535"/>
              <a:gd name="connsiteY4" fmla="*/ 320702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9898 w 1960535"/>
              <a:gd name="connsiteY5" fmla="*/ 15498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0373 w 1960535"/>
              <a:gd name="connsiteY5" fmla="*/ 39311 h 356461"/>
              <a:gd name="connsiteX6" fmla="*/ 1278610 w 1960535"/>
              <a:gd name="connsiteY6" fmla="*/ 23247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0373 w 1960535"/>
              <a:gd name="connsiteY5" fmla="*/ 39311 h 356461"/>
              <a:gd name="connsiteX6" fmla="*/ 1278610 w 1960535"/>
              <a:gd name="connsiteY6" fmla="*/ 47060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56461"/>
              <a:gd name="connsiteX1" fmla="*/ 0 w 1960535"/>
              <a:gd name="connsiteY1" fmla="*/ 46495 h 356461"/>
              <a:gd name="connsiteX2" fmla="*/ 325464 w 1960535"/>
              <a:gd name="connsiteY2" fmla="*/ 46495 h 356461"/>
              <a:gd name="connsiteX3" fmla="*/ 325464 w 1960535"/>
              <a:gd name="connsiteY3" fmla="*/ 317715 h 356461"/>
              <a:gd name="connsiteX4" fmla="*/ 923360 w 1960535"/>
              <a:gd name="connsiteY4" fmla="*/ 315940 h 356461"/>
              <a:gd name="connsiteX5" fmla="*/ 920373 w 1960535"/>
              <a:gd name="connsiteY5" fmla="*/ 39311 h 356461"/>
              <a:gd name="connsiteX6" fmla="*/ 1264322 w 1960535"/>
              <a:gd name="connsiteY6" fmla="*/ 42298 h 356461"/>
              <a:gd name="connsiteX7" fmla="*/ 1270861 w 1960535"/>
              <a:gd name="connsiteY7" fmla="*/ 356461 h 356461"/>
              <a:gd name="connsiteX8" fmla="*/ 1611823 w 1960535"/>
              <a:gd name="connsiteY8" fmla="*/ 325464 h 356461"/>
              <a:gd name="connsiteX9" fmla="*/ 1573078 w 1960535"/>
              <a:gd name="connsiteY9" fmla="*/ 0 h 356461"/>
              <a:gd name="connsiteX10" fmla="*/ 1960535 w 1960535"/>
              <a:gd name="connsiteY10" fmla="*/ 23247 h 356461"/>
              <a:gd name="connsiteX11" fmla="*/ 1929539 w 1960535"/>
              <a:gd name="connsiteY11" fmla="*/ 333213 h 356461"/>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64322 w 1960535"/>
              <a:gd name="connsiteY6" fmla="*/ 42298 h 333213"/>
              <a:gd name="connsiteX7" fmla="*/ 1256573 w 1960535"/>
              <a:gd name="connsiteY7" fmla="*/ 318361 h 333213"/>
              <a:gd name="connsiteX8" fmla="*/ 1611823 w 1960535"/>
              <a:gd name="connsiteY8" fmla="*/ 325464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6573 w 1960535"/>
              <a:gd name="connsiteY7" fmla="*/ 318361 h 333213"/>
              <a:gd name="connsiteX8" fmla="*/ 1611823 w 1960535"/>
              <a:gd name="connsiteY8" fmla="*/ 325464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1811 w 1960535"/>
              <a:gd name="connsiteY7" fmla="*/ 308836 h 333213"/>
              <a:gd name="connsiteX8" fmla="*/ 1611823 w 1960535"/>
              <a:gd name="connsiteY8" fmla="*/ 325464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1811 w 1960535"/>
              <a:gd name="connsiteY7" fmla="*/ 308836 h 333213"/>
              <a:gd name="connsiteX8" fmla="*/ 1568960 w 1960535"/>
              <a:gd name="connsiteY8" fmla="*/ 311176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317715 h 333213"/>
              <a:gd name="connsiteX1" fmla="*/ 0 w 1960535"/>
              <a:gd name="connsiteY1" fmla="*/ 46495 h 333213"/>
              <a:gd name="connsiteX2" fmla="*/ 325464 w 1960535"/>
              <a:gd name="connsiteY2" fmla="*/ 46495 h 333213"/>
              <a:gd name="connsiteX3" fmla="*/ 325464 w 1960535"/>
              <a:gd name="connsiteY3" fmla="*/ 317715 h 333213"/>
              <a:gd name="connsiteX4" fmla="*/ 923360 w 1960535"/>
              <a:gd name="connsiteY4" fmla="*/ 315940 h 333213"/>
              <a:gd name="connsiteX5" fmla="*/ 920373 w 1960535"/>
              <a:gd name="connsiteY5" fmla="*/ 39311 h 333213"/>
              <a:gd name="connsiteX6" fmla="*/ 1250034 w 1960535"/>
              <a:gd name="connsiteY6" fmla="*/ 42298 h 333213"/>
              <a:gd name="connsiteX7" fmla="*/ 1251811 w 1960535"/>
              <a:gd name="connsiteY7" fmla="*/ 308836 h 333213"/>
              <a:gd name="connsiteX8" fmla="*/ 1549910 w 1960535"/>
              <a:gd name="connsiteY8" fmla="*/ 315938 h 333213"/>
              <a:gd name="connsiteX9" fmla="*/ 1573078 w 1960535"/>
              <a:gd name="connsiteY9" fmla="*/ 0 h 333213"/>
              <a:gd name="connsiteX10" fmla="*/ 1960535 w 1960535"/>
              <a:gd name="connsiteY10" fmla="*/ 23247 h 333213"/>
              <a:gd name="connsiteX11" fmla="*/ 1929539 w 1960535"/>
              <a:gd name="connsiteY11" fmla="*/ 333213 h 333213"/>
              <a:gd name="connsiteX0" fmla="*/ 0 w 1960535"/>
              <a:gd name="connsiteY0" fmla="*/ 294468 h 309966"/>
              <a:gd name="connsiteX1" fmla="*/ 0 w 1960535"/>
              <a:gd name="connsiteY1" fmla="*/ 23248 h 309966"/>
              <a:gd name="connsiteX2" fmla="*/ 325464 w 1960535"/>
              <a:gd name="connsiteY2" fmla="*/ 23248 h 309966"/>
              <a:gd name="connsiteX3" fmla="*/ 325464 w 1960535"/>
              <a:gd name="connsiteY3" fmla="*/ 294468 h 309966"/>
              <a:gd name="connsiteX4" fmla="*/ 923360 w 1960535"/>
              <a:gd name="connsiteY4" fmla="*/ 292693 h 309966"/>
              <a:gd name="connsiteX5" fmla="*/ 920373 w 1960535"/>
              <a:gd name="connsiteY5" fmla="*/ 16064 h 309966"/>
              <a:gd name="connsiteX6" fmla="*/ 1250034 w 1960535"/>
              <a:gd name="connsiteY6" fmla="*/ 19051 h 309966"/>
              <a:gd name="connsiteX7" fmla="*/ 1251811 w 1960535"/>
              <a:gd name="connsiteY7" fmla="*/ 285589 h 309966"/>
              <a:gd name="connsiteX8" fmla="*/ 1549910 w 1960535"/>
              <a:gd name="connsiteY8" fmla="*/ 292691 h 309966"/>
              <a:gd name="connsiteX9" fmla="*/ 1549265 w 1960535"/>
              <a:gd name="connsiteY9" fmla="*/ 14853 h 309966"/>
              <a:gd name="connsiteX10" fmla="*/ 1960535 w 1960535"/>
              <a:gd name="connsiteY10" fmla="*/ 0 h 309966"/>
              <a:gd name="connsiteX11" fmla="*/ 1929539 w 1960535"/>
              <a:gd name="connsiteY11" fmla="*/ 309966 h 309966"/>
              <a:gd name="connsiteX0" fmla="*/ 0 w 1929539"/>
              <a:gd name="connsiteY0" fmla="*/ 279615 h 295113"/>
              <a:gd name="connsiteX1" fmla="*/ 0 w 1929539"/>
              <a:gd name="connsiteY1" fmla="*/ 8395 h 295113"/>
              <a:gd name="connsiteX2" fmla="*/ 325464 w 1929539"/>
              <a:gd name="connsiteY2" fmla="*/ 8395 h 295113"/>
              <a:gd name="connsiteX3" fmla="*/ 325464 w 1929539"/>
              <a:gd name="connsiteY3" fmla="*/ 279615 h 295113"/>
              <a:gd name="connsiteX4" fmla="*/ 923360 w 1929539"/>
              <a:gd name="connsiteY4" fmla="*/ 277840 h 295113"/>
              <a:gd name="connsiteX5" fmla="*/ 920373 w 1929539"/>
              <a:gd name="connsiteY5" fmla="*/ 1211 h 295113"/>
              <a:gd name="connsiteX6" fmla="*/ 1250034 w 1929539"/>
              <a:gd name="connsiteY6" fmla="*/ 4198 h 295113"/>
              <a:gd name="connsiteX7" fmla="*/ 1251811 w 1929539"/>
              <a:gd name="connsiteY7" fmla="*/ 270736 h 295113"/>
              <a:gd name="connsiteX8" fmla="*/ 1549910 w 1929539"/>
              <a:gd name="connsiteY8" fmla="*/ 277838 h 295113"/>
              <a:gd name="connsiteX9" fmla="*/ 1549265 w 1929539"/>
              <a:gd name="connsiteY9" fmla="*/ 0 h 295113"/>
              <a:gd name="connsiteX10" fmla="*/ 1884335 w 1929539"/>
              <a:gd name="connsiteY10" fmla="*/ 4197 h 295113"/>
              <a:gd name="connsiteX11" fmla="*/ 1929539 w 1929539"/>
              <a:gd name="connsiteY11" fmla="*/ 295113 h 295113"/>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20373 w 1891439"/>
              <a:gd name="connsiteY5" fmla="*/ 1211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15611 w 1891439"/>
              <a:gd name="connsiteY5" fmla="*/ 15498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29899 w 1891439"/>
              <a:gd name="connsiteY5" fmla="*/ 15498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1891439"/>
              <a:gd name="connsiteY0" fmla="*/ 279615 h 285588"/>
              <a:gd name="connsiteX1" fmla="*/ 0 w 1891439"/>
              <a:gd name="connsiteY1" fmla="*/ 8395 h 285588"/>
              <a:gd name="connsiteX2" fmla="*/ 325464 w 1891439"/>
              <a:gd name="connsiteY2" fmla="*/ 8395 h 285588"/>
              <a:gd name="connsiteX3" fmla="*/ 325464 w 1891439"/>
              <a:gd name="connsiteY3" fmla="*/ 279615 h 285588"/>
              <a:gd name="connsiteX4" fmla="*/ 923360 w 1891439"/>
              <a:gd name="connsiteY4" fmla="*/ 277840 h 285588"/>
              <a:gd name="connsiteX5" fmla="*/ 920374 w 1891439"/>
              <a:gd name="connsiteY5" fmla="*/ 5973 h 285588"/>
              <a:gd name="connsiteX6" fmla="*/ 1250034 w 1891439"/>
              <a:gd name="connsiteY6" fmla="*/ 4198 h 285588"/>
              <a:gd name="connsiteX7" fmla="*/ 1251811 w 1891439"/>
              <a:gd name="connsiteY7" fmla="*/ 270736 h 285588"/>
              <a:gd name="connsiteX8" fmla="*/ 1549910 w 1891439"/>
              <a:gd name="connsiteY8" fmla="*/ 277838 h 285588"/>
              <a:gd name="connsiteX9" fmla="*/ 1549265 w 1891439"/>
              <a:gd name="connsiteY9" fmla="*/ 0 h 285588"/>
              <a:gd name="connsiteX10" fmla="*/ 1884335 w 1891439"/>
              <a:gd name="connsiteY10" fmla="*/ 4197 h 285588"/>
              <a:gd name="connsiteX11" fmla="*/ 1891439 w 1891439"/>
              <a:gd name="connsiteY11" fmla="*/ 285588 h 285588"/>
              <a:gd name="connsiteX0" fmla="*/ 0 w 2289026"/>
              <a:gd name="connsiteY0" fmla="*/ 270090 h 285588"/>
              <a:gd name="connsiteX1" fmla="*/ 397587 w 2289026"/>
              <a:gd name="connsiteY1" fmla="*/ 8395 h 285588"/>
              <a:gd name="connsiteX2" fmla="*/ 723051 w 2289026"/>
              <a:gd name="connsiteY2" fmla="*/ 8395 h 285588"/>
              <a:gd name="connsiteX3" fmla="*/ 723051 w 2289026"/>
              <a:gd name="connsiteY3" fmla="*/ 279615 h 285588"/>
              <a:gd name="connsiteX4" fmla="*/ 1320947 w 2289026"/>
              <a:gd name="connsiteY4" fmla="*/ 277840 h 285588"/>
              <a:gd name="connsiteX5" fmla="*/ 1317961 w 2289026"/>
              <a:gd name="connsiteY5" fmla="*/ 5973 h 285588"/>
              <a:gd name="connsiteX6" fmla="*/ 1647621 w 2289026"/>
              <a:gd name="connsiteY6" fmla="*/ 4198 h 285588"/>
              <a:gd name="connsiteX7" fmla="*/ 1649398 w 2289026"/>
              <a:gd name="connsiteY7" fmla="*/ 270736 h 285588"/>
              <a:gd name="connsiteX8" fmla="*/ 1947497 w 2289026"/>
              <a:gd name="connsiteY8" fmla="*/ 277838 h 285588"/>
              <a:gd name="connsiteX9" fmla="*/ 1946852 w 2289026"/>
              <a:gd name="connsiteY9" fmla="*/ 0 h 285588"/>
              <a:gd name="connsiteX10" fmla="*/ 2281922 w 2289026"/>
              <a:gd name="connsiteY10" fmla="*/ 4197 h 285588"/>
              <a:gd name="connsiteX11" fmla="*/ 2289026 w 2289026"/>
              <a:gd name="connsiteY11" fmla="*/ 285588 h 285588"/>
              <a:gd name="connsiteX0" fmla="*/ 0 w 2289026"/>
              <a:gd name="connsiteY0" fmla="*/ 270090 h 285588"/>
              <a:gd name="connsiteX1" fmla="*/ 389456 w 2289026"/>
              <a:gd name="connsiteY1" fmla="*/ 267022 h 285588"/>
              <a:gd name="connsiteX2" fmla="*/ 397587 w 2289026"/>
              <a:gd name="connsiteY2" fmla="*/ 8395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9456 w 2289026"/>
              <a:gd name="connsiteY1" fmla="*/ 267022 h 285588"/>
              <a:gd name="connsiteX2" fmla="*/ 397587 w 2289026"/>
              <a:gd name="connsiteY2" fmla="*/ 8395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9456 w 2289026"/>
              <a:gd name="connsiteY1" fmla="*/ 267022 h 285588"/>
              <a:gd name="connsiteX2" fmla="*/ 397587 w 2289026"/>
              <a:gd name="connsiteY2" fmla="*/ 8395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9456 w 2289026"/>
              <a:gd name="connsiteY1" fmla="*/ 267022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62037 w 2289026"/>
              <a:gd name="connsiteY1" fmla="*/ 271784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2601 w 2289026"/>
              <a:gd name="connsiteY1" fmla="*/ 271784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 name="connsiteX0" fmla="*/ 0 w 2289026"/>
              <a:gd name="connsiteY0" fmla="*/ 270090 h 285588"/>
              <a:gd name="connsiteX1" fmla="*/ 382601 w 2289026"/>
              <a:gd name="connsiteY1" fmla="*/ 271784 h 285588"/>
              <a:gd name="connsiteX2" fmla="*/ 377022 w 2289026"/>
              <a:gd name="connsiteY2" fmla="*/ 13157 h 285588"/>
              <a:gd name="connsiteX3" fmla="*/ 723051 w 2289026"/>
              <a:gd name="connsiteY3" fmla="*/ 8395 h 285588"/>
              <a:gd name="connsiteX4" fmla="*/ 723051 w 2289026"/>
              <a:gd name="connsiteY4" fmla="*/ 279615 h 285588"/>
              <a:gd name="connsiteX5" fmla="*/ 1320947 w 2289026"/>
              <a:gd name="connsiteY5" fmla="*/ 277840 h 285588"/>
              <a:gd name="connsiteX6" fmla="*/ 1317961 w 2289026"/>
              <a:gd name="connsiteY6" fmla="*/ 5973 h 285588"/>
              <a:gd name="connsiteX7" fmla="*/ 1647621 w 2289026"/>
              <a:gd name="connsiteY7" fmla="*/ 4198 h 285588"/>
              <a:gd name="connsiteX8" fmla="*/ 1649398 w 2289026"/>
              <a:gd name="connsiteY8" fmla="*/ 270736 h 285588"/>
              <a:gd name="connsiteX9" fmla="*/ 1947497 w 2289026"/>
              <a:gd name="connsiteY9" fmla="*/ 277838 h 285588"/>
              <a:gd name="connsiteX10" fmla="*/ 1946852 w 2289026"/>
              <a:gd name="connsiteY10" fmla="*/ 0 h 285588"/>
              <a:gd name="connsiteX11" fmla="*/ 2281922 w 2289026"/>
              <a:gd name="connsiteY11" fmla="*/ 4197 h 285588"/>
              <a:gd name="connsiteX12" fmla="*/ 2289026 w 2289026"/>
              <a:gd name="connsiteY12" fmla="*/ 285588 h 28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9026" h="285588">
                <a:moveTo>
                  <a:pt x="0" y="270090"/>
                </a:moveTo>
                <a:cubicBezTo>
                  <a:pt x="86403" y="265893"/>
                  <a:pt x="-5421" y="275982"/>
                  <a:pt x="382601" y="271784"/>
                </a:cubicBezTo>
                <a:lnTo>
                  <a:pt x="377022" y="13157"/>
                </a:lnTo>
                <a:lnTo>
                  <a:pt x="723051" y="8395"/>
                </a:lnTo>
                <a:lnTo>
                  <a:pt x="723051" y="279615"/>
                </a:lnTo>
                <a:lnTo>
                  <a:pt x="1320947" y="277840"/>
                </a:lnTo>
                <a:cubicBezTo>
                  <a:pt x="1319951" y="179280"/>
                  <a:pt x="1318957" y="104533"/>
                  <a:pt x="1317961" y="5973"/>
                </a:cubicBezTo>
                <a:lnTo>
                  <a:pt x="1647621" y="4198"/>
                </a:lnTo>
                <a:cubicBezTo>
                  <a:pt x="1648213" y="93044"/>
                  <a:pt x="1648806" y="181890"/>
                  <a:pt x="1649398" y="270736"/>
                </a:cubicBezTo>
                <a:lnTo>
                  <a:pt x="1947497" y="277838"/>
                </a:lnTo>
                <a:cubicBezTo>
                  <a:pt x="1948870" y="174113"/>
                  <a:pt x="1945479" y="103725"/>
                  <a:pt x="1946852" y="0"/>
                </a:cubicBezTo>
                <a:lnTo>
                  <a:pt x="2281922" y="4197"/>
                </a:lnTo>
                <a:lnTo>
                  <a:pt x="2289026" y="285588"/>
                </a:ln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a:p>
        </p:txBody>
      </p:sp>
      <p:sp>
        <p:nvSpPr>
          <p:cNvPr id="57" name="ZoneTexte 1">
            <a:extLst>
              <a:ext uri="{FF2B5EF4-FFF2-40B4-BE49-F238E27FC236}">
                <a16:creationId xmlns:a16="http://schemas.microsoft.com/office/drawing/2014/main" id="{59435D6D-D0ED-42B9-ABC2-A4B155DDE97E}"/>
              </a:ext>
            </a:extLst>
          </p:cNvPr>
          <p:cNvSpPr txBox="1">
            <a:spLocks noChangeArrowheads="1"/>
          </p:cNvSpPr>
          <p:nvPr/>
        </p:nvSpPr>
        <p:spPr bwMode="auto">
          <a:xfrm>
            <a:off x="937174" y="6210758"/>
            <a:ext cx="5721127" cy="307777"/>
          </a:xfrm>
          <a:prstGeom prst="rect">
            <a:avLst/>
          </a:prstGeom>
          <a:solidFill>
            <a:schemeClr val="accent1">
              <a:lumMod val="75000"/>
            </a:schemeClr>
          </a:solidFill>
          <a:ln>
            <a:noFill/>
          </a:ln>
          <a:extLst/>
        </p:spPr>
        <p:txBody>
          <a:bodyPr wrap="square">
            <a:spAutoFit/>
          </a:bodyPr>
          <a:lstStyle>
            <a:lvl1pPr>
              <a:spcBef>
                <a:spcPct val="20000"/>
              </a:spcBef>
              <a:buClr>
                <a:srgbClr val="4F6228"/>
              </a:buClr>
              <a:buFont typeface="Wingdings" panose="05000000000000000000" pitchFamily="2" charset="2"/>
              <a:buChar char="v"/>
              <a:defRPr sz="2800" b="1">
                <a:solidFill>
                  <a:srgbClr val="77933C"/>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4A452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65338B"/>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A452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A452A"/>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9pPr>
          </a:lstStyle>
          <a:p>
            <a:pPr algn="ctr" eaLnBrk="1" hangingPunct="1">
              <a:spcBef>
                <a:spcPct val="0"/>
              </a:spcBef>
              <a:buClrTx/>
              <a:buFontTx/>
              <a:buNone/>
            </a:pPr>
            <a:r>
              <a:rPr lang="en-US" altLang="fr-FR" sz="1400" dirty="0">
                <a:solidFill>
                  <a:schemeClr val="bg1"/>
                </a:solidFill>
                <a:latin typeface="Arial" panose="020B0604020202020204" pitchFamily="34" charset="0"/>
              </a:rPr>
              <a:t>EU SECRET PROJECT scope</a:t>
            </a:r>
            <a:endParaRPr lang="fr-FR" altLang="fr-FR" sz="1400" dirty="0">
              <a:solidFill>
                <a:schemeClr val="bg1"/>
              </a:solidFill>
              <a:latin typeface="Arial" panose="020B0604020202020204" pitchFamily="34" charset="0"/>
            </a:endParaRPr>
          </a:p>
        </p:txBody>
      </p:sp>
      <p:sp>
        <p:nvSpPr>
          <p:cNvPr id="58" name="ZoneTexte 18">
            <a:extLst>
              <a:ext uri="{FF2B5EF4-FFF2-40B4-BE49-F238E27FC236}">
                <a16:creationId xmlns:a16="http://schemas.microsoft.com/office/drawing/2014/main" id="{B4D0487B-F9FC-444C-9405-465C25C163B6}"/>
              </a:ext>
            </a:extLst>
          </p:cNvPr>
          <p:cNvSpPr txBox="1">
            <a:spLocks noChangeArrowheads="1"/>
          </p:cNvSpPr>
          <p:nvPr/>
        </p:nvSpPr>
        <p:spPr bwMode="auto">
          <a:xfrm>
            <a:off x="8282108" y="6061828"/>
            <a:ext cx="2002664" cy="230832"/>
          </a:xfrm>
          <a:prstGeom prst="rect">
            <a:avLst/>
          </a:prstGeom>
          <a:solidFill>
            <a:schemeClr val="accent2">
              <a:lumMod val="20000"/>
              <a:lumOff val="80000"/>
            </a:schemeClr>
          </a:solidFill>
          <a:ln w="28575">
            <a:solidFill>
              <a:schemeClr val="accent2">
                <a:lumMod val="75000"/>
              </a:schemeClr>
            </a:solidFill>
            <a:miter lim="800000"/>
            <a:headEnd/>
            <a:tailEnd/>
          </a:ln>
        </p:spPr>
        <p:txBody>
          <a:bodyPr wrap="square" bIns="0">
            <a:spAutoFit/>
          </a:bodyPr>
          <a:lstStyle>
            <a:lvl1pPr>
              <a:spcBef>
                <a:spcPct val="20000"/>
              </a:spcBef>
              <a:buClr>
                <a:srgbClr val="4F6228"/>
              </a:buClr>
              <a:buFont typeface="Wingdings" panose="05000000000000000000" pitchFamily="2" charset="2"/>
              <a:buChar char="v"/>
              <a:defRPr sz="2800" b="1">
                <a:solidFill>
                  <a:srgbClr val="77933C"/>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4A452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65338B"/>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A452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A452A"/>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9pPr>
          </a:lstStyle>
          <a:p>
            <a:pPr>
              <a:spcBef>
                <a:spcPct val="0"/>
              </a:spcBef>
              <a:spcAft>
                <a:spcPts val="600"/>
              </a:spcAft>
              <a:buClrTx/>
              <a:buNone/>
              <a:defRPr/>
            </a:pPr>
            <a:r>
              <a:rPr lang="en-US" altLang="fr-FR" sz="1200" dirty="0">
                <a:solidFill>
                  <a:srgbClr val="506361"/>
                </a:solidFill>
                <a:latin typeface="+mn-lt"/>
              </a:rPr>
              <a:t>ELECTRONIC DEVICE</a:t>
            </a:r>
          </a:p>
        </p:txBody>
      </p:sp>
      <p:sp>
        <p:nvSpPr>
          <p:cNvPr id="59" name="ZoneTexte 18">
            <a:extLst>
              <a:ext uri="{FF2B5EF4-FFF2-40B4-BE49-F238E27FC236}">
                <a16:creationId xmlns:a16="http://schemas.microsoft.com/office/drawing/2014/main" id="{1415A0E7-D045-4200-9E14-2F394C8A0E7C}"/>
              </a:ext>
            </a:extLst>
          </p:cNvPr>
          <p:cNvSpPr txBox="1">
            <a:spLocks noChangeArrowheads="1"/>
          </p:cNvSpPr>
          <p:nvPr/>
        </p:nvSpPr>
        <p:spPr bwMode="auto">
          <a:xfrm>
            <a:off x="8282107" y="5114880"/>
            <a:ext cx="2002663" cy="230832"/>
          </a:xfrm>
          <a:prstGeom prst="rect">
            <a:avLst/>
          </a:prstGeom>
          <a:solidFill>
            <a:schemeClr val="accent2">
              <a:lumMod val="20000"/>
              <a:lumOff val="80000"/>
            </a:schemeClr>
          </a:solidFill>
          <a:ln w="28575">
            <a:solidFill>
              <a:schemeClr val="accent2">
                <a:lumMod val="75000"/>
              </a:schemeClr>
            </a:solidFill>
            <a:miter lim="800000"/>
            <a:headEnd/>
            <a:tailEnd/>
          </a:ln>
        </p:spPr>
        <p:txBody>
          <a:bodyPr wrap="square" bIns="0">
            <a:spAutoFit/>
          </a:bodyPr>
          <a:lstStyle>
            <a:lvl1pPr>
              <a:spcBef>
                <a:spcPct val="20000"/>
              </a:spcBef>
              <a:buClr>
                <a:srgbClr val="4F6228"/>
              </a:buClr>
              <a:buFont typeface="Wingdings" panose="05000000000000000000" pitchFamily="2" charset="2"/>
              <a:buChar char="v"/>
              <a:defRPr sz="2800" b="1">
                <a:solidFill>
                  <a:srgbClr val="77933C"/>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4A452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65338B"/>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4A452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4A452A"/>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A452A"/>
                </a:solidFill>
                <a:latin typeface="Calibri" panose="020F0502020204030204" pitchFamily="34" charset="0"/>
              </a:defRPr>
            </a:lvl9pPr>
          </a:lstStyle>
          <a:p>
            <a:pPr>
              <a:spcBef>
                <a:spcPct val="0"/>
              </a:spcBef>
              <a:spcAft>
                <a:spcPts val="600"/>
              </a:spcAft>
              <a:buClrTx/>
              <a:buNone/>
              <a:defRPr/>
            </a:pPr>
            <a:r>
              <a:rPr lang="en-US" altLang="fr-FR" sz="1200" dirty="0">
                <a:solidFill>
                  <a:srgbClr val="506361"/>
                </a:solidFill>
                <a:latin typeface="+mn-lt"/>
              </a:rPr>
              <a:t>ELECTRONIC DEVICE</a:t>
            </a:r>
          </a:p>
        </p:txBody>
      </p:sp>
    </p:spTree>
    <p:extLst>
      <p:ext uri="{BB962C8B-B14F-4D97-AF65-F5344CB8AC3E}">
        <p14:creationId xmlns:p14="http://schemas.microsoft.com/office/powerpoint/2010/main" val="3507685013"/>
      </p:ext>
    </p:extLst>
  </p:cSld>
  <p:clrMapOvr>
    <a:masterClrMapping/>
  </p:clrMapOvr>
</p:sld>
</file>

<file path=ppt/theme/theme1.xml><?xml version="1.0" encoding="utf-8"?>
<a:theme xmlns:a="http://schemas.openxmlformats.org/drawingml/2006/main" name="Powerpoint exemple 1">
  <a:themeElements>
    <a:clrScheme name="Powerpoint exemple 1 1">
      <a:dk1>
        <a:srgbClr val="3C3C3C"/>
      </a:dk1>
      <a:lt1>
        <a:srgbClr val="FFFFFF"/>
      </a:lt1>
      <a:dk2>
        <a:srgbClr val="506361"/>
      </a:dk2>
      <a:lt2>
        <a:srgbClr val="7A898D"/>
      </a:lt2>
      <a:accent1>
        <a:srgbClr val="0090D4"/>
      </a:accent1>
      <a:accent2>
        <a:srgbClr val="62B576"/>
      </a:accent2>
      <a:accent3>
        <a:srgbClr val="FFFFFF"/>
      </a:accent3>
      <a:accent4>
        <a:srgbClr val="323232"/>
      </a:accent4>
      <a:accent5>
        <a:srgbClr val="AAC6E6"/>
      </a:accent5>
      <a:accent6>
        <a:srgbClr val="58A46A"/>
      </a:accent6>
      <a:hlink>
        <a:srgbClr val="0090D4"/>
      </a:hlink>
      <a:folHlink>
        <a:srgbClr val="62B576"/>
      </a:folHlink>
    </a:clrScheme>
    <a:fontScheme name="Powerpoint exempl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exemple 1 1">
        <a:dk1>
          <a:srgbClr val="3C3C3C"/>
        </a:dk1>
        <a:lt1>
          <a:srgbClr val="FFFFFF"/>
        </a:lt1>
        <a:dk2>
          <a:srgbClr val="506361"/>
        </a:dk2>
        <a:lt2>
          <a:srgbClr val="7A898D"/>
        </a:lt2>
        <a:accent1>
          <a:srgbClr val="0090D4"/>
        </a:accent1>
        <a:accent2>
          <a:srgbClr val="62B576"/>
        </a:accent2>
        <a:accent3>
          <a:srgbClr val="FFFFFF"/>
        </a:accent3>
        <a:accent4>
          <a:srgbClr val="323232"/>
        </a:accent4>
        <a:accent5>
          <a:srgbClr val="AAC6E6"/>
        </a:accent5>
        <a:accent6>
          <a:srgbClr val="58A46A"/>
        </a:accent6>
        <a:hlink>
          <a:srgbClr val="0090D4"/>
        </a:hlink>
        <a:folHlink>
          <a:srgbClr val="62B57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TotalTime>
  <Words>1916</Words>
  <Application>Microsoft Office PowerPoint</Application>
  <PresentationFormat>Grand écran</PresentationFormat>
  <Paragraphs>235</Paragraphs>
  <Slides>16</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Arial Black</vt:lpstr>
      <vt:lpstr>Calibri</vt:lpstr>
      <vt:lpstr>Calibri Light</vt:lpstr>
      <vt:lpstr>Mangal</vt:lpstr>
      <vt:lpstr>Symbol</vt:lpstr>
      <vt:lpstr>Wingdings</vt:lpstr>
      <vt:lpstr>Powerpoint exemple 1</vt:lpstr>
      <vt:lpstr>CYbersecurity in the RAILway sector : lessons learnt from EU SECRET project and EU CYRAIL Project  </vt:lpstr>
      <vt:lpstr>What is the UIC?</vt:lpstr>
      <vt:lpstr>…some numbers about UIC </vt:lpstr>
      <vt:lpstr>Rail Security at UIC</vt:lpstr>
      <vt:lpstr>Présentation PowerPoint</vt:lpstr>
      <vt:lpstr>Cybersecurity on rail : the challenges</vt:lpstr>
      <vt:lpstr>Présentation PowerPoint</vt:lpstr>
      <vt:lpstr>EU Project SECRET</vt:lpstr>
      <vt:lpstr>Rail networks: attractive targets for EM attacks</vt:lpstr>
      <vt:lpstr>Présentation PowerPoint</vt:lpstr>
      <vt:lpstr>Public Results : WHITE PAPER</vt:lpstr>
      <vt:lpstr>CYbersecurity in the RAILway sector</vt:lpstr>
      <vt:lpstr>Cybersecurity on rail : the challenges</vt:lpstr>
      <vt:lpstr>Project Goals</vt:lpstr>
      <vt:lpstr>Further information on </vt:lpstr>
      <vt:lpstr>THANKS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RESILIENCE-BUILDING PREVENTIVE MEASURES AGAINST TERRORIST ACTS ON RAILWAY PREMISES</dc:title>
  <dc:creator>DE ROSA Bruno</dc:creator>
  <cp:lastModifiedBy>DE ROSA Bruno</cp:lastModifiedBy>
  <cp:revision>65</cp:revision>
  <dcterms:created xsi:type="dcterms:W3CDTF">2018-05-17T12:14:35Z</dcterms:created>
  <dcterms:modified xsi:type="dcterms:W3CDTF">2018-05-23T05:03:56Z</dcterms:modified>
</cp:coreProperties>
</file>