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71" r:id="rId3"/>
    <p:sldId id="273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1160B-75AA-4762-875A-1BB995A6C6EC}" type="datetimeFigureOut">
              <a:rPr kumimoji="1" lang="ja-JP" altLang="en-US" smtClean="0"/>
              <a:pPr/>
              <a:t>2018/1/23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094C-E0DA-44F1-A485-F3E355333E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0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094C-E0DA-44F1-A485-F3E355333EE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55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FF5C-9AC5-4DE0-9599-BF99D57C1D07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0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54C-1804-43E8-AA94-96602546ECA9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8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EA2F-ED3A-48B3-95D4-0787BFB7B5CA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2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EC6-BB06-47C2-AD48-FFF75BF108B6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8F96-BF39-4039-BC48-4FC0FB3D0FF1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6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9946-0074-4E28-9507-2B2C5A5B0E34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4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8D0-FB48-495B-8C65-1E01B23FF3D3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EC46-71B5-42A6-AA39-9E3148CB6F3E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5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562-042E-4410-8417-1A81B8B28383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9B7-9DC0-4FEC-A4D6-DA647DD73E55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C81E-AA93-4150-874B-A46EC9ACC780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7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A7B9D-10D1-4F31-B7CB-0919194378BB}" type="datetime1">
              <a:rPr lang="en-GB" altLang="ja-JP" smtClean="0"/>
              <a:t>23/01/2018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749E-F63A-4162-AA00-CC11C46E7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7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TF Reversing Alarm</a:t>
            </a:r>
            <a:br>
              <a:rPr lang="en-US" dirty="0" smtClean="0"/>
            </a:br>
            <a:r>
              <a:rPr lang="en-US" dirty="0" smtClean="0"/>
              <a:t>Report to GRB 67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654" y="245826"/>
            <a:ext cx="39951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TT" altLang="zh-CN" sz="1200" dirty="0" smtClean="0"/>
              <a:t>Submitted </a:t>
            </a:r>
            <a:r>
              <a:rPr lang="en-TT" altLang="zh-CN" sz="1200" dirty="0" smtClean="0">
                <a:effectLst/>
              </a:rPr>
              <a:t>by </a:t>
            </a:r>
            <a:r>
              <a:rPr lang="en-TT" altLang="zh-CN" sz="1200" dirty="0">
                <a:effectLst/>
              </a:rPr>
              <a:t>the experts </a:t>
            </a:r>
            <a:r>
              <a:rPr lang="en-TT" altLang="zh-CN" sz="1200" dirty="0"/>
              <a:t>of </a:t>
            </a:r>
            <a:r>
              <a:rPr lang="en-US" altLang="ja-JP" sz="1200" dirty="0"/>
              <a:t>TF</a:t>
            </a:r>
            <a:r>
              <a:rPr lang="en-TT" altLang="zh-CN" sz="1200" dirty="0"/>
              <a:t> </a:t>
            </a:r>
            <a:r>
              <a:rPr lang="en-US" altLang="ja-JP" sz="1200" dirty="0"/>
              <a:t>RA</a:t>
            </a:r>
            <a:endParaRPr lang="en-US" altLang="zh-CN" sz="1200" dirty="0">
              <a:effectLst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69393" y="242216"/>
            <a:ext cx="23716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sz="1200" u="sng" dirty="0" smtClean="0"/>
              <a:t>Informal </a:t>
            </a:r>
            <a:r>
              <a:rPr lang="en-GB" altLang="zh-CN" sz="1200" u="sng" dirty="0"/>
              <a:t>document </a:t>
            </a:r>
            <a:r>
              <a:rPr lang="en-GB" altLang="zh-CN" sz="1200" b="1" dirty="0" smtClean="0"/>
              <a:t>GRB-67-10</a:t>
            </a:r>
            <a:endParaRPr lang="en-GB" altLang="zh-CN" sz="1200" b="1" dirty="0" smtClean="0"/>
          </a:p>
          <a:p>
            <a:r>
              <a:rPr lang="en-GB" altLang="zh-CN" sz="1200" dirty="0" smtClean="0"/>
              <a:t>(</a:t>
            </a:r>
            <a:r>
              <a:rPr lang="en-GB" altLang="zh-CN" sz="1200" dirty="0"/>
              <a:t>67</a:t>
            </a:r>
            <a:r>
              <a:rPr lang="en-GB" altLang="zh-CN" sz="1200" baseline="30000" dirty="0"/>
              <a:t>th</a:t>
            </a:r>
            <a:r>
              <a:rPr lang="en-GB" altLang="zh-CN" sz="1200" dirty="0"/>
              <a:t> GRB, 24-26 January 2018, </a:t>
            </a:r>
            <a:endParaRPr lang="en-GB" altLang="zh-CN" sz="1200" dirty="0" smtClean="0"/>
          </a:p>
          <a:p>
            <a:r>
              <a:rPr lang="en-GB" altLang="zh-CN" sz="1200" dirty="0" smtClean="0"/>
              <a:t>agenda </a:t>
            </a:r>
            <a:r>
              <a:rPr lang="en-GB" altLang="zh-CN" sz="1200" dirty="0"/>
              <a:t>item 8) </a:t>
            </a:r>
            <a:endParaRPr lang="en-US" altLang="zh-CN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77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568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dirty="0"/>
              <a:t>Meetings</a:t>
            </a:r>
            <a:endParaRPr lang="en-GB" sz="4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44511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1st Meeting Participants</a:t>
            </a:r>
            <a:endParaRPr lang="en-GB" sz="40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119744" y="5467389"/>
            <a:ext cx="5883752" cy="12876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Contracting parties : Japan, </a:t>
            </a:r>
            <a:r>
              <a:rPr lang="en-US" altLang="ja-JP" sz="2400" dirty="0"/>
              <a:t>Turkey, </a:t>
            </a:r>
            <a:r>
              <a:rPr lang="fr-FR" sz="2400" dirty="0"/>
              <a:t>Germany, 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　　　　</a:t>
            </a:r>
            <a:r>
              <a:rPr lang="fr-FR" sz="2400" dirty="0"/>
              <a:t>The Netherlands , EC</a:t>
            </a:r>
          </a:p>
          <a:p>
            <a:pPr marL="0" indent="0">
              <a:buNone/>
            </a:pPr>
            <a:r>
              <a:rPr lang="fr-FR" sz="2400" dirty="0"/>
              <a:t>NGOs : OICA, CLEPA</a:t>
            </a:r>
            <a:endParaRPr lang="en-GB" sz="24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BEC42A7C-1CAD-44C7-9256-0468D7B33A4D}"/>
              </a:ext>
            </a:extLst>
          </p:cNvPr>
          <p:cNvSpPr txBox="1">
            <a:spLocks/>
          </p:cNvSpPr>
          <p:nvPr/>
        </p:nvSpPr>
        <p:spPr>
          <a:xfrm>
            <a:off x="457200" y="1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Framework</a:t>
            </a:r>
            <a:endParaRPr lang="en-GB" sz="40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5417105A-F829-451D-973D-8D74A87AB2E4}"/>
              </a:ext>
            </a:extLst>
          </p:cNvPr>
          <p:cNvSpPr txBox="1">
            <a:spLocks/>
          </p:cNvSpPr>
          <p:nvPr/>
        </p:nvSpPr>
        <p:spPr>
          <a:xfrm>
            <a:off x="1119744" y="870863"/>
            <a:ext cx="6897136" cy="1708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Chair : Hiroyuki HOUZU (Japan)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Vice-chair : Fatih ÖZÇINAR (Turkey)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/>
              <a:t>Secretary : Manfred Klopotek von Glowczewski (OICA)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8328" y="3309313"/>
            <a:ext cx="6700584" cy="1021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dirty="0"/>
              <a:t>1st Meeting : November </a:t>
            </a:r>
            <a:r>
              <a:rPr lang="en-US" altLang="ja-JP" sz="2400" dirty="0"/>
              <a:t>29 - 30,</a:t>
            </a:r>
            <a:r>
              <a:rPr lang="fr-FR" altLang="ja-JP" sz="2400" dirty="0"/>
              <a:t> 201</a:t>
            </a:r>
            <a:r>
              <a:rPr lang="en-US" altLang="ja-JP" sz="2400" dirty="0"/>
              <a:t>7 </a:t>
            </a:r>
            <a:r>
              <a:rPr lang="fr-FR" sz="2400" dirty="0"/>
              <a:t>– Brussels</a:t>
            </a:r>
          </a:p>
          <a:p>
            <a:pPr marL="0" indent="0">
              <a:buNone/>
            </a:pPr>
            <a:r>
              <a:rPr lang="en-US" altLang="ja-JP" sz="2400" dirty="0"/>
              <a:t>2nd Meeting : June 13 – 14, 2018 – Brussels (Scheduled)</a:t>
            </a:r>
            <a:endParaRPr lang="en-GB" sz="2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2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895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/>
              <a:t>The Regulation on Reversing alarm shall become a new UN regulation (not included in R28).</a:t>
            </a:r>
          </a:p>
          <a:p>
            <a:pPr algn="just"/>
            <a:r>
              <a:rPr lang="en-US" sz="2800" dirty="0"/>
              <a:t>The scope and purpose of the regulation should cover vehicles of category M3, N3, [M2] and [N2] .</a:t>
            </a:r>
          </a:p>
          <a:p>
            <a:pPr algn="just"/>
            <a:r>
              <a:rPr lang="en-US" sz="2800" dirty="0"/>
              <a:t>The new regulation will be developed for audible reversing alarm systems only.</a:t>
            </a:r>
          </a:p>
          <a:p>
            <a:pPr algn="just"/>
            <a:r>
              <a:rPr lang="en-US" sz="2800" dirty="0"/>
              <a:t>TF is managed while we are following the progress of VRU-</a:t>
            </a:r>
            <a:r>
              <a:rPr lang="en-US" sz="2800" dirty="0" err="1"/>
              <a:t>Proxi</a:t>
            </a:r>
            <a:r>
              <a:rPr lang="en-US" sz="2800" dirty="0"/>
              <a:t> (IWG about visibility and detection of vulnerable road users).</a:t>
            </a:r>
          </a:p>
          <a:p>
            <a:pPr algn="just"/>
            <a:r>
              <a:rPr lang="en-US" sz="2800" dirty="0"/>
              <a:t>Information about reversing alarm are exchanged among participants.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Results of the 1st TF</a:t>
            </a:r>
            <a:endParaRPr lang="en-GB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328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To collect information widely, we want to conduct questionnaire research to GRB experts.</a:t>
            </a:r>
          </a:p>
          <a:p>
            <a:pPr algn="just"/>
            <a:r>
              <a:rPr lang="en-GB" sz="2800" dirty="0"/>
              <a:t>Based on results of questionnaire research, we will discuss how to make a new UN regulation.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8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12" y="3525668"/>
            <a:ext cx="7523376" cy="301296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Questionnaire research 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31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ja-JP" sz="2400" dirty="0"/>
              <a:t>We’d like to grasp each country’s situation by questionnaire research.</a:t>
            </a:r>
          </a:p>
          <a:p>
            <a:pPr algn="just"/>
            <a:r>
              <a:rPr lang="en-US" altLang="ja-JP" sz="2400" dirty="0"/>
              <a:t> Please answer all questionnaires by referring  to samples.</a:t>
            </a:r>
          </a:p>
          <a:p>
            <a:pPr algn="just"/>
            <a:r>
              <a:rPr lang="en-US" altLang="ja-JP" sz="2400" dirty="0"/>
              <a:t>The deadline of this questionnaire is </a:t>
            </a:r>
            <a:r>
              <a:rPr lang="en-US" altLang="ja-JP" sz="2400" dirty="0">
                <a:solidFill>
                  <a:srgbClr val="FF0000"/>
                </a:solidFill>
              </a:rPr>
              <a:t>April 20</a:t>
            </a:r>
            <a:r>
              <a:rPr lang="en-US" altLang="ja-JP" sz="2400" dirty="0"/>
              <a:t>.</a:t>
            </a:r>
          </a:p>
          <a:p>
            <a:pPr marL="0" indent="0" algn="just">
              <a:buNone/>
            </a:pPr>
            <a:r>
              <a:rPr lang="en-US" altLang="ja-JP" sz="800" dirty="0"/>
              <a:t>             </a:t>
            </a:r>
          </a:p>
          <a:p>
            <a:pPr marL="0" indent="0" algn="just">
              <a:buNone/>
            </a:pPr>
            <a:r>
              <a:rPr lang="en-US" altLang="ja-JP" sz="2400" dirty="0"/>
              <a:t>- Thank you for your cooperation!</a:t>
            </a:r>
          </a:p>
          <a:p>
            <a:pPr marL="0" indent="0" algn="just">
              <a:buNone/>
            </a:pPr>
            <a:r>
              <a:rPr lang="en-US" altLang="ja-JP" sz="2400" dirty="0"/>
              <a:t>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6E52B21-4D2E-4F2E-A4E2-8F7DC2ED41EA}"/>
              </a:ext>
            </a:extLst>
          </p:cNvPr>
          <p:cNvSpPr txBox="1"/>
          <p:nvPr/>
        </p:nvSpPr>
        <p:spPr>
          <a:xfrm>
            <a:off x="2957971" y="6486964"/>
            <a:ext cx="318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Part of questionnaire sheet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6758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TF Reversing Alarm Report to GRB 67th</vt:lpstr>
      <vt:lpstr>Meetings</vt:lpstr>
      <vt:lpstr>Results of the 1st TF</vt:lpstr>
      <vt:lpstr>Future Work</vt:lpstr>
      <vt:lpstr>Questionnaire research 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hz</dc:creator>
  <cp:lastModifiedBy>Konstantin Glukhenkiy</cp:lastModifiedBy>
  <cp:revision>135</cp:revision>
  <dcterms:created xsi:type="dcterms:W3CDTF">2017-05-10T13:09:53Z</dcterms:created>
  <dcterms:modified xsi:type="dcterms:W3CDTF">2018-01-23T10:54:31Z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